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4" r:id="rId2"/>
    <p:sldId id="275" r:id="rId3"/>
    <p:sldId id="290" r:id="rId4"/>
    <p:sldId id="291" r:id="rId5"/>
    <p:sldId id="276" r:id="rId6"/>
    <p:sldId id="293" r:id="rId7"/>
    <p:sldId id="279" r:id="rId8"/>
    <p:sldId id="277" r:id="rId9"/>
    <p:sldId id="292" r:id="rId10"/>
    <p:sldId id="294" r:id="rId11"/>
    <p:sldId id="284" r:id="rId12"/>
    <p:sldId id="278" r:id="rId13"/>
    <p:sldId id="295" r:id="rId14"/>
    <p:sldId id="281" r:id="rId15"/>
    <p:sldId id="283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06_escuela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843558"/>
            <a:ext cx="84969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Hacer proyecto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nuevo desde cero: New Dynamic Web Project y marcar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Generate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web.xml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Set up: añadir librerías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hibernate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Hacer las entidades: recordar crear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los constructores con parámetros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la entidad Curso: usar el tipo Date para que no haya problemas con las versiones que hacen la persistencia de datos</a:t>
            </a:r>
          </a:p>
          <a:p>
            <a:pPr lvl="4"/>
            <a:r>
              <a:rPr lang="es-ES" sz="1400" i="1" dirty="0"/>
              <a:t>@Temporal(</a:t>
            </a:r>
            <a:r>
              <a:rPr lang="es-ES" sz="1400" i="1" dirty="0" err="1"/>
              <a:t>TemporalType.</a:t>
            </a:r>
            <a:r>
              <a:rPr lang="es-ES" sz="1400" b="1" i="1" dirty="0" err="1"/>
              <a:t>TIMESTAMP</a:t>
            </a:r>
            <a:r>
              <a:rPr lang="es-ES" sz="1400" b="1" i="1" dirty="0"/>
              <a:t>)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b="1" dirty="0"/>
              <a:t>Date</a:t>
            </a:r>
            <a:r>
              <a:rPr lang="es-ES" sz="1400" dirty="0"/>
              <a:t> </a:t>
            </a:r>
            <a:r>
              <a:rPr lang="es-ES" sz="1400" dirty="0" err="1"/>
              <a:t>fechaInicio</a:t>
            </a:r>
            <a:r>
              <a:rPr lang="es-ES" sz="1400" dirty="0"/>
              <a:t>;</a:t>
            </a:r>
            <a:endParaRPr lang="es-ES" sz="14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springConfig.xml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39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7176973A-8FA2-4685-9AC6-FC6E2D1BCEB7}"/>
              </a:ext>
            </a:extLst>
          </p:cNvPr>
          <p:cNvSpPr/>
          <p:nvPr/>
        </p:nvSpPr>
        <p:spPr>
          <a:xfrm>
            <a:off x="467544" y="123478"/>
            <a:ext cx="842493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resumen, la clase AlumnosCursoAction.java queda con dos métodos</a:t>
            </a:r>
            <a:endParaRPr lang="es-ES" sz="1000" dirty="0"/>
          </a:p>
          <a:p>
            <a:r>
              <a:rPr lang="es-ES" sz="1000" dirty="0"/>
              <a:t>@</a:t>
            </a:r>
            <a:r>
              <a:rPr lang="es-ES" sz="1000" dirty="0" err="1"/>
              <a:t>Controller</a:t>
            </a:r>
            <a:endParaRPr lang="es-ES" sz="1000" dirty="0"/>
          </a:p>
          <a:p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>
                <a:solidFill>
                  <a:srgbClr val="FF0000"/>
                </a:solidFill>
              </a:rPr>
              <a:t>class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AlumnosCursoAction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/>
              <a:t>{</a:t>
            </a:r>
          </a:p>
          <a:p>
            <a:r>
              <a:rPr lang="es-ES" sz="1000" dirty="0"/>
              <a:t>	@</a:t>
            </a:r>
            <a:r>
              <a:rPr lang="es-ES" sz="1000" dirty="0" err="1"/>
              <a:t>Autowired</a:t>
            </a:r>
            <a:endParaRPr lang="es-ES" sz="1000" dirty="0"/>
          </a:p>
          <a:p>
            <a:r>
              <a:rPr lang="es-ES" sz="1000" dirty="0"/>
              <a:t>	</a:t>
            </a:r>
            <a:r>
              <a:rPr lang="es-ES" sz="1000" dirty="0" err="1"/>
              <a:t>DaoCursos</a:t>
            </a:r>
            <a:r>
              <a:rPr lang="es-ES" sz="1000" dirty="0"/>
              <a:t> </a:t>
            </a:r>
            <a:r>
              <a:rPr lang="es-ES" sz="1000" dirty="0" err="1"/>
              <a:t>daoCursos</a:t>
            </a:r>
            <a:r>
              <a:rPr lang="es-ES" sz="1000" dirty="0"/>
              <a:t>;</a:t>
            </a:r>
          </a:p>
          <a:p>
            <a:r>
              <a:rPr lang="es-ES" sz="1000" dirty="0"/>
              <a:t>	@</a:t>
            </a:r>
            <a:r>
              <a:rPr lang="es-ES" sz="1000" dirty="0" err="1"/>
              <a:t>Autowired</a:t>
            </a:r>
            <a:endParaRPr lang="es-ES" sz="1000" dirty="0"/>
          </a:p>
          <a:p>
            <a:r>
              <a:rPr lang="es-ES" sz="1000" dirty="0"/>
              <a:t>	</a:t>
            </a:r>
            <a:r>
              <a:rPr lang="es-ES" sz="1000" dirty="0" err="1"/>
              <a:t>DaoAlumnos</a:t>
            </a:r>
            <a:r>
              <a:rPr lang="es-ES" sz="1000" dirty="0"/>
              <a:t> </a:t>
            </a:r>
            <a:r>
              <a:rPr lang="es-ES" sz="1000" dirty="0" err="1"/>
              <a:t>daoAlumnos</a:t>
            </a:r>
            <a:r>
              <a:rPr lang="es-ES" sz="1000" dirty="0"/>
              <a:t>;</a:t>
            </a:r>
          </a:p>
          <a:p>
            <a:r>
              <a:rPr lang="es-ES" sz="1000" dirty="0"/>
              <a:t>	</a:t>
            </a:r>
          </a:p>
          <a:p>
            <a:r>
              <a:rPr lang="es-ES" sz="1000" dirty="0"/>
              <a:t>	@</a:t>
            </a:r>
            <a:r>
              <a:rPr lang="es-ES" sz="1000" dirty="0" err="1"/>
              <a:t>GetMapping</a:t>
            </a:r>
            <a:r>
              <a:rPr lang="es-ES" sz="1000" dirty="0"/>
              <a:t>(</a:t>
            </a:r>
            <a:r>
              <a:rPr lang="es-ES" sz="1000" dirty="0" err="1"/>
              <a:t>value</a:t>
            </a:r>
            <a:r>
              <a:rPr lang="es-ES" sz="1000" dirty="0"/>
              <a:t>="</a:t>
            </a:r>
            <a:r>
              <a:rPr lang="es-ES" sz="1000" dirty="0" err="1"/>
              <a:t>doPrepararAlumnosCurso</a:t>
            </a:r>
            <a:r>
              <a:rPr lang="es-ES" sz="1000" dirty="0"/>
              <a:t>")</a:t>
            </a:r>
          </a:p>
          <a:p>
            <a:r>
              <a:rPr lang="es-ES" sz="1000" dirty="0"/>
              <a:t>	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>
                <a:solidFill>
                  <a:srgbClr val="FF0000"/>
                </a:solidFill>
              </a:rPr>
              <a:t>prepararAlumnosCurso</a:t>
            </a:r>
            <a:r>
              <a:rPr lang="es-ES" sz="1000" dirty="0"/>
              <a:t>(</a:t>
            </a:r>
            <a:r>
              <a:rPr lang="es-ES" sz="1000" dirty="0" err="1"/>
              <a:t>HttpServletRequest</a:t>
            </a:r>
            <a:r>
              <a:rPr lang="es-ES" sz="1000" dirty="0"/>
              <a:t> </a:t>
            </a:r>
            <a:r>
              <a:rPr lang="es-ES" sz="1000" dirty="0" err="1"/>
              <a:t>request</a:t>
            </a:r>
            <a:r>
              <a:rPr lang="es-ES" sz="1000" dirty="0"/>
              <a:t>) {</a:t>
            </a:r>
          </a:p>
          <a:p>
            <a:r>
              <a:rPr lang="es-ES" sz="1000" dirty="0"/>
              <a:t>		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//recupera la lista de cursos y la guarda en un</a:t>
            </a:r>
          </a:p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		//atributo de petición para que pueda estar accesible</a:t>
            </a:r>
          </a:p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		//para la vista</a:t>
            </a:r>
          </a:p>
          <a:p>
            <a:r>
              <a:rPr lang="es-ES" sz="1000" dirty="0"/>
              <a:t>		</a:t>
            </a:r>
            <a:r>
              <a:rPr lang="es-ES" sz="1000" dirty="0" err="1"/>
              <a:t>request.setAttribute</a:t>
            </a:r>
            <a:r>
              <a:rPr lang="es-ES" sz="1000" dirty="0"/>
              <a:t>("cursos", </a:t>
            </a:r>
            <a:r>
              <a:rPr lang="es-ES" sz="1000" dirty="0" err="1"/>
              <a:t>daoCursos.getCursos</a:t>
            </a:r>
            <a:r>
              <a:rPr lang="es-ES" sz="1000" dirty="0"/>
              <a:t>());</a:t>
            </a:r>
          </a:p>
          <a:p>
            <a:r>
              <a:rPr lang="es-ES" sz="1000" dirty="0"/>
              <a:t>		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//en este caso usará el método de recuperar todos los cursos</a:t>
            </a:r>
          </a:p>
          <a:p>
            <a:r>
              <a:rPr lang="es-ES" sz="1000" dirty="0"/>
              <a:t>		</a:t>
            </a:r>
            <a:r>
              <a:rPr lang="es-ES" sz="1000" dirty="0" err="1"/>
              <a:t>return</a:t>
            </a:r>
            <a:r>
              <a:rPr lang="es-ES" sz="1000" dirty="0"/>
              <a:t> "listado";</a:t>
            </a:r>
          </a:p>
          <a:p>
            <a:r>
              <a:rPr lang="es-ES" sz="1000" dirty="0"/>
              <a:t>	}</a:t>
            </a:r>
          </a:p>
          <a:p>
            <a:r>
              <a:rPr lang="es-ES" sz="1000" dirty="0"/>
              <a:t>	</a:t>
            </a:r>
          </a:p>
          <a:p>
            <a:r>
              <a:rPr lang="es-ES" sz="1000" dirty="0"/>
              <a:t>	@</a:t>
            </a:r>
            <a:r>
              <a:rPr lang="es-ES" sz="1000" dirty="0" err="1"/>
              <a:t>PostMapping</a:t>
            </a:r>
            <a:r>
              <a:rPr lang="es-ES" sz="1000" dirty="0"/>
              <a:t>(</a:t>
            </a:r>
            <a:r>
              <a:rPr lang="es-ES" sz="1000" dirty="0" err="1"/>
              <a:t>value</a:t>
            </a:r>
            <a:r>
              <a:rPr lang="es-ES" sz="1000" dirty="0"/>
              <a:t>="</a:t>
            </a:r>
            <a:r>
              <a:rPr lang="es-ES" sz="1000" dirty="0" err="1"/>
              <a:t>doListaAlumnos</a:t>
            </a:r>
            <a:r>
              <a:rPr lang="es-ES" sz="1000" dirty="0"/>
              <a:t>")</a:t>
            </a:r>
          </a:p>
          <a:p>
            <a:r>
              <a:rPr lang="es-ES" sz="1000" dirty="0"/>
              <a:t>	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String</a:t>
            </a:r>
            <a:r>
              <a:rPr lang="es-ES" sz="1000" dirty="0"/>
              <a:t> </a:t>
            </a:r>
            <a:r>
              <a:rPr lang="es-ES" sz="1000" dirty="0" err="1">
                <a:solidFill>
                  <a:srgbClr val="FF0000"/>
                </a:solidFill>
              </a:rPr>
              <a:t>listaAlumnos</a:t>
            </a:r>
            <a:r>
              <a:rPr lang="es-ES" sz="1000" dirty="0"/>
              <a:t>(@</a:t>
            </a:r>
            <a:r>
              <a:rPr lang="es-ES" sz="1000" dirty="0" err="1"/>
              <a:t>RequestParam</a:t>
            </a:r>
            <a:r>
              <a:rPr lang="es-ES" sz="1000" dirty="0"/>
              <a:t>("</a:t>
            </a:r>
            <a:r>
              <a:rPr lang="es-ES" sz="1000" dirty="0" err="1"/>
              <a:t>idCurso</a:t>
            </a:r>
            <a:r>
              <a:rPr lang="es-ES" sz="1000" dirty="0"/>
              <a:t>") </a:t>
            </a:r>
            <a:r>
              <a:rPr lang="es-ES" sz="1000" dirty="0" err="1"/>
              <a:t>int</a:t>
            </a:r>
            <a:r>
              <a:rPr lang="es-ES" sz="1000" dirty="0"/>
              <a:t> </a:t>
            </a:r>
            <a:r>
              <a:rPr lang="es-ES" sz="1000" dirty="0" err="1"/>
              <a:t>idCurso,HttpServletRequest</a:t>
            </a:r>
            <a:r>
              <a:rPr lang="es-ES" sz="1000" dirty="0"/>
              <a:t> </a:t>
            </a:r>
            <a:r>
              <a:rPr lang="es-ES" sz="1000" dirty="0" err="1"/>
              <a:t>request</a:t>
            </a:r>
            <a:r>
              <a:rPr lang="es-ES" sz="1000" dirty="0"/>
              <a:t>) {</a:t>
            </a:r>
          </a:p>
          <a:p>
            <a:r>
              <a:rPr lang="es-ES" sz="1000" dirty="0"/>
              <a:t>		</a:t>
            </a:r>
            <a:r>
              <a:rPr lang="es-ES" sz="1000" dirty="0" err="1"/>
              <a:t>List</a:t>
            </a:r>
            <a:r>
              <a:rPr lang="es-ES" sz="1000" dirty="0"/>
              <a:t>&lt;Alumno&gt; alumnos;</a:t>
            </a:r>
          </a:p>
          <a:p>
            <a:r>
              <a:rPr lang="es-ES" sz="1000" dirty="0"/>
              <a:t>		</a:t>
            </a:r>
            <a:r>
              <a:rPr lang="es-ES" sz="1000" dirty="0" err="1"/>
              <a:t>if</a:t>
            </a:r>
            <a:r>
              <a:rPr lang="es-ES" sz="1000" dirty="0"/>
              <a:t>(</a:t>
            </a:r>
            <a:r>
              <a:rPr lang="es-ES" sz="1000" dirty="0" err="1"/>
              <a:t>idCurso</a:t>
            </a:r>
            <a:r>
              <a:rPr lang="es-ES" sz="1000" dirty="0"/>
              <a:t>==0) {</a:t>
            </a:r>
          </a:p>
          <a:p>
            <a:r>
              <a:rPr lang="es-ES" sz="1000" dirty="0"/>
              <a:t>			alumnos=</a:t>
            </a:r>
            <a:r>
              <a:rPr lang="es-ES" sz="1000" dirty="0" err="1"/>
              <a:t>daoAlumnos.getAlumnos</a:t>
            </a:r>
            <a:r>
              <a:rPr lang="es-ES" sz="1000" dirty="0"/>
              <a:t>();</a:t>
            </a:r>
          </a:p>
          <a:p>
            <a:r>
              <a:rPr lang="es-ES" sz="1000" dirty="0"/>
              <a:t>		}</a:t>
            </a:r>
            <a:r>
              <a:rPr lang="es-ES" sz="1000" dirty="0" err="1"/>
              <a:t>else</a:t>
            </a:r>
            <a:r>
              <a:rPr lang="es-ES" sz="1000" dirty="0"/>
              <a:t> {</a:t>
            </a:r>
          </a:p>
          <a:p>
            <a:r>
              <a:rPr lang="es-ES" sz="1000" dirty="0"/>
              <a:t>			alumnos=</a:t>
            </a:r>
            <a:r>
              <a:rPr lang="es-ES" sz="1000" dirty="0" err="1"/>
              <a:t>daoAlumnos.getAlumnosCurso</a:t>
            </a:r>
            <a:r>
              <a:rPr lang="es-ES" sz="1000" dirty="0"/>
              <a:t>(</a:t>
            </a:r>
            <a:r>
              <a:rPr lang="es-ES" sz="1000" dirty="0" err="1"/>
              <a:t>idCurso</a:t>
            </a:r>
            <a:r>
              <a:rPr lang="es-ES" sz="1000" dirty="0"/>
              <a:t>);</a:t>
            </a:r>
          </a:p>
          <a:p>
            <a:r>
              <a:rPr lang="es-ES" sz="1000" dirty="0"/>
              <a:t>		}</a:t>
            </a:r>
          </a:p>
          <a:p>
            <a:r>
              <a:rPr lang="es-ES" sz="1000" dirty="0"/>
              <a:t>		</a:t>
            </a:r>
            <a:r>
              <a:rPr lang="es-ES" sz="1000" dirty="0" err="1"/>
              <a:t>request.setAttribute</a:t>
            </a:r>
            <a:r>
              <a:rPr lang="es-ES" sz="1000" dirty="0"/>
              <a:t>("alumnos", alumnos);</a:t>
            </a:r>
          </a:p>
          <a:p>
            <a:r>
              <a:rPr lang="es-ES" sz="1000" dirty="0"/>
              <a:t>		</a:t>
            </a:r>
            <a:r>
              <a:rPr lang="es-ES" sz="1000" dirty="0" err="1"/>
              <a:t>request.setAttribute</a:t>
            </a:r>
            <a:r>
              <a:rPr lang="es-ES" sz="1000" dirty="0"/>
              <a:t>("cursos", </a:t>
            </a:r>
            <a:r>
              <a:rPr lang="es-ES" sz="1000" dirty="0" err="1"/>
              <a:t>daoCursos.getCursos</a:t>
            </a:r>
            <a:r>
              <a:rPr lang="es-ES" sz="1000" dirty="0"/>
              <a:t>());</a:t>
            </a:r>
          </a:p>
          <a:p>
            <a:r>
              <a:rPr lang="es-ES" sz="1000" dirty="0"/>
              <a:t>		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//en este caso usará el método de recuperar cursos por </a:t>
            </a:r>
            <a:r>
              <a:rPr lang="es-ES" sz="1000" dirty="0" err="1">
                <a:solidFill>
                  <a:schemeClr val="accent1">
                    <a:lumMod val="75000"/>
                  </a:schemeClr>
                </a:solidFill>
              </a:rPr>
              <a:t>idCuro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1000" dirty="0"/>
              <a:t>		</a:t>
            </a:r>
            <a:r>
              <a:rPr lang="es-ES" sz="1000" dirty="0" err="1"/>
              <a:t>return</a:t>
            </a:r>
            <a:r>
              <a:rPr lang="es-ES" sz="1000" dirty="0"/>
              <a:t> "listado";</a:t>
            </a:r>
          </a:p>
          <a:p>
            <a:r>
              <a:rPr lang="es-ES" sz="1000" dirty="0"/>
              <a:t>	}</a:t>
            </a:r>
          </a:p>
          <a:p>
            <a:r>
              <a:rPr lang="es-E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76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95486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Transferir el control a un controlador de acción en vez de a una página</a:t>
            </a:r>
          </a:p>
          <a:p>
            <a:pPr lvl="1"/>
            <a:r>
              <a:rPr lang="es-ES" sz="1400" dirty="0"/>
              <a:t>@</a:t>
            </a:r>
            <a:r>
              <a:rPr lang="es-ES" sz="1400" dirty="0" err="1"/>
              <a:t>PostMapping</a:t>
            </a:r>
            <a:r>
              <a:rPr lang="es-ES" sz="1400" dirty="0"/>
              <a:t>(</a:t>
            </a:r>
            <a:r>
              <a:rPr lang="es-ES" sz="1400" dirty="0" err="1"/>
              <a:t>value</a:t>
            </a:r>
            <a:r>
              <a:rPr lang="es-ES" sz="1400" dirty="0"/>
              <a:t>="</a:t>
            </a:r>
            <a:r>
              <a:rPr lang="es-ES" sz="1400" dirty="0" err="1"/>
              <a:t>doAltaAlumno</a:t>
            </a:r>
            <a:r>
              <a:rPr lang="es-ES" sz="1400" dirty="0"/>
              <a:t>")……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//comprobar que el alumno no existe</a:t>
            </a:r>
          </a:p>
          <a:p>
            <a:pPr lvl="1"/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daoAlumnos.buscarAlumno</a:t>
            </a:r>
            <a:r>
              <a:rPr lang="es-ES" sz="1400" dirty="0"/>
              <a:t>(</a:t>
            </a:r>
            <a:r>
              <a:rPr lang="es-ES" sz="1400" dirty="0" err="1"/>
              <a:t>dni</a:t>
            </a:r>
            <a:r>
              <a:rPr lang="es-ES" sz="1400" dirty="0"/>
              <a:t>)==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pPr lvl="2"/>
            <a:r>
              <a:rPr lang="es-ES" sz="1400" dirty="0" err="1"/>
              <a:t>daoAlumnos.altaAlumno</a:t>
            </a:r>
            <a:r>
              <a:rPr lang="es-ES" sz="1400" dirty="0"/>
              <a:t>(alumno);</a:t>
            </a:r>
          </a:p>
          <a:p>
            <a:pPr lvl="2"/>
            <a:r>
              <a:rPr lang="es-ES" sz="1400" dirty="0" err="1"/>
              <a:t>return</a:t>
            </a:r>
            <a:r>
              <a:rPr lang="es-ES" sz="1400" dirty="0"/>
              <a:t> "</a:t>
            </a:r>
            <a:r>
              <a:rPr lang="es-ES" sz="1400" dirty="0" err="1"/>
              <a:t>menu</a:t>
            </a:r>
            <a:r>
              <a:rPr lang="es-ES" sz="1400" dirty="0"/>
              <a:t>";</a:t>
            </a:r>
          </a:p>
          <a:p>
            <a:pPr lvl="1"/>
            <a:r>
              <a:rPr lang="es-ES" sz="1400" dirty="0"/>
              <a:t>}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//no se escribe mensaje de error, eso es cosa del cliente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//le redirigimos al controlador de acción para que vuelva a preparar la página para pintarla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//para redirigir a un controlador de acción (no a una vista)</a:t>
            </a:r>
          </a:p>
          <a:p>
            <a:pPr lvl="2"/>
            <a:r>
              <a:rPr lang="es-ES" sz="1400" dirty="0" err="1"/>
              <a:t>return</a:t>
            </a:r>
            <a:r>
              <a:rPr lang="es-ES" sz="1400" dirty="0"/>
              <a:t> "</a:t>
            </a:r>
            <a:r>
              <a:rPr lang="es-ES" sz="1400" b="1" dirty="0">
                <a:solidFill>
                  <a:srgbClr val="FF0000"/>
                </a:solidFill>
              </a:rPr>
              <a:t>forward:/</a:t>
            </a:r>
            <a:r>
              <a:rPr lang="es-ES" sz="1400" dirty="0" err="1"/>
              <a:t>doPrepararAlta</a:t>
            </a:r>
            <a:r>
              <a:rPr lang="es-ES" sz="1400" dirty="0"/>
              <a:t>";</a:t>
            </a:r>
          </a:p>
          <a:p>
            <a:pPr lvl="1"/>
            <a:r>
              <a:rPr lang="es-ES" sz="1400" dirty="0"/>
              <a:t>}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Hay que cambiar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doPreparar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alta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Mapping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s-ES" b="1" dirty="0" err="1">
                <a:solidFill>
                  <a:srgbClr val="FF0000"/>
                </a:solidFill>
              </a:rPr>
              <a:t>Request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le estamos transfiriendo el control desde un controlador de acción de método post!!!!!</a:t>
            </a:r>
          </a:p>
          <a:p>
            <a:pPr lvl="1"/>
            <a:r>
              <a:rPr lang="es-ES" sz="1400" dirty="0"/>
              <a:t>		@</a:t>
            </a:r>
            <a:r>
              <a:rPr lang="es-ES" sz="1400" dirty="0" err="1"/>
              <a:t>RequestMapping</a:t>
            </a:r>
            <a:r>
              <a:rPr lang="es-ES" sz="1400" dirty="0"/>
              <a:t>(</a:t>
            </a:r>
            <a:r>
              <a:rPr lang="es-ES" sz="1400" dirty="0" err="1"/>
              <a:t>value</a:t>
            </a:r>
            <a:r>
              <a:rPr lang="es-ES" sz="1400" dirty="0"/>
              <a:t>="</a:t>
            </a:r>
            <a:r>
              <a:rPr lang="es-ES" sz="1400" dirty="0" err="1"/>
              <a:t>doPrepararAlta</a:t>
            </a:r>
            <a:r>
              <a:rPr lang="es-ES" sz="1400" dirty="0"/>
              <a:t>")</a:t>
            </a:r>
          </a:p>
          <a:p>
            <a:pPr lvl="1"/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redireccionar</a:t>
            </a:r>
            <a:r>
              <a:rPr lang="es-ES" dirty="0"/>
              <a:t>: “</a:t>
            </a:r>
            <a:r>
              <a:rPr lang="es-ES" dirty="0" err="1">
                <a:solidFill>
                  <a:srgbClr val="FF0000"/>
                </a:solidFill>
              </a:rPr>
              <a:t>redirect</a:t>
            </a:r>
            <a:r>
              <a:rPr lang="es-ES" dirty="0">
                <a:solidFill>
                  <a:srgbClr val="FF0000"/>
                </a:solidFill>
              </a:rPr>
              <a:t>:/</a:t>
            </a:r>
            <a:r>
              <a:rPr lang="es-ES" dirty="0"/>
              <a:t>---”</a:t>
            </a:r>
          </a:p>
        </p:txBody>
      </p:sp>
    </p:spTree>
    <p:extLst>
      <p:ext uri="{BB962C8B-B14F-4D97-AF65-F5344CB8AC3E}">
        <p14:creationId xmlns:p14="http://schemas.microsoft.com/office/powerpoint/2010/main" val="266792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9502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800" b="1" u="sng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Vistas</a:t>
            </a:r>
            <a:r>
              <a:rPr lang="es-ES" b="1" u="sng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Cursos.jsp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Input fecha</a:t>
            </a:r>
          </a:p>
          <a:p>
            <a:pPr lvl="3"/>
            <a:r>
              <a:rPr lang="en-US" dirty="0"/>
              <a:t>&lt;</a:t>
            </a:r>
            <a:r>
              <a:rPr lang="en-US" b="1" dirty="0"/>
              <a:t>input type=</a:t>
            </a:r>
            <a:r>
              <a:rPr lang="en-US" b="1" i="1" dirty="0"/>
              <a:t>"date" name="</a:t>
            </a:r>
            <a:r>
              <a:rPr lang="en-US" b="1" i="1" dirty="0" err="1"/>
              <a:t>fechaInicio</a:t>
            </a:r>
            <a:r>
              <a:rPr lang="en-US" b="1" i="1" dirty="0"/>
              <a:t>“ ….&gt;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AltaAlumno.jsp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directiva para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jstl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pone page=java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 va a hacer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jstl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ya no hace falta importar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seleccionar los cursos a los q se puede matricular:</a:t>
            </a:r>
          </a:p>
          <a:p>
            <a:pPr lvl="4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escoge el id, pero se ve en la página la denominación</a:t>
            </a:r>
          </a:p>
          <a:p>
            <a:pPr lvl="4"/>
            <a:r>
              <a:rPr lang="es-ES" sz="1200" dirty="0"/>
              <a:t>Curso: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select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idCurso</a:t>
            </a:r>
            <a:r>
              <a:rPr lang="es-ES" sz="1200" i="1" dirty="0"/>
              <a:t>"&gt;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c:forEach</a:t>
            </a:r>
            <a:r>
              <a:rPr lang="es-ES" sz="1200" dirty="0"/>
              <a:t> </a:t>
            </a:r>
            <a:r>
              <a:rPr lang="es-ES" sz="1200" dirty="0" err="1"/>
              <a:t>var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cr</a:t>
            </a:r>
            <a:r>
              <a:rPr lang="es-ES" sz="1200" i="1" dirty="0"/>
              <a:t>" </a:t>
            </a:r>
            <a:r>
              <a:rPr lang="es-ES" sz="1200" i="1" dirty="0" err="1"/>
              <a:t>items</a:t>
            </a:r>
            <a:r>
              <a:rPr lang="es-ES" sz="1200" i="1" dirty="0"/>
              <a:t>="${</a:t>
            </a:r>
            <a:r>
              <a:rPr lang="es-ES" sz="1200" i="1" dirty="0" err="1"/>
              <a:t>rerequestScope.cursos</a:t>
            </a:r>
            <a:r>
              <a:rPr lang="es-ES" sz="1200" i="1" dirty="0"/>
              <a:t> }"&gt;</a:t>
            </a:r>
          </a:p>
          <a:p>
            <a:pPr lvl="4"/>
            <a:r>
              <a:rPr lang="es-ES" sz="1200" dirty="0"/>
              <a:t>	&lt;</a:t>
            </a:r>
            <a:r>
              <a:rPr lang="es-ES" sz="1200" dirty="0" err="1"/>
              <a:t>option</a:t>
            </a:r>
            <a:r>
              <a:rPr lang="es-ES" sz="1200" dirty="0"/>
              <a:t> </a:t>
            </a:r>
            <a:r>
              <a:rPr lang="es-ES" sz="1200" dirty="0" err="1"/>
              <a:t>value</a:t>
            </a:r>
            <a:r>
              <a:rPr lang="es-ES" sz="1200" dirty="0">
                <a:solidFill>
                  <a:srgbClr val="FF0000"/>
                </a:solidFill>
              </a:rPr>
              <a:t>=</a:t>
            </a:r>
            <a:r>
              <a:rPr lang="es-ES" sz="1200" i="1" dirty="0">
                <a:solidFill>
                  <a:srgbClr val="FF0000"/>
                </a:solidFill>
              </a:rPr>
              <a:t>"${</a:t>
            </a:r>
            <a:r>
              <a:rPr lang="es-ES" sz="1200" i="1" dirty="0" err="1">
                <a:solidFill>
                  <a:srgbClr val="FF0000"/>
                </a:solidFill>
              </a:rPr>
              <a:t>cr.idCuro</a:t>
            </a:r>
            <a:r>
              <a:rPr lang="es-ES" sz="1200" i="1" dirty="0"/>
              <a:t>}"&gt;</a:t>
            </a:r>
            <a:r>
              <a:rPr lang="es-ES" sz="1200" i="1" dirty="0">
                <a:solidFill>
                  <a:srgbClr val="FF0000"/>
                </a:solidFill>
              </a:rPr>
              <a:t>${</a:t>
            </a:r>
            <a:r>
              <a:rPr lang="es-ES" sz="1200" i="1" dirty="0" err="1">
                <a:solidFill>
                  <a:srgbClr val="FF0000"/>
                </a:solidFill>
              </a:rPr>
              <a:t>cr.denominacion</a:t>
            </a:r>
            <a:r>
              <a:rPr lang="es-ES" sz="1200" i="1" dirty="0">
                <a:solidFill>
                  <a:srgbClr val="FF0000"/>
                </a:solidFill>
              </a:rPr>
              <a:t>}</a:t>
            </a:r>
            <a:r>
              <a:rPr lang="es-ES" sz="1200" i="1" dirty="0"/>
              <a:t>&lt;/</a:t>
            </a:r>
            <a:r>
              <a:rPr lang="es-ES" sz="1200" i="1" dirty="0" err="1"/>
              <a:t>option</a:t>
            </a:r>
            <a:r>
              <a:rPr lang="es-ES" sz="1200" i="1" dirty="0"/>
              <a:t>&gt;</a:t>
            </a:r>
          </a:p>
          <a:p>
            <a:pPr lvl="4"/>
            <a:endParaRPr lang="es-ES" sz="1200" dirty="0"/>
          </a:p>
          <a:p>
            <a:pPr lvl="4"/>
            <a:r>
              <a:rPr lang="es-ES" sz="1200" dirty="0"/>
              <a:t>&lt;/</a:t>
            </a:r>
            <a:r>
              <a:rPr lang="es-ES" sz="1200" dirty="0" err="1"/>
              <a:t>select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438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xmlns="" id="{474044A1-D4D5-4D97-98BC-71FC6B693C96}"/>
              </a:ext>
            </a:extLst>
          </p:cNvPr>
          <p:cNvSpPr/>
          <p:nvPr/>
        </p:nvSpPr>
        <p:spPr>
          <a:xfrm>
            <a:off x="107504" y="1105322"/>
            <a:ext cx="33123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</a:rPr>
              <a:t>menú.jsp</a:t>
            </a:r>
            <a:endParaRPr lang="es-ES" dirty="0">
              <a:solidFill>
                <a:srgbClr val="FF0000"/>
              </a:solidFill>
            </a:endParaRPr>
          </a:p>
          <a:p>
            <a:pPr algn="ctr"/>
            <a:r>
              <a:rPr lang="es-ES" dirty="0"/>
              <a:t>Botón listado redirige:</a:t>
            </a:r>
          </a:p>
          <a:p>
            <a:pPr algn="ctr"/>
            <a:r>
              <a:rPr lang="es-ES" dirty="0" err="1"/>
              <a:t>doPrepararAlumnosCurso</a:t>
            </a:r>
            <a:r>
              <a:rPr lang="es-ES" dirty="0"/>
              <a:t>!!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3DA351-D71F-4133-A26A-1CEE35A4088B}"/>
              </a:ext>
            </a:extLst>
          </p:cNvPr>
          <p:cNvSpPr/>
          <p:nvPr/>
        </p:nvSpPr>
        <p:spPr>
          <a:xfrm>
            <a:off x="4716016" y="339502"/>
            <a:ext cx="3528392" cy="410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AlumnosCursosAction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Método: </a:t>
            </a:r>
            <a:r>
              <a:rPr lang="es-ES" dirty="0" err="1"/>
              <a:t>prepararALumnosCurso</a:t>
            </a:r>
            <a:r>
              <a:rPr lang="es-ES" dirty="0"/>
              <a:t> (</a:t>
            </a:r>
            <a:r>
              <a:rPr lang="es-ES" dirty="0" err="1"/>
              <a:t>getCurosos</a:t>
            </a:r>
            <a:r>
              <a:rPr lang="es-ES" dirty="0"/>
              <a:t>)</a:t>
            </a:r>
          </a:p>
          <a:p>
            <a:pPr algn="ctr"/>
            <a:r>
              <a:rPr lang="es-ES" dirty="0"/>
              <a:t>Devuelve a listado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Método:</a:t>
            </a:r>
          </a:p>
          <a:p>
            <a:pPr algn="ctr"/>
            <a:r>
              <a:rPr lang="es-ES" dirty="0" err="1"/>
              <a:t>doListaAlumnos</a:t>
            </a:r>
            <a:r>
              <a:rPr lang="es-ES" dirty="0"/>
              <a:t>(</a:t>
            </a:r>
            <a:r>
              <a:rPr lang="es-ES" dirty="0" err="1"/>
              <a:t>getAlumnos</a:t>
            </a:r>
            <a:r>
              <a:rPr lang="es-ES" dirty="0"/>
              <a:t>)</a:t>
            </a:r>
          </a:p>
          <a:p>
            <a:pPr algn="ctr"/>
            <a:r>
              <a:rPr lang="es-ES" dirty="0"/>
              <a:t>Devuelve a listado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30E2FE9A-9895-4042-996C-307404A36E8F}"/>
              </a:ext>
            </a:extLst>
          </p:cNvPr>
          <p:cNvSpPr/>
          <p:nvPr/>
        </p:nvSpPr>
        <p:spPr>
          <a:xfrm>
            <a:off x="89546" y="2859782"/>
            <a:ext cx="30963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listado.jsp</a:t>
            </a:r>
            <a:endParaRPr lang="es-ES" dirty="0"/>
          </a:p>
          <a:p>
            <a:pPr algn="ctr"/>
            <a:r>
              <a:rPr lang="es-ES" dirty="0"/>
              <a:t>Botón: </a:t>
            </a:r>
          </a:p>
          <a:p>
            <a:pPr algn="ctr"/>
            <a:r>
              <a:rPr lang="es-ES" dirty="0" err="1"/>
              <a:t>doListaAlumnos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A0CD36FE-8994-4D1B-9F8A-C163582601F0}"/>
              </a:ext>
            </a:extLst>
          </p:cNvPr>
          <p:cNvCxnSpPr>
            <a:cxnSpLocks/>
          </p:cNvCxnSpPr>
          <p:nvPr/>
        </p:nvCxnSpPr>
        <p:spPr>
          <a:xfrm>
            <a:off x="3347864" y="1275606"/>
            <a:ext cx="1728192" cy="530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8B7FCE68-9290-41AD-A772-2521C330E83C}"/>
              </a:ext>
            </a:extLst>
          </p:cNvPr>
          <p:cNvCxnSpPr>
            <a:cxnSpLocks/>
          </p:cNvCxnSpPr>
          <p:nvPr/>
        </p:nvCxnSpPr>
        <p:spPr>
          <a:xfrm>
            <a:off x="3185890" y="3102075"/>
            <a:ext cx="1746150" cy="45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DFA07F7E-BD4C-4388-B30C-C6ADB035DC97}"/>
              </a:ext>
            </a:extLst>
          </p:cNvPr>
          <p:cNvCxnSpPr>
            <a:cxnSpLocks/>
          </p:cNvCxnSpPr>
          <p:nvPr/>
        </p:nvCxnSpPr>
        <p:spPr>
          <a:xfrm flipH="1">
            <a:off x="3059832" y="2571750"/>
            <a:ext cx="252028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2D81D00B-3B24-4D4E-9190-8A8C887F64B5}"/>
              </a:ext>
            </a:extLst>
          </p:cNvPr>
          <p:cNvCxnSpPr>
            <a:cxnSpLocks/>
          </p:cNvCxnSpPr>
          <p:nvPr/>
        </p:nvCxnSpPr>
        <p:spPr>
          <a:xfrm flipH="1" flipV="1">
            <a:off x="3185890" y="3507854"/>
            <a:ext cx="2322214" cy="1897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702D2A56-CE95-4FD7-ABF0-C27982550002}"/>
              </a:ext>
            </a:extLst>
          </p:cNvPr>
          <p:cNvSpPr/>
          <p:nvPr/>
        </p:nvSpPr>
        <p:spPr>
          <a:xfrm>
            <a:off x="251520" y="241226"/>
            <a:ext cx="3744416" cy="602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Para pintar los cursos en </a:t>
            </a:r>
            <a:r>
              <a:rPr lang="es-ES" dirty="0" err="1"/>
              <a:t>listado.jsp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307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267494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Listado.jsp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Copiamos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movimientos.jsp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banco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tenía una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table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Copiar el código aquí del programa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c:if</a:t>
            </a:r>
            <a:r>
              <a:rPr lang="es-ES" sz="1200" dirty="0"/>
              <a:t> test="${!</a:t>
            </a:r>
            <a:r>
              <a:rPr lang="es-ES" sz="1200" dirty="0" err="1"/>
              <a:t>empty</a:t>
            </a:r>
            <a:r>
              <a:rPr lang="es-ES" sz="1200" dirty="0"/>
              <a:t> </a:t>
            </a:r>
            <a:r>
              <a:rPr lang="es-ES" sz="1200" dirty="0" err="1"/>
              <a:t>requestScope.alumnos</a:t>
            </a:r>
            <a:r>
              <a:rPr lang="es-ES" sz="1200" dirty="0"/>
              <a:t>}"&gt;</a:t>
            </a:r>
          </a:p>
          <a:p>
            <a:pPr lvl="3"/>
            <a:r>
              <a:rPr lang="en-US" sz="1200" dirty="0"/>
              <a:t>&lt;table class="table table-striped table-bordered"&gt;</a:t>
            </a:r>
          </a:p>
          <a:p>
            <a:pPr lvl="4"/>
            <a:r>
              <a:rPr lang="en-US" sz="1200" dirty="0"/>
              <a:t>&lt;</a:t>
            </a:r>
            <a:r>
              <a:rPr lang="en-US" sz="1200" dirty="0" err="1"/>
              <a:t>thead</a:t>
            </a:r>
            <a:r>
              <a:rPr lang="en-US" sz="1200" dirty="0"/>
              <a:t>&gt;&lt;</a:t>
            </a:r>
            <a:r>
              <a:rPr lang="en-US" sz="1200" dirty="0" err="1"/>
              <a:t>tr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Nombre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&gt;Email&lt;/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Edad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tr</a:t>
            </a:r>
            <a:r>
              <a:rPr lang="en-US" sz="1200" dirty="0"/>
              <a:t>&gt;&lt;/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tbody</a:t>
            </a:r>
            <a:r>
              <a:rPr lang="es-ES" sz="1200" dirty="0"/>
              <a:t>&gt;</a:t>
            </a:r>
          </a:p>
          <a:p>
            <a:pPr lvl="4"/>
            <a:endParaRPr lang="es-ES" sz="1200" dirty="0"/>
          </a:p>
          <a:p>
            <a:pPr lvl="5"/>
            <a:r>
              <a:rPr lang="es-ES" sz="1200" dirty="0"/>
              <a:t>&lt;</a:t>
            </a:r>
            <a:r>
              <a:rPr lang="es-ES" sz="1200" dirty="0" err="1"/>
              <a:t>c:forEach</a:t>
            </a:r>
            <a:r>
              <a:rPr lang="es-ES" sz="1200" dirty="0"/>
              <a:t> </a:t>
            </a:r>
            <a:r>
              <a:rPr lang="es-ES" sz="1200" dirty="0" err="1"/>
              <a:t>var</a:t>
            </a:r>
            <a:r>
              <a:rPr lang="es-ES" sz="1200" dirty="0"/>
              <a:t>="al" </a:t>
            </a:r>
            <a:r>
              <a:rPr lang="es-ES" sz="1200" dirty="0" err="1"/>
              <a:t>items</a:t>
            </a:r>
            <a:r>
              <a:rPr lang="es-ES" sz="1200" dirty="0"/>
              <a:t>="${</a:t>
            </a:r>
            <a:r>
              <a:rPr lang="es-ES" sz="1200" dirty="0" err="1"/>
              <a:t>requestScope.alumnos</a:t>
            </a:r>
            <a:r>
              <a:rPr lang="es-ES" sz="1200" dirty="0"/>
              <a:t>}" &gt;</a:t>
            </a:r>
          </a:p>
          <a:p>
            <a:pPr lvl="5"/>
            <a:r>
              <a:rPr lang="es-ES" sz="1200" dirty="0"/>
              <a:t>&lt;</a:t>
            </a:r>
            <a:r>
              <a:rPr lang="es-ES" sz="1200" dirty="0" err="1"/>
              <a:t>tr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&gt;${</a:t>
            </a:r>
            <a:r>
              <a:rPr lang="es-ES" sz="1200" dirty="0" err="1"/>
              <a:t>al.nombre</a:t>
            </a:r>
            <a:r>
              <a:rPr lang="es-ES" sz="1200" dirty="0"/>
              <a:t>}&lt;/</a:t>
            </a:r>
            <a:r>
              <a:rPr lang="es-ES" sz="1200" dirty="0" err="1"/>
              <a:t>td</a:t>
            </a:r>
            <a:r>
              <a:rPr lang="es-ES" sz="1200" dirty="0"/>
              <a:t>&gt;</a:t>
            </a:r>
          </a:p>
          <a:p>
            <a:pPr lvl="5"/>
            <a:r>
              <a:rPr lang="es-ES" sz="1200" dirty="0"/>
              <a:t>&lt;</a:t>
            </a:r>
            <a:r>
              <a:rPr lang="es-ES" sz="1200" dirty="0" err="1"/>
              <a:t>td</a:t>
            </a:r>
            <a:r>
              <a:rPr lang="es-ES" sz="1200" dirty="0"/>
              <a:t>&gt;${</a:t>
            </a:r>
            <a:r>
              <a:rPr lang="es-ES" sz="1200" dirty="0" err="1"/>
              <a:t>al.email</a:t>
            </a:r>
            <a:r>
              <a:rPr lang="es-ES" sz="1200" dirty="0"/>
              <a:t>}&lt;/</a:t>
            </a:r>
            <a:r>
              <a:rPr lang="es-ES" sz="1200" dirty="0" err="1"/>
              <a:t>td</a:t>
            </a:r>
            <a:r>
              <a:rPr lang="es-ES" sz="1200" dirty="0"/>
              <a:t>&gt;</a:t>
            </a:r>
          </a:p>
          <a:p>
            <a:pPr lvl="5"/>
            <a:r>
              <a:rPr lang="es-ES" sz="1200" dirty="0"/>
              <a:t>&lt;</a:t>
            </a:r>
            <a:r>
              <a:rPr lang="es-ES" sz="1200" dirty="0" err="1"/>
              <a:t>td</a:t>
            </a:r>
            <a:r>
              <a:rPr lang="es-ES" sz="1200" dirty="0"/>
              <a:t>&gt;${</a:t>
            </a:r>
            <a:r>
              <a:rPr lang="es-ES" sz="1200" dirty="0" err="1"/>
              <a:t>al.edad</a:t>
            </a:r>
            <a:r>
              <a:rPr lang="es-ES" sz="1200" dirty="0"/>
              <a:t>}&lt;/</a:t>
            </a:r>
            <a:r>
              <a:rPr lang="es-ES" sz="1200" dirty="0" err="1"/>
              <a:t>td</a:t>
            </a:r>
            <a:r>
              <a:rPr lang="es-ES" sz="1200" dirty="0"/>
              <a:t>&gt;</a:t>
            </a:r>
          </a:p>
          <a:p>
            <a:pPr lvl="5"/>
            <a:r>
              <a:rPr lang="es-ES" sz="1200" dirty="0"/>
              <a:t>&lt;/</a:t>
            </a:r>
            <a:r>
              <a:rPr lang="es-ES" sz="1200" dirty="0" err="1"/>
              <a:t>tr</a:t>
            </a:r>
            <a:r>
              <a:rPr lang="es-ES" sz="1200" dirty="0"/>
              <a:t>&gt;</a:t>
            </a:r>
          </a:p>
          <a:p>
            <a:pPr lvl="5"/>
            <a:r>
              <a:rPr lang="es-ES" sz="1200" dirty="0"/>
              <a:t>&lt;/</a:t>
            </a:r>
            <a:r>
              <a:rPr lang="es-ES" sz="1200" dirty="0" err="1"/>
              <a:t>c:forEach</a:t>
            </a:r>
            <a:r>
              <a:rPr lang="es-ES" sz="1200" dirty="0"/>
              <a:t>&gt;</a:t>
            </a:r>
          </a:p>
          <a:p>
            <a:pPr lvl="4"/>
            <a:endParaRPr lang="es-ES" sz="1200" dirty="0"/>
          </a:p>
          <a:p>
            <a:pPr lvl="4"/>
            <a:r>
              <a:rPr lang="es-ES" sz="1200" dirty="0"/>
              <a:t>&lt;/</a:t>
            </a:r>
            <a:r>
              <a:rPr lang="es-ES" sz="1200" dirty="0" err="1"/>
              <a:t>tbody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&lt;/</a:t>
            </a:r>
            <a:r>
              <a:rPr lang="es-ES" sz="1200" dirty="0" err="1"/>
              <a:t>table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c:if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992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267494"/>
            <a:ext cx="806489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Cuando le da al botón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verAlumnos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el formulario redirige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doListaAlumnos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para pintar la tabla. Pero no se vuelve a pedir que envíe los cursos hay que poner:</a:t>
            </a:r>
          </a:p>
          <a:p>
            <a:pPr lvl="3"/>
            <a:r>
              <a:rPr lang="es-ES" b="1" dirty="0" err="1">
                <a:sym typeface="Wingdings" panose="05000000000000000000" pitchFamily="2" charset="2"/>
              </a:rPr>
              <a:t>Request.setAttribute</a:t>
            </a:r>
            <a:r>
              <a:rPr lang="es-ES" b="1" dirty="0">
                <a:sym typeface="Wingdings" panose="05000000000000000000" pitchFamily="2" charset="2"/>
              </a:rPr>
              <a:t>(“cursos”, </a:t>
            </a:r>
            <a:r>
              <a:rPr lang="es-ES" b="1" dirty="0" err="1">
                <a:sym typeface="Wingdings" panose="05000000000000000000" pitchFamily="2" charset="2"/>
              </a:rPr>
              <a:t>daoCursos.getCursos</a:t>
            </a:r>
            <a:r>
              <a:rPr lang="es-ES" b="1" dirty="0">
                <a:sym typeface="Wingdings" panose="05000000000000000000" pitchFamily="2" charset="2"/>
              </a:rPr>
              <a:t>());</a:t>
            </a:r>
          </a:p>
          <a:p>
            <a:pPr lvl="3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sz="1200" i="1" dirty="0"/>
              <a:t>@</a:t>
            </a:r>
            <a:r>
              <a:rPr lang="es-ES" sz="1200" i="1" dirty="0" err="1"/>
              <a:t>PostMapping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</a:t>
            </a:r>
            <a:r>
              <a:rPr lang="es-ES" sz="1200" i="1" dirty="0" err="1"/>
              <a:t>doListaAlumnos</a:t>
            </a:r>
            <a:r>
              <a:rPr lang="es-ES" sz="1200" i="1" dirty="0"/>
              <a:t>")</a:t>
            </a:r>
          </a:p>
          <a:p>
            <a:pPr lvl="3"/>
            <a:r>
              <a:rPr lang="en-US" sz="1200" dirty="0"/>
              <a:t>public String </a:t>
            </a:r>
            <a:r>
              <a:rPr lang="en-US" sz="1200" dirty="0" err="1"/>
              <a:t>listaAlumnos</a:t>
            </a:r>
            <a:r>
              <a:rPr lang="en-US" sz="1200" dirty="0"/>
              <a:t>(</a:t>
            </a:r>
            <a:r>
              <a:rPr lang="en-US" sz="1200" i="1" dirty="0"/>
              <a:t>@</a:t>
            </a:r>
            <a:r>
              <a:rPr lang="en-US" sz="1200" i="1" dirty="0" err="1"/>
              <a:t>RequestParam</a:t>
            </a:r>
            <a:r>
              <a:rPr lang="en-US" sz="1200" i="1" dirty="0"/>
              <a:t>("</a:t>
            </a:r>
            <a:r>
              <a:rPr lang="en-US" sz="1200" i="1" dirty="0" err="1"/>
              <a:t>idCurso</a:t>
            </a:r>
            <a:r>
              <a:rPr lang="en-US" sz="1200" i="1" dirty="0"/>
              <a:t>") </a:t>
            </a:r>
            <a:r>
              <a:rPr lang="en-US" sz="1200" i="1" dirty="0" err="1"/>
              <a:t>int</a:t>
            </a:r>
            <a:r>
              <a:rPr lang="en-US" sz="1200" i="1" dirty="0"/>
              <a:t> </a:t>
            </a:r>
            <a:r>
              <a:rPr lang="en-US" sz="1200" i="1" dirty="0" err="1"/>
              <a:t>idCurso,HttpServletRequest</a:t>
            </a:r>
            <a:r>
              <a:rPr lang="en-US" sz="1200" i="1" dirty="0"/>
              <a:t> request) {</a:t>
            </a:r>
          </a:p>
          <a:p>
            <a:pPr lvl="4"/>
            <a:r>
              <a:rPr lang="es-ES" sz="1200" dirty="0" err="1"/>
              <a:t>List</a:t>
            </a:r>
            <a:r>
              <a:rPr lang="es-ES" sz="1200" dirty="0"/>
              <a:t>&lt;Alumno&gt; alumnos;</a:t>
            </a:r>
          </a:p>
          <a:p>
            <a:pPr lvl="4"/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idCurso</a:t>
            </a:r>
            <a:r>
              <a:rPr lang="es-ES" sz="1200" dirty="0"/>
              <a:t>==0) {</a:t>
            </a:r>
          </a:p>
          <a:p>
            <a:pPr lvl="4"/>
            <a:r>
              <a:rPr lang="es-ES" sz="1200" dirty="0"/>
              <a:t>	alumnos=</a:t>
            </a:r>
            <a:r>
              <a:rPr lang="es-ES" sz="1200" dirty="0" err="1"/>
              <a:t>daoAlumnos.getAlumnos</a:t>
            </a:r>
            <a:r>
              <a:rPr lang="es-ES" sz="1200" dirty="0"/>
              <a:t>();</a:t>
            </a:r>
          </a:p>
          <a:p>
            <a:pPr lvl="4"/>
            <a:r>
              <a:rPr lang="es-ES" sz="1200" dirty="0"/>
              <a:t>}</a:t>
            </a:r>
            <a:r>
              <a:rPr lang="es-ES" sz="1200" dirty="0" err="1"/>
              <a:t>else</a:t>
            </a:r>
            <a:r>
              <a:rPr lang="es-ES" sz="1200" dirty="0"/>
              <a:t> {</a:t>
            </a:r>
          </a:p>
          <a:p>
            <a:pPr lvl="4"/>
            <a:r>
              <a:rPr lang="es-ES" sz="1200" dirty="0"/>
              <a:t>	alumnos=</a:t>
            </a:r>
            <a:r>
              <a:rPr lang="es-ES" sz="1200" dirty="0" err="1"/>
              <a:t>daoAlumnos.getAlumnosCurso</a:t>
            </a:r>
            <a:r>
              <a:rPr lang="es-ES" sz="1200" dirty="0"/>
              <a:t>(</a:t>
            </a:r>
            <a:r>
              <a:rPr lang="es-ES" sz="1200" dirty="0" err="1"/>
              <a:t>idCurso</a:t>
            </a:r>
            <a:r>
              <a:rPr lang="es-ES" sz="1200" dirty="0"/>
              <a:t>);</a:t>
            </a:r>
          </a:p>
          <a:p>
            <a:pPr lvl="4"/>
            <a:r>
              <a:rPr lang="es-ES" sz="1200" dirty="0"/>
              <a:t>}</a:t>
            </a:r>
          </a:p>
          <a:p>
            <a:pPr lvl="4"/>
            <a:r>
              <a:rPr lang="es-ES" sz="1200" b="1" dirty="0" err="1"/>
              <a:t>request.setAttribute</a:t>
            </a:r>
            <a:r>
              <a:rPr lang="es-ES" sz="1200" b="1" dirty="0"/>
              <a:t>("alumnos", alumnos);</a:t>
            </a:r>
          </a:p>
          <a:p>
            <a:pPr lvl="4"/>
            <a:r>
              <a:rPr lang="es-ES" sz="1200" b="1" dirty="0" err="1"/>
              <a:t>request.setAttribute</a:t>
            </a:r>
            <a:r>
              <a:rPr lang="es-ES" sz="1200" b="1" dirty="0"/>
              <a:t>("cursos", </a:t>
            </a:r>
            <a:r>
              <a:rPr lang="es-ES" sz="1200" b="1" dirty="0" err="1"/>
              <a:t>daoCursos.getCursos</a:t>
            </a:r>
            <a:r>
              <a:rPr lang="es-ES" sz="1200" b="1" dirty="0"/>
              <a:t>());</a:t>
            </a:r>
          </a:p>
          <a:p>
            <a:pPr lvl="4"/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b="1" dirty="0"/>
              <a:t>"listado";</a:t>
            </a:r>
          </a:p>
          <a:p>
            <a:pPr lvl="3"/>
            <a:r>
              <a:rPr lang="es-ES" sz="1200" dirty="0"/>
              <a:t>}</a:t>
            </a:r>
            <a:endParaRPr lang="es-ES" sz="12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03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9502"/>
            <a:ext cx="80648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hacen las interfaces antes que las clases, es lo más genérico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Los métodos no hace falta poner que son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public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 son por defecto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buscarAlumno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autenticar, que devuelva el objeto alumno y ya lo tenemos para lo que se necesite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Las clases se crean y se marca la opción de implementar interfaces para que el asistente ponga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implements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los nombres de los métodos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Hacer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sobrecarga métodos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mostrarCursos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no importa los parámetros que se pasan ni el tipo de devolución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DaoCursos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Anotación </a:t>
            </a:r>
            <a:r>
              <a:rPr lang="es-ES" b="1" dirty="0" smtClean="0">
                <a:sym typeface="Wingdings" panose="05000000000000000000" pitchFamily="2" charset="2"/>
              </a:rPr>
              <a:t>@</a:t>
            </a:r>
            <a:r>
              <a:rPr lang="es-ES" b="1" dirty="0" err="1" smtClean="0">
                <a:sym typeface="Wingdings" panose="05000000000000000000" pitchFamily="2" charset="2"/>
              </a:rPr>
              <a:t>Repository</a:t>
            </a:r>
            <a:r>
              <a:rPr lang="es-ES" b="1" dirty="0" smtClean="0">
                <a:sym typeface="Wingdings" panose="05000000000000000000" pitchFamily="2" charset="2"/>
              </a:rPr>
              <a:t>(“</a:t>
            </a:r>
            <a:r>
              <a:rPr lang="es-ES" b="1" dirty="0" err="1" smtClean="0">
                <a:sym typeface="Wingdings" panose="05000000000000000000" pitchFamily="2" charset="2"/>
              </a:rPr>
              <a:t>daoCursos</a:t>
            </a:r>
            <a:r>
              <a:rPr lang="es-ES" b="1" dirty="0" smtClean="0">
                <a:sym typeface="Wingdings" panose="05000000000000000000" pitchFamily="2" charset="2"/>
              </a:rPr>
              <a:t>”)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que Spring instancie la clase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resultList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ya no hace falta iterarlos para convertirlos a objetos:</a:t>
            </a:r>
            <a:r>
              <a:rPr lang="es-ES" dirty="0">
                <a:sym typeface="Wingdings" panose="05000000000000000000" pitchFamily="2" charset="2"/>
              </a:rPr>
              <a:t> lo hace el motor de persistencia es como un mapeado (volcado datos)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699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2A5FD4DE-3107-44B5-AADA-80C5DC844B48}"/>
              </a:ext>
            </a:extLst>
          </p:cNvPr>
          <p:cNvSpPr/>
          <p:nvPr/>
        </p:nvSpPr>
        <p:spPr>
          <a:xfrm>
            <a:off x="539552" y="123478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	@</a:t>
            </a:r>
            <a:r>
              <a:rPr lang="es-ES" sz="1200" dirty="0" err="1"/>
              <a:t>Override</a:t>
            </a:r>
            <a:endParaRPr lang="es-ES" sz="1200" dirty="0"/>
          </a:p>
          <a:p>
            <a:r>
              <a:rPr lang="es-ES" sz="1200" dirty="0"/>
              <a:t>	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List</a:t>
            </a:r>
            <a:r>
              <a:rPr lang="es-ES" sz="1200" dirty="0"/>
              <a:t>&lt;Curso&gt; </a:t>
            </a:r>
            <a:r>
              <a:rPr lang="es-ES" sz="1200" dirty="0" err="1"/>
              <a:t>getCursos</a:t>
            </a:r>
            <a:r>
              <a:rPr lang="es-ES" sz="1200" dirty="0"/>
              <a:t>() {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jpql</a:t>
            </a:r>
            <a:r>
              <a:rPr lang="es-ES" sz="1200" dirty="0"/>
              <a:t>="</a:t>
            </a:r>
            <a:r>
              <a:rPr lang="es-ES" sz="1200" dirty="0" err="1"/>
              <a:t>select</a:t>
            </a:r>
            <a:r>
              <a:rPr lang="es-ES" sz="1200" dirty="0"/>
              <a:t> c </a:t>
            </a:r>
            <a:r>
              <a:rPr lang="es-ES" sz="1200" dirty="0" err="1"/>
              <a:t>From</a:t>
            </a:r>
            <a:r>
              <a:rPr lang="es-ES" sz="1200" dirty="0"/>
              <a:t> Curso c";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Query</a:t>
            </a:r>
            <a:r>
              <a:rPr lang="es-ES" sz="1200" dirty="0"/>
              <a:t> </a:t>
            </a:r>
            <a:r>
              <a:rPr lang="es-ES" sz="1200" dirty="0" err="1"/>
              <a:t>qr</a:t>
            </a:r>
            <a:r>
              <a:rPr lang="es-ES" sz="1200" dirty="0"/>
              <a:t>=</a:t>
            </a:r>
            <a:r>
              <a:rPr lang="es-ES" sz="1200" dirty="0" err="1"/>
              <a:t>em.createQuery</a:t>
            </a:r>
            <a:r>
              <a:rPr lang="es-ES" sz="1200" dirty="0"/>
              <a:t>(</a:t>
            </a:r>
            <a:r>
              <a:rPr lang="es-ES" sz="1200" dirty="0" err="1"/>
              <a:t>jpql</a:t>
            </a:r>
            <a:r>
              <a:rPr lang="es-ES" sz="1200" dirty="0"/>
              <a:t>);		</a:t>
            </a:r>
          </a:p>
          <a:p>
            <a:r>
              <a:rPr lang="es-ES" sz="1200" dirty="0"/>
              <a:t>		</a:t>
            </a:r>
            <a:r>
              <a:rPr lang="es-ES" sz="1200" b="1" dirty="0" err="1"/>
              <a:t>return</a:t>
            </a:r>
            <a:r>
              <a:rPr lang="es-ES" sz="1200" b="1" dirty="0"/>
              <a:t> (</a:t>
            </a:r>
            <a:r>
              <a:rPr lang="es-ES" sz="1200" b="1" dirty="0" err="1"/>
              <a:t>List</a:t>
            </a:r>
            <a:r>
              <a:rPr lang="es-ES" sz="1200" b="1" dirty="0"/>
              <a:t>&lt;Curso&gt;)</a:t>
            </a:r>
            <a:r>
              <a:rPr lang="es-ES" sz="1200" b="1" dirty="0" err="1"/>
              <a:t>qr.getResultList</a:t>
            </a:r>
            <a:r>
              <a:rPr lang="es-ES" sz="1200" b="1" dirty="0"/>
              <a:t>();</a:t>
            </a:r>
          </a:p>
          <a:p>
            <a:r>
              <a:rPr lang="es-ES" sz="1200" dirty="0"/>
              <a:t>		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resultList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ya no hace falta iterarlos para convertirlos a objetos: </a:t>
            </a:r>
          </a:p>
          <a:p>
            <a:r>
              <a:rPr lang="es-ES" sz="1200" dirty="0"/>
              <a:t>	}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Método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altaCurso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s-ES" sz="1200" dirty="0"/>
              <a:t>		</a:t>
            </a:r>
            <a:r>
              <a:rPr lang="es-ES" sz="1200" i="1" dirty="0"/>
              <a:t>@</a:t>
            </a:r>
            <a:r>
              <a:rPr lang="es-ES" sz="1200" i="1" dirty="0" err="1"/>
              <a:t>Transactional</a:t>
            </a:r>
            <a:endParaRPr lang="es-ES" sz="1200" i="1" dirty="0"/>
          </a:p>
          <a:p>
            <a:pPr lvl="4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4"/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altaCurso</a:t>
            </a:r>
            <a:r>
              <a:rPr lang="pt-BR" sz="1200" dirty="0"/>
              <a:t>(Curso c) {</a:t>
            </a:r>
          </a:p>
          <a:p>
            <a:pPr lvl="5"/>
            <a:r>
              <a:rPr lang="es-ES" sz="1200" b="1" dirty="0" err="1"/>
              <a:t>em.persist</a:t>
            </a:r>
            <a:r>
              <a:rPr lang="es-ES" sz="1200" b="1" dirty="0"/>
              <a:t>(c);</a:t>
            </a:r>
          </a:p>
          <a:p>
            <a:pPr lvl="5"/>
            <a:r>
              <a:rPr lang="es-ES" sz="1200" b="1" dirty="0" err="1"/>
              <a:t>em.refresh</a:t>
            </a:r>
            <a:r>
              <a:rPr lang="es-ES" sz="1200" b="1" dirty="0"/>
              <a:t>(c);	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//se hace un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refresh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para poder recuperar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idCurso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5"/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c.getIdCurso</a:t>
            </a:r>
            <a:r>
              <a:rPr lang="es-ES" sz="1200" dirty="0"/>
              <a:t>();</a:t>
            </a:r>
          </a:p>
          <a:p>
            <a:pPr lvl="4"/>
            <a:endParaRPr lang="es-ES" sz="1200" dirty="0"/>
          </a:p>
          <a:p>
            <a:pPr lvl="4"/>
            <a:r>
              <a:rPr lang="es-ES" sz="1200" dirty="0"/>
              <a:t>}</a:t>
            </a:r>
            <a:endParaRPr lang="es-ES" sz="10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Método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eliminarCurso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200" i="1" dirty="0"/>
              <a:t>@</a:t>
            </a:r>
            <a:r>
              <a:rPr lang="es-ES" sz="1200" i="1" dirty="0" err="1"/>
              <a:t>Transactional</a:t>
            </a:r>
            <a:endParaRPr lang="es-ES" sz="1200" i="1" dirty="0"/>
          </a:p>
          <a:p>
            <a:pPr lvl="4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4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eliminarCursoPorNombre</a:t>
            </a:r>
            <a:r>
              <a:rPr lang="es-ES" sz="1200" dirty="0"/>
              <a:t>(</a:t>
            </a:r>
            <a:r>
              <a:rPr lang="es-ES" sz="1200" dirty="0" err="1"/>
              <a:t>String</a:t>
            </a:r>
            <a:r>
              <a:rPr lang="es-ES" sz="1200" dirty="0"/>
              <a:t> n) {</a:t>
            </a:r>
          </a:p>
          <a:p>
            <a:pPr lvl="5"/>
            <a:r>
              <a:rPr lang="en-US" sz="1200" dirty="0"/>
              <a:t>String </a:t>
            </a:r>
            <a:r>
              <a:rPr lang="en-US" sz="1200" dirty="0" err="1"/>
              <a:t>jpql</a:t>
            </a:r>
            <a:r>
              <a:rPr lang="en-US" sz="1200" dirty="0"/>
              <a:t>="Delete From </a:t>
            </a:r>
            <a:r>
              <a:rPr lang="en-US" sz="1200" dirty="0" err="1"/>
              <a:t>Curso</a:t>
            </a:r>
            <a:r>
              <a:rPr lang="en-US" sz="1200" dirty="0"/>
              <a:t> c Where </a:t>
            </a:r>
            <a:r>
              <a:rPr lang="en-US" sz="1200" dirty="0" err="1"/>
              <a:t>c.denominacion</a:t>
            </a:r>
            <a:r>
              <a:rPr lang="en-US" sz="1200" dirty="0"/>
              <a:t> like ?1";</a:t>
            </a:r>
          </a:p>
          <a:p>
            <a:pPr lvl="5"/>
            <a:r>
              <a:rPr lang="es-ES" sz="1200" dirty="0" err="1"/>
              <a:t>Query</a:t>
            </a:r>
            <a:r>
              <a:rPr lang="es-ES" sz="1200" dirty="0"/>
              <a:t> </a:t>
            </a:r>
            <a:r>
              <a:rPr lang="es-ES" sz="1200" dirty="0" err="1"/>
              <a:t>qr</a:t>
            </a:r>
            <a:r>
              <a:rPr lang="es-ES" sz="1200" dirty="0"/>
              <a:t>=</a:t>
            </a:r>
            <a:r>
              <a:rPr lang="es-ES" sz="1200" dirty="0" err="1"/>
              <a:t>em.createQuery</a:t>
            </a:r>
            <a:r>
              <a:rPr lang="es-ES" sz="1200" dirty="0"/>
              <a:t>(</a:t>
            </a:r>
            <a:r>
              <a:rPr lang="es-ES" sz="1200" dirty="0" err="1"/>
              <a:t>jpql</a:t>
            </a:r>
            <a:r>
              <a:rPr lang="es-ES" sz="1200" dirty="0"/>
              <a:t>);</a:t>
            </a:r>
          </a:p>
          <a:p>
            <a:pPr lvl="5"/>
            <a:r>
              <a:rPr lang="es-ES" sz="1200" dirty="0" err="1"/>
              <a:t>qr.setParameter</a:t>
            </a:r>
            <a:r>
              <a:rPr lang="es-ES" sz="1200" dirty="0"/>
              <a:t>(1, "%"+n+"%");</a:t>
            </a:r>
          </a:p>
          <a:p>
            <a:pPr lvl="5"/>
            <a:r>
              <a:rPr lang="es-ES" sz="1200" dirty="0" err="1">
                <a:solidFill>
                  <a:srgbClr val="FF0000"/>
                </a:solidFill>
              </a:rPr>
              <a:t>qr.executeUpdate</a:t>
            </a:r>
            <a:r>
              <a:rPr lang="es-ES" sz="1200" dirty="0">
                <a:solidFill>
                  <a:srgbClr val="FF0000"/>
                </a:solidFill>
              </a:rPr>
              <a:t>();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//para ejecución de consultas de acción</a:t>
            </a:r>
          </a:p>
          <a:p>
            <a:pPr lvl="4"/>
            <a:r>
              <a:rPr lang="es-ES" sz="1200" dirty="0"/>
              <a:t>}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8176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61D1B97-6D55-4105-A030-A763DF174E89}"/>
              </a:ext>
            </a:extLst>
          </p:cNvPr>
          <p:cNvSpPr/>
          <p:nvPr/>
        </p:nvSpPr>
        <p:spPr>
          <a:xfrm>
            <a:off x="755576" y="411511"/>
            <a:ext cx="7632848" cy="294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web.xml, incluyendo el registro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DispatcherServlet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referencia a los archivos de configuración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springConfig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registrar la creación de los controladores y reglas de navegación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los controladores como clases estándares, anotadas con 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Los métodos controladores se anotan con 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PostMapping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GetMapping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función del método HTTP que provoca su ejecución</a:t>
            </a:r>
            <a:endParaRPr lang="es-ES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95486"/>
            <a:ext cx="784887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AltaCursoAction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mapean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inputs y se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vuelcan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variable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se pone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idCurso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autonumerable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 pone la BD</a:t>
            </a:r>
            <a:endParaRPr lang="es-ES" dirty="0"/>
          </a:p>
          <a:p>
            <a:pPr lvl="2"/>
            <a:r>
              <a:rPr lang="es-ES" sz="1400" dirty="0"/>
              <a:t>@</a:t>
            </a:r>
            <a:r>
              <a:rPr lang="es-ES" sz="1400" dirty="0" err="1"/>
              <a:t>PostMapping</a:t>
            </a:r>
            <a:r>
              <a:rPr lang="es-ES" sz="1400" dirty="0"/>
              <a:t>(</a:t>
            </a:r>
            <a:r>
              <a:rPr lang="es-ES" sz="1400" dirty="0" err="1"/>
              <a:t>value</a:t>
            </a:r>
            <a:r>
              <a:rPr lang="es-ES" sz="1400" dirty="0"/>
              <a:t>="</a:t>
            </a:r>
            <a:r>
              <a:rPr lang="es-ES" sz="1400" dirty="0" err="1"/>
              <a:t>doAltaCurso</a:t>
            </a:r>
            <a:r>
              <a:rPr lang="es-ES" sz="1400" dirty="0"/>
              <a:t>")</a:t>
            </a:r>
          </a:p>
          <a:p>
            <a:pPr lvl="2"/>
            <a:r>
              <a:rPr lang="en-US" sz="1400" dirty="0"/>
              <a:t>public String </a:t>
            </a:r>
            <a:r>
              <a:rPr lang="en-US" sz="1400" dirty="0" err="1"/>
              <a:t>alta</a:t>
            </a:r>
            <a:r>
              <a:rPr lang="en-US" sz="1400" dirty="0"/>
              <a:t>(@</a:t>
            </a:r>
            <a:r>
              <a:rPr lang="en-US" sz="1400" dirty="0" err="1"/>
              <a:t>RequestParam</a:t>
            </a:r>
            <a:r>
              <a:rPr lang="en-US" sz="1400" dirty="0"/>
              <a:t>("</a:t>
            </a:r>
            <a:r>
              <a:rPr lang="en-US" sz="1400" dirty="0" err="1"/>
              <a:t>idCurso</a:t>
            </a:r>
            <a:r>
              <a:rPr lang="en-US" sz="1400" dirty="0"/>
              <a:t>")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idCurso</a:t>
            </a:r>
            <a:r>
              <a:rPr lang="en-US" sz="1400" dirty="0"/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fecha se recoge como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alta(@</a:t>
            </a:r>
            <a:r>
              <a:rPr lang="es-ES" sz="1400" dirty="0" err="1"/>
              <a:t>RequestParam</a:t>
            </a:r>
            <a:r>
              <a:rPr lang="es-ES" sz="1400" dirty="0"/>
              <a:t>("</a:t>
            </a:r>
            <a:r>
              <a:rPr lang="es-ES" sz="1400" dirty="0" err="1"/>
              <a:t>denominacion</a:t>
            </a:r>
            <a:r>
              <a:rPr lang="es-ES" sz="1400" dirty="0"/>
              <a:t>")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denominacion</a:t>
            </a:r>
            <a:r>
              <a:rPr lang="es-ES" sz="1400" dirty="0"/>
              <a:t>, </a:t>
            </a:r>
          </a:p>
          <a:p>
            <a:pPr lvl="6"/>
            <a:r>
              <a:rPr lang="es-ES" sz="1400" dirty="0"/>
              <a:t>@</a:t>
            </a:r>
            <a:r>
              <a:rPr lang="es-ES" sz="1400" dirty="0" err="1"/>
              <a:t>RequestParam</a:t>
            </a:r>
            <a:r>
              <a:rPr lang="es-ES" sz="1400" dirty="0"/>
              <a:t>("</a:t>
            </a:r>
            <a:r>
              <a:rPr lang="es-ES" sz="1400" dirty="0" err="1"/>
              <a:t>duracion</a:t>
            </a:r>
            <a:r>
              <a:rPr lang="es-ES" sz="1400" dirty="0"/>
              <a:t>")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duracion</a:t>
            </a:r>
            <a:r>
              <a:rPr lang="es-ES" sz="1400" dirty="0"/>
              <a:t>, </a:t>
            </a:r>
          </a:p>
          <a:p>
            <a:pPr lvl="6"/>
            <a:r>
              <a:rPr lang="es-ES" sz="1400" dirty="0"/>
              <a:t>@</a:t>
            </a:r>
            <a:r>
              <a:rPr lang="es-ES" sz="1400" dirty="0" err="1"/>
              <a:t>RequestParam</a:t>
            </a:r>
            <a:r>
              <a:rPr lang="es-ES" sz="1400" dirty="0"/>
              <a:t>("</a:t>
            </a:r>
            <a:r>
              <a:rPr lang="es-ES" sz="1400" dirty="0" err="1"/>
              <a:t>fechaInicio</a:t>
            </a:r>
            <a:r>
              <a:rPr lang="es-ES" sz="1400" dirty="0"/>
              <a:t>") </a:t>
            </a:r>
            <a:r>
              <a:rPr lang="es-ES" sz="1400" b="1" dirty="0" err="1"/>
              <a:t>String</a:t>
            </a:r>
            <a:r>
              <a:rPr lang="es-ES" sz="1400" b="1" dirty="0"/>
              <a:t> </a:t>
            </a:r>
            <a:r>
              <a:rPr lang="es-ES" sz="1400" b="1" dirty="0" err="1"/>
              <a:t>fechaInicio</a:t>
            </a:r>
            <a:endParaRPr lang="es-ES" sz="14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Convertir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fecha a objeto Date</a:t>
            </a:r>
            <a:r>
              <a:rPr lang="es-ES" dirty="0"/>
              <a:t>:</a:t>
            </a:r>
          </a:p>
          <a:p>
            <a:pPr lvl="3"/>
            <a:r>
              <a:rPr lang="es-ES" sz="1400" dirty="0"/>
              <a:t>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400" dirty="0">
                <a:solidFill>
                  <a:srgbClr val="FF0000"/>
                </a:solidFill>
              </a:rPr>
              <a:t>Pasamos el </a:t>
            </a:r>
            <a:r>
              <a:rPr lang="es-ES" sz="1400" dirty="0" err="1">
                <a:solidFill>
                  <a:srgbClr val="FF0000"/>
                </a:solidFill>
              </a:rPr>
              <a:t>string</a:t>
            </a:r>
            <a:r>
              <a:rPr lang="es-ES" sz="1400" dirty="0">
                <a:solidFill>
                  <a:srgbClr val="FF0000"/>
                </a:solidFill>
              </a:rPr>
              <a:t> a un </a:t>
            </a:r>
            <a:r>
              <a:rPr lang="es-ES" sz="1400" dirty="0" err="1">
                <a:solidFill>
                  <a:srgbClr val="FF0000"/>
                </a:solidFill>
              </a:rPr>
              <a:t>string</a:t>
            </a:r>
            <a:r>
              <a:rPr lang="es-ES" sz="1400" dirty="0">
                <a:solidFill>
                  <a:srgbClr val="FF0000"/>
                </a:solidFill>
              </a:rPr>
              <a:t> con formato</a:t>
            </a:r>
          </a:p>
          <a:p>
            <a:pPr lvl="3"/>
            <a:r>
              <a:rPr lang="es-ES" sz="1400" b="1" dirty="0" err="1"/>
              <a:t>SimpleDateFormat</a:t>
            </a:r>
            <a:r>
              <a:rPr lang="es-ES" sz="1400" b="1" dirty="0"/>
              <a:t> </a:t>
            </a:r>
            <a:r>
              <a:rPr lang="es-ES" sz="1400" b="1" dirty="0" err="1"/>
              <a:t>sdf</a:t>
            </a:r>
            <a:r>
              <a:rPr lang="es-ES" sz="1400" b="1" dirty="0"/>
              <a:t>=new </a:t>
            </a:r>
            <a:r>
              <a:rPr lang="es-ES" sz="1400" b="1" dirty="0" err="1"/>
              <a:t>SimpleDateFormat</a:t>
            </a:r>
            <a:r>
              <a:rPr lang="es-ES" sz="1400" b="1" dirty="0"/>
              <a:t>("</a:t>
            </a:r>
            <a:r>
              <a:rPr lang="es-ES" sz="1400" b="1" dirty="0" err="1"/>
              <a:t>yyyy</a:t>
            </a:r>
            <a:r>
              <a:rPr lang="es-ES" sz="1400" b="1" dirty="0"/>
              <a:t>-MM-</a:t>
            </a:r>
            <a:r>
              <a:rPr lang="es-ES" sz="1400" b="1" dirty="0" err="1"/>
              <a:t>dd</a:t>
            </a:r>
            <a:r>
              <a:rPr lang="es-ES" sz="1400" b="1" dirty="0"/>
              <a:t>");</a:t>
            </a:r>
          </a:p>
          <a:p>
            <a:pPr lvl="3"/>
            <a:r>
              <a:rPr lang="es-ES" sz="1400" dirty="0">
                <a:solidFill>
                  <a:srgbClr val="FF0000"/>
                </a:solidFill>
              </a:rPr>
              <a:t>//Se </a:t>
            </a:r>
            <a:r>
              <a:rPr lang="es-ES" sz="1400" dirty="0" err="1">
                <a:solidFill>
                  <a:srgbClr val="FF0000"/>
                </a:solidFill>
              </a:rPr>
              <a:t>coniverte</a:t>
            </a:r>
            <a:r>
              <a:rPr lang="es-ES" sz="1400" dirty="0">
                <a:solidFill>
                  <a:srgbClr val="FF0000"/>
                </a:solidFill>
              </a:rPr>
              <a:t> el </a:t>
            </a:r>
            <a:r>
              <a:rPr lang="es-ES" sz="1400" dirty="0" err="1">
                <a:solidFill>
                  <a:srgbClr val="FF0000"/>
                </a:solidFill>
              </a:rPr>
              <a:t>String</a:t>
            </a:r>
            <a:r>
              <a:rPr lang="es-ES" sz="1400" dirty="0">
                <a:solidFill>
                  <a:srgbClr val="FF0000"/>
                </a:solidFill>
              </a:rPr>
              <a:t> en objeto Date</a:t>
            </a:r>
          </a:p>
          <a:p>
            <a:pPr lvl="3"/>
            <a:r>
              <a:rPr lang="es-ES" sz="1400" b="1" dirty="0"/>
              <a:t>Date f=</a:t>
            </a:r>
            <a:r>
              <a:rPr lang="es-ES" sz="1400" b="1" dirty="0" err="1"/>
              <a:t>sdf.parse</a:t>
            </a:r>
            <a:r>
              <a:rPr lang="es-ES" sz="1400" b="1" dirty="0"/>
              <a:t>(fecha);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Todo esto en un </a:t>
            </a:r>
            <a:r>
              <a:rPr lang="es-ES" b="1" dirty="0">
                <a:solidFill>
                  <a:srgbClr val="FF0000"/>
                </a:solidFill>
              </a:rPr>
              <a:t>bloque try catch: es Java no </a:t>
            </a:r>
            <a:r>
              <a:rPr lang="es-ES" b="1" dirty="0" err="1">
                <a:solidFill>
                  <a:srgbClr val="FF0000"/>
                </a:solidFill>
              </a:rPr>
              <a:t>spring</a:t>
            </a:r>
            <a:endParaRPr lang="es-ES" b="1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F26A25B-09DE-450B-A230-1D5DBC9E39A2}"/>
              </a:ext>
            </a:extLst>
          </p:cNvPr>
          <p:cNvSpPr/>
          <p:nvPr/>
        </p:nvSpPr>
        <p:spPr>
          <a:xfrm>
            <a:off x="755576" y="411510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	@</a:t>
            </a:r>
            <a:r>
              <a:rPr lang="es-ES" sz="1200" dirty="0" err="1"/>
              <a:t>PostMapping</a:t>
            </a:r>
            <a:r>
              <a:rPr lang="es-ES" sz="1200" dirty="0"/>
              <a:t>(</a:t>
            </a:r>
            <a:r>
              <a:rPr lang="es-ES" sz="1200" dirty="0" err="1"/>
              <a:t>value</a:t>
            </a:r>
            <a:r>
              <a:rPr lang="es-ES" sz="1200" dirty="0"/>
              <a:t>="</a:t>
            </a:r>
            <a:r>
              <a:rPr lang="es-ES" sz="1200" dirty="0" err="1"/>
              <a:t>doAltaCurso</a:t>
            </a:r>
            <a:r>
              <a:rPr lang="es-ES" sz="1200" dirty="0"/>
              <a:t>")</a:t>
            </a:r>
          </a:p>
          <a:p>
            <a:pPr lvl="1"/>
            <a:r>
              <a:rPr lang="es-ES" sz="1200" dirty="0"/>
              <a:t>	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altaCurso</a:t>
            </a:r>
            <a:r>
              <a:rPr lang="es-ES" sz="1200" dirty="0"/>
              <a:t>(@</a:t>
            </a:r>
            <a:r>
              <a:rPr lang="es-ES" sz="1200" dirty="0" err="1"/>
              <a:t>RequestParam</a:t>
            </a:r>
            <a:r>
              <a:rPr lang="es-ES" sz="1200" dirty="0"/>
              <a:t>("</a:t>
            </a:r>
            <a:r>
              <a:rPr lang="es-ES" sz="1200" dirty="0" err="1"/>
              <a:t>denominacion</a:t>
            </a:r>
            <a:r>
              <a:rPr lang="es-ES" sz="1200" dirty="0"/>
              <a:t>")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denominacion</a:t>
            </a:r>
            <a:r>
              <a:rPr lang="es-ES" sz="1200" dirty="0"/>
              <a:t>,</a:t>
            </a:r>
          </a:p>
          <a:p>
            <a:pPr lvl="1"/>
            <a:r>
              <a:rPr lang="es-ES" sz="1200" dirty="0"/>
              <a:t>							@</a:t>
            </a:r>
            <a:r>
              <a:rPr lang="es-ES" sz="1200" dirty="0" err="1"/>
              <a:t>RequestParam</a:t>
            </a:r>
            <a:r>
              <a:rPr lang="es-ES" sz="1200" dirty="0"/>
              <a:t>("</a:t>
            </a:r>
            <a:r>
              <a:rPr lang="es-ES" sz="1200" dirty="0" err="1"/>
              <a:t>duracion</a:t>
            </a:r>
            <a:r>
              <a:rPr lang="es-ES" sz="1200" dirty="0"/>
              <a:t>")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duracion</a:t>
            </a:r>
            <a:r>
              <a:rPr lang="es-ES" sz="1200" dirty="0"/>
              <a:t>,</a:t>
            </a:r>
          </a:p>
          <a:p>
            <a:pPr lvl="1"/>
            <a:r>
              <a:rPr lang="es-ES" sz="1200" dirty="0"/>
              <a:t>							@</a:t>
            </a:r>
            <a:r>
              <a:rPr lang="es-ES" sz="1200" dirty="0" err="1"/>
              <a:t>RequestParam</a:t>
            </a:r>
            <a:r>
              <a:rPr lang="es-ES" sz="1200" dirty="0"/>
              <a:t>("</a:t>
            </a:r>
            <a:r>
              <a:rPr lang="es-ES" sz="1200" dirty="0" err="1"/>
              <a:t>fechaInicio</a:t>
            </a:r>
            <a:r>
              <a:rPr lang="es-ES" sz="1200" dirty="0"/>
              <a:t>") </a:t>
            </a:r>
            <a:r>
              <a:rPr lang="es-ES" sz="1200" dirty="0" err="1"/>
              <a:t>String</a:t>
            </a:r>
            <a:r>
              <a:rPr lang="es-ES" sz="1200" dirty="0"/>
              <a:t> fecha) {</a:t>
            </a:r>
          </a:p>
          <a:p>
            <a:pPr lvl="1"/>
            <a:r>
              <a:rPr lang="es-ES" sz="1200" dirty="0"/>
              <a:t>		</a:t>
            </a:r>
            <a:r>
              <a:rPr lang="es-ES" sz="1200" dirty="0" err="1"/>
              <a:t>SimpleDateFormat</a:t>
            </a:r>
            <a:r>
              <a:rPr lang="es-ES" sz="1200" dirty="0"/>
              <a:t> </a:t>
            </a:r>
            <a:r>
              <a:rPr lang="es-ES" sz="1200" dirty="0" err="1"/>
              <a:t>sdf</a:t>
            </a:r>
            <a:r>
              <a:rPr lang="es-ES" sz="1200" dirty="0"/>
              <a:t>=</a:t>
            </a:r>
            <a:r>
              <a:rPr lang="es-ES" sz="1200" dirty="0">
                <a:solidFill>
                  <a:srgbClr val="FF0000"/>
                </a:solidFill>
              </a:rPr>
              <a:t>new </a:t>
            </a:r>
            <a:r>
              <a:rPr lang="es-ES" sz="1200" dirty="0" err="1">
                <a:solidFill>
                  <a:srgbClr val="FF0000"/>
                </a:solidFill>
              </a:rPr>
              <a:t>SimpleDateFormat</a:t>
            </a:r>
            <a:r>
              <a:rPr lang="es-ES" sz="1200" dirty="0">
                <a:solidFill>
                  <a:srgbClr val="FF0000"/>
                </a:solidFill>
              </a:rPr>
              <a:t>("</a:t>
            </a:r>
            <a:r>
              <a:rPr lang="es-ES" sz="1200" dirty="0" err="1">
                <a:solidFill>
                  <a:srgbClr val="FF0000"/>
                </a:solidFill>
              </a:rPr>
              <a:t>yyyy</a:t>
            </a:r>
            <a:r>
              <a:rPr lang="es-ES" sz="1200" dirty="0">
                <a:solidFill>
                  <a:srgbClr val="FF0000"/>
                </a:solidFill>
              </a:rPr>
              <a:t>-MM-</a:t>
            </a:r>
            <a:r>
              <a:rPr lang="es-ES" sz="1200" dirty="0" err="1">
                <a:solidFill>
                  <a:srgbClr val="FF0000"/>
                </a:solidFill>
              </a:rPr>
              <a:t>dd</a:t>
            </a:r>
            <a:r>
              <a:rPr lang="es-ES" sz="1200" dirty="0">
                <a:solidFill>
                  <a:srgbClr val="FF0000"/>
                </a:solidFill>
              </a:rPr>
              <a:t>");</a:t>
            </a:r>
          </a:p>
          <a:p>
            <a:pPr lvl="1"/>
            <a:r>
              <a:rPr lang="es-ES" sz="1200" dirty="0"/>
              <a:t>		try {</a:t>
            </a:r>
          </a:p>
          <a:p>
            <a:pPr lvl="1"/>
            <a:r>
              <a:rPr lang="es-ES" sz="1200" dirty="0"/>
              <a:t>			Date f=</a:t>
            </a:r>
            <a:r>
              <a:rPr lang="es-ES" sz="1200" dirty="0" err="1">
                <a:solidFill>
                  <a:srgbClr val="FF0000"/>
                </a:solidFill>
              </a:rPr>
              <a:t>sdf.parse</a:t>
            </a:r>
            <a:r>
              <a:rPr lang="es-ES" sz="1200" dirty="0"/>
              <a:t>(fecha);</a:t>
            </a:r>
          </a:p>
          <a:p>
            <a:pPr lvl="1"/>
            <a:r>
              <a:rPr lang="es-ES" sz="1200" dirty="0"/>
              <a:t>			Curso curso=new Curso(</a:t>
            </a:r>
            <a:r>
              <a:rPr lang="es-ES" sz="1200" dirty="0">
                <a:solidFill>
                  <a:srgbClr val="FF0000"/>
                </a:solidFill>
              </a:rPr>
              <a:t>0</a:t>
            </a:r>
            <a:r>
              <a:rPr lang="es-ES" sz="1200" dirty="0"/>
              <a:t>, </a:t>
            </a:r>
            <a:r>
              <a:rPr lang="es-ES" sz="1200" dirty="0" err="1"/>
              <a:t>denominacion</a:t>
            </a:r>
            <a:r>
              <a:rPr lang="es-ES" sz="1200" dirty="0"/>
              <a:t>, </a:t>
            </a:r>
            <a:r>
              <a:rPr lang="es-ES" sz="1200" dirty="0" err="1"/>
              <a:t>duracion</a:t>
            </a:r>
            <a:r>
              <a:rPr lang="es-ES" sz="1200" dirty="0"/>
              <a:t>, f);</a:t>
            </a:r>
          </a:p>
          <a:p>
            <a:pPr lvl="1"/>
            <a:r>
              <a:rPr lang="es-ES" sz="1200" dirty="0"/>
              <a:t>			</a:t>
            </a:r>
            <a:r>
              <a:rPr lang="es-ES" sz="1200" dirty="0" err="1"/>
              <a:t>dao.altaCurso</a:t>
            </a:r>
            <a:r>
              <a:rPr lang="es-ES" sz="1200" dirty="0"/>
              <a:t>(curso);</a:t>
            </a:r>
          </a:p>
          <a:p>
            <a:pPr lvl="1"/>
            <a:r>
              <a:rPr lang="es-ES" sz="1200" dirty="0"/>
              <a:t>		}catch(</a:t>
            </a:r>
            <a:r>
              <a:rPr lang="es-ES" sz="1200" dirty="0" err="1"/>
              <a:t>Exception</a:t>
            </a:r>
            <a:r>
              <a:rPr lang="es-ES" sz="1200" dirty="0"/>
              <a:t> e) {</a:t>
            </a:r>
          </a:p>
          <a:p>
            <a:pPr lvl="1"/>
            <a:r>
              <a:rPr lang="es-ES" sz="1200" dirty="0"/>
              <a:t>			</a:t>
            </a:r>
            <a:r>
              <a:rPr lang="es-ES" sz="1200" dirty="0" err="1"/>
              <a:t>e.printStackTrace</a:t>
            </a:r>
            <a:r>
              <a:rPr lang="es-ES" sz="1200" dirty="0"/>
              <a:t>();</a:t>
            </a:r>
          </a:p>
          <a:p>
            <a:pPr lvl="1"/>
            <a:r>
              <a:rPr lang="es-ES" sz="1200" dirty="0"/>
              <a:t>		}</a:t>
            </a:r>
          </a:p>
          <a:p>
            <a:pPr lvl="1"/>
            <a:r>
              <a:rPr lang="es-ES" sz="1200" dirty="0"/>
              <a:t>		</a:t>
            </a:r>
            <a:r>
              <a:rPr lang="es-ES" sz="1200" dirty="0" err="1"/>
              <a:t>return</a:t>
            </a:r>
            <a:r>
              <a:rPr lang="es-ES" sz="1200" dirty="0"/>
              <a:t> "</a:t>
            </a:r>
            <a:r>
              <a:rPr lang="es-ES" sz="1200" dirty="0" err="1"/>
              <a:t>menu</a:t>
            </a:r>
            <a:r>
              <a:rPr lang="es-ES" sz="1200" dirty="0"/>
              <a:t>";</a:t>
            </a:r>
          </a:p>
          <a:p>
            <a:r>
              <a:rPr lang="es-ES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275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19572" y="411510"/>
            <a:ext cx="81009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Parámetro: la lista de valores de un método (controlador de acción)</a:t>
            </a:r>
          </a:p>
          <a:p>
            <a:r>
              <a:rPr lang="es-ES" dirty="0"/>
              <a:t>	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prepararAlta</a:t>
            </a:r>
            <a:r>
              <a:rPr lang="es-ES" sz="1400" dirty="0"/>
              <a:t>(</a:t>
            </a:r>
            <a:r>
              <a:rPr lang="es-ES" sz="1400" dirty="0" err="1">
                <a:solidFill>
                  <a:srgbClr val="FF0000"/>
                </a:solidFill>
              </a:rPr>
              <a:t>HttpServletRequest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request</a:t>
            </a:r>
            <a:r>
              <a:rPr lang="es-ES" sz="1400" dirty="0"/>
              <a:t>) 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Parámetro: los valores que se envían desde la petición que genera el método</a:t>
            </a:r>
          </a:p>
          <a:p>
            <a:pPr lvl="2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alta(</a:t>
            </a:r>
            <a:r>
              <a:rPr lang="es-ES" sz="1400" dirty="0">
                <a:solidFill>
                  <a:srgbClr val="FF0000"/>
                </a:solidFill>
              </a:rPr>
              <a:t>@</a:t>
            </a:r>
            <a:r>
              <a:rPr lang="es-ES" sz="1400" dirty="0" err="1">
                <a:solidFill>
                  <a:srgbClr val="FF0000"/>
                </a:solidFill>
              </a:rPr>
              <a:t>RequestParam</a:t>
            </a:r>
            <a:r>
              <a:rPr lang="es-ES" sz="1400" dirty="0"/>
              <a:t>("</a:t>
            </a:r>
            <a:r>
              <a:rPr lang="es-ES" sz="1400" dirty="0" err="1"/>
              <a:t>dni</a:t>
            </a:r>
            <a:r>
              <a:rPr lang="es-ES" sz="1400" dirty="0"/>
              <a:t>")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dni</a:t>
            </a:r>
            <a:r>
              <a:rPr lang="es-ES" sz="1400" dirty="0"/>
              <a:t>, 				</a:t>
            </a:r>
            <a:r>
              <a:rPr lang="es-ES" sz="1400" dirty="0">
                <a:solidFill>
                  <a:srgbClr val="FF0000"/>
                </a:solidFill>
              </a:rPr>
              <a:t>@</a:t>
            </a:r>
            <a:r>
              <a:rPr lang="es-ES" sz="1400" dirty="0" err="1">
                <a:solidFill>
                  <a:srgbClr val="FF0000"/>
                </a:solidFill>
              </a:rPr>
              <a:t>RequestParam</a:t>
            </a:r>
            <a:r>
              <a:rPr lang="es-ES" sz="1400" dirty="0"/>
              <a:t>("nombre") </a:t>
            </a:r>
            <a:r>
              <a:rPr lang="es-ES" sz="1400" dirty="0" err="1"/>
              <a:t>String</a:t>
            </a:r>
            <a:r>
              <a:rPr lang="es-ES" sz="1400" dirty="0"/>
              <a:t> nombre, </a:t>
            </a:r>
          </a:p>
          <a:p>
            <a:pPr lvl="5"/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RequestParam</a:t>
            </a:r>
            <a:r>
              <a:rPr lang="en-US" sz="1400" dirty="0"/>
              <a:t>("email") String email, </a:t>
            </a:r>
          </a:p>
          <a:p>
            <a:pPr lvl="5"/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RequestParam</a:t>
            </a:r>
            <a:r>
              <a:rPr lang="en-US" sz="1400" dirty="0"/>
              <a:t>("</a:t>
            </a:r>
            <a:r>
              <a:rPr lang="en-US" sz="1400" dirty="0" err="1"/>
              <a:t>edad</a:t>
            </a:r>
            <a:r>
              <a:rPr lang="en-US" sz="1400" dirty="0"/>
              <a:t>") int </a:t>
            </a:r>
            <a:r>
              <a:rPr lang="en-US" sz="1400" dirty="0" err="1"/>
              <a:t>edad</a:t>
            </a:r>
            <a:r>
              <a:rPr lang="en-US" sz="1400" dirty="0"/>
              <a:t>, </a:t>
            </a:r>
          </a:p>
          <a:p>
            <a:pPr lvl="5"/>
            <a:r>
              <a:rPr lang="es-ES" sz="1400" dirty="0">
                <a:solidFill>
                  <a:srgbClr val="FF0000"/>
                </a:solidFill>
              </a:rPr>
              <a:t>@</a:t>
            </a:r>
            <a:r>
              <a:rPr lang="es-ES" sz="1400" dirty="0" err="1">
                <a:solidFill>
                  <a:srgbClr val="FF0000"/>
                </a:solidFill>
              </a:rPr>
              <a:t>RequestParam</a:t>
            </a:r>
            <a:r>
              <a:rPr lang="es-ES" sz="1400" dirty="0"/>
              <a:t>("</a:t>
            </a:r>
            <a:r>
              <a:rPr lang="es-ES" sz="1400" dirty="0" err="1"/>
              <a:t>idCurso</a:t>
            </a:r>
            <a:r>
              <a:rPr lang="es-ES" sz="1400" dirty="0"/>
              <a:t>")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idCurso</a:t>
            </a:r>
            <a:r>
              <a:rPr lang="es-ES" sz="1400" dirty="0"/>
              <a:t>) {</a:t>
            </a:r>
          </a:p>
          <a:p>
            <a:pPr lvl="4"/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Manera más sencilla de captar los parámetros para evitar pasar n parámetros: lo vemos en el ejercicio 07 con las etiquetas de Spring MVC para formularios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3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1" y="339502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AltaAlumnoAction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los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servlets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había que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sobreescribir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el método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service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con lo que sólo se hacía una acción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Ahora como son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clases se pueden poner más métodos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para tener englobado en un mismo sitio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FF0000"/>
                </a:solidFill>
              </a:rPr>
              <a:t>Get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pq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viene</a:t>
            </a:r>
            <a:r>
              <a:rPr lang="fr-FR" b="1" dirty="0">
                <a:solidFill>
                  <a:srgbClr val="FF0000"/>
                </a:solidFill>
              </a:rPr>
              <a:t> de un enlace</a:t>
            </a:r>
          </a:p>
          <a:p>
            <a:r>
              <a:rPr lang="es-ES" dirty="0"/>
              <a:t>	</a:t>
            </a:r>
            <a:r>
              <a:rPr lang="es-ES" sz="1400" dirty="0"/>
              <a:t>@</a:t>
            </a:r>
            <a:r>
              <a:rPr lang="es-ES" sz="1400" dirty="0" err="1"/>
              <a:t>GetMapping</a:t>
            </a:r>
            <a:r>
              <a:rPr lang="es-ES" sz="1400" dirty="0"/>
              <a:t>(</a:t>
            </a:r>
            <a:r>
              <a:rPr lang="es-ES" sz="1400" dirty="0" err="1"/>
              <a:t>value</a:t>
            </a:r>
            <a:r>
              <a:rPr lang="es-ES" sz="1400" dirty="0"/>
              <a:t>="</a:t>
            </a:r>
            <a:r>
              <a:rPr lang="es-ES" sz="1400" dirty="0" err="1"/>
              <a:t>doPrepararAlta</a:t>
            </a:r>
            <a:r>
              <a:rPr lang="es-ES" sz="1400" dirty="0"/>
              <a:t>")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Post si vienen de formulario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Existe </a:t>
            </a:r>
            <a:r>
              <a:rPr lang="es-ES" b="1" dirty="0">
                <a:solidFill>
                  <a:srgbClr val="FF0000"/>
                </a:solidFill>
              </a:rPr>
              <a:t>@</a:t>
            </a:r>
            <a:r>
              <a:rPr lang="es-ES" b="1" dirty="0" err="1">
                <a:solidFill>
                  <a:srgbClr val="FF0000"/>
                </a:solidFill>
              </a:rPr>
              <a:t>RequestMapping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que engloba post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pero mejor hacerlo específico par más adelante definir los servicios que también habrá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7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D139CD7-79A3-49F6-94A3-880468B0E5F4}"/>
              </a:ext>
            </a:extLst>
          </p:cNvPr>
          <p:cNvSpPr/>
          <p:nvPr/>
        </p:nvSpPr>
        <p:spPr>
          <a:xfrm>
            <a:off x="683568" y="339503"/>
            <a:ext cx="784887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pueden añadir las variables que hagan falta a los métodos.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guardar los cursos como atributo de petición</a:t>
            </a:r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prepararAlta</a:t>
            </a:r>
            <a:r>
              <a:rPr lang="es-ES" sz="1400" dirty="0"/>
              <a:t>(</a:t>
            </a:r>
            <a:r>
              <a:rPr lang="es-ES" sz="1400" dirty="0" err="1">
                <a:solidFill>
                  <a:srgbClr val="FF0000"/>
                </a:solidFill>
              </a:rPr>
              <a:t>HttpServletRequest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b="1" dirty="0" err="1">
                <a:solidFill>
                  <a:srgbClr val="FF0000"/>
                </a:solidFill>
              </a:rPr>
              <a:t>request</a:t>
            </a:r>
            <a:r>
              <a:rPr lang="es-ES" sz="1400" dirty="0"/>
              <a:t>) {</a:t>
            </a:r>
          </a:p>
          <a:p>
            <a:pPr lvl="4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//recuperar la lista de cursos y guardarla en un</a:t>
            </a:r>
          </a:p>
          <a:p>
            <a:pPr lvl="4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//atributo de petición para que pueda estar accesible a la vista</a:t>
            </a:r>
          </a:p>
          <a:p>
            <a:pPr lvl="4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//para que lo pinte</a:t>
            </a:r>
          </a:p>
          <a:p>
            <a:pPr lvl="4"/>
            <a:r>
              <a:rPr lang="es-ES" sz="1400" b="1" dirty="0" err="1"/>
              <a:t>request</a:t>
            </a:r>
            <a:r>
              <a:rPr lang="es-ES" sz="1400" dirty="0" err="1"/>
              <a:t>.setAttribute</a:t>
            </a:r>
            <a:r>
              <a:rPr lang="es-ES" sz="1400" dirty="0"/>
              <a:t>("cursos", </a:t>
            </a:r>
            <a:r>
              <a:rPr lang="es-ES" sz="1400" dirty="0" err="1"/>
              <a:t>daoCursos.getCursos</a:t>
            </a:r>
            <a:r>
              <a:rPr lang="es-ES" sz="1400" dirty="0"/>
              <a:t>());</a:t>
            </a:r>
          </a:p>
          <a:p>
            <a:pPr lvl="4"/>
            <a:r>
              <a:rPr lang="es-ES" sz="1400" dirty="0" err="1"/>
              <a:t>return</a:t>
            </a:r>
            <a:r>
              <a:rPr lang="es-ES" sz="1400" dirty="0"/>
              <a:t> "</a:t>
            </a:r>
            <a:r>
              <a:rPr lang="es-ES" sz="1400" dirty="0" err="1"/>
              <a:t>altaalumno</a:t>
            </a:r>
            <a:r>
              <a:rPr lang="es-ES" sz="1400" dirty="0"/>
              <a:t>"</a:t>
            </a:r>
          </a:p>
          <a:p>
            <a:pPr lvl="3"/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83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8900</TotalTime>
  <Words>911</Words>
  <Application>Microsoft Office PowerPoint</Application>
  <PresentationFormat>Presentación en pantalla (16:9)</PresentationFormat>
  <Paragraphs>220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211</cp:revision>
  <dcterms:created xsi:type="dcterms:W3CDTF">2016-05-07T10:27:15Z</dcterms:created>
  <dcterms:modified xsi:type="dcterms:W3CDTF">2019-07-10T10:39:17Z</dcterms:modified>
</cp:coreProperties>
</file>