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82" r:id="rId2"/>
    <p:sldId id="285" r:id="rId3"/>
    <p:sldId id="286" r:id="rId4"/>
    <p:sldId id="290" r:id="rId5"/>
    <p:sldId id="287" r:id="rId6"/>
    <p:sldId id="288" r:id="rId7"/>
    <p:sldId id="291" r:id="rId8"/>
    <p:sldId id="289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6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%25@taglib%20uri=%22http://www.springframework.org/tags/form%22%20prefix=f%20%25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1491630"/>
            <a:ext cx="69847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u="sng" dirty="0">
                <a:sym typeface="Wingdings" panose="05000000000000000000" pitchFamily="2" charset="2"/>
              </a:rPr>
              <a:t>Etiquetas Spring MVC para creación </a:t>
            </a:r>
            <a:r>
              <a:rPr lang="es-ES" sz="3600" b="1" u="sng">
                <a:sym typeface="Wingdings" panose="05000000000000000000" pitchFamily="2" charset="2"/>
              </a:rPr>
              <a:t>de formularios</a:t>
            </a:r>
          </a:p>
          <a:p>
            <a:pPr algn="ctr"/>
            <a:endParaRPr lang="es-ES" sz="3600" b="1" u="sng" dirty="0"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Útil para formularios de muchos campos </a:t>
            </a:r>
          </a:p>
        </p:txBody>
      </p:sp>
    </p:spTree>
    <p:extLst>
      <p:ext uri="{BB962C8B-B14F-4D97-AF65-F5344CB8AC3E}">
        <p14:creationId xmlns:p14="http://schemas.microsoft.com/office/powerpoint/2010/main" val="51184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07_escuela_formulario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1560" y="987574"/>
            <a:ext cx="79239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Volcar los datos que vienen de la petición en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javaBean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Modificación en la parte controlador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Modificación en la parte vista con etiquetas en los formularios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972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339502"/>
            <a:ext cx="82089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controlador de acción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AltaAlumno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Antes muchos @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RequestParam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200" dirty="0"/>
              <a:t>public String </a:t>
            </a:r>
            <a:r>
              <a:rPr lang="en-US" sz="1200" dirty="0" err="1"/>
              <a:t>altaAlumno</a:t>
            </a:r>
            <a:r>
              <a:rPr lang="en-US" sz="1200" dirty="0"/>
              <a:t>(</a:t>
            </a:r>
            <a:r>
              <a:rPr lang="en-US" sz="1200" i="1" dirty="0"/>
              <a:t>@</a:t>
            </a:r>
            <a:r>
              <a:rPr lang="en-US" sz="1200" i="1" dirty="0" err="1"/>
              <a:t>RequestParam</a:t>
            </a:r>
            <a:r>
              <a:rPr lang="en-US" sz="1200" i="1" dirty="0"/>
              <a:t>("</a:t>
            </a:r>
            <a:r>
              <a:rPr lang="en-US" sz="1200" i="1" dirty="0" err="1"/>
              <a:t>dni</a:t>
            </a:r>
            <a:r>
              <a:rPr lang="en-US" sz="1200" i="1" dirty="0"/>
              <a:t>") </a:t>
            </a:r>
            <a:r>
              <a:rPr lang="en-US" sz="1200" i="1" dirty="0" err="1"/>
              <a:t>int</a:t>
            </a:r>
            <a:r>
              <a:rPr lang="en-US" sz="1200" i="1" dirty="0"/>
              <a:t> </a:t>
            </a:r>
            <a:r>
              <a:rPr lang="en-US" sz="1200" i="1" dirty="0" err="1"/>
              <a:t>dni</a:t>
            </a:r>
            <a:r>
              <a:rPr lang="en-US" sz="1200" i="1" dirty="0"/>
              <a:t>,</a:t>
            </a:r>
          </a:p>
          <a:p>
            <a:pPr lvl="6"/>
            <a:r>
              <a:rPr lang="es-ES" sz="1200" i="1" dirty="0"/>
              <a:t>@</a:t>
            </a:r>
            <a:r>
              <a:rPr lang="es-ES" sz="1200" i="1" dirty="0" err="1"/>
              <a:t>RequestParam</a:t>
            </a:r>
            <a:r>
              <a:rPr lang="es-ES" sz="1200" i="1" dirty="0"/>
              <a:t>("nombre") </a:t>
            </a:r>
            <a:r>
              <a:rPr lang="es-ES" sz="1200" i="1" dirty="0" err="1"/>
              <a:t>String</a:t>
            </a:r>
            <a:r>
              <a:rPr lang="es-ES" sz="1200" i="1" dirty="0"/>
              <a:t> nombre,</a:t>
            </a:r>
          </a:p>
          <a:p>
            <a:pPr lvl="6"/>
            <a:r>
              <a:rPr lang="es-ES" sz="1200" i="1" dirty="0"/>
              <a:t>@</a:t>
            </a:r>
            <a:r>
              <a:rPr lang="es-ES" sz="1200" i="1" dirty="0" err="1"/>
              <a:t>RequestParam</a:t>
            </a:r>
            <a:r>
              <a:rPr lang="es-ES" sz="1200" i="1" dirty="0"/>
              <a:t>("edad") </a:t>
            </a:r>
            <a:r>
              <a:rPr lang="es-ES" sz="1200" i="1" dirty="0" err="1"/>
              <a:t>int</a:t>
            </a:r>
            <a:r>
              <a:rPr lang="es-ES" sz="1200" i="1" dirty="0"/>
              <a:t> edad,</a:t>
            </a:r>
          </a:p>
          <a:p>
            <a:pPr lvl="6"/>
            <a:r>
              <a:rPr lang="es-ES" sz="1200" i="1" dirty="0"/>
              <a:t>@</a:t>
            </a:r>
            <a:r>
              <a:rPr lang="es-ES" sz="1200" i="1" dirty="0" err="1"/>
              <a:t>RequestParam</a:t>
            </a:r>
            <a:r>
              <a:rPr lang="es-ES" sz="1200" i="1" dirty="0"/>
              <a:t>("email") </a:t>
            </a:r>
            <a:r>
              <a:rPr lang="es-ES" sz="1200" i="1" dirty="0" err="1"/>
              <a:t>String</a:t>
            </a:r>
            <a:r>
              <a:rPr lang="es-ES" sz="1200" i="1" dirty="0"/>
              <a:t> email,</a:t>
            </a:r>
          </a:p>
          <a:p>
            <a:pPr lvl="6"/>
            <a:r>
              <a:rPr lang="es-ES" sz="1200" i="1" dirty="0"/>
              <a:t>@</a:t>
            </a:r>
            <a:r>
              <a:rPr lang="es-ES" sz="1200" i="1" dirty="0" err="1"/>
              <a:t>RequestParam</a:t>
            </a:r>
            <a:r>
              <a:rPr lang="es-ES" sz="1200" i="1" dirty="0"/>
              <a:t>("</a:t>
            </a:r>
            <a:r>
              <a:rPr lang="es-ES" sz="1200" i="1" dirty="0" err="1"/>
              <a:t>idCurso</a:t>
            </a:r>
            <a:r>
              <a:rPr lang="es-ES" sz="1200" i="1" dirty="0"/>
              <a:t>") </a:t>
            </a:r>
            <a:r>
              <a:rPr lang="es-ES" sz="1200" i="1" dirty="0" err="1"/>
              <a:t>int</a:t>
            </a:r>
            <a:r>
              <a:rPr lang="es-ES" sz="1200" i="1" dirty="0"/>
              <a:t> </a:t>
            </a:r>
            <a:r>
              <a:rPr lang="es-ES" sz="1200" i="1" dirty="0" err="1"/>
              <a:t>idCurso</a:t>
            </a:r>
            <a:r>
              <a:rPr lang="es-ES" sz="1200" i="1" dirty="0"/>
              <a:t>) {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lvl="1"/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Ahora: Crear instancia antes de pedir los datos, para que Spring pueda volcar en ella, los parámetros enviados desde la petición post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 usa el constructor sin parámetros!!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190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CA373D0D-B970-4904-9C50-590E85BE6C6B}"/>
              </a:ext>
            </a:extLst>
          </p:cNvPr>
          <p:cNvSpPr/>
          <p:nvPr/>
        </p:nvSpPr>
        <p:spPr>
          <a:xfrm>
            <a:off x="611560" y="339502"/>
            <a:ext cx="7920880" cy="3384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200" dirty="0"/>
              <a:t>          </a:t>
            </a:r>
            <a:r>
              <a:rPr lang="es-ES" sz="1200" dirty="0" err="1"/>
              <a:t>import</a:t>
            </a:r>
            <a:r>
              <a:rPr lang="es-ES" sz="1200" dirty="0"/>
              <a:t> </a:t>
            </a:r>
            <a:r>
              <a:rPr lang="es-ES" sz="1200" dirty="0" err="1"/>
              <a:t>org.springframework.ui.Model</a:t>
            </a:r>
            <a:r>
              <a:rPr lang="es-ES" sz="1200" dirty="0"/>
              <a:t>;</a:t>
            </a:r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RequestMapping</a:t>
            </a:r>
            <a:r>
              <a:rPr lang="es-ES" sz="1200" i="1" dirty="0"/>
              <a:t>(</a:t>
            </a:r>
            <a:r>
              <a:rPr lang="es-ES" sz="1200" i="1" dirty="0" err="1"/>
              <a:t>value</a:t>
            </a:r>
            <a:r>
              <a:rPr lang="es-ES" sz="1200" i="1" dirty="0"/>
              <a:t>="</a:t>
            </a:r>
            <a:r>
              <a:rPr lang="es-ES" sz="1200" i="1" dirty="0" err="1"/>
              <a:t>doPrepararAlta</a:t>
            </a:r>
            <a:r>
              <a:rPr lang="es-ES" sz="1200" i="1" dirty="0"/>
              <a:t>")</a:t>
            </a:r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prepararAlta</a:t>
            </a:r>
            <a:r>
              <a:rPr lang="es-ES" sz="1200" dirty="0"/>
              <a:t>(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HttpServletRequest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es-ES" sz="1200" dirty="0"/>
              <a:t>, </a:t>
            </a:r>
            <a:r>
              <a:rPr lang="es-ES" sz="1200" dirty="0" err="1">
                <a:solidFill>
                  <a:srgbClr val="FF0000"/>
                </a:solidFill>
              </a:rPr>
              <a:t>Model</a:t>
            </a:r>
            <a:r>
              <a:rPr lang="es-ES" sz="1200" dirty="0">
                <a:solidFill>
                  <a:srgbClr val="FF0000"/>
                </a:solidFill>
              </a:rPr>
              <a:t> mod</a:t>
            </a:r>
            <a:r>
              <a:rPr lang="es-ES" sz="1200" dirty="0"/>
              <a:t>) {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//Crear instancia antes de pedir los datos, para que Spring pueda volcar en ella, los parámetros enviados desde la petición post</a:t>
            </a:r>
          </a:p>
          <a:p>
            <a:pPr lvl="3"/>
            <a:r>
              <a:rPr lang="es-ES" sz="1200" dirty="0"/>
              <a:t>Alumno al=new Alumno();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//se guarda en el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objeto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de Spring: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que se ha declarado antes como parámetro del método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zona de memoria para guardar datos de la UI: interfaz de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ususarios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200" dirty="0" err="1">
                <a:solidFill>
                  <a:srgbClr val="FF0000"/>
                </a:solidFill>
              </a:rPr>
              <a:t>mod.addAttribute</a:t>
            </a:r>
            <a:r>
              <a:rPr lang="es-ES" sz="1200" dirty="0">
                <a:solidFill>
                  <a:srgbClr val="FF0000"/>
                </a:solidFill>
              </a:rPr>
              <a:t>("alumno", al);</a:t>
            </a:r>
          </a:p>
          <a:p>
            <a:pPr lvl="3"/>
            <a:endParaRPr lang="es-ES" sz="1200" dirty="0"/>
          </a:p>
          <a:p>
            <a:pPr lvl="3"/>
            <a:endParaRPr lang="es-ES" sz="1200" dirty="0"/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//recupera la lista de cursos y la guarda en un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//atributo de petición para que pueda estar accesible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//para la vista</a:t>
            </a:r>
          </a:p>
          <a:p>
            <a:pPr lvl="3"/>
            <a:r>
              <a:rPr lang="es-ES" sz="1200" dirty="0" err="1"/>
              <a:t>request.setAttribute</a:t>
            </a:r>
            <a:r>
              <a:rPr lang="es-ES" sz="1200" dirty="0"/>
              <a:t>("cursos", </a:t>
            </a:r>
            <a:r>
              <a:rPr lang="es-ES" sz="1200" dirty="0" err="1"/>
              <a:t>daoCursos.getCursos</a:t>
            </a:r>
            <a:r>
              <a:rPr lang="es-ES" sz="1200" dirty="0"/>
              <a:t>());</a:t>
            </a:r>
          </a:p>
          <a:p>
            <a:pPr lvl="3"/>
            <a:r>
              <a:rPr lang="es-ES" sz="1200" dirty="0" err="1"/>
              <a:t>return</a:t>
            </a:r>
            <a:r>
              <a:rPr lang="es-ES" sz="1200" dirty="0"/>
              <a:t> "</a:t>
            </a:r>
            <a:r>
              <a:rPr lang="es-ES" sz="1200" dirty="0" err="1"/>
              <a:t>altaalumno</a:t>
            </a:r>
            <a:r>
              <a:rPr lang="es-ES" sz="1200" dirty="0"/>
              <a:t>";</a:t>
            </a:r>
          </a:p>
          <a:p>
            <a:pPr lvl="2"/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740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339502"/>
            <a:ext cx="77048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Ahora en el método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altaAlumno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Spring ya habrá metido en el objeto alumno todos los parámetros recoger el objeto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(entidad cuando se habla desde la capa de datos)</a:t>
            </a:r>
          </a:p>
          <a:p>
            <a:pPr lvl="2"/>
            <a:r>
              <a:rPr lang="es-ES" sz="1200" i="1" dirty="0"/>
              <a:t>@</a:t>
            </a:r>
            <a:r>
              <a:rPr lang="es-ES" sz="1200" i="1" dirty="0" err="1"/>
              <a:t>PostMapping</a:t>
            </a:r>
            <a:r>
              <a:rPr lang="es-ES" sz="1200" i="1" dirty="0"/>
              <a:t>(</a:t>
            </a:r>
            <a:r>
              <a:rPr lang="es-ES" sz="1200" i="1" dirty="0" err="1"/>
              <a:t>value</a:t>
            </a:r>
            <a:r>
              <a:rPr lang="es-ES" sz="1200" i="1" dirty="0"/>
              <a:t>="</a:t>
            </a:r>
            <a:r>
              <a:rPr lang="es-ES" sz="1200" i="1" dirty="0" err="1"/>
              <a:t>doAltaAlumno</a:t>
            </a:r>
            <a:r>
              <a:rPr lang="es-ES" sz="1200" i="1" dirty="0"/>
              <a:t>")</a:t>
            </a:r>
          </a:p>
          <a:p>
            <a:pPr lvl="2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altaAlumno</a:t>
            </a:r>
            <a:r>
              <a:rPr lang="es-ES" sz="1200" dirty="0"/>
              <a:t>(</a:t>
            </a:r>
            <a:r>
              <a:rPr lang="es-ES" sz="1200" i="1" dirty="0"/>
              <a:t>@</a:t>
            </a:r>
            <a:r>
              <a:rPr lang="es-ES" sz="1200" i="1" dirty="0" err="1">
                <a:solidFill>
                  <a:srgbClr val="FF0000"/>
                </a:solidFill>
              </a:rPr>
              <a:t>ModelAttribute</a:t>
            </a:r>
            <a:r>
              <a:rPr lang="es-ES" sz="1200" i="1" dirty="0"/>
              <a:t>("alumno") </a:t>
            </a:r>
            <a:r>
              <a:rPr lang="es-ES" sz="1200" b="1" i="1" dirty="0"/>
              <a:t>Alumno alumno</a:t>
            </a:r>
            <a:r>
              <a:rPr lang="es-ES" sz="1200" i="1" dirty="0"/>
              <a:t>) {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//comprobar que el alumno no existe</a:t>
            </a:r>
          </a:p>
          <a:p>
            <a:pPr lvl="3"/>
            <a:r>
              <a:rPr lang="es-ES" sz="1200" dirty="0" err="1"/>
              <a:t>if</a:t>
            </a:r>
            <a:r>
              <a:rPr lang="es-ES" sz="1200" dirty="0"/>
              <a:t>(</a:t>
            </a:r>
            <a:r>
              <a:rPr lang="es-ES" sz="1200" dirty="0" err="1"/>
              <a:t>daoAlumnos.buscarAlumno</a:t>
            </a:r>
            <a:r>
              <a:rPr lang="es-ES" sz="1200" dirty="0"/>
              <a:t>(</a:t>
            </a:r>
            <a:r>
              <a:rPr lang="es-ES" sz="1200" dirty="0" err="1"/>
              <a:t>alumno.getDni</a:t>
            </a:r>
            <a:r>
              <a:rPr lang="es-ES" sz="1200" dirty="0"/>
              <a:t>())==</a:t>
            </a:r>
            <a:r>
              <a:rPr lang="es-ES" sz="1200" dirty="0" err="1"/>
              <a:t>null</a:t>
            </a:r>
            <a:r>
              <a:rPr lang="es-ES" sz="1200" dirty="0"/>
              <a:t>) {</a:t>
            </a:r>
          </a:p>
          <a:p>
            <a:pPr lvl="4"/>
            <a:r>
              <a:rPr lang="es-ES" sz="1200" dirty="0" err="1"/>
              <a:t>daoAlumnos.altaAlumno</a:t>
            </a:r>
            <a:r>
              <a:rPr lang="es-ES" sz="1200" dirty="0"/>
              <a:t>(</a:t>
            </a:r>
            <a:r>
              <a:rPr lang="es-ES" sz="1200" b="1" dirty="0"/>
              <a:t>alumno)</a:t>
            </a:r>
            <a:r>
              <a:rPr lang="es-ES" sz="1200" dirty="0"/>
              <a:t>;</a:t>
            </a:r>
          </a:p>
          <a:p>
            <a:pPr lvl="4"/>
            <a:r>
              <a:rPr lang="es-ES" sz="1200" dirty="0" err="1"/>
              <a:t>return</a:t>
            </a:r>
            <a:r>
              <a:rPr lang="es-ES" sz="1200" dirty="0"/>
              <a:t> "</a:t>
            </a:r>
            <a:r>
              <a:rPr lang="es-ES" sz="1200" dirty="0" err="1"/>
              <a:t>menu</a:t>
            </a:r>
            <a:r>
              <a:rPr lang="es-ES" sz="1200" dirty="0"/>
              <a:t>";</a:t>
            </a:r>
          </a:p>
          <a:p>
            <a:pPr lvl="3"/>
            <a:r>
              <a:rPr lang="es-ES" sz="1200" dirty="0"/>
              <a:t>}</a:t>
            </a:r>
            <a:r>
              <a:rPr lang="es-ES" sz="1200" dirty="0" err="1"/>
              <a:t>else</a:t>
            </a:r>
            <a:r>
              <a:rPr lang="es-ES" sz="1200" dirty="0"/>
              <a:t> {</a:t>
            </a:r>
          </a:p>
          <a:p>
            <a:pPr lvl="4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//no se escribe mensaje de error, eso es cosa del cliente</a:t>
            </a:r>
          </a:p>
          <a:p>
            <a:pPr lvl="4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//le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redirijimos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al controlador de acción para que vuelva a preparar la página para pintarla</a:t>
            </a:r>
          </a:p>
          <a:p>
            <a:pPr lvl="4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//para redirigir a un controlador de acción</a:t>
            </a:r>
          </a:p>
          <a:p>
            <a:pPr lvl="3"/>
            <a:endParaRPr lang="es-ES" sz="1200" dirty="0"/>
          </a:p>
          <a:p>
            <a:pPr lvl="3"/>
            <a:r>
              <a:rPr lang="es-ES" sz="1200" dirty="0"/>
              <a:t>	</a:t>
            </a:r>
            <a:r>
              <a:rPr lang="es-ES" sz="1200" dirty="0" err="1"/>
              <a:t>return</a:t>
            </a:r>
            <a:r>
              <a:rPr lang="es-ES" sz="1200" dirty="0"/>
              <a:t> "forward:/</a:t>
            </a:r>
            <a:r>
              <a:rPr lang="es-ES" sz="1200" dirty="0" err="1"/>
              <a:t>doPrepararAlta</a:t>
            </a:r>
            <a:r>
              <a:rPr lang="es-ES" sz="1200" dirty="0"/>
              <a:t>";</a:t>
            </a:r>
          </a:p>
          <a:p>
            <a:pPr lvl="2"/>
            <a:r>
              <a:rPr lang="es-ES" sz="1200" dirty="0"/>
              <a:t>            }</a:t>
            </a:r>
          </a:p>
          <a:p>
            <a:pPr lvl="2"/>
            <a:r>
              <a:rPr lang="es-ES" sz="1200" dirty="0"/>
              <a:t>}</a:t>
            </a:r>
          </a:p>
          <a:p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417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195486"/>
            <a:ext cx="813690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Modificación en la parte vista con etiquetas en los formularios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Usar la librería de etiquetas de acciones específicas de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SpringMVC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pt-BR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&lt;%@</a:t>
            </a:r>
            <a:r>
              <a:rPr lang="pt-BR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taglib</a:t>
            </a:r>
            <a:r>
              <a:rPr lang="pt-BR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uri="http://www.springframework.org/tags/form" </a:t>
            </a:r>
            <a:r>
              <a:rPr lang="pt-BR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prefix</a:t>
            </a:r>
            <a:r>
              <a:rPr lang="pt-BR" sz="1400" dirty="0" smtClean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=“f” </a:t>
            </a:r>
            <a:r>
              <a:rPr lang="pt-BR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%</a:t>
            </a:r>
            <a:r>
              <a:rPr lang="pt-BR" sz="1400" dirty="0"/>
              <a:t>&gt;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Modificación del formulario: para que los componentes de entrada pasen los datos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Esta librería está basada en html4 es de Spring MVC, no se puede usar la fecha de html5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Añadir el atributo donde se vuelca los datos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s-ES" sz="1200" dirty="0">
                <a:sym typeface="Wingdings" panose="05000000000000000000" pitchFamily="2" charset="2"/>
              </a:rPr>
              <a:t>&lt;</a:t>
            </a:r>
            <a:r>
              <a:rPr lang="es-ES" sz="1200" b="1" dirty="0" err="1">
                <a:sym typeface="Wingdings" panose="05000000000000000000" pitchFamily="2" charset="2"/>
              </a:rPr>
              <a:t>f:form</a:t>
            </a:r>
            <a:r>
              <a:rPr lang="es-ES" sz="1200" b="1" dirty="0">
                <a:sym typeface="Wingdings" panose="05000000000000000000" pitchFamily="2" charset="2"/>
              </a:rPr>
              <a:t> </a:t>
            </a:r>
            <a:r>
              <a:rPr lang="es-ES" sz="1200" dirty="0" err="1">
                <a:sym typeface="Wingdings" panose="05000000000000000000" pitchFamily="2" charset="2"/>
              </a:rPr>
              <a:t>action</a:t>
            </a:r>
            <a:r>
              <a:rPr lang="es-ES" sz="1200" dirty="0">
                <a:sym typeface="Wingdings" panose="05000000000000000000" pitchFamily="2" charset="2"/>
              </a:rPr>
              <a:t>="</a:t>
            </a:r>
            <a:r>
              <a:rPr lang="es-ES" sz="1200" dirty="0" err="1">
                <a:sym typeface="Wingdings" panose="05000000000000000000" pitchFamily="2" charset="2"/>
              </a:rPr>
              <a:t>doAltaAlumno</a:t>
            </a:r>
            <a:r>
              <a:rPr lang="es-ES" sz="1200" dirty="0">
                <a:sym typeface="Wingdings" panose="05000000000000000000" pitchFamily="2" charset="2"/>
              </a:rPr>
              <a:t>" </a:t>
            </a:r>
            <a:r>
              <a:rPr lang="es-ES" sz="1200" dirty="0" err="1">
                <a:sym typeface="Wingdings" panose="05000000000000000000" pitchFamily="2" charset="2"/>
              </a:rPr>
              <a:t>method</a:t>
            </a:r>
            <a:r>
              <a:rPr lang="es-ES" sz="1200" dirty="0">
                <a:sym typeface="Wingdings" panose="05000000000000000000" pitchFamily="2" charset="2"/>
              </a:rPr>
              <a:t>="post" </a:t>
            </a:r>
            <a:r>
              <a:rPr lang="es-ES" sz="1200" dirty="0" err="1">
                <a:solidFill>
                  <a:srgbClr val="FF0000"/>
                </a:solidFill>
                <a:sym typeface="Wingdings" panose="05000000000000000000" pitchFamily="2" charset="2"/>
              </a:rPr>
              <a:t>modelAttribute</a:t>
            </a:r>
            <a:r>
              <a:rPr lang="es-ES" sz="1200" dirty="0">
                <a:solidFill>
                  <a:srgbClr val="FF0000"/>
                </a:solidFill>
                <a:sym typeface="Wingdings" panose="05000000000000000000" pitchFamily="2" charset="2"/>
              </a:rPr>
              <a:t>="alumno"&gt;</a:t>
            </a:r>
          </a:p>
          <a:p>
            <a:pPr lvl="2"/>
            <a:endParaRPr lang="es-E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Los inputs sólo son texto. No poner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type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="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text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"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s-ES" dirty="0"/>
              <a:t> 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096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DC835D4B-1756-4BF6-A441-F8087A7FB588}"/>
              </a:ext>
            </a:extLst>
          </p:cNvPr>
          <p:cNvSpPr/>
          <p:nvPr/>
        </p:nvSpPr>
        <p:spPr>
          <a:xfrm>
            <a:off x="0" y="123478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&lt;%--Añadir el atributo donde tiene que volcar los datos --%&gt;</a:t>
            </a:r>
            <a:r>
              <a:rPr lang="es-ES" sz="1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&lt;</a:t>
            </a:r>
            <a:r>
              <a:rPr lang="es-ES" sz="1000" b="1" dirty="0" err="1">
                <a:sym typeface="Wingdings" panose="05000000000000000000" pitchFamily="2" charset="2"/>
              </a:rPr>
              <a:t>f:form</a:t>
            </a:r>
            <a:r>
              <a:rPr lang="es-ES" sz="1000" b="1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action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doAltaAlumno</a:t>
            </a:r>
            <a:r>
              <a:rPr lang="es-ES" sz="1000" dirty="0">
                <a:sym typeface="Wingdings" panose="05000000000000000000" pitchFamily="2" charset="2"/>
              </a:rPr>
              <a:t>" </a:t>
            </a:r>
            <a:r>
              <a:rPr lang="es-ES" sz="1000" dirty="0" err="1">
                <a:sym typeface="Wingdings" panose="05000000000000000000" pitchFamily="2" charset="2"/>
              </a:rPr>
              <a:t>method</a:t>
            </a:r>
            <a:r>
              <a:rPr lang="es-ES" sz="1000" dirty="0">
                <a:sym typeface="Wingdings" panose="05000000000000000000" pitchFamily="2" charset="2"/>
              </a:rPr>
              <a:t>="post" </a:t>
            </a:r>
            <a:r>
              <a:rPr lang="es-ES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modelAttribute</a:t>
            </a:r>
            <a:r>
              <a:rPr lang="es-ES" sz="1000" dirty="0">
                <a:solidFill>
                  <a:srgbClr val="FF0000"/>
                </a:solidFill>
                <a:sym typeface="Wingdings" panose="05000000000000000000" pitchFamily="2" charset="2"/>
              </a:rPr>
              <a:t>="alumno"&gt;</a:t>
            </a:r>
          </a:p>
          <a:p>
            <a:r>
              <a:rPr lang="es-ES" sz="1000" dirty="0">
                <a:sym typeface="Wingdings" panose="05000000000000000000" pitchFamily="2" charset="2"/>
              </a:rPr>
              <a:t>  	&lt;</a:t>
            </a:r>
            <a:r>
              <a:rPr lang="es-ES" sz="1000" dirty="0" err="1">
                <a:sym typeface="Wingdings" panose="05000000000000000000" pitchFamily="2" charset="2"/>
              </a:rPr>
              <a:t>div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="input-</a:t>
            </a:r>
            <a:r>
              <a:rPr lang="es-ES" sz="1000" dirty="0" err="1">
                <a:sym typeface="Wingdings" panose="05000000000000000000" pitchFamily="2" charset="2"/>
              </a:rPr>
              <a:t>group</a:t>
            </a:r>
            <a:r>
              <a:rPr lang="es-ES" sz="1000" dirty="0">
                <a:sym typeface="Wingdings" panose="05000000000000000000" pitchFamily="2" charset="2"/>
              </a:rPr>
              <a:t>"&gt;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	&lt;</a:t>
            </a:r>
            <a:r>
              <a:rPr lang="es-ES" sz="1000" dirty="0" err="1">
                <a:sym typeface="Wingdings" panose="05000000000000000000" pitchFamily="2" charset="2"/>
              </a:rPr>
              <a:t>span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="input-</a:t>
            </a:r>
            <a:r>
              <a:rPr lang="es-ES" sz="1000" dirty="0" err="1">
                <a:sym typeface="Wingdings" panose="05000000000000000000" pitchFamily="2" charset="2"/>
              </a:rPr>
              <a:t>group</a:t>
            </a:r>
            <a:r>
              <a:rPr lang="es-ES" sz="1000" dirty="0">
                <a:sym typeface="Wingdings" panose="05000000000000000000" pitchFamily="2" charset="2"/>
              </a:rPr>
              <a:t>-</a:t>
            </a:r>
            <a:r>
              <a:rPr lang="es-ES" sz="1000" dirty="0" err="1">
                <a:sym typeface="Wingdings" panose="05000000000000000000" pitchFamily="2" charset="2"/>
              </a:rPr>
              <a:t>addon</a:t>
            </a:r>
            <a:r>
              <a:rPr lang="es-ES" sz="1000" dirty="0">
                <a:sym typeface="Wingdings" panose="05000000000000000000" pitchFamily="2" charset="2"/>
              </a:rPr>
              <a:t>"&gt;Nombre:&lt;/</a:t>
            </a:r>
            <a:r>
              <a:rPr lang="es-ES" sz="1000" dirty="0" err="1">
                <a:sym typeface="Wingdings" panose="05000000000000000000" pitchFamily="2" charset="2"/>
              </a:rPr>
              <a:t>span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  <a:endParaRPr lang="es-ES" sz="10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	</a:t>
            </a:r>
            <a:r>
              <a:rPr lang="es-ES" sz="1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&lt;%--atención barra cierre --%&gt;</a:t>
            </a:r>
          </a:p>
          <a:p>
            <a:pPr lvl="1"/>
            <a:r>
              <a:rPr lang="es-ES" sz="1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  	&lt;%--sustituir </a:t>
            </a:r>
            <a:r>
              <a:rPr lang="es-ES" sz="10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name</a:t>
            </a:r>
            <a:r>
              <a:rPr lang="es-ES" sz="1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por </a:t>
            </a:r>
            <a:r>
              <a:rPr lang="es-ES" sz="10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path</a:t>
            </a:r>
            <a:r>
              <a:rPr lang="es-ES" sz="1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--%&gt;</a:t>
            </a:r>
          </a:p>
          <a:p>
            <a:pPr lvl="1"/>
            <a:r>
              <a:rPr lang="es-ES" sz="1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  	&lt;%--ahora los coge todos como texto --%&gt;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  	&lt;</a:t>
            </a:r>
            <a:r>
              <a:rPr lang="es-ES" sz="1000" dirty="0" err="1">
                <a:sym typeface="Wingdings" panose="05000000000000000000" pitchFamily="2" charset="2"/>
              </a:rPr>
              <a:t>f:input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form</a:t>
            </a:r>
            <a:r>
              <a:rPr lang="es-ES" sz="1000" dirty="0">
                <a:sym typeface="Wingdings" panose="05000000000000000000" pitchFamily="2" charset="2"/>
              </a:rPr>
              <a:t>-control" </a:t>
            </a:r>
            <a:r>
              <a:rPr lang="es-ES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path</a:t>
            </a:r>
            <a:r>
              <a:rPr lang="es-ES" sz="1000" dirty="0">
                <a:sym typeface="Wingdings" panose="05000000000000000000" pitchFamily="2" charset="2"/>
              </a:rPr>
              <a:t>="nombre" </a:t>
            </a:r>
            <a:r>
              <a:rPr lang="es-ES" sz="1000" dirty="0" err="1">
                <a:sym typeface="Wingdings" panose="05000000000000000000" pitchFamily="2" charset="2"/>
              </a:rPr>
              <a:t>placeholder</a:t>
            </a:r>
            <a:r>
              <a:rPr lang="es-ES" sz="1000" dirty="0">
                <a:sym typeface="Wingdings" panose="05000000000000000000" pitchFamily="2" charset="2"/>
              </a:rPr>
              <a:t>="nombre" </a:t>
            </a:r>
            <a:r>
              <a:rPr lang="es-ES" sz="1000" dirty="0" err="1">
                <a:sym typeface="Wingdings" panose="05000000000000000000" pitchFamily="2" charset="2"/>
              </a:rPr>
              <a:t>required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required</a:t>
            </a:r>
            <a:r>
              <a:rPr lang="es-ES" sz="1000" dirty="0">
                <a:sym typeface="Wingdings" panose="05000000000000000000" pitchFamily="2" charset="2"/>
              </a:rPr>
              <a:t>"</a:t>
            </a:r>
            <a:r>
              <a:rPr lang="es-ES" sz="1000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&lt;/</a:t>
            </a:r>
            <a:r>
              <a:rPr lang="es-ES" sz="1000" dirty="0" err="1">
                <a:sym typeface="Wingdings" panose="05000000000000000000" pitchFamily="2" charset="2"/>
              </a:rPr>
              <a:t>div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r>
              <a:rPr lang="es-ES" sz="1000" dirty="0">
                <a:sym typeface="Wingdings" panose="05000000000000000000" pitchFamily="2" charset="2"/>
              </a:rPr>
              <a:t>	&lt;</a:t>
            </a:r>
            <a:r>
              <a:rPr lang="es-ES" sz="1000" dirty="0" err="1">
                <a:sym typeface="Wingdings" panose="05000000000000000000" pitchFamily="2" charset="2"/>
              </a:rPr>
              <a:t>div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="input-</a:t>
            </a:r>
            <a:r>
              <a:rPr lang="es-ES" sz="1000" dirty="0" err="1">
                <a:sym typeface="Wingdings" panose="05000000000000000000" pitchFamily="2" charset="2"/>
              </a:rPr>
              <a:t>group</a:t>
            </a:r>
            <a:r>
              <a:rPr lang="es-ES" sz="1000" dirty="0">
                <a:sym typeface="Wingdings" panose="05000000000000000000" pitchFamily="2" charset="2"/>
              </a:rPr>
              <a:t>"&gt;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	 &lt;</a:t>
            </a:r>
            <a:r>
              <a:rPr lang="es-ES" sz="1000" dirty="0" err="1">
                <a:sym typeface="Wingdings" panose="05000000000000000000" pitchFamily="2" charset="2"/>
              </a:rPr>
              <a:t>span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="input-</a:t>
            </a:r>
            <a:r>
              <a:rPr lang="es-ES" sz="1000" dirty="0" err="1">
                <a:sym typeface="Wingdings" panose="05000000000000000000" pitchFamily="2" charset="2"/>
              </a:rPr>
              <a:t>group</a:t>
            </a:r>
            <a:r>
              <a:rPr lang="es-ES" sz="1000" dirty="0">
                <a:sym typeface="Wingdings" panose="05000000000000000000" pitchFamily="2" charset="2"/>
              </a:rPr>
              <a:t>-</a:t>
            </a:r>
            <a:r>
              <a:rPr lang="es-ES" sz="1000" dirty="0" err="1">
                <a:sym typeface="Wingdings" panose="05000000000000000000" pitchFamily="2" charset="2"/>
              </a:rPr>
              <a:t>addon</a:t>
            </a:r>
            <a:r>
              <a:rPr lang="es-ES" sz="1000" dirty="0">
                <a:sym typeface="Wingdings" panose="05000000000000000000" pitchFamily="2" charset="2"/>
              </a:rPr>
              <a:t>"&gt;DNI:&lt;/</a:t>
            </a:r>
            <a:r>
              <a:rPr lang="es-ES" sz="1000" dirty="0" err="1">
                <a:sym typeface="Wingdings" panose="05000000000000000000" pitchFamily="2" charset="2"/>
              </a:rPr>
              <a:t>span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  	&lt;</a:t>
            </a:r>
            <a:r>
              <a:rPr lang="es-ES" sz="1000" dirty="0" err="1">
                <a:sym typeface="Wingdings" panose="05000000000000000000" pitchFamily="2" charset="2"/>
              </a:rPr>
              <a:t>f:input</a:t>
            </a:r>
            <a:r>
              <a:rPr lang="es-ES" sz="1000" dirty="0">
                <a:sym typeface="Wingdings" panose="05000000000000000000" pitchFamily="2" charset="2"/>
              </a:rPr>
              <a:t> 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form</a:t>
            </a:r>
            <a:r>
              <a:rPr lang="es-ES" sz="1000" dirty="0">
                <a:sym typeface="Wingdings" panose="05000000000000000000" pitchFamily="2" charset="2"/>
              </a:rPr>
              <a:t>-control" </a:t>
            </a:r>
            <a:r>
              <a:rPr lang="es-ES" sz="1000" b="1" dirty="0" err="1">
                <a:sym typeface="Wingdings" panose="05000000000000000000" pitchFamily="2" charset="2"/>
              </a:rPr>
              <a:t>path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dni</a:t>
            </a:r>
            <a:r>
              <a:rPr lang="es-ES" sz="1000" dirty="0">
                <a:sym typeface="Wingdings" panose="05000000000000000000" pitchFamily="2" charset="2"/>
              </a:rPr>
              <a:t>" </a:t>
            </a:r>
            <a:r>
              <a:rPr lang="es-ES" sz="1000" dirty="0" err="1">
                <a:sym typeface="Wingdings" panose="05000000000000000000" pitchFamily="2" charset="2"/>
              </a:rPr>
              <a:t>placeholder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dni</a:t>
            </a:r>
            <a:r>
              <a:rPr lang="es-ES" sz="1000" dirty="0">
                <a:sym typeface="Wingdings" panose="05000000000000000000" pitchFamily="2" charset="2"/>
              </a:rPr>
              <a:t>" </a:t>
            </a:r>
            <a:r>
              <a:rPr lang="es-ES" sz="1000" dirty="0" err="1">
                <a:sym typeface="Wingdings" panose="05000000000000000000" pitchFamily="2" charset="2"/>
              </a:rPr>
              <a:t>required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required</a:t>
            </a:r>
            <a:r>
              <a:rPr lang="es-ES" sz="1000" dirty="0">
                <a:sym typeface="Wingdings" panose="05000000000000000000" pitchFamily="2" charset="2"/>
              </a:rPr>
              <a:t>"</a:t>
            </a:r>
            <a:r>
              <a:rPr lang="es-ES" sz="1000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&lt;/</a:t>
            </a:r>
            <a:r>
              <a:rPr lang="es-ES" sz="1000" dirty="0" err="1">
                <a:sym typeface="Wingdings" panose="05000000000000000000" pitchFamily="2" charset="2"/>
              </a:rPr>
              <a:t>div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&lt;</a:t>
            </a:r>
            <a:r>
              <a:rPr lang="es-ES" sz="1000" dirty="0" err="1">
                <a:sym typeface="Wingdings" panose="05000000000000000000" pitchFamily="2" charset="2"/>
              </a:rPr>
              <a:t>div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="input-</a:t>
            </a:r>
            <a:r>
              <a:rPr lang="es-ES" sz="1000" dirty="0" err="1">
                <a:sym typeface="Wingdings" panose="05000000000000000000" pitchFamily="2" charset="2"/>
              </a:rPr>
              <a:t>group</a:t>
            </a:r>
            <a:r>
              <a:rPr lang="es-ES" sz="1000" dirty="0">
                <a:sym typeface="Wingdings" panose="05000000000000000000" pitchFamily="2" charset="2"/>
              </a:rPr>
              <a:t>"&gt;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	&lt;</a:t>
            </a:r>
            <a:r>
              <a:rPr lang="es-ES" sz="1000" dirty="0" err="1">
                <a:sym typeface="Wingdings" panose="05000000000000000000" pitchFamily="2" charset="2"/>
              </a:rPr>
              <a:t>span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="input-</a:t>
            </a:r>
            <a:r>
              <a:rPr lang="es-ES" sz="1000" dirty="0" err="1">
                <a:sym typeface="Wingdings" panose="05000000000000000000" pitchFamily="2" charset="2"/>
              </a:rPr>
              <a:t>group</a:t>
            </a:r>
            <a:r>
              <a:rPr lang="es-ES" sz="1000" dirty="0">
                <a:sym typeface="Wingdings" panose="05000000000000000000" pitchFamily="2" charset="2"/>
              </a:rPr>
              <a:t>-</a:t>
            </a:r>
            <a:r>
              <a:rPr lang="es-ES" sz="1000" dirty="0" err="1">
                <a:sym typeface="Wingdings" panose="05000000000000000000" pitchFamily="2" charset="2"/>
              </a:rPr>
              <a:t>addon</a:t>
            </a:r>
            <a:r>
              <a:rPr lang="es-ES" sz="1000" dirty="0">
                <a:sym typeface="Wingdings" panose="05000000000000000000" pitchFamily="2" charset="2"/>
              </a:rPr>
              <a:t>"&gt;Email:&lt;/</a:t>
            </a:r>
            <a:r>
              <a:rPr lang="es-ES" sz="1000" dirty="0" err="1">
                <a:sym typeface="Wingdings" panose="05000000000000000000" pitchFamily="2" charset="2"/>
              </a:rPr>
              <a:t>span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  	&lt;</a:t>
            </a:r>
            <a:r>
              <a:rPr lang="es-ES" sz="1000" dirty="0" err="1">
                <a:sym typeface="Wingdings" panose="05000000000000000000" pitchFamily="2" charset="2"/>
              </a:rPr>
              <a:t>f:input</a:t>
            </a:r>
            <a:r>
              <a:rPr lang="es-ES" sz="1000" dirty="0">
                <a:sym typeface="Wingdings" panose="05000000000000000000" pitchFamily="2" charset="2"/>
              </a:rPr>
              <a:t> 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form</a:t>
            </a:r>
            <a:r>
              <a:rPr lang="es-ES" sz="1000" dirty="0">
                <a:sym typeface="Wingdings" panose="05000000000000000000" pitchFamily="2" charset="2"/>
              </a:rPr>
              <a:t>-control" </a:t>
            </a:r>
            <a:r>
              <a:rPr lang="es-ES" sz="1000" dirty="0" err="1">
                <a:sym typeface="Wingdings" panose="05000000000000000000" pitchFamily="2" charset="2"/>
              </a:rPr>
              <a:t>path</a:t>
            </a:r>
            <a:r>
              <a:rPr lang="es-ES" sz="1000" dirty="0">
                <a:sym typeface="Wingdings" panose="05000000000000000000" pitchFamily="2" charset="2"/>
              </a:rPr>
              <a:t>="email" </a:t>
            </a:r>
            <a:r>
              <a:rPr lang="es-ES" sz="1000" dirty="0" err="1">
                <a:sym typeface="Wingdings" panose="05000000000000000000" pitchFamily="2" charset="2"/>
              </a:rPr>
              <a:t>placeholder</a:t>
            </a:r>
            <a:r>
              <a:rPr lang="es-ES" sz="1000" dirty="0">
                <a:sym typeface="Wingdings" panose="05000000000000000000" pitchFamily="2" charset="2"/>
              </a:rPr>
              <a:t>="email" </a:t>
            </a:r>
            <a:r>
              <a:rPr lang="es-ES" sz="1000" dirty="0" err="1">
                <a:sym typeface="Wingdings" panose="05000000000000000000" pitchFamily="2" charset="2"/>
              </a:rPr>
              <a:t>required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required</a:t>
            </a:r>
            <a:r>
              <a:rPr lang="es-ES" sz="1000" dirty="0">
                <a:sym typeface="Wingdings" panose="05000000000000000000" pitchFamily="2" charset="2"/>
              </a:rPr>
              <a:t>"</a:t>
            </a:r>
            <a:r>
              <a:rPr lang="es-ES" sz="1000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	&lt;/</a:t>
            </a:r>
            <a:r>
              <a:rPr lang="es-ES" sz="1000" dirty="0" err="1">
                <a:sym typeface="Wingdings" panose="05000000000000000000" pitchFamily="2" charset="2"/>
              </a:rPr>
              <a:t>div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&lt;</a:t>
            </a:r>
            <a:r>
              <a:rPr lang="es-ES" sz="1000" dirty="0" err="1">
                <a:sym typeface="Wingdings" panose="05000000000000000000" pitchFamily="2" charset="2"/>
              </a:rPr>
              <a:t>div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="input-</a:t>
            </a:r>
            <a:r>
              <a:rPr lang="es-ES" sz="1000" dirty="0" err="1">
                <a:sym typeface="Wingdings" panose="05000000000000000000" pitchFamily="2" charset="2"/>
              </a:rPr>
              <a:t>group</a:t>
            </a:r>
            <a:r>
              <a:rPr lang="es-ES" sz="1000" dirty="0">
                <a:sym typeface="Wingdings" panose="05000000000000000000" pitchFamily="2" charset="2"/>
              </a:rPr>
              <a:t>"&gt;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	 &lt;</a:t>
            </a:r>
            <a:r>
              <a:rPr lang="es-ES" sz="1000" dirty="0" err="1">
                <a:sym typeface="Wingdings" panose="05000000000000000000" pitchFamily="2" charset="2"/>
              </a:rPr>
              <a:t>span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="input-</a:t>
            </a:r>
            <a:r>
              <a:rPr lang="es-ES" sz="1000" dirty="0" err="1">
                <a:sym typeface="Wingdings" panose="05000000000000000000" pitchFamily="2" charset="2"/>
              </a:rPr>
              <a:t>group</a:t>
            </a:r>
            <a:r>
              <a:rPr lang="es-ES" sz="1000" dirty="0">
                <a:sym typeface="Wingdings" panose="05000000000000000000" pitchFamily="2" charset="2"/>
              </a:rPr>
              <a:t>-</a:t>
            </a:r>
            <a:r>
              <a:rPr lang="es-ES" sz="1000" dirty="0" err="1">
                <a:sym typeface="Wingdings" panose="05000000000000000000" pitchFamily="2" charset="2"/>
              </a:rPr>
              <a:t>addon</a:t>
            </a:r>
            <a:r>
              <a:rPr lang="es-ES" sz="1000" dirty="0">
                <a:sym typeface="Wingdings" panose="05000000000000000000" pitchFamily="2" charset="2"/>
              </a:rPr>
              <a:t>"&gt;Edad:&lt;/</a:t>
            </a:r>
            <a:r>
              <a:rPr lang="es-ES" sz="1000" dirty="0" err="1">
                <a:sym typeface="Wingdings" panose="05000000000000000000" pitchFamily="2" charset="2"/>
              </a:rPr>
              <a:t>span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  	&lt;</a:t>
            </a:r>
            <a:r>
              <a:rPr lang="es-ES" sz="1000" dirty="0" err="1">
                <a:sym typeface="Wingdings" panose="05000000000000000000" pitchFamily="2" charset="2"/>
              </a:rPr>
              <a:t>f:input</a:t>
            </a:r>
            <a:r>
              <a:rPr lang="es-ES" sz="1000" dirty="0">
                <a:sym typeface="Wingdings" panose="05000000000000000000" pitchFamily="2" charset="2"/>
              </a:rPr>
              <a:t> 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form</a:t>
            </a:r>
            <a:r>
              <a:rPr lang="es-ES" sz="1000" dirty="0">
                <a:sym typeface="Wingdings" panose="05000000000000000000" pitchFamily="2" charset="2"/>
              </a:rPr>
              <a:t>-control" </a:t>
            </a:r>
            <a:r>
              <a:rPr lang="es-ES" sz="1000" b="1" dirty="0" err="1">
                <a:sym typeface="Wingdings" panose="05000000000000000000" pitchFamily="2" charset="2"/>
              </a:rPr>
              <a:t>path</a:t>
            </a:r>
            <a:r>
              <a:rPr lang="es-ES" sz="1000" dirty="0">
                <a:sym typeface="Wingdings" panose="05000000000000000000" pitchFamily="2" charset="2"/>
              </a:rPr>
              <a:t>="edad" </a:t>
            </a:r>
            <a:r>
              <a:rPr lang="es-ES" sz="1000" dirty="0" err="1">
                <a:sym typeface="Wingdings" panose="05000000000000000000" pitchFamily="2" charset="2"/>
              </a:rPr>
              <a:t>placeholder</a:t>
            </a:r>
            <a:r>
              <a:rPr lang="es-ES" sz="1000" dirty="0">
                <a:sym typeface="Wingdings" panose="05000000000000000000" pitchFamily="2" charset="2"/>
              </a:rPr>
              <a:t>="edad" </a:t>
            </a:r>
            <a:r>
              <a:rPr lang="es-ES" sz="1000" dirty="0" err="1">
                <a:sym typeface="Wingdings" panose="05000000000000000000" pitchFamily="2" charset="2"/>
              </a:rPr>
              <a:t>required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required</a:t>
            </a:r>
            <a:r>
              <a:rPr lang="es-ES" sz="1000" dirty="0">
                <a:sym typeface="Wingdings" panose="05000000000000000000" pitchFamily="2" charset="2"/>
              </a:rPr>
              <a:t>"</a:t>
            </a:r>
            <a:r>
              <a:rPr lang="es-ES" sz="1000" dirty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	&lt;/</a:t>
            </a:r>
            <a:r>
              <a:rPr lang="es-ES" sz="1000" dirty="0" err="1">
                <a:sym typeface="Wingdings" panose="05000000000000000000" pitchFamily="2" charset="2"/>
              </a:rPr>
              <a:t>div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&lt;</a:t>
            </a:r>
            <a:r>
              <a:rPr lang="es-ES" sz="1000" dirty="0" err="1">
                <a:sym typeface="Wingdings" panose="05000000000000000000" pitchFamily="2" charset="2"/>
              </a:rPr>
              <a:t>div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="input-</a:t>
            </a:r>
            <a:r>
              <a:rPr lang="es-ES" sz="1000" dirty="0" err="1">
                <a:sym typeface="Wingdings" panose="05000000000000000000" pitchFamily="2" charset="2"/>
              </a:rPr>
              <a:t>group</a:t>
            </a:r>
            <a:r>
              <a:rPr lang="es-ES" sz="1000" dirty="0">
                <a:sym typeface="Wingdings" panose="05000000000000000000" pitchFamily="2" charset="2"/>
              </a:rPr>
              <a:t>"&gt;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	 &lt;</a:t>
            </a:r>
            <a:r>
              <a:rPr lang="es-ES" sz="1000" dirty="0" err="1">
                <a:sym typeface="Wingdings" panose="05000000000000000000" pitchFamily="2" charset="2"/>
              </a:rPr>
              <a:t>span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="input-</a:t>
            </a:r>
            <a:r>
              <a:rPr lang="es-ES" sz="1000" dirty="0" err="1">
                <a:sym typeface="Wingdings" panose="05000000000000000000" pitchFamily="2" charset="2"/>
              </a:rPr>
              <a:t>group</a:t>
            </a:r>
            <a:r>
              <a:rPr lang="es-ES" sz="1000" dirty="0">
                <a:sym typeface="Wingdings" panose="05000000000000000000" pitchFamily="2" charset="2"/>
              </a:rPr>
              <a:t>-</a:t>
            </a:r>
            <a:r>
              <a:rPr lang="es-ES" sz="1000" dirty="0" err="1">
                <a:sym typeface="Wingdings" panose="05000000000000000000" pitchFamily="2" charset="2"/>
              </a:rPr>
              <a:t>addon</a:t>
            </a:r>
            <a:r>
              <a:rPr lang="es-ES" sz="1000" dirty="0">
                <a:sym typeface="Wingdings" panose="05000000000000000000" pitchFamily="2" charset="2"/>
              </a:rPr>
              <a:t>"&gt;Curso:&lt;/</a:t>
            </a:r>
            <a:r>
              <a:rPr lang="es-ES" sz="1000" dirty="0" err="1">
                <a:sym typeface="Wingdings" panose="05000000000000000000" pitchFamily="2" charset="2"/>
              </a:rPr>
              <a:t>span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  	</a:t>
            </a:r>
            <a:r>
              <a:rPr lang="es-ES" sz="1000" b="1" dirty="0">
                <a:sym typeface="Wingdings" panose="05000000000000000000" pitchFamily="2" charset="2"/>
              </a:rPr>
              <a:t>&lt;</a:t>
            </a:r>
            <a:r>
              <a:rPr lang="es-ES" sz="1000" b="1" dirty="0" err="1">
                <a:sym typeface="Wingdings" panose="05000000000000000000" pitchFamily="2" charset="2"/>
              </a:rPr>
              <a:t>f:select</a:t>
            </a:r>
            <a:r>
              <a:rPr lang="es-ES" sz="1000" b="1" dirty="0">
                <a:sym typeface="Wingdings" panose="05000000000000000000" pitchFamily="2" charset="2"/>
              </a:rPr>
              <a:t> </a:t>
            </a:r>
            <a:r>
              <a:rPr lang="es-ES" sz="1000" b="1" dirty="0" err="1">
                <a:sym typeface="Wingdings" panose="05000000000000000000" pitchFamily="2" charset="2"/>
              </a:rPr>
              <a:t>class</a:t>
            </a:r>
            <a:r>
              <a:rPr lang="es-ES" sz="1000" b="1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form</a:t>
            </a:r>
            <a:r>
              <a:rPr lang="es-ES" sz="1000" dirty="0">
                <a:sym typeface="Wingdings" panose="05000000000000000000" pitchFamily="2" charset="2"/>
              </a:rPr>
              <a:t>-control" </a:t>
            </a:r>
            <a:r>
              <a:rPr lang="es-ES" sz="1000" dirty="0" err="1">
                <a:sym typeface="Wingdings" panose="05000000000000000000" pitchFamily="2" charset="2"/>
              </a:rPr>
              <a:t>path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idCurso</a:t>
            </a:r>
            <a:r>
              <a:rPr lang="es-ES" sz="1000" dirty="0">
                <a:sym typeface="Wingdings" panose="05000000000000000000" pitchFamily="2" charset="2"/>
              </a:rPr>
              <a:t>"&gt;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  		</a:t>
            </a:r>
            <a:r>
              <a:rPr lang="es-ES" sz="1000" dirty="0">
                <a:solidFill>
                  <a:srgbClr val="FF0000"/>
                </a:solidFill>
                <a:sym typeface="Wingdings" panose="05000000000000000000" pitchFamily="2" charset="2"/>
              </a:rPr>
              <a:t>&lt;%--se puede dejar el </a:t>
            </a:r>
            <a:r>
              <a:rPr lang="es-ES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option</a:t>
            </a:r>
            <a:r>
              <a:rPr lang="es-ES" sz="1000" dirty="0">
                <a:solidFill>
                  <a:srgbClr val="FF0000"/>
                </a:solidFill>
                <a:sym typeface="Wingdings" panose="05000000000000000000" pitchFamily="2" charset="2"/>
              </a:rPr>
              <a:t> clásico o poner el f:options --%&gt;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  		&lt;</a:t>
            </a:r>
            <a:r>
              <a:rPr lang="es-ES" sz="1000" dirty="0" err="1">
                <a:sym typeface="Wingdings" panose="05000000000000000000" pitchFamily="2" charset="2"/>
              </a:rPr>
              <a:t>c:forEach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var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cr</a:t>
            </a:r>
            <a:r>
              <a:rPr lang="es-ES" sz="1000" dirty="0">
                <a:sym typeface="Wingdings" panose="05000000000000000000" pitchFamily="2" charset="2"/>
              </a:rPr>
              <a:t>" </a:t>
            </a:r>
            <a:r>
              <a:rPr lang="es-ES" sz="1000" dirty="0" err="1">
                <a:sym typeface="Wingdings" panose="05000000000000000000" pitchFamily="2" charset="2"/>
              </a:rPr>
              <a:t>items</a:t>
            </a:r>
            <a:r>
              <a:rPr lang="es-ES" sz="1000" dirty="0">
                <a:sym typeface="Wingdings" panose="05000000000000000000" pitchFamily="2" charset="2"/>
              </a:rPr>
              <a:t>="${</a:t>
            </a:r>
            <a:r>
              <a:rPr lang="es-ES" sz="1000" dirty="0" err="1">
                <a:sym typeface="Wingdings" panose="05000000000000000000" pitchFamily="2" charset="2"/>
              </a:rPr>
              <a:t>requestScope.cursos</a:t>
            </a:r>
            <a:r>
              <a:rPr lang="es-ES" sz="1000" dirty="0">
                <a:sym typeface="Wingdings" panose="05000000000000000000" pitchFamily="2" charset="2"/>
              </a:rPr>
              <a:t>}"&gt;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  			&lt;</a:t>
            </a:r>
            <a:r>
              <a:rPr lang="es-ES" sz="1000" dirty="0" err="1">
                <a:sym typeface="Wingdings" panose="05000000000000000000" pitchFamily="2" charset="2"/>
              </a:rPr>
              <a:t>option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value</a:t>
            </a:r>
            <a:r>
              <a:rPr lang="es-ES" sz="1000" dirty="0">
                <a:sym typeface="Wingdings" panose="05000000000000000000" pitchFamily="2" charset="2"/>
              </a:rPr>
              <a:t>="${</a:t>
            </a:r>
            <a:r>
              <a:rPr lang="es-ES" sz="1000" dirty="0" err="1">
                <a:sym typeface="Wingdings" panose="05000000000000000000" pitchFamily="2" charset="2"/>
              </a:rPr>
              <a:t>cr.idCurso</a:t>
            </a:r>
            <a:r>
              <a:rPr lang="es-ES" sz="1000" dirty="0">
                <a:sym typeface="Wingdings" panose="05000000000000000000" pitchFamily="2" charset="2"/>
              </a:rPr>
              <a:t>}"&gt;${</a:t>
            </a:r>
            <a:r>
              <a:rPr lang="es-ES" sz="1000" dirty="0" err="1">
                <a:sym typeface="Wingdings" panose="05000000000000000000" pitchFamily="2" charset="2"/>
              </a:rPr>
              <a:t>cr.denominacion</a:t>
            </a:r>
            <a:r>
              <a:rPr lang="es-ES" sz="1000" dirty="0">
                <a:sym typeface="Wingdings" panose="05000000000000000000" pitchFamily="2" charset="2"/>
              </a:rPr>
              <a:t>}&lt;/</a:t>
            </a:r>
            <a:r>
              <a:rPr lang="es-ES" sz="1000" dirty="0" err="1">
                <a:sym typeface="Wingdings" panose="05000000000000000000" pitchFamily="2" charset="2"/>
              </a:rPr>
              <a:t>option</a:t>
            </a:r>
            <a:r>
              <a:rPr lang="es-ES" sz="1000" dirty="0">
                <a:sym typeface="Wingdings" panose="05000000000000000000" pitchFamily="2" charset="2"/>
              </a:rPr>
              <a:t>&gt; 		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  		&lt;/</a:t>
            </a:r>
            <a:r>
              <a:rPr lang="es-ES" sz="1000" dirty="0" err="1">
                <a:sym typeface="Wingdings" panose="05000000000000000000" pitchFamily="2" charset="2"/>
              </a:rPr>
              <a:t>c:forEach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  	&lt;/</a:t>
            </a:r>
            <a:r>
              <a:rPr lang="es-ES" sz="1000" dirty="0" err="1">
                <a:sym typeface="Wingdings" panose="05000000000000000000" pitchFamily="2" charset="2"/>
              </a:rPr>
              <a:t>f:select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	&lt;/</a:t>
            </a:r>
            <a:r>
              <a:rPr lang="es-ES" sz="1000" dirty="0" err="1">
                <a:sym typeface="Wingdings" panose="05000000000000000000" pitchFamily="2" charset="2"/>
              </a:rPr>
              <a:t>div</a:t>
            </a:r>
            <a:r>
              <a:rPr lang="es-ES" sz="1000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	&lt;</a:t>
            </a:r>
            <a:r>
              <a:rPr lang="es-ES" sz="1000" dirty="0" err="1">
                <a:sym typeface="Wingdings" panose="05000000000000000000" pitchFamily="2" charset="2"/>
              </a:rPr>
              <a:t>br</a:t>
            </a:r>
            <a:r>
              <a:rPr lang="es-ES" sz="1000" dirty="0">
                <a:sym typeface="Wingdings" panose="05000000000000000000" pitchFamily="2" charset="2"/>
              </a:rPr>
              <a:t>/&gt;</a:t>
            </a:r>
          </a:p>
          <a:p>
            <a:pPr lvl="1"/>
            <a:r>
              <a:rPr lang="es-ES" sz="1000" dirty="0">
                <a:sym typeface="Wingdings" panose="05000000000000000000" pitchFamily="2" charset="2"/>
              </a:rPr>
              <a:t>	    &lt;</a:t>
            </a:r>
            <a:r>
              <a:rPr lang="es-ES" sz="1000" dirty="0" err="1">
                <a:sym typeface="Wingdings" panose="05000000000000000000" pitchFamily="2" charset="2"/>
              </a:rPr>
              <a:t>button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type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submit</a:t>
            </a:r>
            <a:r>
              <a:rPr lang="es-ES" sz="1000" dirty="0">
                <a:sym typeface="Wingdings" panose="05000000000000000000" pitchFamily="2" charset="2"/>
              </a:rPr>
              <a:t>" </a:t>
            </a:r>
            <a:r>
              <a:rPr lang="es-ES" sz="1000" dirty="0" err="1">
                <a:sym typeface="Wingdings" panose="05000000000000000000" pitchFamily="2" charset="2"/>
              </a:rPr>
              <a:t>class</a:t>
            </a:r>
            <a:r>
              <a:rPr lang="es-ES" sz="1000" dirty="0">
                <a:sym typeface="Wingdings" panose="05000000000000000000" pitchFamily="2" charset="2"/>
              </a:rPr>
              <a:t>="</a:t>
            </a:r>
            <a:r>
              <a:rPr lang="es-ES" sz="1000" dirty="0" err="1">
                <a:sym typeface="Wingdings" panose="05000000000000000000" pitchFamily="2" charset="2"/>
              </a:rPr>
              <a:t>btn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btn</a:t>
            </a:r>
            <a:r>
              <a:rPr lang="es-ES" sz="1000" dirty="0">
                <a:sym typeface="Wingdings" panose="05000000000000000000" pitchFamily="2" charset="2"/>
              </a:rPr>
              <a:t>-default </a:t>
            </a:r>
            <a:r>
              <a:rPr lang="es-ES" sz="1000" dirty="0" err="1">
                <a:sym typeface="Wingdings" panose="05000000000000000000" pitchFamily="2" charset="2"/>
              </a:rPr>
              <a:t>btn-primary</a:t>
            </a:r>
            <a:r>
              <a:rPr lang="es-ES" sz="1000" dirty="0">
                <a:sym typeface="Wingdings" panose="05000000000000000000" pitchFamily="2" charset="2"/>
              </a:rPr>
              <a:t>" </a:t>
            </a:r>
            <a:r>
              <a:rPr lang="es-ES" sz="1000" dirty="0" err="1">
                <a:sym typeface="Wingdings" panose="05000000000000000000" pitchFamily="2" charset="2"/>
              </a:rPr>
              <a:t>style</a:t>
            </a:r>
            <a:r>
              <a:rPr lang="es-ES" sz="1000" dirty="0">
                <a:sym typeface="Wingdings" panose="05000000000000000000" pitchFamily="2" charset="2"/>
              </a:rPr>
              <a:t>="width:100%"&gt; Alta&lt;/</a:t>
            </a:r>
            <a:r>
              <a:rPr lang="es-ES" sz="1000" dirty="0" err="1">
                <a:sym typeface="Wingdings" panose="05000000000000000000" pitchFamily="2" charset="2"/>
              </a:rPr>
              <a:t>button</a:t>
            </a:r>
            <a:r>
              <a:rPr lang="es-ES" sz="1000" dirty="0">
                <a:sym typeface="Wingdings" panose="05000000000000000000" pitchFamily="2" charset="2"/>
              </a:rPr>
              <a:t>&gt;   </a:t>
            </a:r>
          </a:p>
          <a:p>
            <a:pPr lvl="1"/>
            <a:r>
              <a:rPr lang="es-ES" sz="1000" b="1" dirty="0">
                <a:sym typeface="Wingdings" panose="05000000000000000000" pitchFamily="2" charset="2"/>
              </a:rPr>
              <a:t>  &lt;/</a:t>
            </a:r>
            <a:r>
              <a:rPr lang="es-ES" sz="1000" b="1" dirty="0" err="1">
                <a:sym typeface="Wingdings" panose="05000000000000000000" pitchFamily="2" charset="2"/>
              </a:rPr>
              <a:t>f:form</a:t>
            </a:r>
            <a:r>
              <a:rPr lang="es-ES" sz="1000" b="1" dirty="0">
                <a:sym typeface="Wingdings" panose="05000000000000000000" pitchFamily="2" charset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8240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339502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Como el formulario de Spring es anticuado, lo que se puede hacer es usar esto para un formulario con muchos campos y los campos de fecha 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number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que no los acepta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cogerlos con una etiqueta input de html5:</a:t>
            </a:r>
          </a:p>
          <a:p>
            <a:pPr lvl="2"/>
            <a:r>
              <a:rPr lang="es-ES" b="1" dirty="0">
                <a:sym typeface="Wingdings" panose="05000000000000000000" pitchFamily="2" charset="2"/>
              </a:rPr>
              <a:t>&lt;input </a:t>
            </a:r>
            <a:r>
              <a:rPr lang="es-ES" b="1" dirty="0" err="1">
                <a:sym typeface="Wingdings" panose="05000000000000000000" pitchFamily="2" charset="2"/>
              </a:rPr>
              <a:t>type</a:t>
            </a:r>
            <a:r>
              <a:rPr lang="es-ES" b="1" dirty="0">
                <a:sym typeface="Wingdings" panose="05000000000000000000" pitchFamily="2" charset="2"/>
              </a:rPr>
              <a:t>=“</a:t>
            </a:r>
            <a:r>
              <a:rPr lang="es-ES" b="1" dirty="0" err="1">
                <a:sym typeface="Wingdings" panose="05000000000000000000" pitchFamily="2" charset="2"/>
              </a:rPr>
              <a:t>localdate</a:t>
            </a:r>
            <a:r>
              <a:rPr lang="es-ES" b="1" dirty="0">
                <a:sym typeface="Wingdings" panose="05000000000000000000" pitchFamily="2" charset="2"/>
              </a:rPr>
              <a:t>”…&gt;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Entonces en la clase de acción, habrá que recoger esos </a:t>
            </a:r>
            <a:r>
              <a:rPr lang="es-ES" b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parámetros especiales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 un @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ParamRequest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…. Y añadirlos a mano en el objeto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Útil para formularios de muchos campos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32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9087</TotalTime>
  <Words>455</Words>
  <Application>Microsoft Office PowerPoint</Application>
  <PresentationFormat>Presentación en pantalla (16:9)</PresentationFormat>
  <Paragraphs>98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205</cp:revision>
  <dcterms:created xsi:type="dcterms:W3CDTF">2016-05-07T10:27:15Z</dcterms:created>
  <dcterms:modified xsi:type="dcterms:W3CDTF">2019-07-08T07:12:05Z</dcterms:modified>
</cp:coreProperties>
</file>