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82" r:id="rId2"/>
    <p:sldId id="285" r:id="rId3"/>
    <p:sldId id="286" r:id="rId4"/>
    <p:sldId id="287" r:id="rId5"/>
    <p:sldId id="288" r:id="rId6"/>
    <p:sldId id="292" r:id="rId7"/>
    <p:sldId id="289" r:id="rId8"/>
    <p:sldId id="291" r:id="rId9"/>
    <p:sldId id="290" r:id="rId10"/>
    <p:sldId id="293" r:id="rId11"/>
    <p:sldId id="294" r:id="rId12"/>
    <p:sldId id="295" r:id="rId13"/>
    <p:sldId id="296" r:id="rId14"/>
    <p:sldId id="299" r:id="rId15"/>
    <p:sldId id="297" r:id="rId16"/>
    <p:sldId id="298" r:id="rId1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491630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u="sng" dirty="0">
                <a:sym typeface="Wingdings" panose="05000000000000000000" pitchFamily="2" charset="2"/>
              </a:rPr>
              <a:t>Relaciones entre Entidades</a:t>
            </a:r>
          </a:p>
          <a:p>
            <a:pPr algn="ctr"/>
            <a:endParaRPr lang="es-ES" sz="4800" b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8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D650B3-65EB-4057-A26B-C00A43FFBED5}"/>
              </a:ext>
            </a:extLst>
          </p:cNvPr>
          <p:cNvSpPr/>
          <p:nvPr/>
        </p:nvSpPr>
        <p:spPr>
          <a:xfrm>
            <a:off x="827584" y="195486"/>
            <a:ext cx="741682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Implementar los métodos con las entidades relacionadas</a:t>
            </a:r>
          </a:p>
          <a:p>
            <a:endParaRPr lang="es-ES" dirty="0"/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&lt;Alumno&gt; </a:t>
            </a:r>
            <a:r>
              <a:rPr lang="es-ES" sz="1200" dirty="0" err="1"/>
              <a:t>getAlumnosCurso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denominacion</a:t>
            </a:r>
            <a:r>
              <a:rPr lang="es-ES" sz="1200" dirty="0"/>
              <a:t>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//al relacionarlas en alumno tenemos el objeto curso entero</a:t>
            </a:r>
          </a:p>
          <a:p>
            <a:pPr lvl="3"/>
            <a:r>
              <a:rPr lang="en-US" sz="1200" dirty="0"/>
              <a:t>String </a:t>
            </a:r>
            <a:r>
              <a:rPr lang="en-US" sz="1200" dirty="0" err="1"/>
              <a:t>jpql</a:t>
            </a:r>
            <a:r>
              <a:rPr lang="en-US" sz="1200" dirty="0"/>
              <a:t>="select a From </a:t>
            </a:r>
            <a:r>
              <a:rPr lang="en-US" sz="1200" dirty="0" err="1"/>
              <a:t>Alumno</a:t>
            </a:r>
            <a:r>
              <a:rPr lang="en-US" sz="1200" dirty="0"/>
              <a:t> a Where </a:t>
            </a:r>
            <a:r>
              <a:rPr lang="en-US" sz="1200" b="1" dirty="0" err="1"/>
              <a:t>a.curso.denominacion</a:t>
            </a:r>
            <a:r>
              <a:rPr lang="en-US" sz="1200" dirty="0"/>
              <a:t>=?1";</a:t>
            </a:r>
          </a:p>
          <a:p>
            <a:pPr lvl="3"/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dirty="0" err="1"/>
              <a:t>qr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qr.setParameter</a:t>
            </a:r>
            <a:r>
              <a:rPr lang="es-ES" sz="1200" dirty="0"/>
              <a:t>(1, </a:t>
            </a:r>
            <a:r>
              <a:rPr lang="es-ES" sz="1200" dirty="0" err="1"/>
              <a:t>denominacion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return</a:t>
            </a:r>
            <a:r>
              <a:rPr lang="es-ES" sz="1200" dirty="0"/>
              <a:t> (</a:t>
            </a:r>
            <a:r>
              <a:rPr lang="es-ES" sz="1200" dirty="0" err="1"/>
              <a:t>List</a:t>
            </a:r>
            <a:r>
              <a:rPr lang="es-ES" sz="1200" dirty="0"/>
              <a:t>&lt;Alumno&gt;)</a:t>
            </a:r>
            <a:r>
              <a:rPr lang="es-ES" sz="1200" dirty="0" err="1"/>
              <a:t>qr.getResultList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Modificar método anterior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getAlumnosCurso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idCurso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Objeto.propiedad.propiedad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&lt;Alumno&gt; </a:t>
            </a:r>
            <a:r>
              <a:rPr lang="es-ES" sz="1200" dirty="0" err="1"/>
              <a:t>getAlumnosCurso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idCurso</a:t>
            </a:r>
            <a:r>
              <a:rPr lang="es-ES" sz="1200" dirty="0"/>
              <a:t>) {</a:t>
            </a:r>
          </a:p>
          <a:p>
            <a:pPr lvl="3"/>
            <a:r>
              <a:rPr lang="en-US" sz="1200" dirty="0"/>
              <a:t>String </a:t>
            </a:r>
            <a:r>
              <a:rPr lang="en-US" sz="1200" dirty="0" err="1"/>
              <a:t>jpql</a:t>
            </a:r>
            <a:r>
              <a:rPr lang="en-US" sz="1200" dirty="0"/>
              <a:t>="select a From </a:t>
            </a:r>
            <a:r>
              <a:rPr lang="en-US" sz="1200" dirty="0" err="1"/>
              <a:t>Alumno</a:t>
            </a:r>
            <a:r>
              <a:rPr lang="en-US" sz="1200" dirty="0"/>
              <a:t> a Where </a:t>
            </a:r>
            <a:r>
              <a:rPr lang="en-US" sz="1200" b="1" dirty="0" err="1"/>
              <a:t>a.curso.idCurso</a:t>
            </a:r>
            <a:r>
              <a:rPr lang="en-US" sz="1200" dirty="0"/>
              <a:t>=?1";</a:t>
            </a:r>
          </a:p>
          <a:p>
            <a:pPr lvl="3"/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dirty="0" err="1"/>
              <a:t>qr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qr.setParameter</a:t>
            </a:r>
            <a:r>
              <a:rPr lang="es-ES" sz="1200" dirty="0"/>
              <a:t>(1, 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3"/>
            <a:r>
              <a:rPr lang="es-ES" sz="1200" dirty="0" err="1"/>
              <a:t>return</a:t>
            </a:r>
            <a:r>
              <a:rPr lang="es-ES" sz="1200" dirty="0"/>
              <a:t> (</a:t>
            </a:r>
            <a:r>
              <a:rPr lang="es-ES" sz="1200" dirty="0" err="1"/>
              <a:t>List</a:t>
            </a:r>
            <a:r>
              <a:rPr lang="es-ES" sz="1200" dirty="0"/>
              <a:t>&lt;Alumno&gt;)</a:t>
            </a:r>
            <a:r>
              <a:rPr lang="es-ES" sz="1200" dirty="0" err="1"/>
              <a:t>qr.getResultList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01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67494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Más sencillo: Sin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Curso curso=</a:t>
            </a:r>
            <a:r>
              <a:rPr lang="es-ES" sz="1200" dirty="0" err="1"/>
              <a:t>em.find</a:t>
            </a:r>
            <a:r>
              <a:rPr lang="es-ES" sz="1200" dirty="0"/>
              <a:t>(</a:t>
            </a:r>
            <a:r>
              <a:rPr lang="es-ES" sz="1200" dirty="0" err="1"/>
              <a:t>Curso.class</a:t>
            </a:r>
            <a:r>
              <a:rPr lang="es-ES" sz="1200" dirty="0"/>
              <a:t>, 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curso.getAlumnos</a:t>
            </a:r>
            <a:r>
              <a:rPr lang="es-ES" sz="1200" dirty="0"/>
              <a:t>();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Cuando vamos a localizar valores de entidades del lado muchos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querys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del lado pocos, se simplifica mucho</a:t>
            </a:r>
          </a:p>
        </p:txBody>
      </p:sp>
    </p:spTree>
    <p:extLst>
      <p:ext uri="{BB962C8B-B14F-4D97-AF65-F5344CB8AC3E}">
        <p14:creationId xmlns:p14="http://schemas.microsoft.com/office/powerpoint/2010/main" val="281339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9502"/>
            <a:ext cx="7200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Implementar los métodos en el lado muchos</a:t>
            </a:r>
          </a:p>
          <a:p>
            <a:pPr lvl="1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Curso </a:t>
            </a:r>
            <a:r>
              <a:rPr lang="es-ES" sz="1200" dirty="0" err="1"/>
              <a:t>obtenerCursoAlumno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dni</a:t>
            </a:r>
            <a:r>
              <a:rPr lang="es-ES" sz="1200" dirty="0"/>
              <a:t>) {</a:t>
            </a:r>
          </a:p>
          <a:p>
            <a:pPr lvl="2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//alumnos es una lista, para sacar el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dni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hay que usar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claúsulas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join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//recuperar del lado uno con una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conidicón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del lado muchos</a:t>
            </a:r>
          </a:p>
          <a:p>
            <a:pPr lvl="2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claúsulas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asocia un alias a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cada objeto alumno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c.alumnos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1200" dirty="0"/>
              <a:t>String </a:t>
            </a:r>
            <a:r>
              <a:rPr lang="en-US" sz="1200" dirty="0" err="1"/>
              <a:t>jpql</a:t>
            </a:r>
            <a:r>
              <a:rPr lang="en-US" sz="1200" dirty="0"/>
              <a:t>="Select c From </a:t>
            </a:r>
            <a:r>
              <a:rPr lang="en-US" sz="1200" dirty="0" err="1"/>
              <a:t>Curso</a:t>
            </a:r>
            <a:r>
              <a:rPr lang="en-US" sz="1200" dirty="0"/>
              <a:t> c </a:t>
            </a:r>
            <a:r>
              <a:rPr lang="en-US" sz="1200" b="1" dirty="0">
                <a:solidFill>
                  <a:srgbClr val="FF0000"/>
                </a:solidFill>
              </a:rPr>
              <a:t>join</a:t>
            </a:r>
            <a:r>
              <a:rPr lang="en-US" sz="1200" dirty="0"/>
              <a:t> </a:t>
            </a:r>
            <a:r>
              <a:rPr lang="en-US" sz="1200" b="1" dirty="0" err="1"/>
              <a:t>c.alumnos</a:t>
            </a:r>
            <a:r>
              <a:rPr lang="en-US" sz="1200" b="1" dirty="0"/>
              <a:t> </a:t>
            </a:r>
            <a:r>
              <a:rPr lang="en-US" sz="1200" dirty="0"/>
              <a:t>a Where </a:t>
            </a:r>
            <a:r>
              <a:rPr lang="en-US" sz="1200" dirty="0" err="1"/>
              <a:t>a.dni</a:t>
            </a:r>
            <a:r>
              <a:rPr lang="en-US" sz="1200" dirty="0"/>
              <a:t>=?1";</a:t>
            </a:r>
          </a:p>
          <a:p>
            <a:pPr lvl="2"/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b="1" dirty="0" err="1"/>
              <a:t>query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 err="1"/>
              <a:t>query.setParameter</a:t>
            </a:r>
            <a:r>
              <a:rPr lang="es-ES" sz="1200" dirty="0"/>
              <a:t>(1, </a:t>
            </a:r>
            <a:r>
              <a:rPr lang="es-ES" sz="1200" dirty="0" err="1"/>
              <a:t>dni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 err="1"/>
              <a:t>return</a:t>
            </a:r>
            <a:r>
              <a:rPr lang="es-ES" sz="1200" dirty="0"/>
              <a:t> (Curso)</a:t>
            </a:r>
            <a:r>
              <a:rPr lang="es-ES" sz="1200" dirty="0" err="1"/>
              <a:t>query.getSingleResult</a:t>
            </a:r>
            <a:r>
              <a:rPr lang="es-ES" sz="1200" dirty="0"/>
              <a:t>(); </a:t>
            </a:r>
          </a:p>
          <a:p>
            <a:pPr lvl="2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//para ejecución de consultas de acción</a:t>
            </a:r>
          </a:p>
          <a:p>
            <a:pPr lvl="1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9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26749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Ejecutar programa: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Falla al dar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altaAlumno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habíamos dejado en el formulario que cogiera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idCurso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altaalumno.jsp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  cambiar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=“</a:t>
            </a:r>
            <a:r>
              <a:rPr lang="es-ES" dirty="0" err="1"/>
              <a:t>idCurso</a:t>
            </a:r>
            <a:r>
              <a:rPr lang="es-ES" dirty="0"/>
              <a:t>”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s-ES" dirty="0" err="1"/>
              <a:t>path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b="1" i="1" dirty="0" err="1"/>
              <a:t>curso.</a:t>
            </a:r>
            <a:r>
              <a:rPr lang="es-ES" i="1" dirty="0" err="1"/>
              <a:t>idCurso</a:t>
            </a:r>
            <a:r>
              <a:rPr lang="es-ES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94493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FABD11-FFB3-4BFA-AF6A-8138F9C247CE}"/>
              </a:ext>
            </a:extLst>
          </p:cNvPr>
          <p:cNvSpPr/>
          <p:nvPr/>
        </p:nvSpPr>
        <p:spPr>
          <a:xfrm>
            <a:off x="467544" y="339502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Error </a:t>
            </a:r>
            <a:r>
              <a:rPr lang="es-ES" b="1" dirty="0" err="1"/>
              <a:t>LazyInitialization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En el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getAlumnoCurso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Al localizar una entidad, todos los objetos encontrados 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asociacian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entidad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meten en memoria muchos objetos y se colapsa la memoria. Para evitar esto, los motores de persistencia tienen carga de tipo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cuando vas a buscar una entidad, el motor por defecto se trae la entidad sólo, no se trae los objetos relacionados. Para que se los traiga, hay que pedírselo explícitamente con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getAlumnos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Sólo pasa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trabaja por sesiones. Por tanto, cuando va a buscar el alumno, ya ha cerrado la sesión y no puede coger el alumno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6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4824"/>
            <a:ext cx="849694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Solución error 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Hibernate: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dejar que cierre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 sesión cuando haga una carga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poner un filtro que se registra en web.xml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Copiar este bloque en web.xml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&lt;</a:t>
            </a:r>
            <a:r>
              <a:rPr lang="es-ES" sz="1200" b="1" dirty="0" err="1">
                <a:sym typeface="Wingdings" panose="05000000000000000000" pitchFamily="2" charset="2"/>
              </a:rPr>
              <a:t>filter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    &lt;</a:t>
            </a:r>
            <a:r>
              <a:rPr lang="es-ES" sz="1200" b="1" dirty="0" err="1">
                <a:sym typeface="Wingdings" panose="05000000000000000000" pitchFamily="2" charset="2"/>
              </a:rPr>
              <a:t>filter-name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  <a:r>
              <a:rPr lang="es-ES" sz="1200" b="1" dirty="0" err="1">
                <a:sym typeface="Wingdings" panose="05000000000000000000" pitchFamily="2" charset="2"/>
              </a:rPr>
              <a:t>OpenEntityManagerInViewFilter</a:t>
            </a:r>
            <a:r>
              <a:rPr lang="es-ES" sz="1200" b="1" dirty="0">
                <a:sym typeface="Wingdings" panose="05000000000000000000" pitchFamily="2" charset="2"/>
              </a:rPr>
              <a:t>&lt;/</a:t>
            </a:r>
            <a:r>
              <a:rPr lang="es-ES" sz="1200" b="1" dirty="0" err="1">
                <a:sym typeface="Wingdings" panose="05000000000000000000" pitchFamily="2" charset="2"/>
              </a:rPr>
              <a:t>filter-name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    &lt;</a:t>
            </a:r>
            <a:r>
              <a:rPr lang="es-ES" sz="1200" b="1" dirty="0" err="1">
                <a:sym typeface="Wingdings" panose="05000000000000000000" pitchFamily="2" charset="2"/>
              </a:rPr>
              <a:t>filter-class</a:t>
            </a:r>
            <a:r>
              <a:rPr lang="es-ES" sz="1200" b="1" dirty="0">
                <a:sym typeface="Wingdings" panose="05000000000000000000" pitchFamily="2" charset="2"/>
              </a:rPr>
              <a:t>&gt;org.springframework.orm.jpa.support.OpenEntityManagerInViewFilter&lt;/</a:t>
            </a:r>
            <a:r>
              <a:rPr lang="es-ES" sz="1200" b="1" dirty="0" err="1">
                <a:sym typeface="Wingdings" panose="05000000000000000000" pitchFamily="2" charset="2"/>
              </a:rPr>
              <a:t>filter-class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&lt;/</a:t>
            </a:r>
            <a:r>
              <a:rPr lang="es-ES" sz="1200" b="1" dirty="0" err="1">
                <a:sym typeface="Wingdings" panose="05000000000000000000" pitchFamily="2" charset="2"/>
              </a:rPr>
              <a:t>filter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&lt;</a:t>
            </a:r>
            <a:r>
              <a:rPr lang="es-ES" sz="1200" b="1" dirty="0" err="1">
                <a:sym typeface="Wingdings" panose="05000000000000000000" pitchFamily="2" charset="2"/>
              </a:rPr>
              <a:t>filter-mapping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    &lt;</a:t>
            </a:r>
            <a:r>
              <a:rPr lang="es-ES" sz="1200" b="1" dirty="0" err="1">
                <a:sym typeface="Wingdings" panose="05000000000000000000" pitchFamily="2" charset="2"/>
              </a:rPr>
              <a:t>filter-name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  <a:r>
              <a:rPr lang="es-ES" sz="1200" b="1" dirty="0" err="1">
                <a:sym typeface="Wingdings" panose="05000000000000000000" pitchFamily="2" charset="2"/>
              </a:rPr>
              <a:t>OpenEntityManagerInViewFilter</a:t>
            </a:r>
            <a:r>
              <a:rPr lang="es-ES" sz="1200" b="1" dirty="0">
                <a:sym typeface="Wingdings" panose="05000000000000000000" pitchFamily="2" charset="2"/>
              </a:rPr>
              <a:t>&lt;/</a:t>
            </a:r>
            <a:r>
              <a:rPr lang="es-ES" sz="1200" b="1" dirty="0" err="1">
                <a:sym typeface="Wingdings" panose="05000000000000000000" pitchFamily="2" charset="2"/>
              </a:rPr>
              <a:t>filter-name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    &lt;</a:t>
            </a:r>
            <a:r>
              <a:rPr lang="es-ES" sz="1200" b="1" dirty="0" err="1">
                <a:sym typeface="Wingdings" panose="05000000000000000000" pitchFamily="2" charset="2"/>
              </a:rPr>
              <a:t>url-pattern</a:t>
            </a:r>
            <a:r>
              <a:rPr lang="es-ES" sz="1200" b="1" dirty="0">
                <a:sym typeface="Wingdings" panose="05000000000000000000" pitchFamily="2" charset="2"/>
              </a:rPr>
              <a:t>&gt;/*&lt;/</a:t>
            </a:r>
            <a:r>
              <a:rPr lang="es-ES" sz="1200" b="1" dirty="0" err="1">
                <a:sym typeface="Wingdings" panose="05000000000000000000" pitchFamily="2" charset="2"/>
              </a:rPr>
              <a:t>url-pattern</a:t>
            </a:r>
            <a:r>
              <a:rPr lang="es-ES" sz="1200" b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200" b="1" dirty="0">
                <a:sym typeface="Wingdings" panose="05000000000000000000" pitchFamily="2" charset="2"/>
              </a:rPr>
              <a:t>    &lt;/</a:t>
            </a:r>
            <a:r>
              <a:rPr lang="es-ES" sz="1200" b="1" dirty="0" err="1">
                <a:sym typeface="Wingdings" panose="05000000000000000000" pitchFamily="2" charset="2"/>
              </a:rPr>
              <a:t>filter-mapping</a:t>
            </a:r>
            <a:r>
              <a:rPr lang="es-ES" sz="1200" b="1" dirty="0">
                <a:sym typeface="Wingdings" panose="05000000000000000000" pitchFamily="2" charset="2"/>
              </a:rPr>
              <a:t>&gt; </a:t>
            </a:r>
          </a:p>
          <a:p>
            <a:pPr lvl="1"/>
            <a:endParaRPr lang="es-ES" sz="1200" b="1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el filtro se ejecuta antes que el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no se activa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con lo que hay que volver a activar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con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web.xml</a:t>
            </a:r>
          </a:p>
          <a:p>
            <a:pPr lvl="1"/>
            <a:endParaRPr lang="es-ES" sz="1200" b="1" dirty="0">
              <a:sym typeface="Wingdings" panose="05000000000000000000" pitchFamily="2" charset="2"/>
            </a:endParaRPr>
          </a:p>
          <a:p>
            <a:pPr lvl="1"/>
            <a:r>
              <a:rPr lang="es-ES" sz="1200" dirty="0"/>
              <a:t>&lt;</a:t>
            </a:r>
            <a:r>
              <a:rPr lang="es-ES" sz="1200" b="1" dirty="0" err="1"/>
              <a:t>context-param</a:t>
            </a:r>
            <a:r>
              <a:rPr lang="es-ES" sz="1200" b="1" dirty="0"/>
              <a:t>&gt;</a:t>
            </a:r>
          </a:p>
          <a:p>
            <a:pPr lvl="1"/>
            <a:r>
              <a:rPr lang="es-ES" sz="1200" dirty="0"/>
              <a:t>  &lt;</a:t>
            </a:r>
            <a:r>
              <a:rPr lang="es-ES" sz="1200" b="1" dirty="0" err="1"/>
              <a:t>param-name</a:t>
            </a:r>
            <a:r>
              <a:rPr lang="es-ES" sz="1200" b="1" dirty="0"/>
              <a:t>&gt;</a:t>
            </a:r>
            <a:r>
              <a:rPr lang="es-ES" sz="1200" b="1" dirty="0" err="1"/>
              <a:t>contextConfigLocation</a:t>
            </a:r>
            <a:r>
              <a:rPr lang="es-ES" sz="1200" b="1" dirty="0"/>
              <a:t>&lt;/</a:t>
            </a:r>
            <a:r>
              <a:rPr lang="es-ES" sz="1200" b="1" dirty="0" err="1"/>
              <a:t>param-name</a:t>
            </a:r>
            <a:r>
              <a:rPr lang="es-ES" sz="1200" b="1" dirty="0"/>
              <a:t>&gt;</a:t>
            </a:r>
          </a:p>
          <a:p>
            <a:pPr lvl="1"/>
            <a:r>
              <a:rPr lang="es-ES" sz="1200" dirty="0"/>
              <a:t>  &lt;</a:t>
            </a:r>
            <a:r>
              <a:rPr lang="es-ES" sz="1200" b="1" dirty="0" err="1"/>
              <a:t>param-value</a:t>
            </a:r>
            <a:r>
              <a:rPr lang="es-ES" sz="1200" b="1" dirty="0"/>
              <a:t>&gt;/WEB-INF/springConfig.xml&lt;/</a:t>
            </a:r>
            <a:r>
              <a:rPr lang="es-ES" sz="1200" b="1" dirty="0" err="1"/>
              <a:t>param-value</a:t>
            </a:r>
            <a:r>
              <a:rPr lang="es-ES" sz="1200" b="1" dirty="0"/>
              <a:t>&gt;</a:t>
            </a:r>
          </a:p>
          <a:p>
            <a:pPr lvl="1"/>
            <a:r>
              <a:rPr lang="es-ES" sz="1200" dirty="0"/>
              <a:t>  &lt;/</a:t>
            </a:r>
            <a:r>
              <a:rPr lang="es-ES" sz="1200" b="1" dirty="0" err="1"/>
              <a:t>context-param</a:t>
            </a:r>
            <a:r>
              <a:rPr lang="es-ES" sz="1200" b="1" dirty="0"/>
              <a:t>&gt; </a:t>
            </a:r>
          </a:p>
          <a:p>
            <a:pPr lvl="1"/>
            <a:r>
              <a:rPr lang="es-ES" sz="1200" dirty="0"/>
              <a:t>  &lt;</a:t>
            </a:r>
            <a:r>
              <a:rPr lang="es-ES" sz="1200" b="1" dirty="0" err="1"/>
              <a:t>listener</a:t>
            </a:r>
            <a:r>
              <a:rPr lang="es-ES" sz="1200" b="1" dirty="0"/>
              <a:t>&gt;</a:t>
            </a:r>
          </a:p>
          <a:p>
            <a:pPr lvl="1"/>
            <a:r>
              <a:rPr lang="es-ES" sz="1200" dirty="0"/>
              <a:t>  &lt;</a:t>
            </a:r>
            <a:r>
              <a:rPr lang="es-ES" sz="1200" b="1" dirty="0" err="1"/>
              <a:t>listener-class</a:t>
            </a:r>
            <a:r>
              <a:rPr lang="es-ES" sz="1200" b="1" dirty="0"/>
              <a:t>&gt;</a:t>
            </a:r>
            <a:r>
              <a:rPr lang="es-ES" sz="1200" b="1" dirty="0" err="1"/>
              <a:t>org.springframework.web.context.ContextLoaderListener</a:t>
            </a:r>
            <a:r>
              <a:rPr lang="es-ES" sz="1200" b="1" dirty="0"/>
              <a:t>&lt;/</a:t>
            </a:r>
            <a:r>
              <a:rPr lang="es-ES" sz="1200" b="1" dirty="0" err="1"/>
              <a:t>listener-class</a:t>
            </a:r>
            <a:r>
              <a:rPr lang="es-ES" sz="1200" b="1" dirty="0"/>
              <a:t>&gt;</a:t>
            </a:r>
          </a:p>
          <a:p>
            <a:pPr lvl="1"/>
            <a:r>
              <a:rPr lang="es-ES" sz="1200" dirty="0"/>
              <a:t>  &lt;/</a:t>
            </a:r>
            <a:r>
              <a:rPr lang="es-ES" sz="1200" b="1" dirty="0" err="1"/>
              <a:t>listener</a:t>
            </a:r>
            <a:r>
              <a:rPr lang="es-ES" sz="1200" b="1" dirty="0"/>
              <a:t>&gt; </a:t>
            </a:r>
          </a:p>
          <a:p>
            <a:r>
              <a:rPr lang="es-E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se quita 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del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servlet-dispatcher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/>
              <a:t>/WEB-INF/springConfig.xml</a:t>
            </a:r>
            <a:endParaRPr lang="es-ES" sz="1200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4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1151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solución de desactivar la carga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 totalmente desaconsejable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se quedaría sin memoria enseguida en un entorno con muchas peticiones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haría en la entidad Curso: </a:t>
            </a:r>
          </a:p>
          <a:p>
            <a:r>
              <a:rPr lang="en-US" sz="1200" b="1" dirty="0">
                <a:sym typeface="Wingdings" panose="05000000000000000000" pitchFamily="2" charset="2"/>
              </a:rPr>
              <a:t>	//bi-directional many-to-one association to </a:t>
            </a:r>
            <a:r>
              <a:rPr lang="en-US" sz="1200" b="1" dirty="0" err="1">
                <a:sym typeface="Wingdings" panose="05000000000000000000" pitchFamily="2" charset="2"/>
              </a:rPr>
              <a:t>Alumno</a:t>
            </a:r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1200" b="1" dirty="0">
                <a:sym typeface="Wingdings" panose="05000000000000000000" pitchFamily="2" charset="2"/>
              </a:rPr>
              <a:t>	@</a:t>
            </a:r>
            <a:r>
              <a:rPr lang="en-US" sz="1200" b="1" dirty="0" err="1">
                <a:sym typeface="Wingdings" panose="05000000000000000000" pitchFamily="2" charset="2"/>
              </a:rPr>
              <a:t>OneToMany</a:t>
            </a:r>
            <a:r>
              <a:rPr lang="en-US" sz="1200" b="1" dirty="0">
                <a:sym typeface="Wingdings" panose="05000000000000000000" pitchFamily="2" charset="2"/>
              </a:rPr>
              <a:t>(</a:t>
            </a:r>
            <a:r>
              <a:rPr lang="en-US" sz="1200" b="1" dirty="0" err="1">
                <a:sym typeface="Wingdings" panose="05000000000000000000" pitchFamily="2" charset="2"/>
              </a:rPr>
              <a:t>mappedBy</a:t>
            </a:r>
            <a:r>
              <a:rPr lang="en-US" sz="1200" b="1" dirty="0">
                <a:sym typeface="Wingdings" panose="05000000000000000000" pitchFamily="2" charset="2"/>
              </a:rPr>
              <a:t>="</a:t>
            </a:r>
            <a:r>
              <a:rPr lang="en-US" sz="1200" b="1" dirty="0" err="1">
                <a:sym typeface="Wingdings" panose="05000000000000000000" pitchFamily="2" charset="2"/>
              </a:rPr>
              <a:t>curso</a:t>
            </a:r>
            <a:r>
              <a:rPr lang="en-US" sz="1200" b="1" dirty="0">
                <a:sym typeface="Wingdings" panose="05000000000000000000" pitchFamily="2" charset="2"/>
              </a:rPr>
              <a:t>",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fetch=</a:t>
            </a:r>
            <a:r>
              <a:rPr 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FecthType.Eager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1200" b="1" dirty="0">
                <a:sym typeface="Wingdings" panose="05000000000000000000" pitchFamily="2" charset="2"/>
              </a:rPr>
              <a:t>	private List&lt;</a:t>
            </a:r>
            <a:r>
              <a:rPr lang="en-US" sz="1200" b="1" dirty="0" err="1">
                <a:sym typeface="Wingdings" panose="05000000000000000000" pitchFamily="2" charset="2"/>
              </a:rPr>
              <a:t>Alumno</a:t>
            </a:r>
            <a:r>
              <a:rPr lang="en-US" sz="1200" b="1" dirty="0">
                <a:sym typeface="Wingdings" panose="05000000000000000000" pitchFamily="2" charset="2"/>
              </a:rPr>
              <a:t>&gt; </a:t>
            </a:r>
            <a:r>
              <a:rPr lang="en-US" sz="1200" b="1" dirty="0" err="1">
                <a:sym typeface="Wingdings" panose="05000000000000000000" pitchFamily="2" charset="2"/>
              </a:rPr>
              <a:t>alumnos</a:t>
            </a:r>
            <a:r>
              <a:rPr lang="en-US" sz="1200" b="1" dirty="0">
                <a:sym typeface="Wingdings" panose="05000000000000000000" pitchFamily="2" charset="2"/>
              </a:rPr>
              <a:t>;</a:t>
            </a:r>
            <a:endParaRPr lang="es-ES" sz="1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116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08_escuela_relaciones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77280" y="77155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Importar ej_07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Objetivos: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DaoAlumnos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queremos hacer un método nuevo</a:t>
            </a:r>
          </a:p>
          <a:p>
            <a:pPr lvl="2"/>
            <a:r>
              <a:rPr lang="es-ES" dirty="0"/>
              <a:t>	</a:t>
            </a:r>
            <a:r>
              <a:rPr lang="es-ES" sz="1400" dirty="0" err="1"/>
              <a:t>List</a:t>
            </a:r>
            <a:r>
              <a:rPr lang="es-ES" sz="1400" dirty="0"/>
              <a:t>&lt;Alumno&gt; </a:t>
            </a:r>
            <a:r>
              <a:rPr lang="es-ES" sz="1400" dirty="0" err="1"/>
              <a:t>getAlumnosCurso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denominacion</a:t>
            </a:r>
            <a:r>
              <a:rPr lang="es-ES" sz="1400" dirty="0"/>
              <a:t>);</a:t>
            </a:r>
            <a:endParaRPr lang="es-ES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la interfaz añadir el método sin implementar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el método hay que mezclar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entidades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relacionar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las entidades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Porque el nombre curso está en otra tabla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DaoAlumnos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queremos hacer un método nuevo</a:t>
            </a:r>
          </a:p>
          <a:p>
            <a:pPr lvl="2"/>
            <a:r>
              <a:rPr lang="es-ES" dirty="0"/>
              <a:t>	</a:t>
            </a:r>
            <a:r>
              <a:rPr lang="es-ES" sz="1400" dirty="0"/>
              <a:t>Curso </a:t>
            </a:r>
            <a:r>
              <a:rPr lang="es-ES" sz="1400" dirty="0" err="1"/>
              <a:t>obtenerCursoAlumno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dni</a:t>
            </a:r>
            <a:r>
              <a:rPr lang="es-ES" sz="1400" dirty="0"/>
              <a:t>);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Relacionar entidades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3" y="843558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Relación más habitual 1n 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Ej. un curso muchos alumnos (el que tiene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foreign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key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Una entidad tendrá en su interior un atributo con las relaciones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Estas son las relaciones que intentaba hacer el JPA al crear las entidades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Simplifica las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query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la capa modelo, pero se necesita más configuración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05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39502"/>
            <a:ext cx="77048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ejercicio: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las entidades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Sobre el proyecto: botón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derechoProject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facetsactivar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JPA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Botón derecho: JPA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ToolsCreate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Associations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Association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Association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marL="3486150" lvl="7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1: table2</a:t>
            </a:r>
          </a:p>
          <a:p>
            <a:pPr marL="3486150" lvl="7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2: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1</a:t>
            </a:r>
          </a:p>
          <a:p>
            <a:pPr marL="3486150" lvl="7" indent="-285750">
              <a:buFont typeface="Wingdings" panose="05000000000000000000" pitchFamily="2" charset="2"/>
              <a:buChar char="Ø"/>
            </a:pPr>
            <a:r>
              <a:rPr lang="es-ES" b="1" dirty="0" err="1">
                <a:sym typeface="Wingdings" panose="05000000000000000000" pitchFamily="2" charset="2"/>
              </a:rPr>
              <a:t>Join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column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(campo de unión):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idCurso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86150" lvl="7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Association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cardinality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Many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one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un curso muchos alumnos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Customize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defaults: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entities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Customize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individual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identity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77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la entidad Curso ha creado: </a:t>
            </a:r>
          </a:p>
          <a:p>
            <a:pPr lvl="2"/>
            <a:r>
              <a:rPr lang="es-ES" sz="1000" i="1" dirty="0"/>
              <a:t>@Id</a:t>
            </a:r>
          </a:p>
          <a:p>
            <a:pPr lvl="2"/>
            <a:r>
              <a:rPr lang="es-ES" sz="1000" i="1" dirty="0"/>
              <a:t>@</a:t>
            </a:r>
            <a:r>
              <a:rPr lang="es-ES" sz="1000" i="1" dirty="0" err="1"/>
              <a:t>GeneratedValue</a:t>
            </a:r>
            <a:r>
              <a:rPr lang="es-ES" sz="1000" i="1" dirty="0"/>
              <a:t>(</a:t>
            </a:r>
            <a:r>
              <a:rPr lang="es-ES" sz="1000" i="1" dirty="0" err="1"/>
              <a:t>strategy</a:t>
            </a:r>
            <a:r>
              <a:rPr lang="es-ES" sz="1000" i="1" dirty="0"/>
              <a:t>=</a:t>
            </a:r>
            <a:r>
              <a:rPr lang="es-ES" sz="1000" i="1" dirty="0" err="1"/>
              <a:t>GenerationType.</a:t>
            </a:r>
            <a:r>
              <a:rPr lang="es-ES" sz="1000" b="1" i="1" dirty="0" err="1"/>
              <a:t>IDENTITY</a:t>
            </a:r>
            <a:r>
              <a:rPr lang="es-ES" sz="1000" b="1" i="1" dirty="0"/>
              <a:t>)</a:t>
            </a:r>
          </a:p>
          <a:p>
            <a:pPr lvl="2"/>
            <a:r>
              <a:rPr lang="es-ES" sz="1000" dirty="0" err="1"/>
              <a:t>private</a:t>
            </a:r>
            <a:r>
              <a:rPr lang="es-ES" sz="1000" dirty="0"/>
              <a:t> </a:t>
            </a:r>
            <a:r>
              <a:rPr lang="es-ES" sz="1000" dirty="0" err="1"/>
              <a:t>int</a:t>
            </a:r>
            <a:r>
              <a:rPr lang="es-ES" sz="1000" dirty="0"/>
              <a:t> </a:t>
            </a:r>
            <a:r>
              <a:rPr lang="es-ES" sz="1000" dirty="0" err="1"/>
              <a:t>idCurso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private</a:t>
            </a:r>
            <a:r>
              <a:rPr lang="es-ES" sz="1000" dirty="0"/>
              <a:t>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denominacion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private</a:t>
            </a:r>
            <a:r>
              <a:rPr lang="es-ES" sz="1000" dirty="0"/>
              <a:t> </a:t>
            </a:r>
            <a:r>
              <a:rPr lang="es-ES" sz="1000" dirty="0" err="1"/>
              <a:t>int</a:t>
            </a:r>
            <a:r>
              <a:rPr lang="es-ES" sz="1000" dirty="0"/>
              <a:t> </a:t>
            </a:r>
            <a:r>
              <a:rPr lang="es-ES" sz="1000" dirty="0" err="1"/>
              <a:t>duracion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s-ES" sz="1000" i="1" dirty="0"/>
              <a:t>@Temporal(</a:t>
            </a:r>
            <a:r>
              <a:rPr lang="es-ES" sz="1000" i="1" dirty="0" err="1"/>
              <a:t>TemporalType.</a:t>
            </a:r>
            <a:r>
              <a:rPr lang="es-ES" sz="1000" b="1" i="1" dirty="0" err="1"/>
              <a:t>TIMESTAMP</a:t>
            </a:r>
            <a:r>
              <a:rPr lang="es-ES" sz="1000" b="1" i="1" dirty="0"/>
              <a:t>)</a:t>
            </a:r>
          </a:p>
          <a:p>
            <a:pPr lvl="2"/>
            <a:r>
              <a:rPr lang="es-ES" sz="1000" dirty="0" err="1"/>
              <a:t>private</a:t>
            </a:r>
            <a:r>
              <a:rPr lang="es-ES" sz="1000" dirty="0"/>
              <a:t> Date </a:t>
            </a:r>
            <a:r>
              <a:rPr lang="es-ES" sz="1000" dirty="0" err="1"/>
              <a:t>fechaInicio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n-US" sz="1000" b="1" dirty="0"/>
              <a:t>//bi-directional many-to-one association to </a:t>
            </a:r>
            <a:r>
              <a:rPr lang="en-US" sz="1000" b="1" dirty="0" err="1"/>
              <a:t>Alumno</a:t>
            </a:r>
            <a:endParaRPr lang="en-US" sz="1000" b="1" dirty="0"/>
          </a:p>
          <a:p>
            <a:pPr lvl="2"/>
            <a:r>
              <a:rPr lang="es-ES" sz="1000" i="1" dirty="0"/>
              <a:t>@</a:t>
            </a:r>
            <a:r>
              <a:rPr lang="es-ES" sz="1000" i="1" dirty="0" err="1"/>
              <a:t>OneToMany</a:t>
            </a:r>
            <a:r>
              <a:rPr lang="es-ES" sz="1000" i="1" dirty="0"/>
              <a:t>(</a:t>
            </a:r>
            <a:r>
              <a:rPr lang="es-ES" sz="1000" i="1" dirty="0" err="1"/>
              <a:t>mappedBy</a:t>
            </a:r>
            <a:r>
              <a:rPr lang="es-ES" sz="1000" i="1" dirty="0"/>
              <a:t>="curso")</a:t>
            </a:r>
          </a:p>
          <a:p>
            <a:pPr lvl="2"/>
            <a:r>
              <a:rPr lang="es-ES" sz="1000" b="1" dirty="0" err="1"/>
              <a:t>private</a:t>
            </a:r>
            <a:r>
              <a:rPr lang="es-ES" sz="1000" b="1" dirty="0"/>
              <a:t> </a:t>
            </a:r>
            <a:r>
              <a:rPr lang="es-ES" sz="1000" b="1" dirty="0" err="1"/>
              <a:t>List</a:t>
            </a:r>
            <a:r>
              <a:rPr lang="es-ES" sz="1000" b="1" dirty="0"/>
              <a:t>&lt;Alumno&gt; alumno</a:t>
            </a:r>
            <a:r>
              <a:rPr lang="es-ES" sz="1000" b="1" dirty="0">
                <a:solidFill>
                  <a:schemeClr val="accent2"/>
                </a:solidFill>
              </a:rPr>
              <a:t>s</a:t>
            </a:r>
            <a:r>
              <a:rPr lang="es-ES" sz="1000" b="1" dirty="0"/>
              <a:t>;      </a:t>
            </a:r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//nombre de la lista alumnos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public</a:t>
            </a:r>
            <a:r>
              <a:rPr lang="es-ES" sz="1000" dirty="0"/>
              <a:t> Curso(</a:t>
            </a:r>
            <a:r>
              <a:rPr lang="es-ES" sz="1000" dirty="0" err="1"/>
              <a:t>int</a:t>
            </a:r>
            <a:r>
              <a:rPr lang="es-ES" sz="1000" dirty="0"/>
              <a:t> </a:t>
            </a:r>
            <a:r>
              <a:rPr lang="es-ES" sz="1000" dirty="0" err="1"/>
              <a:t>idCurso</a:t>
            </a:r>
            <a:r>
              <a:rPr lang="es-ES" sz="1000" dirty="0"/>
              <a:t>,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/>
              <a:t>denominacion</a:t>
            </a:r>
            <a:r>
              <a:rPr lang="es-ES" sz="1000" dirty="0"/>
              <a:t>, </a:t>
            </a:r>
            <a:r>
              <a:rPr lang="es-ES" sz="1000" dirty="0" err="1"/>
              <a:t>int</a:t>
            </a:r>
            <a:r>
              <a:rPr lang="es-ES" sz="1000" dirty="0"/>
              <a:t> </a:t>
            </a:r>
            <a:r>
              <a:rPr lang="es-ES" sz="1000" dirty="0" err="1"/>
              <a:t>duracion</a:t>
            </a:r>
            <a:r>
              <a:rPr lang="es-ES" sz="1000" dirty="0"/>
              <a:t>, Date </a:t>
            </a:r>
            <a:r>
              <a:rPr lang="es-ES" sz="1000" dirty="0" err="1"/>
              <a:t>fechaInicio</a:t>
            </a:r>
            <a:r>
              <a:rPr lang="es-ES" sz="1000" dirty="0"/>
              <a:t>) {</a:t>
            </a:r>
          </a:p>
          <a:p>
            <a:pPr lvl="3"/>
            <a:r>
              <a:rPr lang="es-ES" sz="1000" dirty="0"/>
              <a:t>super();</a:t>
            </a:r>
          </a:p>
          <a:p>
            <a:pPr lvl="3"/>
            <a:r>
              <a:rPr lang="es-ES" sz="1000" dirty="0" err="1"/>
              <a:t>this.idCurso</a:t>
            </a:r>
            <a:r>
              <a:rPr lang="es-ES" sz="1000" dirty="0"/>
              <a:t> = </a:t>
            </a:r>
            <a:r>
              <a:rPr lang="es-ES" sz="1000" dirty="0" err="1"/>
              <a:t>idCurso</a:t>
            </a:r>
            <a:r>
              <a:rPr lang="es-ES" sz="1000" dirty="0"/>
              <a:t>;</a:t>
            </a:r>
          </a:p>
          <a:p>
            <a:pPr lvl="3"/>
            <a:r>
              <a:rPr lang="es-ES" sz="1000" dirty="0" err="1"/>
              <a:t>this.denominacion</a:t>
            </a:r>
            <a:r>
              <a:rPr lang="es-ES" sz="1000" dirty="0"/>
              <a:t> = </a:t>
            </a:r>
            <a:r>
              <a:rPr lang="es-ES" sz="1000" dirty="0" err="1"/>
              <a:t>denominacion</a:t>
            </a:r>
            <a:r>
              <a:rPr lang="es-ES" sz="1000" dirty="0"/>
              <a:t>;</a:t>
            </a:r>
          </a:p>
          <a:p>
            <a:pPr lvl="3"/>
            <a:r>
              <a:rPr lang="es-ES" sz="1000" dirty="0" err="1"/>
              <a:t>this.duracion</a:t>
            </a:r>
            <a:r>
              <a:rPr lang="es-ES" sz="1000" dirty="0"/>
              <a:t> = </a:t>
            </a:r>
            <a:r>
              <a:rPr lang="es-ES" sz="1000" dirty="0" err="1"/>
              <a:t>duracion</a:t>
            </a:r>
            <a:r>
              <a:rPr lang="es-ES" sz="1000" dirty="0"/>
              <a:t>;</a:t>
            </a:r>
          </a:p>
          <a:p>
            <a:pPr lvl="3"/>
            <a:r>
              <a:rPr lang="es-ES" sz="1000" dirty="0" err="1"/>
              <a:t>this.fechaInicio</a:t>
            </a:r>
            <a:r>
              <a:rPr lang="es-ES" sz="1000" dirty="0"/>
              <a:t> = </a:t>
            </a:r>
            <a:r>
              <a:rPr lang="es-ES" sz="1000" dirty="0" err="1"/>
              <a:t>fechaInicio</a:t>
            </a:r>
            <a:r>
              <a:rPr lang="es-ES" sz="1000" dirty="0"/>
              <a:t>;</a:t>
            </a:r>
          </a:p>
          <a:p>
            <a:pPr lvl="2"/>
            <a:r>
              <a:rPr lang="es-ES" sz="1000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32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2747C2-1B65-4B8D-9F86-2B3BF30D910A}"/>
              </a:ext>
            </a:extLst>
          </p:cNvPr>
          <p:cNvSpPr/>
          <p:nvPr/>
        </p:nvSpPr>
        <p:spPr>
          <a:xfrm>
            <a:off x="107504" y="123478"/>
            <a:ext cx="820891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Más abajo ha añadido métodos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and setter para Alumno en la Entidad Curso</a:t>
            </a:r>
          </a:p>
          <a:p>
            <a:pPr lvl="3"/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List</a:t>
            </a:r>
            <a:r>
              <a:rPr lang="es-ES" sz="1000" dirty="0"/>
              <a:t>&lt;Alumno&gt; </a:t>
            </a:r>
            <a:r>
              <a:rPr lang="es-ES" sz="1000" b="1" dirty="0" err="1"/>
              <a:t>getAlumnos</a:t>
            </a:r>
            <a:r>
              <a:rPr lang="es-ES" sz="1000" b="1" dirty="0"/>
              <a:t>() </a:t>
            </a:r>
            <a:r>
              <a:rPr lang="es-ES" sz="1000" dirty="0"/>
              <a:t>{</a:t>
            </a:r>
          </a:p>
          <a:p>
            <a:pPr lvl="3"/>
            <a:r>
              <a:rPr lang="es-ES" sz="1000" dirty="0"/>
              <a:t>	</a:t>
            </a:r>
            <a:r>
              <a:rPr lang="es-ES" sz="1000" dirty="0" err="1"/>
              <a:t>return</a:t>
            </a:r>
            <a:r>
              <a:rPr lang="es-ES" sz="1000" dirty="0"/>
              <a:t> </a:t>
            </a:r>
            <a:r>
              <a:rPr lang="es-ES" sz="1000" b="1" dirty="0" err="1"/>
              <a:t>this.alumnos</a:t>
            </a:r>
            <a:r>
              <a:rPr lang="es-ES" sz="1000" dirty="0"/>
              <a:t>;</a:t>
            </a:r>
          </a:p>
          <a:p>
            <a:pPr lvl="3"/>
            <a:r>
              <a:rPr lang="es-ES" sz="1000" dirty="0"/>
              <a:t>}</a:t>
            </a:r>
          </a:p>
          <a:p>
            <a:pPr lvl="3"/>
            <a:endParaRPr lang="es-ES" sz="1000" dirty="0"/>
          </a:p>
          <a:p>
            <a:pPr lvl="3"/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b="1" dirty="0" err="1"/>
              <a:t>setAlumnos</a:t>
            </a:r>
            <a:r>
              <a:rPr lang="es-ES" sz="1000" b="1" dirty="0"/>
              <a:t>(</a:t>
            </a:r>
            <a:r>
              <a:rPr lang="es-ES" sz="1000" b="1" dirty="0" err="1"/>
              <a:t>List</a:t>
            </a:r>
            <a:r>
              <a:rPr lang="es-ES" sz="1000" b="1" dirty="0"/>
              <a:t>&lt;Alumno&gt; alumno</a:t>
            </a:r>
            <a:r>
              <a:rPr lang="es-ES" sz="1000" b="1" dirty="0">
                <a:solidFill>
                  <a:srgbClr val="FF0000"/>
                </a:solidFill>
              </a:rPr>
              <a:t>s</a:t>
            </a:r>
            <a:r>
              <a:rPr lang="es-ES" sz="1000" b="1" dirty="0"/>
              <a:t>) </a:t>
            </a:r>
            <a:r>
              <a:rPr lang="es-ES" sz="1000" dirty="0"/>
              <a:t>{</a:t>
            </a:r>
          </a:p>
          <a:p>
            <a:pPr lvl="3"/>
            <a:r>
              <a:rPr lang="es-ES" sz="1000" dirty="0"/>
              <a:t>	</a:t>
            </a:r>
            <a:r>
              <a:rPr lang="es-ES" sz="1000" b="1" dirty="0" err="1"/>
              <a:t>this.alumnos</a:t>
            </a:r>
            <a:r>
              <a:rPr lang="es-ES" sz="1000" b="1" dirty="0"/>
              <a:t> = alumnos;</a:t>
            </a:r>
          </a:p>
          <a:p>
            <a:pPr lvl="3"/>
            <a:r>
              <a:rPr lang="es-ES" sz="1000" dirty="0"/>
              <a:t>}</a:t>
            </a:r>
          </a:p>
          <a:p>
            <a:pPr lvl="3"/>
            <a:endParaRPr lang="es-ES" sz="1000" dirty="0"/>
          </a:p>
          <a:p>
            <a:pPr lvl="3"/>
            <a:r>
              <a:rPr lang="es-ES" sz="1000" dirty="0" err="1"/>
              <a:t>public</a:t>
            </a:r>
            <a:r>
              <a:rPr lang="es-ES" sz="1000" dirty="0"/>
              <a:t> Alumno </a:t>
            </a:r>
            <a:r>
              <a:rPr lang="es-ES" sz="1000" dirty="0" err="1"/>
              <a:t>addAlumno</a:t>
            </a:r>
            <a:r>
              <a:rPr lang="es-ES" sz="1000" dirty="0"/>
              <a:t>(Alumno alumno) {</a:t>
            </a:r>
          </a:p>
          <a:p>
            <a:pPr lvl="4"/>
            <a:r>
              <a:rPr lang="es-ES" sz="1000" b="1" dirty="0" err="1"/>
              <a:t>getAlumnos</a:t>
            </a:r>
            <a:r>
              <a:rPr lang="es-ES" sz="1000" b="1" dirty="0"/>
              <a:t>().</a:t>
            </a:r>
            <a:r>
              <a:rPr lang="es-ES" sz="1000" b="1" dirty="0" err="1"/>
              <a:t>add</a:t>
            </a:r>
            <a:r>
              <a:rPr lang="es-ES" sz="1000" b="1" dirty="0"/>
              <a:t>(alumno);</a:t>
            </a:r>
          </a:p>
          <a:p>
            <a:pPr lvl="4"/>
            <a:r>
              <a:rPr lang="es-ES" sz="1000" b="1" dirty="0" err="1"/>
              <a:t>alumno.</a:t>
            </a:r>
            <a:r>
              <a:rPr lang="es-ES" sz="1000" b="1" u="sng" dirty="0" err="1">
                <a:solidFill>
                  <a:srgbClr val="FF0000"/>
                </a:solidFill>
              </a:rPr>
              <a:t>setCurso</a:t>
            </a:r>
            <a:r>
              <a:rPr lang="es-ES" sz="1000" b="1" u="sng" dirty="0">
                <a:solidFill>
                  <a:srgbClr val="FF0000"/>
                </a:solidFill>
              </a:rPr>
              <a:t>(</a:t>
            </a:r>
            <a:r>
              <a:rPr lang="es-ES" sz="1000" b="1" u="sng" dirty="0" err="1">
                <a:solidFill>
                  <a:srgbClr val="FF0000"/>
                </a:solidFill>
              </a:rPr>
              <a:t>this</a:t>
            </a:r>
            <a:r>
              <a:rPr lang="es-ES" sz="1000" b="1" u="sng" dirty="0">
                <a:solidFill>
                  <a:srgbClr val="FF0000"/>
                </a:solidFill>
              </a:rPr>
              <a:t>);</a:t>
            </a:r>
          </a:p>
          <a:p>
            <a:pPr lvl="3"/>
            <a:r>
              <a:rPr lang="es-ES" sz="1000" dirty="0"/>
              <a:t>	</a:t>
            </a:r>
            <a:r>
              <a:rPr lang="es-ES" sz="1000" dirty="0" err="1"/>
              <a:t>return</a:t>
            </a:r>
            <a:r>
              <a:rPr lang="es-ES" sz="1000" dirty="0"/>
              <a:t> alumno;</a:t>
            </a:r>
          </a:p>
          <a:p>
            <a:pPr lvl="3"/>
            <a:r>
              <a:rPr lang="es-ES" sz="1000" dirty="0"/>
              <a:t>}</a:t>
            </a:r>
          </a:p>
          <a:p>
            <a:pPr lvl="3"/>
            <a:endParaRPr lang="es-ES" sz="1000" dirty="0"/>
          </a:p>
          <a:p>
            <a:pPr lvl="3"/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b="1" dirty="0"/>
              <a:t>Alumno </a:t>
            </a:r>
            <a:r>
              <a:rPr lang="es-ES" sz="1000" b="1" dirty="0" err="1"/>
              <a:t>removeAlumno</a:t>
            </a:r>
            <a:r>
              <a:rPr lang="es-ES" sz="1000" b="1" dirty="0"/>
              <a:t>(Alumno alumno</a:t>
            </a:r>
            <a:r>
              <a:rPr lang="es-ES" sz="1000" dirty="0"/>
              <a:t>) {</a:t>
            </a:r>
          </a:p>
          <a:p>
            <a:pPr lvl="3"/>
            <a:r>
              <a:rPr lang="es-ES" sz="1000" dirty="0"/>
              <a:t>	</a:t>
            </a:r>
            <a:r>
              <a:rPr lang="es-ES" sz="1000" b="1" dirty="0" err="1"/>
              <a:t>getAlumnos</a:t>
            </a:r>
            <a:r>
              <a:rPr lang="es-ES" sz="1000" b="1" dirty="0"/>
              <a:t>().</a:t>
            </a:r>
            <a:r>
              <a:rPr lang="es-ES" sz="1000" b="1" dirty="0" err="1"/>
              <a:t>remove</a:t>
            </a:r>
            <a:r>
              <a:rPr lang="es-ES" sz="1000" b="1" dirty="0"/>
              <a:t>(alumno);</a:t>
            </a:r>
          </a:p>
          <a:p>
            <a:pPr lvl="3"/>
            <a:r>
              <a:rPr lang="es-ES" sz="1000" b="1" dirty="0"/>
              <a:t>	</a:t>
            </a:r>
            <a:r>
              <a:rPr lang="es-ES" sz="1000" b="1" dirty="0" err="1"/>
              <a:t>alumno.</a:t>
            </a:r>
            <a:r>
              <a:rPr lang="es-ES" sz="1000" b="1" dirty="0" err="1">
                <a:solidFill>
                  <a:srgbClr val="FF0000"/>
                </a:solidFill>
              </a:rPr>
              <a:t>setCurso</a:t>
            </a:r>
            <a:r>
              <a:rPr lang="es-ES" sz="1000" b="1" dirty="0">
                <a:solidFill>
                  <a:srgbClr val="FF0000"/>
                </a:solidFill>
              </a:rPr>
              <a:t>(</a:t>
            </a:r>
            <a:r>
              <a:rPr lang="es-ES" sz="1000" b="1" dirty="0" err="1">
                <a:solidFill>
                  <a:srgbClr val="FF0000"/>
                </a:solidFill>
              </a:rPr>
              <a:t>null</a:t>
            </a:r>
            <a:r>
              <a:rPr lang="es-ES" sz="1000" b="1" dirty="0">
                <a:solidFill>
                  <a:srgbClr val="FF0000"/>
                </a:solidFill>
              </a:rPr>
              <a:t>);</a:t>
            </a:r>
          </a:p>
          <a:p>
            <a:pPr lvl="3"/>
            <a:r>
              <a:rPr lang="es-ES" sz="1000" dirty="0"/>
              <a:t>	</a:t>
            </a:r>
            <a:r>
              <a:rPr lang="es-ES" sz="1000" dirty="0" err="1"/>
              <a:t>return</a:t>
            </a:r>
            <a:r>
              <a:rPr lang="es-ES" sz="1000" dirty="0"/>
              <a:t> alumno;</a:t>
            </a:r>
          </a:p>
          <a:p>
            <a:pPr lvl="3"/>
            <a:r>
              <a:rPr lang="es-ES" sz="1000" dirty="0"/>
              <a:t>}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curso no tiene nada de alumno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es obligatorio que un curso tenga alumnos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Ahora cuando se haga una búsqueda curso, vendrá con el objeto alumno</a:t>
            </a:r>
          </a:p>
        </p:txBody>
      </p:sp>
    </p:spTree>
    <p:extLst>
      <p:ext uri="{BB962C8B-B14F-4D97-AF65-F5344CB8AC3E}">
        <p14:creationId xmlns:p14="http://schemas.microsoft.com/office/powerpoint/2010/main" val="364460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248657"/>
            <a:ext cx="777686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</a:rPr>
              <a:t>En la entidad Alumno sí se selecciona el objeto curso!!!</a:t>
            </a:r>
          </a:p>
          <a:p>
            <a:pPr lvl="2"/>
            <a:r>
              <a:rPr lang="es-ES" sz="800" i="1" dirty="0"/>
              <a:t>@Id</a:t>
            </a:r>
          </a:p>
          <a:p>
            <a:pPr lvl="2"/>
            <a:r>
              <a:rPr lang="es-ES" sz="800" dirty="0" err="1"/>
              <a:t>private</a:t>
            </a:r>
            <a:r>
              <a:rPr lang="es-ES" sz="800" dirty="0"/>
              <a:t> </a:t>
            </a:r>
            <a:r>
              <a:rPr lang="es-ES" sz="800" dirty="0" err="1"/>
              <a:t>int</a:t>
            </a:r>
            <a:r>
              <a:rPr lang="es-ES" sz="800" dirty="0"/>
              <a:t> </a:t>
            </a:r>
            <a:r>
              <a:rPr lang="es-ES" sz="800" dirty="0" err="1"/>
              <a:t>dni</a:t>
            </a:r>
            <a:r>
              <a:rPr lang="es-ES" sz="800" dirty="0"/>
              <a:t>;</a:t>
            </a:r>
          </a:p>
          <a:p>
            <a:pPr lvl="2"/>
            <a:endParaRPr lang="es-ES" sz="800" dirty="0"/>
          </a:p>
          <a:p>
            <a:pPr lvl="2"/>
            <a:r>
              <a:rPr lang="es-ES" sz="800" dirty="0" err="1"/>
              <a:t>private</a:t>
            </a:r>
            <a:r>
              <a:rPr lang="es-ES" sz="800" dirty="0"/>
              <a:t> </a:t>
            </a:r>
            <a:r>
              <a:rPr lang="es-ES" sz="800" dirty="0" err="1"/>
              <a:t>int</a:t>
            </a:r>
            <a:r>
              <a:rPr lang="es-ES" sz="800" dirty="0"/>
              <a:t> edad;</a:t>
            </a:r>
          </a:p>
          <a:p>
            <a:pPr lvl="2"/>
            <a:endParaRPr lang="es-ES" sz="800" dirty="0"/>
          </a:p>
          <a:p>
            <a:pPr lvl="2"/>
            <a:r>
              <a:rPr lang="es-ES" sz="800" dirty="0" err="1"/>
              <a:t>private</a:t>
            </a:r>
            <a:r>
              <a:rPr lang="es-ES" sz="800" dirty="0"/>
              <a:t> </a:t>
            </a:r>
            <a:r>
              <a:rPr lang="es-ES" sz="800" dirty="0" err="1"/>
              <a:t>String</a:t>
            </a:r>
            <a:r>
              <a:rPr lang="es-ES" sz="800" dirty="0"/>
              <a:t> email;</a:t>
            </a:r>
          </a:p>
          <a:p>
            <a:pPr lvl="2"/>
            <a:endParaRPr lang="es-ES" sz="800" dirty="0"/>
          </a:p>
          <a:p>
            <a:pPr lvl="2"/>
            <a:r>
              <a:rPr lang="es-ES" sz="800" dirty="0" err="1"/>
              <a:t>private</a:t>
            </a:r>
            <a:r>
              <a:rPr lang="es-ES" sz="800" dirty="0"/>
              <a:t> </a:t>
            </a:r>
            <a:r>
              <a:rPr lang="es-ES" sz="800" dirty="0" err="1"/>
              <a:t>String</a:t>
            </a:r>
            <a:r>
              <a:rPr lang="es-ES" sz="800" dirty="0"/>
              <a:t> nombre;</a:t>
            </a:r>
          </a:p>
          <a:p>
            <a:pPr lvl="2"/>
            <a:endParaRPr lang="es-ES" sz="800" dirty="0"/>
          </a:p>
          <a:p>
            <a:pPr lvl="2"/>
            <a:r>
              <a:rPr lang="en-US" sz="800" b="1" dirty="0"/>
              <a:t>//bi-directional many-to-one association to </a:t>
            </a:r>
            <a:r>
              <a:rPr lang="en-US" sz="800" b="1" dirty="0" err="1"/>
              <a:t>Curso</a:t>
            </a:r>
            <a:endParaRPr lang="en-US" sz="800" b="1" dirty="0"/>
          </a:p>
          <a:p>
            <a:pPr lvl="2"/>
            <a:r>
              <a:rPr lang="es-ES" sz="800" i="1" dirty="0"/>
              <a:t>@</a:t>
            </a:r>
            <a:r>
              <a:rPr lang="es-ES" sz="800" i="1" dirty="0" err="1"/>
              <a:t>ManyToOne</a:t>
            </a:r>
            <a:endParaRPr lang="es-ES" sz="800" i="1" dirty="0"/>
          </a:p>
          <a:p>
            <a:pPr lvl="2"/>
            <a:r>
              <a:rPr lang="es-ES" sz="800" i="1" dirty="0"/>
              <a:t>@</a:t>
            </a:r>
            <a:r>
              <a:rPr lang="es-ES" sz="800" i="1" dirty="0" err="1"/>
              <a:t>JoinColumn</a:t>
            </a:r>
            <a:r>
              <a:rPr lang="es-ES" sz="800" i="1" dirty="0"/>
              <a:t>(</a:t>
            </a:r>
            <a:r>
              <a:rPr lang="es-ES" sz="800" i="1" dirty="0" err="1"/>
              <a:t>name</a:t>
            </a:r>
            <a:r>
              <a:rPr lang="es-ES" sz="800" i="1" dirty="0"/>
              <a:t>="</a:t>
            </a:r>
            <a:r>
              <a:rPr lang="es-ES" sz="800" b="1" i="1" dirty="0" err="1"/>
              <a:t>idCurso</a:t>
            </a:r>
            <a:r>
              <a:rPr lang="es-ES" sz="800" b="1" i="1" dirty="0"/>
              <a:t>"</a:t>
            </a:r>
            <a:r>
              <a:rPr lang="es-ES" sz="800" i="1" dirty="0"/>
              <a:t>)</a:t>
            </a:r>
          </a:p>
          <a:p>
            <a:pPr lvl="2"/>
            <a:r>
              <a:rPr lang="es-ES" sz="800" dirty="0" err="1"/>
              <a:t>private</a:t>
            </a:r>
            <a:r>
              <a:rPr lang="es-ES" sz="800" dirty="0"/>
              <a:t> Curso </a:t>
            </a:r>
            <a:r>
              <a:rPr lang="es-ES" sz="800" dirty="0" err="1"/>
              <a:t>curso</a:t>
            </a:r>
            <a:r>
              <a:rPr lang="es-ES" sz="800" dirty="0"/>
              <a:t>;</a:t>
            </a:r>
          </a:p>
          <a:p>
            <a:pPr lvl="2"/>
            <a:endParaRPr lang="es-ES" sz="800" dirty="0"/>
          </a:p>
          <a:p>
            <a:pPr lvl="2"/>
            <a:r>
              <a:rPr lang="es-ES" sz="800" dirty="0" err="1"/>
              <a:t>public</a:t>
            </a:r>
            <a:r>
              <a:rPr lang="es-ES" sz="800" dirty="0"/>
              <a:t> Alumno(</a:t>
            </a:r>
            <a:r>
              <a:rPr lang="es-ES" sz="800" dirty="0" err="1"/>
              <a:t>int</a:t>
            </a:r>
            <a:r>
              <a:rPr lang="es-ES" sz="800" dirty="0"/>
              <a:t> </a:t>
            </a:r>
            <a:r>
              <a:rPr lang="es-ES" sz="800" dirty="0" err="1"/>
              <a:t>dni</a:t>
            </a:r>
            <a:r>
              <a:rPr lang="es-ES" sz="800" dirty="0"/>
              <a:t>, </a:t>
            </a:r>
            <a:r>
              <a:rPr lang="es-ES" sz="800" dirty="0" err="1"/>
              <a:t>int</a:t>
            </a:r>
            <a:r>
              <a:rPr lang="es-ES" sz="800" dirty="0"/>
              <a:t> edad, </a:t>
            </a:r>
            <a:r>
              <a:rPr lang="es-ES" sz="800" dirty="0" err="1"/>
              <a:t>String</a:t>
            </a:r>
            <a:r>
              <a:rPr lang="es-ES" sz="800" dirty="0"/>
              <a:t> email, </a:t>
            </a:r>
            <a:r>
              <a:rPr lang="es-ES" sz="800" dirty="0" err="1"/>
              <a:t>String</a:t>
            </a:r>
            <a:r>
              <a:rPr lang="es-ES" sz="800" dirty="0"/>
              <a:t> nombre, Curso curso) {</a:t>
            </a:r>
          </a:p>
          <a:p>
            <a:pPr lvl="3"/>
            <a:r>
              <a:rPr lang="es-ES" sz="800" dirty="0"/>
              <a:t>super();</a:t>
            </a:r>
          </a:p>
          <a:p>
            <a:pPr lvl="3"/>
            <a:r>
              <a:rPr lang="es-ES" sz="800" dirty="0" err="1"/>
              <a:t>this.dni</a:t>
            </a:r>
            <a:r>
              <a:rPr lang="es-ES" sz="800" dirty="0"/>
              <a:t> = </a:t>
            </a:r>
            <a:r>
              <a:rPr lang="es-ES" sz="800" dirty="0" err="1"/>
              <a:t>dni</a:t>
            </a:r>
            <a:r>
              <a:rPr lang="es-ES" sz="800" dirty="0"/>
              <a:t>;</a:t>
            </a:r>
          </a:p>
          <a:p>
            <a:pPr lvl="3"/>
            <a:r>
              <a:rPr lang="es-ES" sz="800" dirty="0" err="1"/>
              <a:t>this.edad</a:t>
            </a:r>
            <a:r>
              <a:rPr lang="es-ES" sz="800" dirty="0"/>
              <a:t> = edad;</a:t>
            </a:r>
          </a:p>
          <a:p>
            <a:pPr lvl="3"/>
            <a:r>
              <a:rPr lang="es-ES" sz="800" dirty="0" err="1"/>
              <a:t>this.email</a:t>
            </a:r>
            <a:r>
              <a:rPr lang="es-ES" sz="800" dirty="0"/>
              <a:t> = email;</a:t>
            </a:r>
          </a:p>
          <a:p>
            <a:pPr lvl="3"/>
            <a:r>
              <a:rPr lang="es-ES" sz="800" dirty="0" err="1"/>
              <a:t>this.nombre</a:t>
            </a:r>
            <a:r>
              <a:rPr lang="es-ES" sz="800" dirty="0"/>
              <a:t> = nombre;</a:t>
            </a:r>
          </a:p>
          <a:p>
            <a:pPr lvl="3"/>
            <a:r>
              <a:rPr lang="es-ES" sz="800" dirty="0" err="1"/>
              <a:t>this.curso</a:t>
            </a:r>
            <a:r>
              <a:rPr lang="es-ES" sz="800" dirty="0"/>
              <a:t> = curso;</a:t>
            </a:r>
          </a:p>
          <a:p>
            <a:pPr lvl="2"/>
            <a:r>
              <a:rPr lang="es-ES" sz="800" dirty="0"/>
              <a:t>}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Más abajo están generados los métodos setter and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Curso en la entidad Alumno!</a:t>
            </a:r>
          </a:p>
          <a:p>
            <a:pPr lvl="3"/>
            <a:r>
              <a:rPr lang="fr-FR" sz="800" dirty="0"/>
              <a:t>public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setNombre</a:t>
            </a:r>
            <a:r>
              <a:rPr lang="fr-FR" sz="800" dirty="0"/>
              <a:t>(String nombre) {</a:t>
            </a:r>
          </a:p>
          <a:p>
            <a:pPr lvl="3"/>
            <a:r>
              <a:rPr lang="es-ES" sz="800" dirty="0"/>
              <a:t>	</a:t>
            </a:r>
            <a:r>
              <a:rPr lang="es-ES" sz="800" dirty="0" err="1"/>
              <a:t>this.nombre</a:t>
            </a:r>
            <a:r>
              <a:rPr lang="es-ES" sz="800" dirty="0"/>
              <a:t> = nombre;</a:t>
            </a:r>
          </a:p>
          <a:p>
            <a:pPr lvl="3"/>
            <a:r>
              <a:rPr lang="es-ES" sz="800" dirty="0"/>
              <a:t>}</a:t>
            </a:r>
          </a:p>
          <a:p>
            <a:pPr lvl="3"/>
            <a:r>
              <a:rPr lang="es-ES" sz="800" dirty="0" err="1"/>
              <a:t>public</a:t>
            </a:r>
            <a:r>
              <a:rPr lang="es-ES" sz="800" dirty="0"/>
              <a:t> Curso </a:t>
            </a:r>
            <a:r>
              <a:rPr lang="es-ES" sz="800" b="1" dirty="0" err="1"/>
              <a:t>getCurso</a:t>
            </a:r>
            <a:r>
              <a:rPr lang="es-ES" sz="800" b="1" dirty="0"/>
              <a:t>() </a:t>
            </a:r>
            <a:r>
              <a:rPr lang="es-ES" sz="800" dirty="0"/>
              <a:t>{</a:t>
            </a:r>
          </a:p>
          <a:p>
            <a:pPr lvl="3"/>
            <a:r>
              <a:rPr lang="es-ES" sz="800" dirty="0"/>
              <a:t>	</a:t>
            </a:r>
            <a:r>
              <a:rPr lang="es-ES" sz="800" dirty="0" err="1"/>
              <a:t>return</a:t>
            </a:r>
            <a:r>
              <a:rPr lang="es-ES" sz="800" dirty="0"/>
              <a:t> </a:t>
            </a:r>
            <a:r>
              <a:rPr lang="es-ES" sz="800" dirty="0" err="1"/>
              <a:t>this.curso</a:t>
            </a:r>
            <a:r>
              <a:rPr lang="es-ES" sz="800" dirty="0"/>
              <a:t>;</a:t>
            </a:r>
          </a:p>
          <a:p>
            <a:pPr lvl="3"/>
            <a:r>
              <a:rPr lang="es-ES" sz="800" dirty="0"/>
              <a:t>}</a:t>
            </a:r>
          </a:p>
          <a:p>
            <a:pPr lvl="3"/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b="1" dirty="0" err="1"/>
              <a:t>setCurso</a:t>
            </a:r>
            <a:r>
              <a:rPr lang="pt-BR" sz="800" b="1" dirty="0"/>
              <a:t>(Curso </a:t>
            </a:r>
            <a:r>
              <a:rPr lang="pt-BR" sz="800" b="1" dirty="0" err="1"/>
              <a:t>curso</a:t>
            </a:r>
            <a:r>
              <a:rPr lang="pt-BR" sz="800" b="1" dirty="0"/>
              <a:t>) </a:t>
            </a:r>
            <a:r>
              <a:rPr lang="pt-BR" sz="800" dirty="0"/>
              <a:t>{</a:t>
            </a:r>
          </a:p>
          <a:p>
            <a:pPr lvl="3"/>
            <a:r>
              <a:rPr lang="es-ES" sz="800" dirty="0"/>
              <a:t>	</a:t>
            </a:r>
            <a:r>
              <a:rPr lang="es-ES" sz="800" dirty="0" err="1"/>
              <a:t>this.curso</a:t>
            </a:r>
            <a:r>
              <a:rPr lang="es-ES" sz="800" dirty="0"/>
              <a:t> = curso;</a:t>
            </a:r>
          </a:p>
          <a:p>
            <a:pPr lvl="3"/>
            <a:r>
              <a:rPr lang="es-ES" sz="800" dirty="0"/>
              <a:t>}</a:t>
            </a:r>
            <a:endParaRPr lang="es-ES" sz="105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28192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4918FB-93B9-4430-893A-43085B27E90B}"/>
              </a:ext>
            </a:extLst>
          </p:cNvPr>
          <p:cNvSpPr/>
          <p:nvPr/>
        </p:nvSpPr>
        <p:spPr>
          <a:xfrm>
            <a:off x="827584" y="339502"/>
            <a:ext cx="78488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Añadir los constructores con parámetros!!!: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En la entidad Curso: </a:t>
            </a:r>
            <a:r>
              <a:rPr lang="es-ES" dirty="0">
                <a:solidFill>
                  <a:srgbClr val="FF0000"/>
                </a:solidFill>
              </a:rPr>
              <a:t>no seleccionar el campo de la otra entidad para generar el constructor</a:t>
            </a:r>
            <a:endParaRPr lang="es-ES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Alumno(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dni</a:t>
            </a:r>
            <a:r>
              <a:rPr lang="es-ES" sz="1200" dirty="0"/>
              <a:t>, </a:t>
            </a:r>
            <a:r>
              <a:rPr lang="es-ES" sz="1200" dirty="0" err="1"/>
              <a:t>int</a:t>
            </a:r>
            <a:r>
              <a:rPr lang="es-ES" sz="1200" dirty="0"/>
              <a:t> edad, </a:t>
            </a:r>
            <a:r>
              <a:rPr lang="es-ES" sz="1200" dirty="0" err="1"/>
              <a:t>String</a:t>
            </a:r>
            <a:r>
              <a:rPr lang="es-ES" sz="1200" dirty="0"/>
              <a:t> email, </a:t>
            </a:r>
            <a:r>
              <a:rPr lang="es-ES" sz="1200" dirty="0" err="1"/>
              <a:t>String</a:t>
            </a:r>
            <a:r>
              <a:rPr lang="es-ES" sz="1200" dirty="0"/>
              <a:t> nombre, Curso curso) {</a:t>
            </a:r>
          </a:p>
          <a:p>
            <a:pPr lvl="3"/>
            <a:r>
              <a:rPr lang="es-ES" sz="1200" dirty="0" err="1"/>
              <a:t>super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 err="1"/>
              <a:t>this.dni</a:t>
            </a:r>
            <a:r>
              <a:rPr lang="es-ES" sz="1200" dirty="0"/>
              <a:t> = </a:t>
            </a:r>
            <a:r>
              <a:rPr lang="es-ES" sz="1200" dirty="0" err="1"/>
              <a:t>dni</a:t>
            </a:r>
            <a:r>
              <a:rPr lang="es-ES" sz="1200" dirty="0"/>
              <a:t>;</a:t>
            </a:r>
          </a:p>
          <a:p>
            <a:pPr lvl="3"/>
            <a:r>
              <a:rPr lang="es-ES" sz="1200" dirty="0" err="1"/>
              <a:t>this.edad</a:t>
            </a:r>
            <a:r>
              <a:rPr lang="es-ES" sz="1200" dirty="0"/>
              <a:t> = edad;</a:t>
            </a:r>
          </a:p>
          <a:p>
            <a:pPr lvl="3"/>
            <a:r>
              <a:rPr lang="es-ES" sz="1200" dirty="0" err="1"/>
              <a:t>this.email</a:t>
            </a:r>
            <a:r>
              <a:rPr lang="es-ES" sz="1200" dirty="0"/>
              <a:t> = email;</a:t>
            </a:r>
          </a:p>
          <a:p>
            <a:pPr lvl="3"/>
            <a:r>
              <a:rPr lang="es-ES" sz="1200" dirty="0" err="1"/>
              <a:t>this.nombre</a:t>
            </a:r>
            <a:r>
              <a:rPr lang="es-ES" sz="1200" dirty="0"/>
              <a:t> = nombre;</a:t>
            </a:r>
          </a:p>
          <a:p>
            <a:pPr lvl="3"/>
            <a:r>
              <a:rPr lang="es-ES" sz="1200" dirty="0" err="1">
                <a:solidFill>
                  <a:srgbClr val="FF0000"/>
                </a:solidFill>
              </a:rPr>
              <a:t>this.curso</a:t>
            </a:r>
            <a:r>
              <a:rPr lang="es-ES" sz="1200" dirty="0">
                <a:solidFill>
                  <a:srgbClr val="FF0000"/>
                </a:solidFill>
              </a:rPr>
              <a:t> = curso;</a:t>
            </a:r>
          </a:p>
          <a:p>
            <a:pPr lvl="2"/>
            <a:r>
              <a:rPr lang="es-ES" sz="1200" dirty="0"/>
              <a:t>}</a:t>
            </a:r>
          </a:p>
          <a:p>
            <a:pPr marL="0" lvl="2"/>
            <a:r>
              <a:rPr lang="es-ES" sz="2800" dirty="0">
                <a:solidFill>
                  <a:srgbClr val="FF0000"/>
                </a:solidFill>
              </a:rPr>
              <a:t>	</a:t>
            </a:r>
            <a:r>
              <a:rPr lang="es-ES" sz="1200" dirty="0" err="1">
                <a:solidFill>
                  <a:srgbClr val="FF0000"/>
                </a:solidFill>
              </a:rPr>
              <a:t>this</a:t>
            </a:r>
            <a:r>
              <a:rPr lang="es-ES" sz="1200" dirty="0">
                <a:solidFill>
                  <a:srgbClr val="FF0000"/>
                </a:solidFill>
              </a:rPr>
              <a:t> se refiere al objeto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0000"/>
                </a:solidFill>
              </a:rPr>
              <a:t>Ya no tiene </a:t>
            </a:r>
            <a:r>
              <a:rPr lang="es-ES" dirty="0" err="1">
                <a:solidFill>
                  <a:srgbClr val="FF0000"/>
                </a:solidFill>
              </a:rPr>
              <a:t>idCurso</a:t>
            </a: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 pone el objeto Curso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 alumno necesita obligatoriamente un curso.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Pero en la BD sólo se guarda la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idCurso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0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96993"/>
            <a:ext cx="71287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Desactivar JPA y borrar persistance.xml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springConfig.xml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8254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9084</TotalTime>
  <Words>1114</Words>
  <Application>Microsoft Office PowerPoint</Application>
  <PresentationFormat>Presentación en pantalla (16:9)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219</cp:revision>
  <dcterms:created xsi:type="dcterms:W3CDTF">2016-05-07T10:27:15Z</dcterms:created>
  <dcterms:modified xsi:type="dcterms:W3CDTF">2019-07-08T20:37:55Z</dcterms:modified>
</cp:coreProperties>
</file>