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322" r:id="rId18"/>
    <p:sldId id="324" r:id="rId19"/>
    <p:sldId id="325" r:id="rId20"/>
    <p:sldId id="327" r:id="rId21"/>
    <p:sldId id="326" r:id="rId22"/>
    <p:sldId id="329" r:id="rId23"/>
    <p:sldId id="328" r:id="rId2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6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75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escuela/curso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aludar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ES" sz="2800" b="1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Microservicios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7544" y="98757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Es un servicio web pero que es autónomo que incluye el entorno de ejecución. No requiere aplicación externo.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Archivo .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jar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Funcionalidad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servicio+entorno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ejecución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1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483518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 la dependencia del driver</a:t>
            </a:r>
          </a:p>
          <a:p>
            <a:pPr lvl="2"/>
            <a:r>
              <a:rPr lang="es-ES" sz="1200" dirty="0"/>
              <a:t>&lt;!-- https://mvnrepository.com/artifact/mysql/mysql-connector-java --&gt;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  <a:r>
              <a:rPr lang="es-ES" sz="1200" dirty="0" err="1">
                <a:solidFill>
                  <a:srgbClr val="FF0000"/>
                </a:solidFill>
              </a:rPr>
              <a:t>mysql</a:t>
            </a:r>
            <a:r>
              <a:rPr lang="es-ES" sz="1200" dirty="0"/>
              <a:t>&lt;/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  <a:r>
              <a:rPr lang="es-ES" sz="1200" dirty="0" err="1"/>
              <a:t>mysql</a:t>
            </a:r>
            <a:r>
              <a:rPr lang="es-ES" sz="1200" dirty="0"/>
              <a:t>-</a:t>
            </a:r>
            <a:r>
              <a:rPr lang="es-ES" sz="1200" dirty="0" err="1"/>
              <a:t>connector</a:t>
            </a:r>
            <a:r>
              <a:rPr lang="es-ES" sz="1200" dirty="0"/>
              <a:t>-java&lt;/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version</a:t>
            </a:r>
            <a:r>
              <a:rPr lang="es-ES" sz="1200" dirty="0"/>
              <a:t>&gt;5.1.47&lt;/</a:t>
            </a:r>
            <a:r>
              <a:rPr lang="es-ES" sz="1200" dirty="0" err="1"/>
              <a:t>version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64216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267494"/>
            <a:ext cx="81369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ym typeface="Wingdings" panose="05000000000000000000" pitchFamily="2" charset="2"/>
              </a:rPr>
              <a:t>Archivo de propiedades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mainjavaresources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application.properties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Soporta unas 1000 propiedades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Buscar en el navegador: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application.properties.spring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Lista de propiedades:</a:t>
            </a:r>
          </a:p>
          <a:p>
            <a:pPr lvl="2"/>
            <a:r>
              <a:rPr lang="es-ES" sz="1200" u="sng" dirty="0">
                <a:hlinkClick r:id="rId2"/>
              </a:rPr>
              <a:t>https://</a:t>
            </a:r>
            <a:r>
              <a:rPr lang="es-ES" sz="1200" u="sng" dirty="0" smtClean="0">
                <a:hlinkClick r:id="rId2"/>
              </a:rPr>
              <a:t>docs.spring.io/spring-boot/docs/current/reference/html/common-application-properties.html</a:t>
            </a:r>
            <a:endParaRPr lang="es-ES" sz="1200" u="sng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 a favoritos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esa página F3 para buscar: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server.port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 cambiar el puerto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Por defecto está lo que sale: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/>
              <a:t>server.port</a:t>
            </a:r>
            <a:r>
              <a:rPr lang="es-ES" dirty="0"/>
              <a:t>=8080 </a:t>
            </a:r>
            <a:r>
              <a:rPr lang="es-ES" dirty="0"/>
              <a:t># Server HTTP </a:t>
            </a:r>
            <a:r>
              <a:rPr lang="es-ES" dirty="0" err="1"/>
              <a:t>port</a:t>
            </a:r>
            <a:r>
              <a:rPr lang="es-ES" dirty="0" smtClean="0"/>
              <a:t>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 cambiarlo copiar 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 smtClean="0"/>
              <a:t>server.port</a:t>
            </a:r>
            <a:r>
              <a:rPr lang="es-ES" dirty="0" smtClean="0"/>
              <a:t>=9000 </a:t>
            </a:r>
            <a:r>
              <a:rPr lang="es-ES" dirty="0"/>
              <a:t># Server HTTP </a:t>
            </a:r>
            <a:r>
              <a:rPr lang="es-ES" dirty="0" err="1"/>
              <a:t>port</a:t>
            </a:r>
            <a:r>
              <a:rPr lang="es-ES" dirty="0" smtClean="0"/>
              <a:t>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#:para comentarios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44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23478"/>
            <a:ext cx="849694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Asociar a los servicios un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context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root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una dirección base </a:t>
            </a:r>
          </a:p>
          <a:p>
            <a:pPr lvl="1"/>
            <a:r>
              <a:rPr lang="en-US" sz="1200" b="1" dirty="0" err="1"/>
              <a:t>server.servlet.context</a:t>
            </a:r>
            <a:r>
              <a:rPr lang="en-US" sz="1200" b="1" dirty="0"/>
              <a:t>-path</a:t>
            </a:r>
            <a:r>
              <a:rPr lang="en-US" sz="1200" dirty="0" smtClean="0"/>
              <a:t>=</a:t>
            </a:r>
            <a:r>
              <a:rPr lang="en-US" sz="1200" dirty="0" smtClean="0">
                <a:solidFill>
                  <a:srgbClr val="FF0000"/>
                </a:solidFill>
              </a:rPr>
              <a:t>/</a:t>
            </a:r>
            <a:r>
              <a:rPr lang="en-US" sz="1200" dirty="0" err="1" smtClean="0"/>
              <a:t>escuela</a:t>
            </a:r>
            <a:r>
              <a:rPr lang="en-US" sz="1200" dirty="0" smtClean="0"/>
              <a:t>  # </a:t>
            </a:r>
            <a:r>
              <a:rPr lang="en-US" sz="1200" dirty="0"/>
              <a:t>Context path of the application</a:t>
            </a:r>
            <a:r>
              <a:rPr lang="en-US" sz="1200" dirty="0" smtClean="0"/>
              <a:t>.</a:t>
            </a:r>
          </a:p>
          <a:p>
            <a:pPr lvl="1"/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Propiedades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Spring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DataSource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ES" sz="1200" dirty="0" err="1" smtClean="0"/>
              <a:t>spring.datasource.driver-class-name</a:t>
            </a:r>
            <a:r>
              <a:rPr lang="es-ES" sz="1200" dirty="0" smtClean="0"/>
              <a:t>=</a:t>
            </a:r>
            <a:r>
              <a:rPr lang="es-ES" sz="1200" dirty="0" err="1" smtClean="0"/>
              <a:t>com.mysql.jdbc.Driver</a:t>
            </a:r>
            <a:endParaRPr lang="es-ES" sz="1200" dirty="0" smtClean="0"/>
          </a:p>
          <a:p>
            <a:pPr lvl="1"/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Cadena conexión</a:t>
            </a:r>
          </a:p>
          <a:p>
            <a:pPr lvl="1"/>
            <a:r>
              <a:rPr lang="es-ES" sz="1200" dirty="0" err="1"/>
              <a:t>spring.datasource.username</a:t>
            </a:r>
            <a:r>
              <a:rPr lang="es-ES" sz="1200" dirty="0"/>
              <a:t>=</a:t>
            </a:r>
            <a:r>
              <a:rPr lang="es-ES" sz="1200" dirty="0" err="1"/>
              <a:t>root</a:t>
            </a:r>
            <a:endParaRPr lang="es-ES" sz="1200" dirty="0"/>
          </a:p>
          <a:p>
            <a:pPr lvl="1"/>
            <a:r>
              <a:rPr lang="es-ES" sz="1200" dirty="0" err="1"/>
              <a:t>spring.datasource.password</a:t>
            </a:r>
            <a:r>
              <a:rPr lang="es-ES" sz="1200" dirty="0"/>
              <a:t>=</a:t>
            </a:r>
            <a:r>
              <a:rPr lang="es-ES" sz="1200" dirty="0" err="1"/>
              <a:t>root</a:t>
            </a:r>
            <a:endParaRPr lang="es-ES" sz="1200" dirty="0"/>
          </a:p>
          <a:p>
            <a:pPr lvl="1"/>
            <a:r>
              <a:rPr lang="es-ES" sz="1200" dirty="0"/>
              <a:t>spring.datasource.url=</a:t>
            </a:r>
            <a:r>
              <a:rPr lang="es-ES" sz="1200" dirty="0" err="1"/>
              <a:t>jdbc:mysql</a:t>
            </a:r>
            <a:r>
              <a:rPr lang="es-ES" sz="1200" dirty="0"/>
              <a:t>://</a:t>
            </a:r>
            <a:r>
              <a:rPr lang="es-ES" sz="1200" dirty="0" smtClean="0"/>
              <a:t>localhost:3306/escuela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El motor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hibernate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supone que hay una columna con el mismo nombre que el atributo de la entidad. Pero cuando hay una palabra con mayúscula, la configuración por defecto de Spring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Boot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hace que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hibernate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interprete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id_curso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. Con lo que da error de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syntaxis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Para evitarlo poner: que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hibernate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coja la configuración de columna por defecto</a:t>
            </a:r>
          </a:p>
          <a:p>
            <a:pPr lvl="3"/>
            <a:r>
              <a:rPr lang="es-ES" sz="1100" dirty="0" err="1" smtClean="0"/>
              <a:t>spring.jpa.hibernate.naming.implicit-strategy</a:t>
            </a:r>
            <a:r>
              <a:rPr lang="es-ES" sz="1100" dirty="0" smtClean="0"/>
              <a:t>=org.hibernate.boot.mode</a:t>
            </a:r>
            <a:r>
              <a:rPr lang="es-ES" sz="1100" b="1" dirty="0" smtClean="0"/>
              <a:t>l.naming.Implicit</a:t>
            </a:r>
            <a:r>
              <a:rPr lang="es-ES" sz="1100" dirty="0" smtClean="0"/>
              <a:t>NamingStrategyLegacyJpaImpl</a:t>
            </a:r>
          </a:p>
          <a:p>
            <a:pPr lvl="3"/>
            <a:endParaRPr lang="es-ES" sz="1100" dirty="0"/>
          </a:p>
          <a:p>
            <a:pPr lvl="3"/>
            <a:r>
              <a:rPr lang="es-ES" sz="1100" dirty="0" err="1"/>
              <a:t>spring.jpa.hibernate.naming.physical-strategy</a:t>
            </a:r>
            <a:r>
              <a:rPr lang="es-ES" sz="1100" dirty="0"/>
              <a:t>=org.hibernate.boot.model.naming.PhysicalNamingStrategyStandardImpl</a:t>
            </a:r>
          </a:p>
        </p:txBody>
      </p:sp>
    </p:spTree>
    <p:extLst>
      <p:ext uri="{BB962C8B-B14F-4D97-AF65-F5344CB8AC3E}">
        <p14:creationId xmlns:p14="http://schemas.microsoft.com/office/powerpoint/2010/main" val="220878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555526"/>
            <a:ext cx="79208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Implementación servicio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Copiar entidades, modelo, servicios del ejercicio 9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hacer cambios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Cambio en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DaoCursosImpl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Antes</a:t>
            </a:r>
          </a:p>
          <a:p>
            <a:pPr lvl="3"/>
            <a:r>
              <a:rPr lang="es-ES" sz="1200" i="1" dirty="0"/>
              <a:t>@</a:t>
            </a:r>
            <a:r>
              <a:rPr lang="es-ES" sz="1200" i="1" dirty="0" err="1"/>
              <a:t>PersistenceContext</a:t>
            </a:r>
            <a:r>
              <a:rPr lang="es-ES" sz="1200" i="1" dirty="0"/>
              <a:t>(</a:t>
            </a:r>
            <a:r>
              <a:rPr lang="es-ES" sz="1200" i="1" dirty="0" err="1"/>
              <a:t>unitName</a:t>
            </a:r>
            <a:r>
              <a:rPr lang="es-ES" sz="1200" i="1" dirty="0"/>
              <a:t> = "</a:t>
            </a:r>
            <a:r>
              <a:rPr lang="es-ES" sz="1200" i="1" dirty="0" err="1"/>
              <a:t>escuelaPU</a:t>
            </a:r>
            <a:r>
              <a:rPr lang="es-ES" sz="1200" i="1" dirty="0"/>
              <a:t>")</a:t>
            </a:r>
          </a:p>
          <a:p>
            <a:pPr lvl="3"/>
            <a:r>
              <a:rPr lang="es-ES" sz="1200" dirty="0" err="1"/>
              <a:t>EntityManager</a:t>
            </a:r>
            <a:r>
              <a:rPr lang="es-ES" sz="1200" dirty="0"/>
              <a:t> </a:t>
            </a:r>
            <a:r>
              <a:rPr lang="es-ES" sz="1200" dirty="0" err="1"/>
              <a:t>em</a:t>
            </a:r>
            <a:r>
              <a:rPr lang="es-ES" sz="1200" dirty="0" smtClean="0"/>
              <a:t>;</a:t>
            </a:r>
          </a:p>
          <a:p>
            <a:pPr lvl="1"/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Ahora </a:t>
            </a:r>
          </a:p>
          <a:p>
            <a:pPr lvl="3"/>
            <a:r>
              <a:rPr lang="es-ES" sz="1400" i="1" dirty="0" smtClean="0"/>
              <a:t>@</a:t>
            </a:r>
            <a:r>
              <a:rPr lang="es-ES" sz="1400" i="1" dirty="0" err="1"/>
              <a:t>PersistenceContext</a:t>
            </a:r>
            <a:r>
              <a:rPr lang="es-ES" sz="1400" i="1" dirty="0"/>
              <a:t>()</a:t>
            </a:r>
          </a:p>
          <a:p>
            <a:pPr lvl="3"/>
            <a:r>
              <a:rPr lang="es-ES" sz="1400" dirty="0" smtClean="0"/>
              <a:t>	</a:t>
            </a:r>
            <a:r>
              <a:rPr lang="es-ES" sz="1400" dirty="0" err="1" smtClean="0"/>
              <a:t>EntityManager</a:t>
            </a:r>
            <a:r>
              <a:rPr lang="es-ES" sz="1400" dirty="0" smtClean="0"/>
              <a:t> </a:t>
            </a:r>
            <a:r>
              <a:rPr lang="es-ES" sz="1400" dirty="0" err="1"/>
              <a:t>em</a:t>
            </a:r>
            <a:r>
              <a:rPr lang="es-ES" sz="1400" dirty="0"/>
              <a:t>;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Application.java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 que escanee los servicios y el modelo</a:t>
            </a:r>
          </a:p>
          <a:p>
            <a:pPr lvl="3"/>
            <a:r>
              <a:rPr lang="es-ES" sz="1400" b="1" i="1" dirty="0"/>
              <a:t>@</a:t>
            </a:r>
            <a:r>
              <a:rPr lang="es-ES" sz="1400" b="1" i="1" dirty="0" err="1"/>
              <a:t>ComponentScan</a:t>
            </a:r>
            <a:r>
              <a:rPr lang="es-ES" sz="1400" b="1" i="1" dirty="0"/>
              <a:t>(</a:t>
            </a:r>
            <a:r>
              <a:rPr lang="es-ES" sz="1400" b="1" i="1" dirty="0" err="1"/>
              <a:t>basePackages</a:t>
            </a:r>
            <a:r>
              <a:rPr lang="es-ES" sz="1400" i="1" dirty="0"/>
              <a:t>= {"</a:t>
            </a:r>
            <a:r>
              <a:rPr lang="es-ES" sz="1400" i="1" dirty="0" err="1"/>
              <a:t>servicios","modelo</a:t>
            </a:r>
            <a:r>
              <a:rPr lang="es-ES" sz="1400" i="1" dirty="0" smtClean="0"/>
              <a:t>"})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que escanee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las entidades</a:t>
            </a:r>
            <a:endParaRPr lang="es-ES" i="1" dirty="0"/>
          </a:p>
          <a:p>
            <a:pPr lvl="3"/>
            <a:r>
              <a:rPr lang="es-ES" sz="1400" i="1" dirty="0"/>
              <a:t>@</a:t>
            </a:r>
            <a:r>
              <a:rPr lang="es-ES" sz="1400" b="1" i="1" dirty="0" err="1"/>
              <a:t>EntityScan</a:t>
            </a:r>
            <a:r>
              <a:rPr lang="es-ES" sz="1400" i="1" dirty="0"/>
              <a:t>(</a:t>
            </a:r>
            <a:r>
              <a:rPr lang="es-ES" sz="1400" i="1" dirty="0" err="1"/>
              <a:t>basePackages</a:t>
            </a:r>
            <a:r>
              <a:rPr lang="es-ES" sz="1400" i="1" dirty="0"/>
              <a:t> = "entidades")</a:t>
            </a:r>
            <a:endParaRPr lang="es-ES" sz="1400" i="1" dirty="0"/>
          </a:p>
          <a:p>
            <a:pPr lvl="3"/>
            <a:endParaRPr lang="es-ES" i="1" dirty="0" smtClean="0"/>
          </a:p>
        </p:txBody>
      </p:sp>
    </p:spTree>
    <p:extLst>
      <p:ext uri="{BB962C8B-B14F-4D97-AF65-F5344CB8AC3E}">
        <p14:creationId xmlns:p14="http://schemas.microsoft.com/office/powerpoint/2010/main" val="56694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99592" y="411510"/>
            <a:ext cx="78488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Run as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.. Java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Applicattion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encima de Application.java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Ejecutar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Escribir en el navegador</a:t>
            </a: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s-ES" u="sng" dirty="0">
                <a:hlinkClick r:id="rId2"/>
              </a:rPr>
              <a:t>http://</a:t>
            </a:r>
            <a:r>
              <a:rPr lang="es-ES" u="sng" dirty="0" smtClean="0">
                <a:hlinkClick r:id="rId2"/>
              </a:rPr>
              <a:t>localhost:9000/escuela/cursos</a:t>
            </a:r>
            <a:endParaRPr lang="es-ES" u="sng" dirty="0" smtClean="0"/>
          </a:p>
          <a:p>
            <a:endParaRPr lang="es-ES" u="sng" dirty="0"/>
          </a:p>
          <a:p>
            <a:endParaRPr lang="es-ES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La fecha la muestra con tipo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iso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, no como un entero como ayer</a:t>
            </a:r>
          </a:p>
          <a:p>
            <a:r>
              <a:rPr lang="es-ES" sz="1100" dirty="0" smtClean="0"/>
              <a:t>[{"</a:t>
            </a:r>
            <a:r>
              <a:rPr lang="es-ES" sz="1100" dirty="0"/>
              <a:t>idCurso":1,"denominacion":"java","duracion":50,"fechaInicio</a:t>
            </a:r>
            <a:r>
              <a:rPr lang="es-ES" sz="1100" b="1" dirty="0"/>
              <a:t>":"2019-01-16T23:00:00.000+0000</a:t>
            </a:r>
            <a:r>
              <a:rPr lang="es-ES" sz="1100" dirty="0"/>
              <a:t>"},{"idCurso":2,"denominacion":"php","duracion":30,"fechaInicio":"2019-01-26T23:00:00.000+0000"},{"idCurso":3,"denominacion":"angular","duracion":30,"fechaInicio":"2019-02-10T23:00:00.000+0000"},{"idCurso":4,"denominacion":"python","duracion":40,"fechaInicio":"2019-02-03T23:00:00.000+0000"},{"idCurso":5,"denominacion":"mongoDB","duracion":50,"fechaInicio":"2019-07-09T22:00:00.000+0000"}]</a:t>
            </a:r>
            <a:endParaRPr lang="es-E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2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ES" sz="28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Aplicaciones cliente de servicios </a:t>
            </a:r>
            <a:r>
              <a:rPr lang="es-ES" sz="2800" b="1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rest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77280" y="915566"/>
            <a:ext cx="50962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Acceder a un servicio desde Java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Clase Spring </a:t>
            </a:r>
            <a:r>
              <a:rPr lang="es-ES" b="1" dirty="0" smtClean="0">
                <a:sym typeface="Wingdings" panose="05000000000000000000" pitchFamily="2" charset="2"/>
              </a:rPr>
              <a:t>@</a:t>
            </a:r>
            <a:r>
              <a:rPr lang="es-ES" b="1" dirty="0" err="1" smtClean="0">
                <a:sym typeface="Wingdings" panose="05000000000000000000" pitchFamily="2" charset="2"/>
              </a:rPr>
              <a:t>RestTemplate</a:t>
            </a:r>
            <a:endParaRPr lang="es-ES" b="1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Forma parte de la librería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mvc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Objeto de una clase de Spring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9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Ej. 13_cliente_servicios_escuela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77280" y="915566"/>
            <a:ext cx="8227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Copia ejercicio 07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Dejar en ejecución el 12 para que sea su cliente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Aplicación web con formulario: dar alta curso y ver curso. No va a tener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sino que va a usar el servicio cursos para acceder a datos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2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7560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Set up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om.xml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Quitar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json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simple,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mysql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hibernate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jdbc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orm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(para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jpa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Dejar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jstl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core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context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web,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webmvc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jackson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core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databind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para que el cliente también pueda transformar el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json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springConfig.xml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Namespaces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desmarcar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tx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Source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borrar acceso a datos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Dejar las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etiquestas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context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721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Las entidades tiene que ser </a:t>
            </a:r>
            <a:r>
              <a:rPr lang="es-ES" b="1" dirty="0" err="1" smtClean="0">
                <a:sym typeface="Wingdings" panose="05000000000000000000" pitchFamily="2" charset="2"/>
              </a:rPr>
              <a:t>beans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quitar las anotaciones propias de JPA. Consentirlo a POJO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Borrar entidad alumno y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alumno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DaoCursos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Interfaz: métodos CRUD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Clase: borrarla entera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lo hacía con persistencia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Reescribirla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Usar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RestTemplate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Objeto que pedimos 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que lo cree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springConfig.xml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New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(crear objeto de Spring)</a:t>
            </a:r>
          </a:p>
          <a:p>
            <a:pPr marL="3028950" lvl="6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emplate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028950" lvl="6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org.springframework.web.client.RestTemplate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028950" lvl="6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887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806489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ha creado </a:t>
            </a:r>
          </a:p>
          <a:p>
            <a:r>
              <a:rPr lang="es-ES" dirty="0"/>
              <a:t>&lt;</a:t>
            </a:r>
            <a:r>
              <a:rPr lang="es-ES" b="1" dirty="0" err="1"/>
              <a:t>bean</a:t>
            </a:r>
            <a:r>
              <a:rPr lang="es-ES" b="1" dirty="0"/>
              <a:t> id=</a:t>
            </a:r>
            <a:r>
              <a:rPr lang="es-ES" b="1" i="1" dirty="0"/>
              <a:t>"</a:t>
            </a:r>
            <a:r>
              <a:rPr lang="es-ES" b="1" i="1" dirty="0" err="1"/>
              <a:t>template</a:t>
            </a:r>
            <a:r>
              <a:rPr lang="es-ES" b="1" i="1" dirty="0"/>
              <a:t>"</a:t>
            </a:r>
          </a:p>
          <a:p>
            <a:r>
              <a:rPr lang="es-ES" dirty="0" err="1"/>
              <a:t>class</a:t>
            </a:r>
            <a:r>
              <a:rPr lang="es-ES" dirty="0"/>
              <a:t>=</a:t>
            </a:r>
            <a:r>
              <a:rPr lang="es-ES" i="1" dirty="0"/>
              <a:t>"</a:t>
            </a:r>
            <a:r>
              <a:rPr lang="es-ES" i="1" dirty="0" err="1"/>
              <a:t>org.springframework.web.client.RestTemplate</a:t>
            </a:r>
            <a:r>
              <a:rPr lang="es-ES" i="1" dirty="0"/>
              <a:t>"&gt;</a:t>
            </a:r>
          </a:p>
          <a:p>
            <a:r>
              <a:rPr lang="es-ES" dirty="0"/>
              <a:t>&lt;/</a:t>
            </a:r>
            <a:r>
              <a:rPr lang="es-ES" b="1" dirty="0" err="1"/>
              <a:t>bean</a:t>
            </a:r>
            <a:r>
              <a:rPr lang="es-ES" b="1" dirty="0"/>
              <a:t>&gt;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DaoCursosImpl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Inyectar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RestTemplate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400" i="1" dirty="0"/>
              <a:t>@</a:t>
            </a:r>
            <a:r>
              <a:rPr lang="es-ES" sz="1400" i="1" dirty="0" err="1"/>
              <a:t>Autowired</a:t>
            </a:r>
            <a:endParaRPr lang="es-ES" sz="1400" i="1" dirty="0"/>
          </a:p>
          <a:p>
            <a:pPr lvl="2"/>
            <a:r>
              <a:rPr lang="es-ES" sz="1400" dirty="0" err="1"/>
              <a:t>RestTemplate</a:t>
            </a:r>
            <a:r>
              <a:rPr lang="es-ES" sz="1400" dirty="0"/>
              <a:t> </a:t>
            </a:r>
            <a:r>
              <a:rPr lang="es-ES" sz="1400" dirty="0" err="1"/>
              <a:t>template</a:t>
            </a:r>
            <a:r>
              <a:rPr lang="es-ES" sz="1400" dirty="0" smtClean="0"/>
              <a:t>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Variable dirección base del servicio (hasta el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cotnext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root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="http://localhost:9000/escuela";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Métodos para comunicarse con servicio con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RestTemplate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55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195486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Spring </a:t>
            </a:r>
            <a:r>
              <a:rPr lang="es-ES" b="1" dirty="0" err="1"/>
              <a:t>Boot</a:t>
            </a:r>
            <a:r>
              <a:rPr lang="es-ES" b="1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Simplifica incorporación de librerías: incluye unas configuraciones padre que incluyen una serie de dependencias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Configuraciones por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defecto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ya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no hay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Hay un archivo de propiedades: nombre valor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 “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autoarrancable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”. No hay que poner un contenedor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listener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en web.xml. Sólo una orden de cuando se quiere iniciar en un </a:t>
            </a:r>
            <a:r>
              <a:rPr lang="es-ES" b="1" dirty="0">
                <a:sym typeface="Wingdings" panose="05000000000000000000" pitchFamily="2" charset="2"/>
              </a:rPr>
              <a:t>método </a:t>
            </a:r>
            <a:r>
              <a:rPr lang="es-ES" b="1" dirty="0" err="1">
                <a:sym typeface="Wingdings" panose="05000000000000000000" pitchFamily="2" charset="2"/>
              </a:rPr>
              <a:t>main</a:t>
            </a:r>
            <a:endParaRPr lang="es-ES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Nuevas anotaciones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1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ha creado </a:t>
            </a:r>
          </a:p>
          <a:p>
            <a:pPr lvl="2"/>
            <a:r>
              <a:rPr lang="es-ES" sz="1200" dirty="0"/>
              <a:t>&lt;</a:t>
            </a:r>
            <a:r>
              <a:rPr lang="es-ES" sz="1200" b="1" dirty="0" err="1"/>
              <a:t>bean</a:t>
            </a:r>
            <a:r>
              <a:rPr lang="es-ES" sz="1200" b="1" dirty="0"/>
              <a:t> id=</a:t>
            </a:r>
            <a:r>
              <a:rPr lang="es-ES" sz="1200" b="1" i="1" dirty="0"/>
              <a:t>"</a:t>
            </a:r>
            <a:r>
              <a:rPr lang="es-ES" sz="1200" b="1" i="1" dirty="0" err="1"/>
              <a:t>template</a:t>
            </a:r>
            <a:r>
              <a:rPr lang="es-ES" sz="1200" b="1" i="1" dirty="0"/>
              <a:t>"</a:t>
            </a:r>
          </a:p>
          <a:p>
            <a:pPr lvl="2"/>
            <a:r>
              <a:rPr lang="es-ES" sz="1200" dirty="0" err="1"/>
              <a:t>class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org.springframework.web.client.RestTemplate</a:t>
            </a:r>
            <a:r>
              <a:rPr lang="es-ES" sz="1200" i="1" dirty="0"/>
              <a:t>"&gt;</a:t>
            </a:r>
          </a:p>
          <a:p>
            <a:pPr lvl="2"/>
            <a:r>
              <a:rPr lang="es-ES" sz="1200" dirty="0"/>
              <a:t>&lt;/</a:t>
            </a:r>
            <a:r>
              <a:rPr lang="es-ES" sz="1200" b="1" dirty="0" err="1"/>
              <a:t>bean</a:t>
            </a:r>
            <a:r>
              <a:rPr lang="es-ES" sz="1200" b="1" dirty="0"/>
              <a:t>&gt;</a:t>
            </a:r>
            <a:endParaRPr lang="es-ES" sz="12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DaoCursosImpl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Inyectar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RestTemplate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400" i="1" dirty="0"/>
              <a:t>@</a:t>
            </a:r>
            <a:r>
              <a:rPr lang="es-ES" sz="1400" i="1" dirty="0" err="1"/>
              <a:t>Autowired</a:t>
            </a:r>
            <a:endParaRPr lang="es-ES" sz="1400" i="1" dirty="0"/>
          </a:p>
          <a:p>
            <a:pPr lvl="2"/>
            <a:r>
              <a:rPr lang="es-ES" sz="1400" dirty="0" err="1"/>
              <a:t>RestTemplate</a:t>
            </a:r>
            <a:r>
              <a:rPr lang="es-ES" sz="1400" dirty="0"/>
              <a:t> </a:t>
            </a:r>
            <a:r>
              <a:rPr lang="es-ES" sz="1400" dirty="0" err="1"/>
              <a:t>template</a:t>
            </a:r>
            <a:r>
              <a:rPr lang="es-ES" sz="1400" dirty="0" smtClean="0"/>
              <a:t>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Variable dirección base del servicio (hasta el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cotnext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root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="http://localhost:9000/escuela";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Métodos para comunicarse con servicio con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RestTemplate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getForObject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()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 que pase la respuesta de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json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array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 objetos curso: </a:t>
            </a:r>
            <a:r>
              <a:rPr lang="es-ES" dirty="0"/>
              <a:t>Curso</a:t>
            </a:r>
            <a:r>
              <a:rPr lang="es-ES" dirty="0" smtClean="0"/>
              <a:t>[] es por la librería </a:t>
            </a:r>
            <a:r>
              <a:rPr lang="es-ES" dirty="0" err="1" smtClean="0"/>
              <a:t>jackson</a:t>
            </a:r>
            <a:endParaRPr lang="es-ES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 dirección: </a:t>
            </a:r>
            <a:r>
              <a:rPr lang="pt-BR" dirty="0" smtClean="0"/>
              <a:t>(</a:t>
            </a:r>
            <a:r>
              <a:rPr lang="pt-BR" dirty="0" err="1"/>
              <a:t>url</a:t>
            </a:r>
            <a:r>
              <a:rPr lang="pt-BR" dirty="0"/>
              <a:t>+"/cursos", 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Queda:</a:t>
            </a:r>
          </a:p>
          <a:p>
            <a:pPr lvl="3"/>
            <a:r>
              <a:rPr lang="es-ES" sz="1400" i="1" dirty="0"/>
              <a:t>@</a:t>
            </a:r>
            <a:r>
              <a:rPr lang="es-ES" sz="1400" i="1" dirty="0" err="1"/>
              <a:t>Override</a:t>
            </a:r>
            <a:endParaRPr lang="es-ES" sz="1400" i="1" dirty="0"/>
          </a:p>
          <a:p>
            <a:pPr lvl="3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List</a:t>
            </a:r>
            <a:r>
              <a:rPr lang="es-ES" sz="1400" dirty="0"/>
              <a:t>&lt;Curso&gt; </a:t>
            </a:r>
            <a:r>
              <a:rPr lang="es-ES" sz="1400" dirty="0" err="1"/>
              <a:t>getCursos</a:t>
            </a:r>
            <a:r>
              <a:rPr lang="es-ES" sz="1400" dirty="0"/>
              <a:t>() {</a:t>
            </a:r>
          </a:p>
          <a:p>
            <a:pPr lvl="3"/>
            <a:r>
              <a:rPr lang="es-ES" sz="1400" dirty="0"/>
              <a:t>//</a:t>
            </a:r>
            <a:r>
              <a:rPr lang="es-ES" sz="1400" dirty="0" err="1"/>
              <a:t>array</a:t>
            </a:r>
            <a:r>
              <a:rPr lang="es-ES" sz="1400" dirty="0"/>
              <a:t> de objetos curso</a:t>
            </a:r>
          </a:p>
          <a:p>
            <a:pPr lvl="3"/>
            <a:r>
              <a:rPr lang="pt-BR" sz="1400" dirty="0"/>
              <a:t>Curso[] cursos=</a:t>
            </a:r>
            <a:r>
              <a:rPr lang="pt-BR" sz="1400" dirty="0" err="1"/>
              <a:t>template</a:t>
            </a:r>
            <a:r>
              <a:rPr lang="pt-BR" sz="1400" b="1" dirty="0" err="1"/>
              <a:t>.getForObjec</a:t>
            </a:r>
            <a:r>
              <a:rPr lang="pt-BR" sz="1400" dirty="0" err="1"/>
              <a:t>t</a:t>
            </a:r>
            <a:r>
              <a:rPr lang="pt-BR" sz="1400" dirty="0"/>
              <a:t>(</a:t>
            </a:r>
            <a:r>
              <a:rPr lang="pt-BR" sz="1400" dirty="0" err="1"/>
              <a:t>url</a:t>
            </a:r>
            <a:r>
              <a:rPr lang="pt-BR" sz="1400" dirty="0"/>
              <a:t>+"/cursos", Curso[].</a:t>
            </a:r>
            <a:r>
              <a:rPr lang="pt-BR" sz="1400" dirty="0" err="1"/>
              <a:t>class</a:t>
            </a:r>
            <a:r>
              <a:rPr lang="pt-BR" sz="1400" dirty="0"/>
              <a:t>);</a:t>
            </a:r>
          </a:p>
          <a:p>
            <a:pPr lvl="3"/>
            <a:r>
              <a:rPr lang="es-ES" sz="1400" dirty="0"/>
              <a:t>//pasar el </a:t>
            </a:r>
            <a:r>
              <a:rPr lang="es-ES" sz="1400" dirty="0" err="1"/>
              <a:t>array</a:t>
            </a:r>
            <a:r>
              <a:rPr lang="es-ES" sz="1400" dirty="0"/>
              <a:t> a </a:t>
            </a:r>
            <a:r>
              <a:rPr lang="es-ES" sz="1400" dirty="0" err="1"/>
              <a:t>list</a:t>
            </a:r>
            <a:endParaRPr lang="es-ES" sz="1400" dirty="0"/>
          </a:p>
          <a:p>
            <a:pPr lvl="3"/>
            <a:r>
              <a:rPr lang="es-ES" sz="1400" dirty="0" err="1"/>
              <a:t>return</a:t>
            </a:r>
            <a:r>
              <a:rPr lang="es-ES" sz="1400" dirty="0"/>
              <a:t> </a:t>
            </a:r>
            <a:r>
              <a:rPr lang="es-ES" sz="1400" dirty="0" err="1"/>
              <a:t>Arrays.</a:t>
            </a:r>
            <a:r>
              <a:rPr lang="es-ES" sz="1400" i="1" dirty="0" err="1"/>
              <a:t>asList</a:t>
            </a:r>
            <a:r>
              <a:rPr lang="es-ES" sz="1400" i="1" dirty="0"/>
              <a:t>(cursos);</a:t>
            </a:r>
          </a:p>
          <a:p>
            <a:pPr lvl="3"/>
            <a:r>
              <a:rPr lang="es-ES" sz="1400" dirty="0" smtClean="0"/>
              <a:t>}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129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267494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Override</a:t>
            </a:r>
            <a:endParaRPr lang="es-ES" sz="1200" i="1" dirty="0"/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Curso </a:t>
            </a:r>
            <a:r>
              <a:rPr lang="es-ES" sz="1200" dirty="0" err="1"/>
              <a:t>getCurso</a:t>
            </a:r>
            <a:r>
              <a:rPr lang="es-ES" sz="1200" dirty="0"/>
              <a:t>(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idCurso</a:t>
            </a:r>
            <a:r>
              <a:rPr lang="es-ES" sz="1200" dirty="0"/>
              <a:t>) {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//atención concatena dirección e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idCurso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//la respuesta es un objeto</a:t>
            </a:r>
          </a:p>
          <a:p>
            <a:pPr lvl="3"/>
            <a:r>
              <a:rPr lang="pt-BR" sz="1200" b="1" dirty="0" err="1"/>
              <a:t>return</a:t>
            </a:r>
            <a:r>
              <a:rPr lang="pt-BR" sz="1200" b="1" dirty="0"/>
              <a:t> </a:t>
            </a:r>
            <a:r>
              <a:rPr lang="pt-BR" sz="1200" b="1" dirty="0" err="1"/>
              <a:t>template.</a:t>
            </a:r>
            <a:r>
              <a:rPr lang="pt-BR" sz="1200" b="1" dirty="0" err="1">
                <a:solidFill>
                  <a:srgbClr val="FF0000"/>
                </a:solidFill>
              </a:rPr>
              <a:t>getForObject</a:t>
            </a:r>
            <a:r>
              <a:rPr lang="pt-BR" sz="1200" b="1" dirty="0">
                <a:solidFill>
                  <a:srgbClr val="FF0000"/>
                </a:solidFill>
              </a:rPr>
              <a:t>(</a:t>
            </a:r>
            <a:r>
              <a:rPr lang="pt-BR" sz="1200" b="1" dirty="0" err="1">
                <a:solidFill>
                  <a:srgbClr val="FF0000"/>
                </a:solidFill>
              </a:rPr>
              <a:t>u</a:t>
            </a:r>
            <a:r>
              <a:rPr lang="pt-BR" sz="1200" b="1" dirty="0" err="1"/>
              <a:t>r</a:t>
            </a:r>
            <a:r>
              <a:rPr lang="pt-BR" sz="1200" b="1" dirty="0" err="1">
                <a:solidFill>
                  <a:srgbClr val="FF0000"/>
                </a:solidFill>
              </a:rPr>
              <a:t>l</a:t>
            </a:r>
            <a:r>
              <a:rPr lang="pt-BR" sz="1200" dirty="0">
                <a:solidFill>
                  <a:srgbClr val="FF0000"/>
                </a:solidFill>
              </a:rPr>
              <a:t>+"/</a:t>
            </a:r>
            <a:r>
              <a:rPr lang="pt-BR" sz="1200" dirty="0"/>
              <a:t>cursos</a:t>
            </a:r>
            <a:r>
              <a:rPr lang="pt-BR" sz="1200" dirty="0">
                <a:solidFill>
                  <a:srgbClr val="FF0000"/>
                </a:solidFill>
              </a:rPr>
              <a:t>/"+</a:t>
            </a:r>
            <a:r>
              <a:rPr lang="pt-BR" sz="1200" dirty="0" err="1"/>
              <a:t>idCurso</a:t>
            </a:r>
            <a:r>
              <a:rPr lang="pt-BR" sz="1200" dirty="0"/>
              <a:t>, </a:t>
            </a:r>
            <a:r>
              <a:rPr lang="pt-BR" sz="1200" dirty="0" err="1"/>
              <a:t>Curso.class</a:t>
            </a:r>
            <a:r>
              <a:rPr lang="pt-BR" sz="1200" dirty="0"/>
              <a:t>);</a:t>
            </a:r>
          </a:p>
          <a:p>
            <a:pPr lvl="2"/>
            <a:r>
              <a:rPr lang="es-ES" sz="1200" dirty="0" smtClean="0"/>
              <a:t>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sólo para borrar. Se pasa el id en la dirección:</a:t>
            </a:r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Override</a:t>
            </a:r>
            <a:endParaRPr lang="es-ES" sz="1200" i="1" dirty="0"/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eliminarCurso</a:t>
            </a:r>
            <a:r>
              <a:rPr lang="es-ES" sz="1200" dirty="0"/>
              <a:t>(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idCurso</a:t>
            </a:r>
            <a:r>
              <a:rPr lang="es-ES" sz="1200" dirty="0"/>
              <a:t>) {</a:t>
            </a:r>
          </a:p>
          <a:p>
            <a:pPr lvl="2"/>
            <a:r>
              <a:rPr lang="es-ES" sz="1200" dirty="0" smtClean="0"/>
              <a:t>	</a:t>
            </a:r>
            <a:r>
              <a:rPr lang="es-ES" sz="1200" b="1" dirty="0" err="1" smtClean="0"/>
              <a:t>template.</a:t>
            </a:r>
            <a:r>
              <a:rPr lang="es-ES" sz="1200" dirty="0" err="1" smtClean="0"/>
              <a:t>delete</a:t>
            </a:r>
            <a:r>
              <a:rPr lang="es-ES" sz="1200" dirty="0" smtClean="0"/>
              <a:t>(</a:t>
            </a:r>
            <a:r>
              <a:rPr lang="es-ES" sz="1200" dirty="0" err="1" smtClean="0"/>
              <a:t>url</a:t>
            </a:r>
            <a:r>
              <a:rPr lang="es-ES" sz="1200" dirty="0"/>
              <a:t>+"/cursos/"+</a:t>
            </a:r>
            <a:r>
              <a:rPr lang="es-ES" sz="1200" dirty="0" err="1"/>
              <a:t>idCurso</a:t>
            </a:r>
            <a:r>
              <a:rPr lang="es-ES" sz="1200" dirty="0"/>
              <a:t>);</a:t>
            </a:r>
          </a:p>
          <a:p>
            <a:pPr lvl="2"/>
            <a:r>
              <a:rPr lang="es-ES" sz="1200" dirty="0" smtClean="0"/>
              <a:t>}</a:t>
            </a:r>
          </a:p>
          <a:p>
            <a:pPr lvl="2"/>
            <a:endParaRPr lang="es-ES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Insertar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Override</a:t>
            </a:r>
            <a:endParaRPr lang="es-ES" sz="1200" i="1" dirty="0"/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altaCurso</a:t>
            </a:r>
            <a:r>
              <a:rPr lang="es-ES" sz="1200" dirty="0"/>
              <a:t>(Curso c) {</a:t>
            </a:r>
          </a:p>
          <a:p>
            <a:pPr lvl="3"/>
            <a:r>
              <a:rPr lang="es-ES" sz="1200" dirty="0" err="1"/>
              <a:t>template.postForLocation</a:t>
            </a:r>
            <a:r>
              <a:rPr lang="es-ES" sz="1200" dirty="0"/>
              <a:t>(</a:t>
            </a:r>
            <a:r>
              <a:rPr lang="es-ES" sz="1200" dirty="0" err="1"/>
              <a:t>url</a:t>
            </a:r>
            <a:r>
              <a:rPr lang="es-ES" sz="1200" dirty="0"/>
              <a:t>+"/cursos", c);</a:t>
            </a:r>
          </a:p>
          <a:p>
            <a:pPr lvl="3"/>
            <a:r>
              <a:rPr lang="es-ES" sz="1200" dirty="0"/>
              <a:t>//ponemos que </a:t>
            </a:r>
            <a:r>
              <a:rPr lang="es-ES" sz="1200" dirty="0" err="1"/>
              <a:t>devuela</a:t>
            </a:r>
            <a:r>
              <a:rPr lang="es-ES" sz="1200" dirty="0"/>
              <a:t> un 1 </a:t>
            </a:r>
            <a:r>
              <a:rPr lang="es-ES" sz="1200" dirty="0" err="1"/>
              <a:t>pq</a:t>
            </a:r>
            <a:r>
              <a:rPr lang="es-ES" sz="1200" dirty="0"/>
              <a:t> es de cuando pedía devolver el </a:t>
            </a:r>
            <a:r>
              <a:rPr lang="es-ES" sz="1200" dirty="0" err="1"/>
              <a:t>idCurso</a:t>
            </a:r>
            <a:endParaRPr lang="es-ES" sz="1200" dirty="0"/>
          </a:p>
          <a:p>
            <a:pPr lvl="3"/>
            <a:r>
              <a:rPr lang="es-ES" sz="1200" dirty="0" err="1"/>
              <a:t>return</a:t>
            </a:r>
            <a:r>
              <a:rPr lang="es-ES" sz="1200" dirty="0"/>
              <a:t> 1;</a:t>
            </a:r>
          </a:p>
          <a:p>
            <a:pPr lvl="2"/>
            <a:r>
              <a:rPr lang="es-ES" sz="1200" dirty="0"/>
              <a:t>}</a:t>
            </a:r>
            <a:endParaRPr lang="es-ES" sz="1200" dirty="0" smtClean="0"/>
          </a:p>
          <a:p>
            <a:pPr lvl="2"/>
            <a:endParaRPr lang="es-ES" sz="1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2877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44809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200" dirty="0"/>
              <a:t>Controlador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sz="1200" dirty="0"/>
              <a:t>Borrar </a:t>
            </a:r>
            <a:r>
              <a:rPr lang="es-ES" sz="1200" dirty="0" err="1"/>
              <a:t>AltaAlumno</a:t>
            </a:r>
            <a:r>
              <a:rPr lang="es-ES" sz="1200" dirty="0"/>
              <a:t>, las </a:t>
            </a:r>
            <a:r>
              <a:rPr lang="es-ES" sz="1200" dirty="0" err="1"/>
              <a:t>inyeccioens</a:t>
            </a:r>
            <a:r>
              <a:rPr lang="es-ES" sz="1200" dirty="0"/>
              <a:t> que referencian a alumno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s-ES" sz="12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s-ES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200" dirty="0"/>
              <a:t>Vista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sz="1200" dirty="0" err="1"/>
              <a:t>mvcConfig</a:t>
            </a:r>
            <a:endParaRPr lang="es-ES" sz="12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sz="1200" dirty="0" err="1"/>
              <a:t>Menu.jsp</a:t>
            </a:r>
            <a:r>
              <a:rPr lang="es-ES" sz="1200" dirty="0"/>
              <a:t> quitar alta alumno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sz="1200" dirty="0" err="1"/>
              <a:t>Listado.jsp</a:t>
            </a:r>
            <a:endParaRPr lang="es-ES" sz="1200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s-ES" sz="1200" dirty="0"/>
              <a:t>Borrar formulario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s-ES" sz="1200" dirty="0"/>
              <a:t>Convertir tabla en tabla curso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00353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339502"/>
            <a:ext cx="4538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Run as…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menu.jsp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Jackson ha transformado las fechas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66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ES" sz="28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Ej._11_spring_boot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9857" y="915566"/>
            <a:ext cx="76385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Como lleva su propio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Tomcat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. Como todos ocupan el puerto 8080, parar el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tomcat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Crear una aplicación de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SrpingBoot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es crear una aplicación de consola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Eclipse asistente: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Spring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BootNew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Starter Project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Name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11_ejemplo_boot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Type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Maven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Package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Principal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Next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Paquetes padre opcionales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Escoger: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Spring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Web Starter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Next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Finish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4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8136904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Se crea el proyecto en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. Tarda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Si da error: botón derecho: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update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project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por si no se ha descargado algo</a:t>
            </a:r>
          </a:p>
          <a:p>
            <a:pPr lvl="1"/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pom.xml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Sale configuración padre para que lleva las dependencias embebidas</a:t>
            </a:r>
          </a:p>
          <a:p>
            <a:pPr lvl="3"/>
            <a:r>
              <a:rPr lang="es-ES" sz="1100" dirty="0"/>
              <a:t>&lt;</a:t>
            </a:r>
            <a:r>
              <a:rPr lang="es-ES" sz="1100" dirty="0" err="1"/>
              <a:t>parent</a:t>
            </a:r>
            <a:r>
              <a:rPr lang="es-ES" sz="1100" dirty="0"/>
              <a:t>&gt;</a:t>
            </a:r>
          </a:p>
          <a:p>
            <a:pPr lvl="4"/>
            <a:r>
              <a:rPr lang="es-ES" sz="1100" dirty="0"/>
              <a:t>&lt;</a:t>
            </a:r>
            <a:r>
              <a:rPr lang="es-ES" sz="1100" dirty="0" err="1"/>
              <a:t>groupId</a:t>
            </a:r>
            <a:r>
              <a:rPr lang="es-ES" sz="1100" dirty="0"/>
              <a:t>&gt;</a:t>
            </a:r>
            <a:r>
              <a:rPr lang="es-ES" sz="1100" dirty="0" err="1"/>
              <a:t>org.springframework.boot</a:t>
            </a:r>
            <a:r>
              <a:rPr lang="es-ES" sz="1100" dirty="0"/>
              <a:t>&lt;/</a:t>
            </a:r>
            <a:r>
              <a:rPr lang="es-ES" sz="1100" dirty="0" err="1"/>
              <a:t>groupId</a:t>
            </a:r>
            <a:r>
              <a:rPr lang="es-ES" sz="1100" dirty="0"/>
              <a:t>&gt;</a:t>
            </a:r>
          </a:p>
          <a:p>
            <a:pPr lvl="4"/>
            <a:r>
              <a:rPr lang="es-ES" sz="1100" dirty="0"/>
              <a:t>&lt;</a:t>
            </a:r>
            <a:r>
              <a:rPr lang="es-ES" sz="1100" dirty="0" err="1"/>
              <a:t>artifactId</a:t>
            </a:r>
            <a:r>
              <a:rPr lang="es-ES" sz="1100" dirty="0"/>
              <a:t>&gt;</a:t>
            </a:r>
            <a:r>
              <a:rPr lang="es-ES" sz="1100" dirty="0" err="1"/>
              <a:t>spring</a:t>
            </a:r>
            <a:r>
              <a:rPr lang="es-ES" sz="1100" dirty="0"/>
              <a:t>-</a:t>
            </a:r>
            <a:r>
              <a:rPr lang="es-ES" sz="1100" dirty="0" err="1"/>
              <a:t>boot</a:t>
            </a:r>
            <a:r>
              <a:rPr lang="es-ES" sz="1100" dirty="0"/>
              <a:t>-starter-</a:t>
            </a:r>
            <a:r>
              <a:rPr lang="es-ES" sz="1100" dirty="0" err="1"/>
              <a:t>parent</a:t>
            </a:r>
            <a:r>
              <a:rPr lang="es-ES" sz="1100" dirty="0"/>
              <a:t>&lt;/</a:t>
            </a:r>
            <a:r>
              <a:rPr lang="es-ES" sz="1100" dirty="0" err="1"/>
              <a:t>artifactId</a:t>
            </a:r>
            <a:r>
              <a:rPr lang="es-ES" sz="1100" dirty="0"/>
              <a:t>&gt;</a:t>
            </a:r>
          </a:p>
          <a:p>
            <a:pPr lvl="4"/>
            <a:r>
              <a:rPr lang="es-ES" sz="1100" dirty="0"/>
              <a:t>&lt;</a:t>
            </a:r>
            <a:r>
              <a:rPr lang="es-ES" sz="1100" dirty="0" err="1"/>
              <a:t>version</a:t>
            </a:r>
            <a:r>
              <a:rPr lang="es-ES" sz="1100" dirty="0"/>
              <a:t>&gt;2.1.6.RELEASE&lt;/</a:t>
            </a:r>
            <a:r>
              <a:rPr lang="es-ES" sz="1100" dirty="0" err="1"/>
              <a:t>version</a:t>
            </a:r>
            <a:r>
              <a:rPr lang="es-ES" sz="1100" dirty="0"/>
              <a:t>&gt;</a:t>
            </a:r>
          </a:p>
          <a:p>
            <a:pPr lvl="4"/>
            <a:r>
              <a:rPr lang="en-US" sz="1100" dirty="0"/>
              <a:t>&lt;</a:t>
            </a:r>
            <a:r>
              <a:rPr lang="en-US" sz="1100" dirty="0" err="1"/>
              <a:t>relativePath</a:t>
            </a:r>
            <a:r>
              <a:rPr lang="en-US" sz="1100" dirty="0"/>
              <a:t>/&gt; &lt;!-- lookup parent from repository --&gt;</a:t>
            </a:r>
          </a:p>
          <a:p>
            <a:pPr lvl="3"/>
            <a:r>
              <a:rPr lang="es-ES" sz="1100" dirty="0"/>
              <a:t>&lt;/</a:t>
            </a:r>
            <a:r>
              <a:rPr lang="es-ES" sz="1100" dirty="0" err="1"/>
              <a:t>parent</a:t>
            </a:r>
            <a:r>
              <a:rPr lang="es-ES" sz="1100" dirty="0" smtClean="0"/>
              <a:t>&gt;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 única dependencia el starter web q se ha marcado</a:t>
            </a:r>
            <a:endParaRPr lang="es-ES" sz="1200" dirty="0" smtClean="0"/>
          </a:p>
          <a:p>
            <a:pPr lvl="3"/>
            <a:r>
              <a:rPr lang="es-ES" sz="1000" dirty="0"/>
              <a:t>&lt;</a:t>
            </a:r>
            <a:r>
              <a:rPr lang="es-ES" sz="1000" dirty="0" err="1"/>
              <a:t>dependencies</a:t>
            </a:r>
            <a:r>
              <a:rPr lang="es-ES" sz="1000" dirty="0"/>
              <a:t>&gt;</a:t>
            </a:r>
          </a:p>
          <a:p>
            <a:pPr lvl="4"/>
            <a:r>
              <a:rPr lang="es-ES" sz="1000" dirty="0"/>
              <a:t>&lt;</a:t>
            </a:r>
            <a:r>
              <a:rPr lang="es-ES" sz="1000" dirty="0" err="1"/>
              <a:t>dependency</a:t>
            </a:r>
            <a:r>
              <a:rPr lang="es-ES" sz="1000" dirty="0"/>
              <a:t>&gt;</a:t>
            </a:r>
          </a:p>
          <a:p>
            <a:pPr lvl="5"/>
            <a:r>
              <a:rPr lang="es-ES" sz="1000" dirty="0"/>
              <a:t>&lt;</a:t>
            </a:r>
            <a:r>
              <a:rPr lang="es-ES" sz="1000" dirty="0" err="1"/>
              <a:t>groupId</a:t>
            </a:r>
            <a:r>
              <a:rPr lang="es-ES" sz="1000" dirty="0"/>
              <a:t>&gt;</a:t>
            </a:r>
            <a:r>
              <a:rPr lang="es-ES" sz="1000" dirty="0" err="1"/>
              <a:t>org.springframework.boot</a:t>
            </a:r>
            <a:r>
              <a:rPr lang="es-ES" sz="1000" dirty="0"/>
              <a:t>&lt;/</a:t>
            </a:r>
            <a:r>
              <a:rPr lang="es-ES" sz="1000" dirty="0" err="1"/>
              <a:t>groupId</a:t>
            </a:r>
            <a:r>
              <a:rPr lang="es-ES" sz="1000" dirty="0"/>
              <a:t>&gt;</a:t>
            </a:r>
          </a:p>
          <a:p>
            <a:pPr lvl="5"/>
            <a:r>
              <a:rPr lang="es-ES" sz="1000" dirty="0"/>
              <a:t>&lt;</a:t>
            </a:r>
            <a:r>
              <a:rPr lang="es-ES" sz="1000" dirty="0" err="1"/>
              <a:t>artifactId</a:t>
            </a:r>
            <a:r>
              <a:rPr lang="es-ES" sz="1000" dirty="0"/>
              <a:t>&gt;</a:t>
            </a:r>
            <a:r>
              <a:rPr lang="es-ES" sz="1000" dirty="0" err="1"/>
              <a:t>spring</a:t>
            </a:r>
            <a:r>
              <a:rPr lang="es-ES" sz="1000" dirty="0"/>
              <a:t>-</a:t>
            </a:r>
            <a:r>
              <a:rPr lang="es-ES" sz="1000" dirty="0" err="1"/>
              <a:t>boot</a:t>
            </a:r>
            <a:r>
              <a:rPr lang="es-ES" sz="1000" dirty="0"/>
              <a:t>-starter-web&lt;/</a:t>
            </a:r>
            <a:r>
              <a:rPr lang="es-ES" sz="1000" dirty="0" err="1"/>
              <a:t>artifactId</a:t>
            </a:r>
            <a:r>
              <a:rPr lang="es-ES" sz="1000" dirty="0"/>
              <a:t>&gt;</a:t>
            </a:r>
          </a:p>
          <a:p>
            <a:pPr lvl="5"/>
            <a:r>
              <a:rPr lang="es-ES" sz="1000" dirty="0"/>
              <a:t>&lt;/</a:t>
            </a:r>
            <a:r>
              <a:rPr lang="es-ES" sz="1000" dirty="0" err="1"/>
              <a:t>dependency</a:t>
            </a:r>
            <a:r>
              <a:rPr lang="es-ES" sz="1000" dirty="0"/>
              <a:t>&gt;</a:t>
            </a:r>
          </a:p>
          <a:p>
            <a:pPr lvl="5"/>
            <a:endParaRPr lang="es-ES" sz="1000" dirty="0"/>
          </a:p>
          <a:p>
            <a:pPr lvl="5"/>
            <a:r>
              <a:rPr lang="es-ES" sz="1000" dirty="0"/>
              <a:t>&lt;</a:t>
            </a:r>
            <a:r>
              <a:rPr lang="es-ES" sz="1000" dirty="0" err="1"/>
              <a:t>dependency</a:t>
            </a:r>
            <a:r>
              <a:rPr lang="es-ES" sz="1000" dirty="0"/>
              <a:t>&gt;</a:t>
            </a:r>
          </a:p>
          <a:p>
            <a:pPr lvl="5"/>
            <a:r>
              <a:rPr lang="es-ES" sz="1000" dirty="0"/>
              <a:t>&lt;</a:t>
            </a:r>
            <a:r>
              <a:rPr lang="es-ES" sz="1000" dirty="0" err="1"/>
              <a:t>groupId</a:t>
            </a:r>
            <a:r>
              <a:rPr lang="es-ES" sz="1000" dirty="0"/>
              <a:t>&gt;</a:t>
            </a:r>
            <a:r>
              <a:rPr lang="es-ES" sz="1000" dirty="0" err="1"/>
              <a:t>org.springframework.boot</a:t>
            </a:r>
            <a:r>
              <a:rPr lang="es-ES" sz="1000" dirty="0"/>
              <a:t>&lt;/</a:t>
            </a:r>
            <a:r>
              <a:rPr lang="es-ES" sz="1000" dirty="0" err="1"/>
              <a:t>groupId</a:t>
            </a:r>
            <a:r>
              <a:rPr lang="es-ES" sz="1000" dirty="0"/>
              <a:t>&gt;</a:t>
            </a:r>
          </a:p>
          <a:p>
            <a:pPr lvl="5"/>
            <a:r>
              <a:rPr lang="es-ES" sz="1000" dirty="0"/>
              <a:t>&lt;</a:t>
            </a:r>
            <a:r>
              <a:rPr lang="es-ES" sz="1000" dirty="0" err="1"/>
              <a:t>artifactId</a:t>
            </a:r>
            <a:r>
              <a:rPr lang="es-ES" sz="1000" dirty="0"/>
              <a:t>&gt;</a:t>
            </a:r>
            <a:r>
              <a:rPr lang="es-ES" sz="1000" dirty="0" err="1"/>
              <a:t>spring</a:t>
            </a:r>
            <a:r>
              <a:rPr lang="es-ES" sz="1000" dirty="0"/>
              <a:t>-</a:t>
            </a:r>
            <a:r>
              <a:rPr lang="es-ES" sz="1000" dirty="0" err="1"/>
              <a:t>boot</a:t>
            </a:r>
            <a:r>
              <a:rPr lang="es-ES" sz="1000" dirty="0"/>
              <a:t>-starter-test&lt;/</a:t>
            </a:r>
            <a:r>
              <a:rPr lang="es-ES" sz="1000" dirty="0" err="1"/>
              <a:t>artifactId</a:t>
            </a:r>
            <a:r>
              <a:rPr lang="es-ES" sz="1000" dirty="0"/>
              <a:t>&gt;</a:t>
            </a:r>
          </a:p>
          <a:p>
            <a:pPr lvl="5"/>
            <a:r>
              <a:rPr lang="es-ES" sz="1000" dirty="0"/>
              <a:t>&lt;</a:t>
            </a:r>
            <a:r>
              <a:rPr lang="es-ES" sz="1000" dirty="0" err="1"/>
              <a:t>scope</a:t>
            </a:r>
            <a:r>
              <a:rPr lang="es-ES" sz="1000" dirty="0"/>
              <a:t>&gt;test&lt;/</a:t>
            </a:r>
            <a:r>
              <a:rPr lang="es-ES" sz="1000" dirty="0" err="1"/>
              <a:t>scope</a:t>
            </a:r>
            <a:r>
              <a:rPr lang="es-ES" sz="1000" dirty="0"/>
              <a:t>&gt;</a:t>
            </a:r>
          </a:p>
          <a:p>
            <a:pPr lvl="4"/>
            <a:r>
              <a:rPr lang="es-ES" sz="1000" dirty="0"/>
              <a:t>&lt;/</a:t>
            </a:r>
            <a:r>
              <a:rPr lang="es-ES" sz="1000" dirty="0" err="1"/>
              <a:t>dependency</a:t>
            </a:r>
            <a:r>
              <a:rPr lang="es-ES" sz="1000" dirty="0"/>
              <a:t>&gt;</a:t>
            </a:r>
          </a:p>
          <a:p>
            <a:pPr lvl="3"/>
            <a:r>
              <a:rPr lang="es-ES" sz="1000" dirty="0"/>
              <a:t>&lt;/</a:t>
            </a:r>
            <a:r>
              <a:rPr lang="es-ES" sz="1000" dirty="0" err="1"/>
              <a:t>dependencies</a:t>
            </a:r>
            <a:r>
              <a:rPr lang="es-ES" sz="1000" dirty="0"/>
              <a:t>&gt;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66262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5" y="339502"/>
            <a:ext cx="777686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mainjavaprincipalApplication.java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Desde donde arrancará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tiene el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main</a:t>
            </a:r>
            <a:endParaRPr lang="es-ES" dirty="0" smtClean="0">
              <a:sym typeface="Wingdings" panose="05000000000000000000" pitchFamily="2" charset="2"/>
            </a:endParaRPr>
          </a:p>
          <a:p>
            <a:pPr lvl="2"/>
            <a:r>
              <a:rPr lang="es-ES" sz="1200" dirty="0" err="1">
                <a:sym typeface="Wingdings" panose="05000000000000000000" pitchFamily="2" charset="2"/>
              </a:rPr>
              <a:t>package</a:t>
            </a:r>
            <a:r>
              <a:rPr lang="es-ES" sz="1200" dirty="0">
                <a:sym typeface="Wingdings" panose="05000000000000000000" pitchFamily="2" charset="2"/>
              </a:rPr>
              <a:t> principal</a:t>
            </a:r>
            <a:r>
              <a:rPr lang="es-ES" sz="1200" dirty="0" smtClean="0">
                <a:sym typeface="Wingdings" panose="05000000000000000000" pitchFamily="2" charset="2"/>
              </a:rPr>
              <a:t>;</a:t>
            </a:r>
          </a:p>
          <a:p>
            <a:pPr lvl="2"/>
            <a:r>
              <a:rPr lang="es-ES" sz="1200" dirty="0" err="1" smtClean="0">
                <a:sym typeface="Wingdings" panose="05000000000000000000" pitchFamily="2" charset="2"/>
              </a:rPr>
              <a:t>import</a:t>
            </a:r>
            <a:r>
              <a:rPr lang="es-ES" sz="1200" dirty="0" smtClean="0">
                <a:sym typeface="Wingdings" panose="05000000000000000000" pitchFamily="2" charset="2"/>
              </a:rPr>
              <a:t> </a:t>
            </a:r>
            <a:r>
              <a:rPr lang="es-ES" sz="1200" dirty="0" err="1" smtClean="0">
                <a:sym typeface="Wingdings" panose="05000000000000000000" pitchFamily="2" charset="2"/>
              </a:rPr>
              <a:t>org.springframework.boot.SpringApplication</a:t>
            </a:r>
            <a:r>
              <a:rPr lang="es-ES" sz="1200" dirty="0" smtClean="0">
                <a:sym typeface="Wingdings" panose="05000000000000000000" pitchFamily="2" charset="2"/>
              </a:rPr>
              <a:t>;</a:t>
            </a:r>
          </a:p>
          <a:p>
            <a:pPr lvl="2"/>
            <a:r>
              <a:rPr lang="es-ES" sz="1200" dirty="0" err="1" smtClean="0">
                <a:sym typeface="Wingdings" panose="05000000000000000000" pitchFamily="2" charset="2"/>
              </a:rPr>
              <a:t>import</a:t>
            </a:r>
            <a:r>
              <a:rPr lang="es-ES" sz="1200" dirty="0" smtClean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org.springframework.boot.autoconfigure.SpringBootApplication</a:t>
            </a:r>
            <a:r>
              <a:rPr lang="es-ES" sz="1200" dirty="0" smtClean="0">
                <a:sym typeface="Wingdings" panose="05000000000000000000" pitchFamily="2" charset="2"/>
              </a:rPr>
              <a:t>;</a:t>
            </a:r>
          </a:p>
          <a:p>
            <a:pPr lvl="2"/>
            <a:r>
              <a:rPr lang="es-ES" sz="1200" dirty="0" smtClean="0">
                <a:sym typeface="Wingdings" panose="05000000000000000000" pitchFamily="2" charset="2"/>
              </a:rPr>
              <a:t>@</a:t>
            </a:r>
            <a:r>
              <a:rPr lang="es-ES" sz="1200" dirty="0" err="1" smtClean="0">
                <a:sym typeface="Wingdings" panose="05000000000000000000" pitchFamily="2" charset="2"/>
              </a:rPr>
              <a:t>SpringBootApplication</a:t>
            </a:r>
            <a:endParaRPr lang="es-ES" sz="1200" dirty="0" smtClean="0">
              <a:sym typeface="Wingdings" panose="05000000000000000000" pitchFamily="2" charset="2"/>
            </a:endParaRPr>
          </a:p>
          <a:p>
            <a:pPr lvl="2"/>
            <a:r>
              <a:rPr lang="es-ES" sz="1200" dirty="0" err="1" smtClean="0">
                <a:sym typeface="Wingdings" panose="05000000000000000000" pitchFamily="2" charset="2"/>
              </a:rPr>
              <a:t>public</a:t>
            </a:r>
            <a:r>
              <a:rPr lang="es-ES" sz="1200" dirty="0" smtClean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class</a:t>
            </a:r>
            <a:r>
              <a:rPr lang="es-ES" sz="1200" dirty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Application</a:t>
            </a:r>
            <a:r>
              <a:rPr lang="es-ES" sz="1200" dirty="0">
                <a:sym typeface="Wingdings" panose="05000000000000000000" pitchFamily="2" charset="2"/>
              </a:rPr>
              <a:t> {	</a:t>
            </a:r>
            <a:endParaRPr lang="es-ES" sz="1200" dirty="0" smtClean="0"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sym typeface="Wingdings" panose="05000000000000000000" pitchFamily="2" charset="2"/>
              </a:rPr>
              <a:t>	</a:t>
            </a:r>
            <a:r>
              <a:rPr lang="es-ES" sz="1200" dirty="0" err="1" smtClean="0">
                <a:sym typeface="Wingdings" panose="05000000000000000000" pitchFamily="2" charset="2"/>
              </a:rPr>
              <a:t>public</a:t>
            </a:r>
            <a:r>
              <a:rPr lang="es-ES" sz="1200" dirty="0" smtClean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static</a:t>
            </a:r>
            <a:r>
              <a:rPr lang="es-ES" sz="1200" dirty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void</a:t>
            </a:r>
            <a:r>
              <a:rPr lang="es-ES" sz="1200" dirty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main</a:t>
            </a:r>
            <a:r>
              <a:rPr lang="es-ES" sz="1200" dirty="0">
                <a:sym typeface="Wingdings" panose="05000000000000000000" pitchFamily="2" charset="2"/>
              </a:rPr>
              <a:t>(</a:t>
            </a:r>
            <a:r>
              <a:rPr lang="es-ES" sz="1200" dirty="0" err="1">
                <a:sym typeface="Wingdings" panose="05000000000000000000" pitchFamily="2" charset="2"/>
              </a:rPr>
              <a:t>String</a:t>
            </a:r>
            <a:r>
              <a:rPr lang="es-ES" sz="1200" dirty="0">
                <a:sym typeface="Wingdings" panose="05000000000000000000" pitchFamily="2" charset="2"/>
              </a:rPr>
              <a:t>[] </a:t>
            </a:r>
            <a:r>
              <a:rPr lang="es-ES" sz="1200" dirty="0" err="1">
                <a:sym typeface="Wingdings" panose="05000000000000000000" pitchFamily="2" charset="2"/>
              </a:rPr>
              <a:t>args</a:t>
            </a:r>
            <a:r>
              <a:rPr lang="es-ES" sz="1200" dirty="0">
                <a:sym typeface="Wingdings" panose="05000000000000000000" pitchFamily="2" charset="2"/>
              </a:rPr>
              <a:t>) {		</a:t>
            </a:r>
            <a:r>
              <a:rPr lang="es-ES" sz="1200" dirty="0" smtClean="0">
                <a:sym typeface="Wingdings" panose="05000000000000000000" pitchFamily="2" charset="2"/>
              </a:rPr>
              <a:t>		</a:t>
            </a:r>
            <a:r>
              <a:rPr lang="es-ES" sz="1200" dirty="0" err="1" smtClean="0">
                <a:sym typeface="Wingdings" panose="05000000000000000000" pitchFamily="2" charset="2"/>
              </a:rPr>
              <a:t>SpringApplication.run</a:t>
            </a:r>
            <a:r>
              <a:rPr lang="es-ES" sz="1200" dirty="0" smtClean="0">
                <a:sym typeface="Wingdings" panose="05000000000000000000" pitchFamily="2" charset="2"/>
              </a:rPr>
              <a:t>(</a:t>
            </a:r>
            <a:r>
              <a:rPr lang="es-ES" sz="1200" dirty="0" err="1" smtClean="0">
                <a:sym typeface="Wingdings" panose="05000000000000000000" pitchFamily="2" charset="2"/>
              </a:rPr>
              <a:t>Application.class</a:t>
            </a:r>
            <a:r>
              <a:rPr lang="es-ES" sz="1200" dirty="0">
                <a:sym typeface="Wingdings" panose="05000000000000000000" pitchFamily="2" charset="2"/>
              </a:rPr>
              <a:t>, </a:t>
            </a:r>
            <a:r>
              <a:rPr lang="es-ES" sz="1200" dirty="0" err="1">
                <a:sym typeface="Wingdings" panose="05000000000000000000" pitchFamily="2" charset="2"/>
              </a:rPr>
              <a:t>args</a:t>
            </a:r>
            <a:r>
              <a:rPr lang="es-ES" sz="1200" dirty="0">
                <a:sym typeface="Wingdings" panose="05000000000000000000" pitchFamily="2" charset="2"/>
              </a:rPr>
              <a:t>);	</a:t>
            </a:r>
            <a:endParaRPr lang="es-ES" sz="1200" dirty="0" smtClean="0">
              <a:sym typeface="Wingdings" panose="05000000000000000000" pitchFamily="2" charset="2"/>
            </a:endParaRPr>
          </a:p>
          <a:p>
            <a:pPr lvl="2"/>
            <a:r>
              <a:rPr lang="es-ES" sz="1200" dirty="0" smtClean="0">
                <a:sym typeface="Wingdings" panose="05000000000000000000" pitchFamily="2" charset="2"/>
              </a:rPr>
              <a:t>	}</a:t>
            </a:r>
          </a:p>
          <a:p>
            <a:pPr lvl="2"/>
            <a:r>
              <a:rPr lang="es-ES" sz="1200" dirty="0" smtClean="0">
                <a:sym typeface="Wingdings" panose="05000000000000000000" pitchFamily="2" charset="2"/>
              </a:rPr>
              <a:t>}</a:t>
            </a:r>
          </a:p>
          <a:p>
            <a:endParaRPr lang="es-ES" sz="1200" b="1" dirty="0">
              <a:sym typeface="Wingdings" panose="05000000000000000000" pitchFamily="2" charset="2"/>
            </a:endParaRPr>
          </a:p>
          <a:p>
            <a:endParaRPr lang="es-ES" sz="1200" b="1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mainjava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resourcesapplication.properties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Donde se pondrán las configuraciones nombre valor</a:t>
            </a:r>
            <a:endParaRPr lang="es-ES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425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267494"/>
            <a:ext cx="79208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Crear servicio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JavaClass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ServicioSaludo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en paquete principal que muestre saludo en texto plano</a:t>
            </a:r>
          </a:p>
          <a:p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200" dirty="0" err="1"/>
              <a:t>package</a:t>
            </a:r>
            <a:r>
              <a:rPr lang="es-ES" sz="1200" dirty="0"/>
              <a:t> </a:t>
            </a:r>
            <a:r>
              <a:rPr lang="es-ES" sz="1200" dirty="0" smtClean="0"/>
              <a:t>principal;</a:t>
            </a:r>
            <a:endParaRPr lang="es-ES" sz="1200" dirty="0"/>
          </a:p>
          <a:p>
            <a:pPr lvl="2"/>
            <a:endParaRPr lang="es-ES" sz="1200" dirty="0"/>
          </a:p>
          <a:p>
            <a:pPr lvl="2"/>
            <a:r>
              <a:rPr lang="es-ES" sz="1200" dirty="0" err="1"/>
              <a:t>import</a:t>
            </a:r>
            <a:r>
              <a:rPr lang="es-ES" sz="1200" dirty="0"/>
              <a:t> </a:t>
            </a:r>
            <a:r>
              <a:rPr lang="es-ES" sz="1200" dirty="0" err="1"/>
              <a:t>org.springframework.http.MediaType</a:t>
            </a:r>
            <a:r>
              <a:rPr lang="es-ES" sz="1200" dirty="0"/>
              <a:t>;</a:t>
            </a:r>
          </a:p>
          <a:p>
            <a:pPr lvl="2"/>
            <a:r>
              <a:rPr lang="es-ES" sz="1200" dirty="0" err="1"/>
              <a:t>import</a:t>
            </a:r>
            <a:r>
              <a:rPr lang="es-ES" sz="1200" dirty="0"/>
              <a:t> </a:t>
            </a:r>
            <a:r>
              <a:rPr lang="es-ES" sz="1200" dirty="0" err="1"/>
              <a:t>org.springframework.web.bind.annotation.GetMapping</a:t>
            </a:r>
            <a:r>
              <a:rPr lang="es-ES" sz="1200" dirty="0"/>
              <a:t>;</a:t>
            </a:r>
          </a:p>
          <a:p>
            <a:pPr lvl="2"/>
            <a:r>
              <a:rPr lang="es-ES" sz="1200" dirty="0" err="1"/>
              <a:t>import</a:t>
            </a:r>
            <a:r>
              <a:rPr lang="es-ES" sz="1200" dirty="0"/>
              <a:t> </a:t>
            </a:r>
            <a:r>
              <a:rPr lang="es-ES" sz="1200" dirty="0" err="1"/>
              <a:t>org.springframework.web.bind.annotation.RestController</a:t>
            </a:r>
            <a:r>
              <a:rPr lang="es-ES" sz="1200" dirty="0"/>
              <a:t>;</a:t>
            </a:r>
          </a:p>
          <a:p>
            <a:pPr lvl="2"/>
            <a:endParaRPr lang="es-ES" sz="1200" dirty="0"/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RestController</a:t>
            </a:r>
            <a:endParaRPr lang="es-ES" sz="1200" i="1" dirty="0"/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</a:t>
            </a:r>
            <a:r>
              <a:rPr lang="es-ES" sz="1200" dirty="0" err="1"/>
              <a:t>ServicioSaludo</a:t>
            </a:r>
            <a:r>
              <a:rPr lang="es-ES" sz="1200" dirty="0"/>
              <a:t> {</a:t>
            </a:r>
          </a:p>
          <a:p>
            <a:pPr lvl="2"/>
            <a:endParaRPr lang="es-ES" sz="1200" dirty="0"/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GetMapping</a:t>
            </a:r>
            <a:r>
              <a:rPr lang="es-ES" sz="1200" i="1" dirty="0"/>
              <a:t>(</a:t>
            </a:r>
            <a:r>
              <a:rPr lang="es-ES" sz="1200" i="1" dirty="0" err="1"/>
              <a:t>value</a:t>
            </a:r>
            <a:r>
              <a:rPr lang="es-ES" sz="1200" i="1" dirty="0"/>
              <a:t>="saludar", produces=</a:t>
            </a:r>
            <a:r>
              <a:rPr lang="es-ES" sz="1200" i="1" dirty="0" err="1"/>
              <a:t>MediaType.</a:t>
            </a:r>
            <a:r>
              <a:rPr lang="es-ES" sz="1200" b="1" i="1" dirty="0" err="1"/>
              <a:t>TEXT_PLAIN_VALUE</a:t>
            </a:r>
            <a:r>
              <a:rPr lang="es-ES" sz="1200" b="1" i="1" dirty="0"/>
              <a:t>)</a:t>
            </a:r>
          </a:p>
          <a:p>
            <a:pPr lvl="3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getSaludo</a:t>
            </a:r>
            <a:r>
              <a:rPr lang="es-ES" sz="1200" dirty="0"/>
              <a:t>() {</a:t>
            </a:r>
          </a:p>
          <a:p>
            <a:pPr lvl="3"/>
            <a:r>
              <a:rPr lang="it-IT" sz="1200" dirty="0"/>
              <a:t>return "Bienvenido a mi microsrvicio";</a:t>
            </a:r>
          </a:p>
          <a:p>
            <a:pPr lvl="2"/>
            <a:r>
              <a:rPr lang="es-ES" sz="1200" dirty="0"/>
              <a:t>}</a:t>
            </a:r>
          </a:p>
          <a:p>
            <a:pPr lvl="2"/>
            <a:r>
              <a:rPr lang="es-ES" sz="1200" dirty="0" smtClean="0"/>
              <a:t>}</a:t>
            </a:r>
          </a:p>
          <a:p>
            <a:pPr lvl="2"/>
            <a:endParaRPr lang="es-ES" sz="12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No se ha configurado ningún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xml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s-ES" sz="12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772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39502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Lanzar el servicio: </a:t>
            </a:r>
            <a:r>
              <a:rPr lang="es-ES" b="1" dirty="0">
                <a:sym typeface="Wingdings" panose="05000000000000000000" pitchFamily="2" charset="2"/>
              </a:rPr>
              <a:t>ejecutar la clase Java que tiene el </a:t>
            </a:r>
            <a:r>
              <a:rPr lang="es-ES" b="1" dirty="0" err="1">
                <a:sym typeface="Wingdings" panose="05000000000000000000" pitchFamily="2" charset="2"/>
              </a:rPr>
              <a:t>main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 con run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asSpring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Boot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Application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la barra del navegador poner: </a:t>
            </a:r>
            <a:r>
              <a:rPr lang="es-ES" sz="1400" dirty="0" smtClean="0">
                <a:hlinkClick r:id="rId2"/>
              </a:rPr>
              <a:t>http</a:t>
            </a:r>
            <a:r>
              <a:rPr lang="es-ES" sz="1400" dirty="0">
                <a:hlinkClick r:id="rId2"/>
              </a:rPr>
              <a:t>://</a:t>
            </a:r>
            <a:r>
              <a:rPr lang="es-ES" sz="1400" dirty="0" smtClean="0">
                <a:hlinkClick r:id="rId2"/>
              </a:rPr>
              <a:t>localhost:8080/saludar</a:t>
            </a:r>
            <a:endParaRPr lang="es-ES" sz="140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Saldrá el mensaje en el navegador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Parar el servidor antes de volver a probar el servicio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Cambiar a perspectiva Java para no ver el servidor,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el servidor del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microservicio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está embebido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Se pueden ver las consolas de varios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tomcat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Si el puerto se queda pillado en el ordenador: administrador de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tareas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finalizar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java o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javax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que son las que arrancan el servidor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6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11510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Mover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ServicioSaludo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al paquete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principal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la configuración por defecto está puesto que las clases que se tienen que escanear son las que están en el mismo paquete que el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main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 que escanee otro paquete: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Application.java añadir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anotación: </a:t>
            </a:r>
            <a:r>
              <a:rPr lang="es-ES" b="1" i="1" dirty="0"/>
              <a:t>@</a:t>
            </a:r>
            <a:r>
              <a:rPr lang="es-ES" b="1" i="1" dirty="0" err="1"/>
              <a:t>ComponentScan</a:t>
            </a:r>
            <a:r>
              <a:rPr lang="es-ES" b="1" i="1" dirty="0"/>
              <a:t>(</a:t>
            </a:r>
            <a:r>
              <a:rPr lang="es-ES" b="1" i="1" dirty="0" err="1"/>
              <a:t>basePackages</a:t>
            </a:r>
            <a:r>
              <a:rPr lang="es-ES" b="1" i="1" dirty="0"/>
              <a:t>="servicios</a:t>
            </a:r>
            <a:r>
              <a:rPr lang="es-ES" b="1" i="1" dirty="0" smtClean="0"/>
              <a:t>")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8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Ej._</a:t>
            </a:r>
            <a:r>
              <a:rPr lang="es-ES" sz="28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12_servicio_cursos_boot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63782" y="771550"/>
            <a:ext cx="8122736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Spring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BootSpring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Starter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Marcar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 web starter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SQL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 Data JPA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marcar el driver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trae el de la 8 y mejor usar el de la 5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pom.xml ha añadido el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jpa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dependencies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dependency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groupId</a:t>
            </a:r>
            <a:r>
              <a:rPr lang="es-ES" sz="1000" dirty="0"/>
              <a:t>&gt;</a:t>
            </a:r>
            <a:r>
              <a:rPr lang="es-ES" sz="1000" dirty="0" err="1"/>
              <a:t>org.springframework.boot</a:t>
            </a:r>
            <a:r>
              <a:rPr lang="es-ES" sz="1000" dirty="0"/>
              <a:t>&lt;/</a:t>
            </a:r>
            <a:r>
              <a:rPr lang="es-ES" sz="1000" dirty="0" err="1"/>
              <a:t>groupId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artifactId</a:t>
            </a:r>
            <a:r>
              <a:rPr lang="es-ES" sz="1000" dirty="0"/>
              <a:t>&gt;</a:t>
            </a:r>
            <a:r>
              <a:rPr lang="es-ES" sz="1000" dirty="0" err="1"/>
              <a:t>spring</a:t>
            </a:r>
            <a:r>
              <a:rPr lang="es-ES" sz="1000" dirty="0"/>
              <a:t>-</a:t>
            </a:r>
            <a:r>
              <a:rPr lang="es-ES" sz="1000" dirty="0" err="1"/>
              <a:t>boot</a:t>
            </a:r>
            <a:r>
              <a:rPr lang="es-ES" sz="1000" dirty="0"/>
              <a:t>-starter-data-</a:t>
            </a:r>
            <a:r>
              <a:rPr lang="es-ES" sz="1000" dirty="0" err="1"/>
              <a:t>jpa</a:t>
            </a:r>
            <a:r>
              <a:rPr lang="es-ES" sz="1000" dirty="0"/>
              <a:t>&lt;/</a:t>
            </a:r>
            <a:r>
              <a:rPr lang="es-ES" sz="1000" dirty="0" err="1"/>
              <a:t>artifactId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&lt;/</a:t>
            </a:r>
            <a:r>
              <a:rPr lang="es-ES" sz="1000" dirty="0" err="1"/>
              <a:t>dependency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dependency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groupId</a:t>
            </a:r>
            <a:r>
              <a:rPr lang="es-ES" sz="1000" dirty="0"/>
              <a:t>&gt;</a:t>
            </a:r>
            <a:r>
              <a:rPr lang="es-ES" sz="1000" dirty="0" err="1"/>
              <a:t>org.springframework.boot</a:t>
            </a:r>
            <a:r>
              <a:rPr lang="es-ES" sz="1000" dirty="0"/>
              <a:t>&lt;/</a:t>
            </a:r>
            <a:r>
              <a:rPr lang="es-ES" sz="1000" dirty="0" err="1"/>
              <a:t>groupId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artifactId</a:t>
            </a:r>
            <a:r>
              <a:rPr lang="es-ES" sz="1000" dirty="0"/>
              <a:t>&gt;</a:t>
            </a:r>
            <a:r>
              <a:rPr lang="es-ES" sz="1000" dirty="0" err="1"/>
              <a:t>spring</a:t>
            </a:r>
            <a:r>
              <a:rPr lang="es-ES" sz="1000" dirty="0"/>
              <a:t>-</a:t>
            </a:r>
            <a:r>
              <a:rPr lang="es-ES" sz="1000" dirty="0" err="1"/>
              <a:t>boot</a:t>
            </a:r>
            <a:r>
              <a:rPr lang="es-ES" sz="1000" dirty="0"/>
              <a:t>-starter-web&lt;/</a:t>
            </a:r>
            <a:r>
              <a:rPr lang="es-ES" sz="1000" dirty="0" err="1"/>
              <a:t>artifactId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&lt;/</a:t>
            </a:r>
            <a:r>
              <a:rPr lang="es-ES" sz="1000" dirty="0" err="1"/>
              <a:t>dependency</a:t>
            </a:r>
            <a:r>
              <a:rPr lang="es-ES" sz="1000" dirty="0"/>
              <a:t>&gt;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dependency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groupId</a:t>
            </a:r>
            <a:r>
              <a:rPr lang="es-ES" sz="1000" dirty="0"/>
              <a:t>&gt;</a:t>
            </a:r>
            <a:r>
              <a:rPr lang="es-ES" sz="1000" dirty="0" err="1"/>
              <a:t>org.springframework.boot</a:t>
            </a:r>
            <a:r>
              <a:rPr lang="es-ES" sz="1000" dirty="0"/>
              <a:t>&lt;/</a:t>
            </a:r>
            <a:r>
              <a:rPr lang="es-ES" sz="1000" dirty="0" err="1"/>
              <a:t>groupId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artifactId</a:t>
            </a:r>
            <a:r>
              <a:rPr lang="es-ES" sz="1000" dirty="0"/>
              <a:t>&gt;</a:t>
            </a:r>
            <a:r>
              <a:rPr lang="es-ES" sz="1000" dirty="0" err="1"/>
              <a:t>spring</a:t>
            </a:r>
            <a:r>
              <a:rPr lang="es-ES" sz="1000" dirty="0"/>
              <a:t>-</a:t>
            </a:r>
            <a:r>
              <a:rPr lang="es-ES" sz="1000" dirty="0" err="1"/>
              <a:t>boot</a:t>
            </a:r>
            <a:r>
              <a:rPr lang="es-ES" sz="1000" dirty="0"/>
              <a:t>-starter-test&lt;/</a:t>
            </a:r>
            <a:r>
              <a:rPr lang="es-ES" sz="1000" dirty="0" err="1"/>
              <a:t>artifactId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</a:t>
            </a:r>
            <a:r>
              <a:rPr lang="es-ES" sz="1000" dirty="0" err="1"/>
              <a:t>scope</a:t>
            </a:r>
            <a:r>
              <a:rPr lang="es-ES" sz="1000" dirty="0"/>
              <a:t>&gt;test&lt;/</a:t>
            </a:r>
            <a:r>
              <a:rPr lang="es-ES" sz="1000" dirty="0" err="1"/>
              <a:t>scope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&lt;/</a:t>
            </a:r>
            <a:r>
              <a:rPr lang="es-ES" sz="1000" dirty="0" err="1"/>
              <a:t>dependency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&lt;/</a:t>
            </a:r>
            <a:r>
              <a:rPr lang="es-ES" sz="1000" dirty="0" err="1"/>
              <a:t>dependencies</a:t>
            </a:r>
            <a:r>
              <a:rPr lang="es-ES" sz="1000" dirty="0"/>
              <a:t>&gt;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06443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9551</TotalTime>
  <Words>1301</Words>
  <Application>Microsoft Office PowerPoint</Application>
  <PresentationFormat>Presentación en pantalla (16:9)</PresentationFormat>
  <Paragraphs>295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Concurrencia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264</cp:revision>
  <dcterms:created xsi:type="dcterms:W3CDTF">2016-05-07T10:27:15Z</dcterms:created>
  <dcterms:modified xsi:type="dcterms:W3CDTF">2019-07-09T11:51:19Z</dcterms:modified>
</cp:coreProperties>
</file>