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Economica" panose="020B0604020202020204" charset="0"/>
      <p:regular r:id="rId13"/>
      <p:bold r:id="rId14"/>
      <p:italic r:id="rId15"/>
      <p:boldItalic r:id="rId16"/>
    </p:embeddedFont>
    <p:embeddedFont>
      <p:font typeface="Open Sans" panose="020B0606030504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0ffde5d6c_6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0ffde5d6c_6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0ffde5d6c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0ffde5d6c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0ffde5d6c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0ffde5d6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rPr>
              <a:t>Our dataset is primarily divided into two categories: Android and Apple. The pie chart illustrates a significant difference in distribution, with Android phones accounting for 66.5% and Apple phones constituting 33.5%. This suggests a substantial Android user base, approximately twice that of Apple.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0ffde5d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a0ffde5d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rPr>
              <a:t>Moving on to the distribution of models, the bar chart provides a clear picture. The Pixel 6 stands out as the most popular model with 1169 instances, followed closely by the iPhone 7 and Pixel 4. This indicates a healthy competition among different manufacturers, with no single model dominating the market.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0ffde5d6c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0ffde5d6c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rPr>
              <a:t>Analyzing the price distribution across all models, the histogram reveals a left-skewed pattern. Most models are relatively affordable, with a median price of $602.00. This suggests a diverse market, accommodating models at various price points.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a0ffde5d6c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a0ffde5d6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0ffde5d6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a0ffde5d6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rPr>
              <a:t>The box plot illustrates battery health distribution across different smartphone brands. Samsung Galaxy smartphones lead in overall battery health, with Galaxy 6 and Pixel 6 models showcasing the highest median battery health. Variability within models suggests diverse battery performances.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0ffde5d6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0ffde5d6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rPr>
              <a:t>Shifting focus to user satisfaction, the line plot depicts the stability of average ratings around 3.5 over the past 7 months. A slight upward trend from 3.4 in January 2022 to 3.6 in November 2022 indicates overall satisfaction with released phones.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0ffde5d6c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0ffde5d6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a:solidFill>
                  <a:schemeClr val="dk1"/>
                </a:solidFill>
              </a:rPr>
              <a:t>Our heat map reveals valuable insights into phone ratings. The Pixel 6 stands out with the highest average rating (4.5) and a dominant 49% of 5-star ratings. In contrast, the Galaxy 4 exhibits the lowest average rating (3.5) with a considerable percentage of 1-star ratings (23%).</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MIS6382.003</a:t>
            </a:r>
            <a:endParaRPr/>
          </a:p>
          <a:p>
            <a:pPr marL="0" lvl="0" indent="0" algn="ctr" rtl="0">
              <a:spcBef>
                <a:spcPts val="0"/>
              </a:spcBef>
              <a:spcAft>
                <a:spcPts val="0"/>
              </a:spcAft>
              <a:buNone/>
            </a:pPr>
            <a:r>
              <a:rPr lang="en-GB"/>
              <a:t>Final Project</a:t>
            </a:r>
            <a:endParaRPr/>
          </a:p>
        </p:txBody>
      </p:sp>
      <p:sp>
        <p:nvSpPr>
          <p:cNvPr id="63" name="Google Shape;63;p13"/>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t>Group 8</a:t>
            </a:r>
          </a:p>
          <a:p>
            <a:pPr marL="0" lvl="0" indent="0" algn="ctr" rtl="0">
              <a:spcBef>
                <a:spcPts val="0"/>
              </a:spcBef>
              <a:spcAft>
                <a:spcPts val="0"/>
              </a:spcAft>
              <a:buNone/>
            </a:pPr>
            <a:endParaRPr lang="en-GB" dirty="0"/>
          </a:p>
        </p:txBody>
      </p:sp>
      <p:sp>
        <p:nvSpPr>
          <p:cNvPr id="2" name="TextBox 1">
            <a:extLst>
              <a:ext uri="{FF2B5EF4-FFF2-40B4-BE49-F238E27FC236}">
                <a16:creationId xmlns:a16="http://schemas.microsoft.com/office/drawing/2014/main" id="{61935FEF-EB03-388D-15DF-B8592B3E02F6}"/>
              </a:ext>
            </a:extLst>
          </p:cNvPr>
          <p:cNvSpPr txBox="1"/>
          <p:nvPr/>
        </p:nvSpPr>
        <p:spPr>
          <a:xfrm>
            <a:off x="3044700" y="3540952"/>
            <a:ext cx="3054600" cy="1138773"/>
          </a:xfrm>
          <a:prstGeom prst="rect">
            <a:avLst/>
          </a:prstGeom>
          <a:noFill/>
        </p:spPr>
        <p:txBody>
          <a:bodyPr wrap="square" rtlCol="0">
            <a:spAutoFit/>
          </a:bodyPr>
          <a:lstStyle/>
          <a:p>
            <a:pPr algn="ctr" rtl="0">
              <a:spcBef>
                <a:spcPts val="0"/>
              </a:spcBef>
              <a:spcAft>
                <a:spcPts val="0"/>
              </a:spcAft>
            </a:pPr>
            <a:r>
              <a:rPr lang="en-US" sz="1000" b="0" i="0" u="none" strike="noStrike" dirty="0" err="1">
                <a:solidFill>
                  <a:srgbClr val="000000"/>
                </a:solidFill>
                <a:effectLst/>
                <a:latin typeface="+mn-lt"/>
              </a:rPr>
              <a:t>Mujahed</a:t>
            </a:r>
            <a:r>
              <a:rPr lang="en-US" sz="1000" b="0" i="0" u="none" strike="noStrike" dirty="0">
                <a:solidFill>
                  <a:srgbClr val="000000"/>
                </a:solidFill>
                <a:effectLst/>
                <a:latin typeface="+mn-lt"/>
              </a:rPr>
              <a:t> Ali Khan, mxx230007</a:t>
            </a:r>
            <a:br>
              <a:rPr lang="en-US" sz="1000" b="0" dirty="0">
                <a:effectLst/>
                <a:latin typeface="+mn-lt"/>
              </a:rPr>
            </a:br>
            <a:r>
              <a:rPr lang="en-US" sz="1000" b="0" i="0" u="none" strike="noStrike" dirty="0">
                <a:solidFill>
                  <a:srgbClr val="000000"/>
                </a:solidFill>
                <a:effectLst/>
                <a:latin typeface="+mn-lt"/>
              </a:rPr>
              <a:t>Nandini </a:t>
            </a:r>
            <a:r>
              <a:rPr lang="en-US" sz="1000" b="0" i="0" u="none" strike="noStrike" dirty="0" err="1">
                <a:solidFill>
                  <a:srgbClr val="000000"/>
                </a:solidFill>
                <a:effectLst/>
                <a:latin typeface="+mn-lt"/>
              </a:rPr>
              <a:t>Kalal</a:t>
            </a:r>
            <a:r>
              <a:rPr lang="en-US" sz="1000" b="0" i="0" u="none" strike="noStrike" dirty="0">
                <a:solidFill>
                  <a:srgbClr val="000000"/>
                </a:solidFill>
                <a:effectLst/>
                <a:latin typeface="+mn-lt"/>
              </a:rPr>
              <a:t>, nxk230008</a:t>
            </a:r>
            <a:br>
              <a:rPr lang="en-US" sz="1000" b="0" dirty="0">
                <a:effectLst/>
                <a:latin typeface="+mn-lt"/>
              </a:rPr>
            </a:br>
            <a:r>
              <a:rPr lang="en-US" sz="1000" b="0" i="0" u="none" strike="noStrike" dirty="0">
                <a:solidFill>
                  <a:srgbClr val="000000"/>
                </a:solidFill>
                <a:effectLst/>
                <a:latin typeface="+mn-lt"/>
              </a:rPr>
              <a:t>Niraj </a:t>
            </a:r>
            <a:r>
              <a:rPr lang="en-US" sz="1000" b="0" i="0" u="none" strike="noStrike" dirty="0" err="1">
                <a:solidFill>
                  <a:srgbClr val="000000"/>
                </a:solidFill>
                <a:effectLst/>
                <a:latin typeface="+mn-lt"/>
              </a:rPr>
              <a:t>Punde</a:t>
            </a:r>
            <a:r>
              <a:rPr lang="en-US" sz="1000" b="0" i="0" u="none" strike="noStrike" dirty="0">
                <a:solidFill>
                  <a:srgbClr val="000000"/>
                </a:solidFill>
                <a:effectLst/>
                <a:latin typeface="+mn-lt"/>
              </a:rPr>
              <a:t>, nxp230039</a:t>
            </a:r>
            <a:br>
              <a:rPr lang="en-US" sz="1000" b="0" dirty="0">
                <a:effectLst/>
                <a:latin typeface="+mn-lt"/>
              </a:rPr>
            </a:br>
            <a:r>
              <a:rPr lang="en-US" sz="1000" b="0" i="0" u="none" strike="noStrike" dirty="0">
                <a:solidFill>
                  <a:srgbClr val="000000"/>
                </a:solidFill>
                <a:effectLst/>
                <a:latin typeface="+mn-lt"/>
              </a:rPr>
              <a:t>Varmi Ashokkumar Sanghani, vxs190010</a:t>
            </a:r>
            <a:endParaRPr lang="en-US" sz="1000" b="0" dirty="0">
              <a:effectLst/>
              <a:latin typeface="+mn-lt"/>
            </a:endParaRPr>
          </a:p>
          <a:p>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a:t>Conclusion</a:t>
            </a:r>
            <a:endParaRPr/>
          </a:p>
        </p:txBody>
      </p:sp>
      <p:sp>
        <p:nvSpPr>
          <p:cNvPr id="118" name="Google Shape;118;p22"/>
          <p:cNvSpPr txBox="1">
            <a:spLocks noGrp="1"/>
          </p:cNvSpPr>
          <p:nvPr>
            <p:ph type="body" idx="1"/>
          </p:nvPr>
        </p:nvSpPr>
        <p:spPr>
          <a:xfrm>
            <a:off x="311700" y="1225225"/>
            <a:ext cx="8520600" cy="3781800"/>
          </a:xfrm>
          <a:prstGeom prst="rect">
            <a:avLst/>
          </a:prstGeom>
        </p:spPr>
        <p:txBody>
          <a:bodyPr spcFirstLastPara="1" wrap="square" lIns="91425" tIns="91425" rIns="91425" bIns="91425" anchor="t" anchorCtr="0">
            <a:normAutofit lnSpcReduction="10000"/>
          </a:bodyPr>
          <a:lstStyle/>
          <a:p>
            <a:pPr marL="457200" lvl="0" indent="-311150" algn="just" rtl="0">
              <a:spcBef>
                <a:spcPts val="0"/>
              </a:spcBef>
              <a:spcAft>
                <a:spcPts val="0"/>
              </a:spcAft>
              <a:buSzPts val="1300"/>
              <a:buFont typeface="Times New Roman"/>
              <a:buChar char="●"/>
            </a:pPr>
            <a:r>
              <a:rPr lang="en-GB" sz="1300">
                <a:latin typeface="Times New Roman"/>
                <a:ea typeface="Times New Roman"/>
                <a:cs typeface="Times New Roman"/>
                <a:sym typeface="Times New Roman"/>
              </a:rPr>
              <a:t>The pie chart illustrates the distribution of Apple and Android phones, revealing that Android phones account for 66.5%, whereas Apple phones constitute 33.5%. The data indicates a substantial difference, with Android users surpassing Apple users by approximately twice the percentage (33%). </a:t>
            </a:r>
            <a:endParaRPr sz="1300">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GB" sz="1300">
                <a:latin typeface="Times New Roman"/>
                <a:ea typeface="Times New Roman"/>
                <a:cs typeface="Times New Roman"/>
                <a:sym typeface="Times New Roman"/>
              </a:rPr>
              <a:t>Based on this data, it appears that the Pixel 6 is a clear leader in the market with 10.9% higher sales than the least popular one.</a:t>
            </a:r>
            <a:endParaRPr sz="1300">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GB" sz="1300">
                <a:latin typeface="Times New Roman"/>
                <a:ea typeface="Times New Roman"/>
                <a:cs typeface="Times New Roman"/>
                <a:sym typeface="Times New Roman"/>
              </a:rPr>
              <a:t>From this data, it can be inferred that most models are relatively affordable. The median price is around $602.00, which means that half of the models are more expensive than $602.00 and half are less expensive. </a:t>
            </a:r>
            <a:endParaRPr sz="1300">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GB" sz="1300">
                <a:latin typeface="Times New Roman"/>
                <a:ea typeface="Times New Roman"/>
                <a:cs typeface="Times New Roman"/>
                <a:sym typeface="Times New Roman"/>
              </a:rPr>
              <a:t>The Scatter Plot describes the trend in phone prices over the time. </a:t>
            </a:r>
            <a:r>
              <a:rPr lang="en-GB" sz="1300">
                <a:solidFill>
                  <a:srgbClr val="1F1F1F"/>
                </a:solidFill>
                <a:latin typeface="Times New Roman"/>
                <a:ea typeface="Times New Roman"/>
                <a:cs typeface="Times New Roman"/>
                <a:sym typeface="Times New Roman"/>
              </a:rPr>
              <a:t>From the visualization it is clear that the prices have clustered in the lower left corner of the the graph, suggesting that the prices of the second hand phones do not correlate well with the time and even more recent phone will fetch around low price in the resale market.</a:t>
            </a:r>
            <a:endParaRPr sz="1300">
              <a:solidFill>
                <a:srgbClr val="1F1F1F"/>
              </a:solidFill>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GB" sz="1300">
                <a:latin typeface="Times New Roman"/>
                <a:ea typeface="Times New Roman"/>
                <a:cs typeface="Times New Roman"/>
                <a:sym typeface="Times New Roman"/>
              </a:rPr>
              <a:t>The iPhone 5 have the highest median battery health, while pixel 4 the has the lowest median battery health. There is also some variability in battery health within each model. For example, the Galaxy 4 and Pixel 4 models have wider boxes than the Galaxy 6 and Pixel 6 models, which indicates that there is more variability in battery health for these models.</a:t>
            </a:r>
            <a:endParaRPr sz="1300">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GB" sz="1300">
                <a:solidFill>
                  <a:srgbClr val="1F1F1F"/>
                </a:solidFill>
                <a:highlight>
                  <a:srgbClr val="FFFFFF"/>
                </a:highlight>
                <a:latin typeface="Times New Roman"/>
                <a:ea typeface="Times New Roman"/>
                <a:cs typeface="Times New Roman"/>
                <a:sym typeface="Times New Roman"/>
              </a:rPr>
              <a:t>The data suggests that the Pixel 6 is the most popular and highly-rated phone model in the visualisation. The iPhone 7 and Pixel 5 are also popular and highly-rated, while the Galaxy 4, Galaxy 5, and Galaxy 6 are less popular and have lower average ratings.</a:t>
            </a:r>
            <a:endParaRPr sz="1300">
              <a:solidFill>
                <a:srgbClr val="1F1F1F"/>
              </a:solidFill>
              <a:highlight>
                <a:srgbClr val="FFFFFF"/>
              </a:highlight>
              <a:latin typeface="Times New Roman"/>
              <a:ea typeface="Times New Roman"/>
              <a:cs typeface="Times New Roman"/>
              <a:sym typeface="Times New Roman"/>
            </a:endParaRPr>
          </a:p>
          <a:p>
            <a:pPr marL="457200" lvl="0" indent="0" algn="just" rtl="0">
              <a:spcBef>
                <a:spcPts val="0"/>
              </a:spcBef>
              <a:spcAft>
                <a:spcPts val="18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Introduction</a:t>
            </a:r>
            <a:endParaRPr/>
          </a:p>
        </p:txBody>
      </p:sp>
      <p:sp>
        <p:nvSpPr>
          <p:cNvPr id="69" name="Google Shape;69;p1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GB"/>
              <a:t>Phone data from a marketplace</a:t>
            </a:r>
            <a:endParaRPr/>
          </a:p>
          <a:p>
            <a:pPr marL="457200" lvl="0" indent="-334327" algn="l" rtl="0">
              <a:spcBef>
                <a:spcPts val="0"/>
              </a:spcBef>
              <a:spcAft>
                <a:spcPts val="0"/>
              </a:spcAft>
              <a:buSzPct val="100000"/>
              <a:buChar char="●"/>
            </a:pPr>
            <a:r>
              <a:rPr lang="en-GB"/>
              <a:t>Data size of 10000</a:t>
            </a:r>
            <a:endParaRPr/>
          </a:p>
          <a:p>
            <a:pPr marL="457200" lvl="0" indent="-334327" algn="l" rtl="0">
              <a:spcBef>
                <a:spcPts val="0"/>
              </a:spcBef>
              <a:spcAft>
                <a:spcPts val="0"/>
              </a:spcAft>
              <a:buSzPct val="100000"/>
              <a:buChar char="●"/>
            </a:pPr>
            <a:r>
              <a:rPr lang="en-GB"/>
              <a:t>8 Columns (unique_id,date,model,company,type,rating,price,battery_health)</a:t>
            </a:r>
            <a:endParaRPr/>
          </a:p>
          <a:p>
            <a:pPr marL="457200" lvl="0" indent="-334327" algn="l" rtl="0">
              <a:spcBef>
                <a:spcPts val="0"/>
              </a:spcBef>
              <a:spcAft>
                <a:spcPts val="0"/>
              </a:spcAft>
              <a:buSzPct val="100000"/>
              <a:buChar char="●"/>
            </a:pPr>
            <a:r>
              <a:rPr lang="en-GB"/>
              <a:t>Price, Rating , Battery Health are numerical data fields whereas model,Company and type are categorical data fields</a:t>
            </a:r>
            <a:endParaRPr/>
          </a:p>
          <a:p>
            <a:pPr marL="457200" lvl="0" indent="-334327" algn="l" rtl="0">
              <a:spcBef>
                <a:spcPts val="0"/>
              </a:spcBef>
              <a:spcAft>
                <a:spcPts val="0"/>
              </a:spcAft>
              <a:buSzPct val="100000"/>
              <a:buChar char="●"/>
            </a:pPr>
            <a:r>
              <a:rPr lang="en-GB"/>
              <a:t>Unique_id is a identifier fields and hence can be ignored from the visualization.</a:t>
            </a:r>
            <a:endParaRPr/>
          </a:p>
          <a:p>
            <a:pPr marL="457200" lvl="0" indent="-334327" algn="l" rtl="0">
              <a:spcBef>
                <a:spcPts val="0"/>
              </a:spcBef>
              <a:spcAft>
                <a:spcPts val="0"/>
              </a:spcAft>
              <a:buSzPct val="100000"/>
              <a:buChar char="●"/>
            </a:pPr>
            <a:r>
              <a:rPr lang="en-GB"/>
              <a:t>Upon investigation of data, we found that missing values comprised of 2.2075% dataset.</a:t>
            </a:r>
            <a:endParaRPr/>
          </a:p>
          <a:p>
            <a:pPr marL="457200" lvl="0" indent="-334327" algn="l" rtl="0">
              <a:spcBef>
                <a:spcPts val="0"/>
              </a:spcBef>
              <a:spcAft>
                <a:spcPts val="0"/>
              </a:spcAft>
              <a:buSzPct val="100000"/>
              <a:buChar char="●"/>
            </a:pPr>
            <a:r>
              <a:rPr lang="en-GB"/>
              <a:t>We filled the missing data of ‘rating’, ‘price’ and ‘battery_health’ columns by using mean of each column within its respective model group.</a:t>
            </a:r>
            <a:endParaRPr/>
          </a:p>
          <a:p>
            <a:pPr marL="457200" lvl="0" indent="-334327" algn="l" rtl="0">
              <a:spcBef>
                <a:spcPts val="0"/>
              </a:spcBef>
              <a:spcAft>
                <a:spcPts val="0"/>
              </a:spcAft>
              <a:buSzPct val="100000"/>
              <a:buChar char="●"/>
            </a:pPr>
            <a:r>
              <a:rPr lang="en-GB"/>
              <a:t>The missing data of date was filled by using mode of within each model group.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Pie Chart</a:t>
            </a:r>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000"/>
              <a:t>Total number of phones: 10000</a:t>
            </a:r>
            <a:endParaRPr sz="1000"/>
          </a:p>
          <a:p>
            <a:pPr marL="0" lvl="0" indent="0" algn="l" rtl="0">
              <a:spcBef>
                <a:spcPts val="1200"/>
              </a:spcBef>
              <a:spcAft>
                <a:spcPts val="0"/>
              </a:spcAft>
              <a:buNone/>
            </a:pPr>
            <a:r>
              <a:rPr lang="en-GB" sz="1000"/>
              <a:t>Number of Android phones: 6651</a:t>
            </a:r>
            <a:endParaRPr sz="1000"/>
          </a:p>
          <a:p>
            <a:pPr marL="0" lvl="0" indent="0" algn="l" rtl="0">
              <a:spcBef>
                <a:spcPts val="1200"/>
              </a:spcBef>
              <a:spcAft>
                <a:spcPts val="1200"/>
              </a:spcAft>
              <a:buNone/>
            </a:pPr>
            <a:r>
              <a:rPr lang="en-GB" sz="1000"/>
              <a:t>Number of Apple phones: 3349</a:t>
            </a:r>
            <a:endParaRPr sz="1000"/>
          </a:p>
        </p:txBody>
      </p:sp>
      <p:pic>
        <p:nvPicPr>
          <p:cNvPr id="76" name="Google Shape;76;p15"/>
          <p:cNvPicPr preferRelativeResize="0"/>
          <p:nvPr/>
        </p:nvPicPr>
        <p:blipFill>
          <a:blip r:embed="rId3">
            <a:alphaModFix/>
          </a:blip>
          <a:stretch>
            <a:fillRect/>
          </a:stretch>
        </p:blipFill>
        <p:spPr>
          <a:xfrm>
            <a:off x="2654525" y="1191900"/>
            <a:ext cx="3834950" cy="3573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Bar Chart</a:t>
            </a:r>
            <a:endParaRPr/>
          </a:p>
        </p:txBody>
      </p:sp>
      <p:pic>
        <p:nvPicPr>
          <p:cNvPr id="82" name="Google Shape;82;p16"/>
          <p:cNvPicPr preferRelativeResize="0"/>
          <p:nvPr/>
        </p:nvPicPr>
        <p:blipFill>
          <a:blip r:embed="rId3">
            <a:alphaModFix/>
          </a:blip>
          <a:stretch>
            <a:fillRect/>
          </a:stretch>
        </p:blipFill>
        <p:spPr>
          <a:xfrm>
            <a:off x="1976525" y="1112225"/>
            <a:ext cx="5223049" cy="3638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Histogram</a:t>
            </a:r>
            <a:endParaRPr/>
          </a:p>
        </p:txBody>
      </p:sp>
      <p:pic>
        <p:nvPicPr>
          <p:cNvPr id="88" name="Google Shape;88;p17"/>
          <p:cNvPicPr preferRelativeResize="0"/>
          <p:nvPr/>
        </p:nvPicPr>
        <p:blipFill>
          <a:blip r:embed="rId3">
            <a:alphaModFix/>
          </a:blip>
          <a:stretch>
            <a:fillRect/>
          </a:stretch>
        </p:blipFill>
        <p:spPr>
          <a:xfrm>
            <a:off x="1985425" y="1083050"/>
            <a:ext cx="5101475" cy="389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2358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Scatter Plot</a:t>
            </a:r>
            <a:endParaRPr/>
          </a:p>
        </p:txBody>
      </p:sp>
      <p:pic>
        <p:nvPicPr>
          <p:cNvPr id="94" name="Google Shape;94;p18"/>
          <p:cNvPicPr preferRelativeResize="0"/>
          <p:nvPr/>
        </p:nvPicPr>
        <p:blipFill>
          <a:blip r:embed="rId3">
            <a:alphaModFix/>
          </a:blip>
          <a:stretch>
            <a:fillRect/>
          </a:stretch>
        </p:blipFill>
        <p:spPr>
          <a:xfrm>
            <a:off x="1077900" y="974625"/>
            <a:ext cx="6818501" cy="4045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311700" y="97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Box Plot</a:t>
            </a:r>
            <a:endParaRPr/>
          </a:p>
        </p:txBody>
      </p:sp>
      <p:pic>
        <p:nvPicPr>
          <p:cNvPr id="100" name="Google Shape;100;p19"/>
          <p:cNvPicPr preferRelativeResize="0"/>
          <p:nvPr/>
        </p:nvPicPr>
        <p:blipFill>
          <a:blip r:embed="rId3">
            <a:alphaModFix/>
          </a:blip>
          <a:stretch>
            <a:fillRect/>
          </a:stretch>
        </p:blipFill>
        <p:spPr>
          <a:xfrm>
            <a:off x="311700" y="928475"/>
            <a:ext cx="8414300" cy="3910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1848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Line Plot</a:t>
            </a:r>
            <a:endParaRPr/>
          </a:p>
        </p:txBody>
      </p:sp>
      <p:pic>
        <p:nvPicPr>
          <p:cNvPr id="106" name="Google Shape;106;p20"/>
          <p:cNvPicPr preferRelativeResize="0"/>
          <p:nvPr/>
        </p:nvPicPr>
        <p:blipFill>
          <a:blip r:embed="rId3">
            <a:alphaModFix/>
          </a:blip>
          <a:stretch>
            <a:fillRect/>
          </a:stretch>
        </p:blipFill>
        <p:spPr>
          <a:xfrm>
            <a:off x="684925" y="984100"/>
            <a:ext cx="7774150" cy="3822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Heat Map</a:t>
            </a:r>
            <a:endParaRPr/>
          </a:p>
        </p:txBody>
      </p:sp>
      <p:pic>
        <p:nvPicPr>
          <p:cNvPr id="112" name="Google Shape;112;p21"/>
          <p:cNvPicPr preferRelativeResize="0"/>
          <p:nvPr/>
        </p:nvPicPr>
        <p:blipFill>
          <a:blip r:embed="rId3">
            <a:alphaModFix/>
          </a:blip>
          <a:stretch>
            <a:fillRect/>
          </a:stretch>
        </p:blipFill>
        <p:spPr>
          <a:xfrm>
            <a:off x="2044039" y="1147225"/>
            <a:ext cx="5055926" cy="3774925"/>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786</Words>
  <Application>Microsoft Office PowerPoint</Application>
  <PresentationFormat>On-screen Show (16:9)</PresentationFormat>
  <Paragraphs>37</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Open Sans</vt:lpstr>
      <vt:lpstr>Times New Roman</vt:lpstr>
      <vt:lpstr>Economica</vt:lpstr>
      <vt:lpstr>Luxe</vt:lpstr>
      <vt:lpstr>MIS6382.003 Final Project</vt:lpstr>
      <vt:lpstr>Introduction</vt:lpstr>
      <vt:lpstr>Pie Chart</vt:lpstr>
      <vt:lpstr>Bar Chart</vt:lpstr>
      <vt:lpstr>Histogram</vt:lpstr>
      <vt:lpstr>Scatter Plot</vt:lpstr>
      <vt:lpstr>Box Plot</vt:lpstr>
      <vt:lpstr>Line Plot</vt:lpstr>
      <vt:lpstr>Heat Map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MIS6382.003 Final Project</dc:title>
  <cp:lastModifiedBy>Sanghani, Varmi Ashokkumar</cp:lastModifiedBy>
  <cp:revision>1</cp:revision>
  <dcterms:modified xsi:type="dcterms:W3CDTF">2023-12-01T21:25:42Z</dcterms:modified>
</cp:coreProperties>
</file>