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2" r:id="rId5"/>
    <p:sldId id="270" r:id="rId6"/>
    <p:sldId id="275" r:id="rId7"/>
    <p:sldId id="271" r:id="rId8"/>
    <p:sldId id="273" r:id="rId9"/>
    <p:sldId id="27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000"/>
  </p:normalViewPr>
  <p:slideViewPr>
    <p:cSldViewPr snapToGrid="0">
      <p:cViewPr varScale="1">
        <p:scale>
          <a:sx n="117" d="100"/>
          <a:sy n="117" d="100"/>
        </p:scale>
        <p:origin x="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Case Study</a:t>
            </a:r>
          </a:p>
          <a:p>
            <a:endParaRPr lang="en-US" sz="4000" dirty="0">
              <a:solidFill>
                <a:schemeClr val="bg1"/>
              </a:solidFill>
            </a:endParaRPr>
          </a:p>
          <a:p>
            <a:r>
              <a:rPr lang="en-US" sz="2800" b="1" dirty="0">
                <a:solidFill>
                  <a:schemeClr val="bg1"/>
                </a:solidFill>
              </a:rPr>
              <a:t>21 August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r>
              <a:rPr lang="en-US" b="1" dirty="0">
                <a:solidFill>
                  <a:srgbClr val="FF6600"/>
                </a:solidFill>
              </a:rPr>
              <a:t>Project Background</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6600"/>
                </a:solidFill>
              </a:rPr>
              <a:t>XYZ, a leading US private equity firm, is seizing a golden opportunity in the surging Cab Industry. With multiple key players igniting growth, XYZ is strategically eyeing an investment. </a:t>
            </a:r>
          </a:p>
          <a:p>
            <a:pPr marL="0" indent="0">
              <a:buNone/>
            </a:pPr>
            <a:r>
              <a:rPr lang="en-US" sz="2000" dirty="0">
                <a:solidFill>
                  <a:srgbClr val="FF6600"/>
                </a:solidFill>
              </a:rPr>
              <a:t>The mission: Deliver actionable insights to pinpoint the perfect company for investment, divided into four phases:</a:t>
            </a:r>
          </a:p>
          <a:p>
            <a:endParaRPr lang="en-US" sz="2000" dirty="0">
              <a:solidFill>
                <a:srgbClr val="FF6600"/>
              </a:solidFill>
            </a:endParaRPr>
          </a:p>
          <a:p>
            <a:r>
              <a:rPr lang="en-US" sz="2000" dirty="0">
                <a:solidFill>
                  <a:srgbClr val="FF6600"/>
                </a:solidFill>
              </a:rPr>
              <a:t>Grasping industry trends, XYZ lays the foundation for informed choices by analyzing historical data.</a:t>
            </a:r>
          </a:p>
          <a:p>
            <a:endParaRPr lang="en-US" sz="2000" dirty="0">
              <a:solidFill>
                <a:srgbClr val="FF6600"/>
              </a:solidFill>
            </a:endParaRPr>
          </a:p>
          <a:p>
            <a:r>
              <a:rPr lang="en-US" sz="2000" dirty="0">
                <a:solidFill>
                  <a:srgbClr val="FF6600"/>
                </a:solidFill>
              </a:rPr>
              <a:t>XYZ employs statistical modelling to predict profitability and ride volume for different cab types, illuminating potential investment paths.</a:t>
            </a:r>
          </a:p>
          <a:p>
            <a:endParaRPr lang="en-US" sz="2000" dirty="0">
              <a:solidFill>
                <a:srgbClr val="FF6600"/>
              </a:solidFill>
            </a:endParaRPr>
          </a:p>
          <a:p>
            <a:r>
              <a:rPr lang="en-US" sz="2000" dirty="0">
                <a:solidFill>
                  <a:srgbClr val="FF6600"/>
                </a:solidFill>
              </a:rPr>
              <a:t>XYZ evaluates financials, operational efficiency, and market positioning to spotlight the most lucrative cab company amidst competition.</a:t>
            </a:r>
          </a:p>
          <a:p>
            <a:endParaRPr lang="en-US" sz="2000" dirty="0">
              <a:solidFill>
                <a:srgbClr val="FF6600"/>
              </a:solidFill>
            </a:endParaRPr>
          </a:p>
          <a:p>
            <a:r>
              <a:rPr lang="en-US" sz="2000" dirty="0">
                <a:solidFill>
                  <a:srgbClr val="FF6600"/>
                </a:solidFill>
              </a:rPr>
              <a:t>Culminating the analysis, XYZ offers well-informed investment advice, guiding their journey in the dynamic cab landscape.</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9874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br>
              <a:rPr lang="en-US" dirty="0"/>
            </a:br>
            <a:r>
              <a:rPr lang="en-US" b="1" dirty="0">
                <a:solidFill>
                  <a:srgbClr val="FF6600"/>
                </a:solidFill>
              </a:rPr>
              <a:t>Data Exploration</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endParaRPr lang="en-GB" sz="2000" dirty="0">
              <a:solidFill>
                <a:srgbClr val="FF6600"/>
              </a:solidFill>
            </a:endParaRPr>
          </a:p>
          <a:p>
            <a:pPr marL="0" indent="0" algn="l">
              <a:buNone/>
            </a:pPr>
            <a:r>
              <a:rPr lang="en-GB" sz="1800" dirty="0">
                <a:solidFill>
                  <a:srgbClr val="FF6600"/>
                </a:solidFill>
              </a:rPr>
              <a:t>Considerations:</a:t>
            </a:r>
          </a:p>
          <a:p>
            <a:pPr algn="l"/>
            <a:r>
              <a:rPr lang="en-GB" sz="1800" dirty="0">
                <a:solidFill>
                  <a:srgbClr val="FF6600"/>
                </a:solidFill>
              </a:rPr>
              <a:t>While identifying potential outliers in the '</a:t>
            </a:r>
            <a:r>
              <a:rPr lang="en-GB" sz="1800" dirty="0" err="1">
                <a:solidFill>
                  <a:srgbClr val="FF6600"/>
                </a:solidFill>
              </a:rPr>
              <a:t>Price_Charged</a:t>
            </a:r>
            <a:r>
              <a:rPr lang="en-GB" sz="1800" dirty="0">
                <a:solidFill>
                  <a:srgbClr val="FF6600"/>
                </a:solidFill>
              </a:rPr>
              <a:t>' feature, we acknowledge that the absence of trip duration details limits our ability to conclusively label these observations as outliers.</a:t>
            </a:r>
          </a:p>
          <a:p>
            <a:pPr algn="l"/>
            <a:r>
              <a:rPr lang="en-GB" sz="1800" dirty="0">
                <a:solidFill>
                  <a:srgbClr val="FF6600"/>
                </a:solidFill>
              </a:rPr>
              <a:t>The computation of ride profits is based solely on the '</a:t>
            </a:r>
            <a:r>
              <a:rPr lang="en-GB" sz="1800" dirty="0" err="1">
                <a:solidFill>
                  <a:srgbClr val="FF6600"/>
                </a:solidFill>
              </a:rPr>
              <a:t>Price_Charged</a:t>
            </a:r>
            <a:r>
              <a:rPr lang="en-GB" sz="1800" dirty="0">
                <a:solidFill>
                  <a:srgbClr val="FF6600"/>
                </a:solidFill>
              </a:rPr>
              <a:t>' and '</a:t>
            </a:r>
            <a:r>
              <a:rPr lang="en-GB" sz="1800" dirty="0" err="1">
                <a:solidFill>
                  <a:srgbClr val="FF6600"/>
                </a:solidFill>
              </a:rPr>
              <a:t>Cost_of_Trip</a:t>
            </a:r>
            <a:r>
              <a:rPr lang="en-GB" sz="1800" dirty="0">
                <a:solidFill>
                  <a:srgbClr val="FF6600"/>
                </a:solidFill>
              </a:rPr>
              <a:t>' features, holding all other factors constant. This approach offers a simplified insight into profitability while recognizing the multifaceted nature of ride economics.</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2" name="Group 1">
            <a:extLst>
              <a:ext uri="{FF2B5EF4-FFF2-40B4-BE49-F238E27FC236}">
                <a16:creationId xmlns:a16="http://schemas.microsoft.com/office/drawing/2014/main" id="{3C16308A-43B8-D779-8C2F-A70C8F146435}"/>
              </a:ext>
            </a:extLst>
          </p:cNvPr>
          <p:cNvGrpSpPr/>
          <p:nvPr/>
        </p:nvGrpSpPr>
        <p:grpSpPr>
          <a:xfrm>
            <a:off x="5967535" y="394722"/>
            <a:ext cx="5990072" cy="2730646"/>
            <a:chOff x="5536376" y="1858363"/>
            <a:chExt cx="6407827" cy="3627390"/>
          </a:xfrm>
        </p:grpSpPr>
        <p:grpSp>
          <p:nvGrpSpPr>
            <p:cNvPr id="4" name="Group 3">
              <a:extLst>
                <a:ext uri="{FF2B5EF4-FFF2-40B4-BE49-F238E27FC236}">
                  <a16:creationId xmlns:a16="http://schemas.microsoft.com/office/drawing/2014/main" id="{D30BD80B-1BAA-9BAF-3936-D1135AA65732}"/>
                </a:ext>
              </a:extLst>
            </p:cNvPr>
            <p:cNvGrpSpPr/>
            <p:nvPr/>
          </p:nvGrpSpPr>
          <p:grpSpPr>
            <a:xfrm>
              <a:off x="5536376" y="1858363"/>
              <a:ext cx="5168575" cy="3627390"/>
              <a:chOff x="1702411" y="3452991"/>
              <a:chExt cx="5168575" cy="4101413"/>
            </a:xfrm>
          </p:grpSpPr>
          <p:grpSp>
            <p:nvGrpSpPr>
              <p:cNvPr id="10" name="Group 9">
                <a:extLst>
                  <a:ext uri="{FF2B5EF4-FFF2-40B4-BE49-F238E27FC236}">
                    <a16:creationId xmlns:a16="http://schemas.microsoft.com/office/drawing/2014/main" id="{84569A91-A4A2-FB8D-6398-324BE3391961}"/>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B6C703EF-4D39-2A60-1BBE-00D739B56D51}"/>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D417AAC2-D15B-515F-A228-810B2A993292}"/>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1FBF33CA-F96C-8A9A-B570-0161B796ECB7}"/>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A3D684F5-22E6-FF04-52BA-0BE9E154C0C9}"/>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EFC355E-D081-4D2B-0927-CA66DA08A3FB}"/>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DE2D63C9-595E-A0BB-6D78-9FCC90C26411}"/>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F90AAAD8-1C0A-FDA6-8D05-72EECBAA3499}"/>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85D0B2A3-E646-2330-9E5E-DD777047C582}"/>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A899D62-24CE-F9C7-9FE5-A2304B4542B8}"/>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20FDB3D-D612-F9B3-3793-EA40C3CE9180}"/>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77A3D-E209-DF36-5281-E2B4728A1BD1}"/>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03B75E4-7CB1-8FD6-F993-936115C88E0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F54E4CFF-A23E-A09E-88C2-5AECD2D71DB1}"/>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FBA75E4D-593E-153E-9AD5-7182B2A06AE2}"/>
                  </a:ext>
                </a:extLst>
              </p:cNvPr>
              <p:cNvSpPr txBox="1"/>
              <p:nvPr/>
            </p:nvSpPr>
            <p:spPr>
              <a:xfrm>
                <a:off x="4381330" y="6722303"/>
                <a:ext cx="1150905" cy="832101"/>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A549F459-048A-BEC4-64A7-61CE680D52BF}"/>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B5F76F60-E9E5-CD84-14DC-8A5C3406EDAF}"/>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F95221B5-75F3-4746-6AC3-34D2C328C4CB}"/>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8914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r>
              <a:rPr lang="en-US" b="1" dirty="0">
                <a:solidFill>
                  <a:srgbClr val="FF6600"/>
                </a:solidFill>
              </a:rPr>
              <a:t>Profit Analysis</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rgbClr val="FF6600"/>
                </a:solidFill>
              </a:rPr>
              <a:t>During the years 2016-2018, the financial performance of Yellow Cab clearly outshines that of Pink Cab. Yellow Cab has demonstrated consistently higher levels of profitability, reinforcing its position as the more lucrative option in the cab industry. Across this three-year period, Yellow Cab has showcased superior profit margins and maintained a substantial lead over Pink Cab in terms of overall profitability. This compelling performance underscores the financial prowess and competitive edge of Yellow Cab in comparison to Pink Cab.</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4" name="Picture 3">
            <a:extLst>
              <a:ext uri="{FF2B5EF4-FFF2-40B4-BE49-F238E27FC236}">
                <a16:creationId xmlns:a16="http://schemas.microsoft.com/office/drawing/2014/main" id="{548CEF73-3878-5501-E5FA-A08AE109BD69}"/>
              </a:ext>
            </a:extLst>
          </p:cNvPr>
          <p:cNvPicPr>
            <a:picLocks noChangeAspect="1"/>
          </p:cNvPicPr>
          <p:nvPr/>
        </p:nvPicPr>
        <p:blipFill>
          <a:blip r:embed="rId3"/>
          <a:stretch>
            <a:fillRect/>
          </a:stretch>
        </p:blipFill>
        <p:spPr>
          <a:xfrm>
            <a:off x="2365825" y="2411976"/>
            <a:ext cx="7772400" cy="4293624"/>
          </a:xfrm>
          <a:prstGeom prst="rect">
            <a:avLst/>
          </a:prstGeom>
        </p:spPr>
      </p:pic>
    </p:spTree>
    <p:extLst>
      <p:ext uri="{BB962C8B-B14F-4D97-AF65-F5344CB8AC3E}">
        <p14:creationId xmlns:p14="http://schemas.microsoft.com/office/powerpoint/2010/main" val="67869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br>
              <a:rPr lang="en-US" dirty="0"/>
            </a:br>
            <a:r>
              <a:rPr lang="en-US" b="1" dirty="0">
                <a:solidFill>
                  <a:srgbClr val="FF6600"/>
                </a:solidFill>
              </a:rPr>
              <a:t>Profit Analysis</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1800" dirty="0">
              <a:solidFill>
                <a:srgbClr val="FF6600"/>
              </a:solidFill>
            </a:endParaRPr>
          </a:p>
          <a:p>
            <a:pPr marL="0" indent="0" algn="just">
              <a:buNone/>
            </a:pPr>
            <a:r>
              <a:rPr lang="en-US" sz="1800" dirty="0">
                <a:solidFill>
                  <a:srgbClr val="FF6600"/>
                </a:solidFill>
              </a:rPr>
              <a:t>The annual profit analysis of the Pink Cab reveals consistent revenue patterns, reflecting stability over the years. On the other hand, the Yellow Cab demonstrates a noteworthy increase in revenue, particularly evident during the year 2017.</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 name="Picture 1">
            <a:extLst>
              <a:ext uri="{FF2B5EF4-FFF2-40B4-BE49-F238E27FC236}">
                <a16:creationId xmlns:a16="http://schemas.microsoft.com/office/drawing/2014/main" id="{20A30DE2-3313-2EFB-3B62-C3D4C09BD435}"/>
              </a:ext>
            </a:extLst>
          </p:cNvPr>
          <p:cNvPicPr>
            <a:picLocks noChangeAspect="1"/>
          </p:cNvPicPr>
          <p:nvPr/>
        </p:nvPicPr>
        <p:blipFill>
          <a:blip r:embed="rId3"/>
          <a:stretch>
            <a:fillRect/>
          </a:stretch>
        </p:blipFill>
        <p:spPr>
          <a:xfrm>
            <a:off x="2039256" y="2499109"/>
            <a:ext cx="7772400" cy="4189323"/>
          </a:xfrm>
          <a:prstGeom prst="rect">
            <a:avLst/>
          </a:prstGeom>
        </p:spPr>
      </p:pic>
    </p:spTree>
    <p:extLst>
      <p:ext uri="{BB962C8B-B14F-4D97-AF65-F5344CB8AC3E}">
        <p14:creationId xmlns:p14="http://schemas.microsoft.com/office/powerpoint/2010/main" val="311503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b="1" dirty="0">
                <a:solidFill>
                  <a:srgbClr val="FF6600"/>
                </a:solidFill>
              </a:rPr>
              <a:t>Market Analysis</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rgbClr val="FF6600"/>
                </a:solidFill>
              </a:rPr>
              <a:t>Throughout the years 2016 to 2018, the Yellow Cab has demonstrated a consistently higher volume of rides when compared to the Pink Cab. The data clearly illustrates that the Yellow Cab has maintained a substantial lead in the number of rides, reaffirming its dominant position within the market during this three-year period. Evidently, there exists a higher demand for Yellow Cab services in comparison to Pink Cab. </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 name="Picture 1">
            <a:extLst>
              <a:ext uri="{FF2B5EF4-FFF2-40B4-BE49-F238E27FC236}">
                <a16:creationId xmlns:a16="http://schemas.microsoft.com/office/drawing/2014/main" id="{78200324-DA36-B962-8DFD-3A35FD655201}"/>
              </a:ext>
            </a:extLst>
          </p:cNvPr>
          <p:cNvPicPr>
            <a:picLocks noChangeAspect="1"/>
          </p:cNvPicPr>
          <p:nvPr/>
        </p:nvPicPr>
        <p:blipFill>
          <a:blip r:embed="rId3"/>
          <a:stretch>
            <a:fillRect/>
          </a:stretch>
        </p:blipFill>
        <p:spPr>
          <a:xfrm>
            <a:off x="2119089" y="1877187"/>
            <a:ext cx="7772400" cy="4845347"/>
          </a:xfrm>
          <a:prstGeom prst="rect">
            <a:avLst/>
          </a:prstGeom>
        </p:spPr>
      </p:pic>
    </p:spTree>
    <p:extLst>
      <p:ext uri="{BB962C8B-B14F-4D97-AF65-F5344CB8AC3E}">
        <p14:creationId xmlns:p14="http://schemas.microsoft.com/office/powerpoint/2010/main" val="342013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b="1" dirty="0">
                <a:solidFill>
                  <a:srgbClr val="FF6600"/>
                </a:solidFill>
              </a:rPr>
              <a:t>Market Analysis</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solidFill>
                  <a:srgbClr val="FF6600"/>
                </a:solidFill>
              </a:rPr>
              <a:t>The Yellow Cab has established a substantial presence in prominent urban </a:t>
            </a:r>
            <a:r>
              <a:rPr lang="en-GB" sz="1800" dirty="0">
                <a:solidFill>
                  <a:srgbClr val="FF6600"/>
                </a:solidFill>
              </a:rPr>
              <a:t>centres</a:t>
            </a:r>
            <a:r>
              <a:rPr lang="en-US" sz="1800" dirty="0">
                <a:solidFill>
                  <a:srgbClr val="FF6600"/>
                </a:solidFill>
              </a:rPr>
              <a:t> such as Chicago, Washington, and New York, reflecting a significant foothold in these key markets.</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4" name="Picture 3">
            <a:extLst>
              <a:ext uri="{FF2B5EF4-FFF2-40B4-BE49-F238E27FC236}">
                <a16:creationId xmlns:a16="http://schemas.microsoft.com/office/drawing/2014/main" id="{0EFA467D-AC7E-A70A-FC38-A03DAD59F114}"/>
              </a:ext>
            </a:extLst>
          </p:cNvPr>
          <p:cNvPicPr>
            <a:picLocks noChangeAspect="1"/>
          </p:cNvPicPr>
          <p:nvPr/>
        </p:nvPicPr>
        <p:blipFill>
          <a:blip r:embed="rId3"/>
          <a:stretch>
            <a:fillRect/>
          </a:stretch>
        </p:blipFill>
        <p:spPr>
          <a:xfrm>
            <a:off x="2340429" y="1603874"/>
            <a:ext cx="7772400" cy="4651737"/>
          </a:xfrm>
          <a:prstGeom prst="rect">
            <a:avLst/>
          </a:prstGeom>
        </p:spPr>
      </p:pic>
    </p:spTree>
    <p:extLst>
      <p:ext uri="{BB962C8B-B14F-4D97-AF65-F5344CB8AC3E}">
        <p14:creationId xmlns:p14="http://schemas.microsoft.com/office/powerpoint/2010/main" val="60712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2E0B54-51EE-801A-3CD7-1DF7FE5ABD89}"/>
              </a:ext>
            </a:extLst>
          </p:cNvPr>
          <p:cNvSpPr txBox="1">
            <a:spLocks/>
          </p:cNvSpPr>
          <p:nvPr/>
        </p:nvSpPr>
        <p:spPr>
          <a:xfrm rot="5400000">
            <a:off x="-562431" y="562430"/>
            <a:ext cx="6858002" cy="573314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b="1" dirty="0">
                <a:solidFill>
                  <a:srgbClr val="FF6600"/>
                </a:solidFill>
              </a:rPr>
              <a:t>Recommendation</a:t>
            </a:r>
          </a:p>
        </p:txBody>
      </p:sp>
      <p:sp>
        <p:nvSpPr>
          <p:cNvPr id="5" name="Subtitle 2">
            <a:extLst>
              <a:ext uri="{FF2B5EF4-FFF2-40B4-BE49-F238E27FC236}">
                <a16:creationId xmlns:a16="http://schemas.microsoft.com/office/drawing/2014/main" id="{3487DF63-23C3-E2B3-6005-81D460A6E15A}"/>
              </a:ext>
            </a:extLst>
          </p:cNvPr>
          <p:cNvSpPr txBox="1">
            <a:spLocks/>
          </p:cNvSpPr>
          <p:nvPr/>
        </p:nvSpPr>
        <p:spPr>
          <a:xfrm rot="5400000">
            <a:off x="5533569" y="199573"/>
            <a:ext cx="6858004" cy="6458857"/>
          </a:xfrm>
          <a:prstGeom prst="rect">
            <a:avLst/>
          </a:prstGeom>
        </p:spPr>
        <p:txBody>
          <a:bodyPr vert="vert27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800" dirty="0">
                <a:solidFill>
                  <a:srgbClr val="FF6600"/>
                </a:solidFill>
              </a:rPr>
              <a:t>Based on the insights derived from the data analysis, there are several compelling reasons to consider investing in the Yellow Cab:</a:t>
            </a:r>
          </a:p>
          <a:p>
            <a:pPr marL="0" indent="0" algn="just">
              <a:buNone/>
            </a:pPr>
            <a:endParaRPr lang="en-GB" sz="1800" dirty="0">
              <a:solidFill>
                <a:srgbClr val="FF6600"/>
              </a:solidFill>
            </a:endParaRPr>
          </a:p>
          <a:p>
            <a:pPr marL="0" indent="0" algn="just">
              <a:buNone/>
            </a:pPr>
            <a:r>
              <a:rPr lang="en-GB" sz="1800" dirty="0">
                <a:solidFill>
                  <a:srgbClr val="FF6600"/>
                </a:solidFill>
              </a:rPr>
              <a:t>1. </a:t>
            </a:r>
            <a:r>
              <a:rPr lang="en-GB" sz="1800" i="1" dirty="0">
                <a:solidFill>
                  <a:srgbClr val="FF6600"/>
                </a:solidFill>
              </a:rPr>
              <a:t>Higher Demand and Market Share: </a:t>
            </a:r>
            <a:r>
              <a:rPr lang="en-GB" sz="1800" dirty="0">
                <a:solidFill>
                  <a:srgbClr val="FF6600"/>
                </a:solidFill>
              </a:rPr>
              <a:t>The Yellow Cab has consistently demonstrated a stronger demand and higher number of rides compared to the Pink Cab. This suggests that the Yellow Cab has a more established and widespread customer base, indicating a potential for greater market share.</a:t>
            </a:r>
          </a:p>
          <a:p>
            <a:pPr marL="0" indent="0" algn="just">
              <a:buNone/>
            </a:pPr>
            <a:r>
              <a:rPr lang="en-GB" sz="1800" dirty="0">
                <a:solidFill>
                  <a:srgbClr val="FF6600"/>
                </a:solidFill>
              </a:rPr>
              <a:t>2. </a:t>
            </a:r>
            <a:r>
              <a:rPr lang="en-GB" sz="1800" i="1" dirty="0">
                <a:solidFill>
                  <a:srgbClr val="FF6600"/>
                </a:solidFill>
              </a:rPr>
              <a:t>Profitability Potential: </a:t>
            </a:r>
            <a:r>
              <a:rPr lang="en-GB" sz="1800" dirty="0">
                <a:solidFill>
                  <a:srgbClr val="FF6600"/>
                </a:solidFill>
              </a:rPr>
              <a:t>The data reveals that the Yellow Cab has exhibited higher revenue and profitability, especially during certain years like 2017. This indicates a strong ability to generate profits, which is a crucial factor for any investment decision.</a:t>
            </a:r>
          </a:p>
          <a:p>
            <a:pPr marL="0" indent="0" algn="just">
              <a:buNone/>
            </a:pPr>
            <a:r>
              <a:rPr lang="en-GB" sz="1800" dirty="0">
                <a:solidFill>
                  <a:srgbClr val="FF6600"/>
                </a:solidFill>
              </a:rPr>
              <a:t>3. </a:t>
            </a:r>
            <a:r>
              <a:rPr lang="en-GB" sz="1800" i="1" dirty="0">
                <a:solidFill>
                  <a:srgbClr val="FF6600"/>
                </a:solidFill>
              </a:rPr>
              <a:t>Key Urban Markets: </a:t>
            </a:r>
            <a:r>
              <a:rPr lang="en-GB" sz="1800" dirty="0">
                <a:solidFill>
                  <a:srgbClr val="FF6600"/>
                </a:solidFill>
              </a:rPr>
              <a:t>The Yellow Cab has established itself as a dominant player in major cities such as Chicago, Washington, and New York. Investing in the Yellow Cab could provide access to these thriving urban markets with existing customer recognition and brand loyalty.</a:t>
            </a:r>
          </a:p>
          <a:p>
            <a:pPr marL="0" indent="0" algn="just">
              <a:buNone/>
            </a:pPr>
            <a:r>
              <a:rPr lang="en-GB" sz="1800" dirty="0">
                <a:solidFill>
                  <a:srgbClr val="FF6600"/>
                </a:solidFill>
              </a:rPr>
              <a:t>4. </a:t>
            </a:r>
            <a:r>
              <a:rPr lang="en-GB" sz="1800" i="1" dirty="0">
                <a:solidFill>
                  <a:srgbClr val="FF6600"/>
                </a:solidFill>
              </a:rPr>
              <a:t>Revenue Growth: </a:t>
            </a:r>
            <a:r>
              <a:rPr lang="en-GB" sz="1800" dirty="0">
                <a:solidFill>
                  <a:srgbClr val="FF6600"/>
                </a:solidFill>
              </a:rPr>
              <a:t>The observed revenue increase in specific years, such as 2017, demonstrates the Yellow Cab's potential to adapt to changing market dynamics and capitalize on opportunities for growth.</a:t>
            </a:r>
          </a:p>
          <a:p>
            <a:pPr marL="0" indent="0" algn="just">
              <a:buNone/>
            </a:pPr>
            <a:r>
              <a:rPr lang="en-GB" sz="1800" dirty="0">
                <a:solidFill>
                  <a:srgbClr val="FF6600"/>
                </a:solidFill>
              </a:rPr>
              <a:t>5. </a:t>
            </a:r>
            <a:r>
              <a:rPr lang="en-GB" sz="1800" i="1" dirty="0">
                <a:solidFill>
                  <a:srgbClr val="FF6600"/>
                </a:solidFill>
              </a:rPr>
              <a:t>Rider Preference: </a:t>
            </a:r>
            <a:r>
              <a:rPr lang="en-GB" sz="1800" dirty="0">
                <a:solidFill>
                  <a:srgbClr val="FF6600"/>
                </a:solidFill>
              </a:rPr>
              <a:t>The higher demand for the Yellow Cab suggests that customers have a preference for this service. Understanding customer preferences and aligning investment decisions accordingly can contribute to long-term success.</a:t>
            </a:r>
          </a:p>
          <a:p>
            <a:pPr marL="0" indent="0" algn="just">
              <a:buNone/>
            </a:pPr>
            <a:r>
              <a:rPr lang="en-GB" sz="1800" dirty="0">
                <a:solidFill>
                  <a:srgbClr val="FF6600"/>
                </a:solidFill>
              </a:rPr>
              <a:t>6. </a:t>
            </a:r>
            <a:r>
              <a:rPr lang="en-GB" sz="1800" i="1" dirty="0">
                <a:solidFill>
                  <a:srgbClr val="FF6600"/>
                </a:solidFill>
              </a:rPr>
              <a:t>Market Resilience: </a:t>
            </a:r>
            <a:r>
              <a:rPr lang="en-GB" sz="1800" dirty="0">
                <a:solidFill>
                  <a:srgbClr val="FF6600"/>
                </a:solidFill>
              </a:rPr>
              <a:t>Despite potential challenges, Yellow Cab has maintained its position and profitability over the analysed years. This resilience indicates that it can withstand market fluctuations and continue to deliver returns.</a:t>
            </a:r>
          </a:p>
          <a:p>
            <a:pPr marL="0" indent="0" algn="just">
              <a:buNone/>
            </a:pPr>
            <a:r>
              <a:rPr lang="en-GB" sz="1800" dirty="0">
                <a:solidFill>
                  <a:srgbClr val="FF6600"/>
                </a:solidFill>
              </a:rPr>
              <a:t>7. </a:t>
            </a:r>
            <a:r>
              <a:rPr lang="en-GB" sz="1800" i="1" dirty="0">
                <a:solidFill>
                  <a:srgbClr val="FF6600"/>
                </a:solidFill>
              </a:rPr>
              <a:t>Operational Efficiency: </a:t>
            </a:r>
            <a:r>
              <a:rPr lang="en-GB" sz="1800" dirty="0">
                <a:solidFill>
                  <a:srgbClr val="FF6600"/>
                </a:solidFill>
              </a:rPr>
              <a:t>The Yellow Cab's consistent profitability could imply efficient operations and cost management strategies, further enhancing the potential for sustainable growth.</a:t>
            </a:r>
          </a:p>
          <a:p>
            <a:pPr marL="0" indent="0" algn="just">
              <a:buNone/>
            </a:pPr>
            <a:endParaRPr lang="en-GB" sz="1800" dirty="0">
              <a:solidFill>
                <a:srgbClr val="FF6600"/>
              </a:solidFill>
            </a:endParaRPr>
          </a:p>
          <a:p>
            <a:pPr marL="0" indent="0" algn="just">
              <a:buNone/>
            </a:pPr>
            <a:r>
              <a:rPr lang="en-GB" sz="1800" dirty="0">
                <a:solidFill>
                  <a:srgbClr val="FF6600"/>
                </a:solidFill>
              </a:rPr>
              <a:t>In conclusion, the data-driven insights suggest that investing in the Yellow Cab could be a strategic move due to its higher demand, revenue potential, and well-established presence in key markets. </a:t>
            </a:r>
          </a:p>
        </p:txBody>
      </p:sp>
      <p:pic>
        <p:nvPicPr>
          <p:cNvPr id="6" name="Picture 5">
            <a:extLst>
              <a:ext uri="{FF2B5EF4-FFF2-40B4-BE49-F238E27FC236}">
                <a16:creationId xmlns:a16="http://schemas.microsoft.com/office/drawing/2014/main" id="{708A3A77-D282-439A-1DC8-81713853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50958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860</Words>
  <Application>Microsoft Macintosh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Varnika Khanagwal</dc:creator>
  <cp:lastModifiedBy>Varnika Khanagwal</cp:lastModifiedBy>
  <cp:revision>1</cp:revision>
  <dcterms:created xsi:type="dcterms:W3CDTF">2023-08-21T22:28:06Z</dcterms:created>
  <dcterms:modified xsi:type="dcterms:W3CDTF">2023-08-21T23:03:52Z</dcterms:modified>
</cp:coreProperties>
</file>