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5" r:id="rId5"/>
    <p:sldId id="262" r:id="rId6"/>
    <p:sldId id="258" r:id="rId7"/>
    <p:sldId id="268" r:id="rId8"/>
    <p:sldId id="269" r:id="rId9"/>
    <p:sldId id="259" r:id="rId10"/>
    <p:sldId id="270" r:id="rId11"/>
    <p:sldId id="271" r:id="rId12"/>
    <p:sldId id="272" r:id="rId13"/>
    <p:sldId id="260" r:id="rId14"/>
    <p:sldId id="273" r:id="rId15"/>
    <p:sldId id="274" r:id="rId16"/>
    <p:sldId id="261"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71" d="100"/>
          <a:sy n="71"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923D89F-A767-408C-85C6-CA7A8C05FABD}"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6F455B-A5A2-4F59-A9DB-2A3EC9C146C7}" type="slidenum">
              <a:rPr lang="en-US" smtClean="0"/>
              <a:t>‹#›</a:t>
            </a:fld>
            <a:endParaRPr lang="en-US"/>
          </a:p>
        </p:txBody>
      </p:sp>
    </p:spTree>
    <p:extLst>
      <p:ext uri="{BB962C8B-B14F-4D97-AF65-F5344CB8AC3E}">
        <p14:creationId xmlns:p14="http://schemas.microsoft.com/office/powerpoint/2010/main" val="22396373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3D89F-A767-408C-85C6-CA7A8C05FAB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F455B-A5A2-4F59-A9DB-2A3EC9C146C7}" type="slidenum">
              <a:rPr lang="en-US" smtClean="0"/>
              <a:t>‹#›</a:t>
            </a:fld>
            <a:endParaRPr lang="en-US"/>
          </a:p>
        </p:txBody>
      </p:sp>
    </p:spTree>
    <p:extLst>
      <p:ext uri="{BB962C8B-B14F-4D97-AF65-F5344CB8AC3E}">
        <p14:creationId xmlns:p14="http://schemas.microsoft.com/office/powerpoint/2010/main" val="60040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3D89F-A767-408C-85C6-CA7A8C05FAB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F455B-A5A2-4F59-A9DB-2A3EC9C146C7}" type="slidenum">
              <a:rPr lang="en-US" smtClean="0"/>
              <a:t>‹#›</a:t>
            </a:fld>
            <a:endParaRPr lang="en-US"/>
          </a:p>
        </p:txBody>
      </p:sp>
    </p:spTree>
    <p:extLst>
      <p:ext uri="{BB962C8B-B14F-4D97-AF65-F5344CB8AC3E}">
        <p14:creationId xmlns:p14="http://schemas.microsoft.com/office/powerpoint/2010/main" val="72819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23D89F-A767-408C-85C6-CA7A8C05FABD}"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6F455B-A5A2-4F59-A9DB-2A3EC9C146C7}" type="slidenum">
              <a:rPr lang="en-US" smtClean="0"/>
              <a:t>‹#›</a:t>
            </a:fld>
            <a:endParaRPr lang="en-US"/>
          </a:p>
        </p:txBody>
      </p:sp>
    </p:spTree>
    <p:extLst>
      <p:ext uri="{BB962C8B-B14F-4D97-AF65-F5344CB8AC3E}">
        <p14:creationId xmlns:p14="http://schemas.microsoft.com/office/powerpoint/2010/main" val="2795928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923D89F-A767-408C-85C6-CA7A8C05FABD}"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6F455B-A5A2-4F59-A9DB-2A3EC9C146C7}" type="slidenum">
              <a:rPr lang="en-US" smtClean="0"/>
              <a:t>‹#›</a:t>
            </a:fld>
            <a:endParaRPr lang="en-US"/>
          </a:p>
        </p:txBody>
      </p:sp>
    </p:spTree>
    <p:extLst>
      <p:ext uri="{BB962C8B-B14F-4D97-AF65-F5344CB8AC3E}">
        <p14:creationId xmlns:p14="http://schemas.microsoft.com/office/powerpoint/2010/main" val="30938754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923D89F-A767-408C-85C6-CA7A8C05FABD}" type="datetimeFigureOut">
              <a:rPr lang="en-US" smtClean="0"/>
              <a:t>5/2/2023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C6F455B-A5A2-4F59-A9DB-2A3EC9C146C7}" type="slidenum">
              <a:rPr lang="en-US" smtClean="0"/>
              <a:t>‹#›</a:t>
            </a:fld>
            <a:endParaRPr lang="en-US"/>
          </a:p>
        </p:txBody>
      </p:sp>
    </p:spTree>
    <p:extLst>
      <p:ext uri="{BB962C8B-B14F-4D97-AF65-F5344CB8AC3E}">
        <p14:creationId xmlns:p14="http://schemas.microsoft.com/office/powerpoint/2010/main" val="265432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923D89F-A767-408C-85C6-CA7A8C05FABD}"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6F455B-A5A2-4F59-A9DB-2A3EC9C146C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8477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23D89F-A767-408C-85C6-CA7A8C05FABD}"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6F455B-A5A2-4F59-A9DB-2A3EC9C146C7}" type="slidenum">
              <a:rPr lang="en-US" smtClean="0"/>
              <a:t>‹#›</a:t>
            </a:fld>
            <a:endParaRPr lang="en-US"/>
          </a:p>
        </p:txBody>
      </p:sp>
    </p:spTree>
    <p:extLst>
      <p:ext uri="{BB962C8B-B14F-4D97-AF65-F5344CB8AC3E}">
        <p14:creationId xmlns:p14="http://schemas.microsoft.com/office/powerpoint/2010/main" val="39334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D89F-A767-408C-85C6-CA7A8C05FABD}"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6F455B-A5A2-4F59-A9DB-2A3EC9C146C7}" type="slidenum">
              <a:rPr lang="en-US" smtClean="0"/>
              <a:t>‹#›</a:t>
            </a:fld>
            <a:endParaRPr lang="en-US"/>
          </a:p>
        </p:txBody>
      </p:sp>
    </p:spTree>
    <p:extLst>
      <p:ext uri="{BB962C8B-B14F-4D97-AF65-F5344CB8AC3E}">
        <p14:creationId xmlns:p14="http://schemas.microsoft.com/office/powerpoint/2010/main" val="223634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923D89F-A767-408C-85C6-CA7A8C05FABD}" type="datetimeFigureOut">
              <a:rPr lang="en-US" smtClean="0"/>
              <a:t>5/2/2023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C6F455B-A5A2-4F59-A9DB-2A3EC9C146C7}" type="slidenum">
              <a:rPr lang="en-US" smtClean="0"/>
              <a:t>‹#›</a:t>
            </a:fld>
            <a:endParaRPr lang="en-US"/>
          </a:p>
        </p:txBody>
      </p:sp>
    </p:spTree>
    <p:extLst>
      <p:ext uri="{BB962C8B-B14F-4D97-AF65-F5344CB8AC3E}">
        <p14:creationId xmlns:p14="http://schemas.microsoft.com/office/powerpoint/2010/main" val="4037372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923D89F-A767-408C-85C6-CA7A8C05FABD}" type="datetimeFigureOut">
              <a:rPr lang="en-US" smtClean="0"/>
              <a:t>5/2/2023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C6F455B-A5A2-4F59-A9DB-2A3EC9C146C7}" type="slidenum">
              <a:rPr lang="en-US" smtClean="0"/>
              <a:t>‹#›</a:t>
            </a:fld>
            <a:endParaRPr lang="en-US"/>
          </a:p>
        </p:txBody>
      </p:sp>
    </p:spTree>
    <p:extLst>
      <p:ext uri="{BB962C8B-B14F-4D97-AF65-F5344CB8AC3E}">
        <p14:creationId xmlns:p14="http://schemas.microsoft.com/office/powerpoint/2010/main" val="202216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923D89F-A767-408C-85C6-CA7A8C05FABD}" type="datetimeFigureOut">
              <a:rPr lang="en-US" smtClean="0"/>
              <a:t>5/2/2023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C6F455B-A5A2-4F59-A9DB-2A3EC9C146C7}" type="slidenum">
              <a:rPr lang="en-US" smtClean="0"/>
              <a:t>‹#›</a:t>
            </a:fld>
            <a:endParaRPr lang="en-US"/>
          </a:p>
        </p:txBody>
      </p:sp>
    </p:spTree>
    <p:extLst>
      <p:ext uri="{BB962C8B-B14F-4D97-AF65-F5344CB8AC3E}">
        <p14:creationId xmlns:p14="http://schemas.microsoft.com/office/powerpoint/2010/main" val="49672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5ECC-8A19-8AA2-F9EE-5627988A63C0}"/>
              </a:ext>
            </a:extLst>
          </p:cNvPr>
          <p:cNvSpPr>
            <a:spLocks noGrp="1"/>
          </p:cNvSpPr>
          <p:nvPr>
            <p:ph type="ctrTitle"/>
          </p:nvPr>
        </p:nvSpPr>
        <p:spPr>
          <a:xfrm>
            <a:off x="1524000" y="221410"/>
            <a:ext cx="9144000" cy="2387600"/>
          </a:xfrm>
        </p:spPr>
        <p:txBody>
          <a:bodyPr>
            <a:normAutofit/>
          </a:bodyPr>
          <a:lstStyle/>
          <a:p>
            <a:r>
              <a:rPr lang="en-US" dirty="0"/>
              <a:t>Password Manager Using Protection of CIA </a:t>
            </a:r>
            <a:r>
              <a:rPr lang="en-US" dirty="0" err="1"/>
              <a:t>Traids</a:t>
            </a:r>
            <a:endParaRPr lang="en-US" dirty="0"/>
          </a:p>
        </p:txBody>
      </p:sp>
      <p:sp>
        <p:nvSpPr>
          <p:cNvPr id="3" name="Subtitle 2">
            <a:extLst>
              <a:ext uri="{FF2B5EF4-FFF2-40B4-BE49-F238E27FC236}">
                <a16:creationId xmlns:a16="http://schemas.microsoft.com/office/drawing/2014/main" id="{58B494EE-D5EB-5C23-BD0F-15F682177436}"/>
              </a:ext>
            </a:extLst>
          </p:cNvPr>
          <p:cNvSpPr>
            <a:spLocks noGrp="1"/>
          </p:cNvSpPr>
          <p:nvPr>
            <p:ph type="subTitle" idx="1"/>
          </p:nvPr>
        </p:nvSpPr>
        <p:spPr>
          <a:xfrm>
            <a:off x="5607422" y="3140354"/>
            <a:ext cx="6037731" cy="3496236"/>
          </a:xfrm>
        </p:spPr>
        <p:txBody>
          <a:bodyPr>
            <a:normAutofit fontScale="70000" lnSpcReduction="20000"/>
          </a:bodyPr>
          <a:lstStyle/>
          <a:p>
            <a:pPr>
              <a:lnSpc>
                <a:spcPct val="120000"/>
              </a:lnSpc>
            </a:pPr>
            <a:r>
              <a:rPr lang="en-US" b="1" dirty="0">
                <a:solidFill>
                  <a:schemeClr val="bg1"/>
                </a:solidFill>
              </a:rPr>
              <a:t>Group 1</a:t>
            </a:r>
            <a:br>
              <a:rPr lang="en-US" dirty="0">
                <a:solidFill>
                  <a:schemeClr val="bg1"/>
                </a:solidFill>
              </a:rPr>
            </a:br>
            <a:br>
              <a:rPr lang="en-US" dirty="0">
                <a:solidFill>
                  <a:schemeClr val="bg1"/>
                </a:solidFill>
              </a:rPr>
            </a:br>
            <a:r>
              <a:rPr lang="en-US" sz="2300" dirty="0">
                <a:solidFill>
                  <a:schemeClr val="bg1"/>
                </a:solidFill>
                <a:latin typeface="Times New Roman" panose="02020603050405020304" pitchFamily="18" charset="0"/>
                <a:cs typeface="Times New Roman" panose="02020603050405020304" pitchFamily="18" charset="0"/>
              </a:rPr>
              <a:t>Soumya </a:t>
            </a:r>
            <a:r>
              <a:rPr lang="en-US" sz="2300" dirty="0" err="1">
                <a:solidFill>
                  <a:schemeClr val="bg1"/>
                </a:solidFill>
                <a:latin typeface="Times New Roman" panose="02020603050405020304" pitchFamily="18" charset="0"/>
                <a:cs typeface="Times New Roman" panose="02020603050405020304" pitchFamily="18" charset="0"/>
              </a:rPr>
              <a:t>kodumuri</a:t>
            </a:r>
            <a:r>
              <a:rPr lang="en-US" sz="2300" dirty="0">
                <a:solidFill>
                  <a:schemeClr val="bg1"/>
                </a:solidFill>
                <a:latin typeface="Times New Roman" panose="02020603050405020304" pitchFamily="18" charset="0"/>
                <a:cs typeface="Times New Roman" panose="02020603050405020304" pitchFamily="18" charset="0"/>
              </a:rPr>
              <a:t> 11602632</a:t>
            </a:r>
          </a:p>
          <a:p>
            <a:pPr>
              <a:lnSpc>
                <a:spcPct val="120000"/>
              </a:lnSpc>
            </a:pPr>
            <a:r>
              <a:rPr lang="en-US" sz="2300" dirty="0">
                <a:solidFill>
                  <a:schemeClr val="bg1"/>
                </a:solidFill>
                <a:latin typeface="Times New Roman" panose="02020603050405020304" pitchFamily="18" charset="0"/>
                <a:cs typeface="Times New Roman" panose="02020603050405020304" pitchFamily="18" charset="0"/>
              </a:rPr>
              <a:t>Sai Varun Gadde    11634194</a:t>
            </a:r>
          </a:p>
          <a:p>
            <a:pPr>
              <a:lnSpc>
                <a:spcPct val="120000"/>
              </a:lnSpc>
            </a:pPr>
            <a:r>
              <a:rPr lang="en-US" sz="2300" dirty="0">
                <a:solidFill>
                  <a:schemeClr val="bg1"/>
                </a:solidFill>
                <a:latin typeface="Times New Roman" panose="02020603050405020304" pitchFamily="18" charset="0"/>
                <a:cs typeface="Times New Roman" panose="02020603050405020304" pitchFamily="18" charset="0"/>
              </a:rPr>
              <a:t>Sai Ram </a:t>
            </a:r>
            <a:r>
              <a:rPr lang="en-US" sz="2300" dirty="0" err="1">
                <a:solidFill>
                  <a:schemeClr val="bg1"/>
                </a:solidFill>
                <a:latin typeface="Times New Roman" panose="02020603050405020304" pitchFamily="18" charset="0"/>
                <a:cs typeface="Times New Roman" panose="02020603050405020304" pitchFamily="18" charset="0"/>
              </a:rPr>
              <a:t>Paidipalli</a:t>
            </a:r>
            <a:r>
              <a:rPr lang="en-US" sz="2300" dirty="0">
                <a:solidFill>
                  <a:schemeClr val="bg1"/>
                </a:solidFill>
                <a:latin typeface="Times New Roman" panose="02020603050405020304" pitchFamily="18" charset="0"/>
                <a:cs typeface="Times New Roman" panose="02020603050405020304" pitchFamily="18" charset="0"/>
              </a:rPr>
              <a:t>  11596908</a:t>
            </a:r>
            <a:br>
              <a:rPr lang="en-US" sz="2300" dirty="0">
                <a:solidFill>
                  <a:schemeClr val="bg1"/>
                </a:solidFill>
                <a:latin typeface="Times New Roman" panose="02020603050405020304" pitchFamily="18" charset="0"/>
                <a:cs typeface="Times New Roman" panose="02020603050405020304" pitchFamily="18" charset="0"/>
              </a:rPr>
            </a:br>
            <a:r>
              <a:rPr lang="en-US" sz="2300" dirty="0" err="1">
                <a:solidFill>
                  <a:schemeClr val="bg1"/>
                </a:solidFill>
                <a:latin typeface="Times New Roman" panose="02020603050405020304" pitchFamily="18" charset="0"/>
                <a:cs typeface="Times New Roman" panose="02020603050405020304" pitchFamily="18" charset="0"/>
              </a:rPr>
              <a:t>Posina</a:t>
            </a:r>
            <a:r>
              <a:rPr lang="en-US" sz="2300" dirty="0">
                <a:solidFill>
                  <a:schemeClr val="bg1"/>
                </a:solidFill>
                <a:latin typeface="Times New Roman" panose="02020603050405020304" pitchFamily="18" charset="0"/>
                <a:cs typeface="Times New Roman" panose="02020603050405020304" pitchFamily="18" charset="0"/>
              </a:rPr>
              <a:t> </a:t>
            </a:r>
            <a:r>
              <a:rPr lang="en-US" sz="2300" dirty="0" err="1">
                <a:solidFill>
                  <a:schemeClr val="bg1"/>
                </a:solidFill>
                <a:latin typeface="Times New Roman" panose="02020603050405020304" pitchFamily="18" charset="0"/>
                <a:cs typeface="Times New Roman" panose="02020603050405020304" pitchFamily="18" charset="0"/>
              </a:rPr>
              <a:t>Sravani</a:t>
            </a:r>
            <a:r>
              <a:rPr lang="en-US" sz="2300" dirty="0">
                <a:solidFill>
                  <a:schemeClr val="bg1"/>
                </a:solidFill>
                <a:latin typeface="Times New Roman" panose="02020603050405020304" pitchFamily="18" charset="0"/>
                <a:cs typeface="Times New Roman" panose="02020603050405020304" pitchFamily="18" charset="0"/>
              </a:rPr>
              <a:t>      11643266</a:t>
            </a:r>
          </a:p>
          <a:p>
            <a:pPr>
              <a:lnSpc>
                <a:spcPct val="120000"/>
              </a:lnSpc>
            </a:pPr>
            <a:r>
              <a:rPr lang="en-US" sz="2300" dirty="0" err="1">
                <a:solidFill>
                  <a:schemeClr val="bg1"/>
                </a:solidFill>
                <a:latin typeface="Times New Roman" panose="02020603050405020304" pitchFamily="18" charset="0"/>
                <a:cs typeface="Times New Roman" panose="02020603050405020304" pitchFamily="18" charset="0"/>
              </a:rPr>
              <a:t>Gouthami</a:t>
            </a:r>
            <a:r>
              <a:rPr lang="en-US" sz="2300" dirty="0">
                <a:solidFill>
                  <a:schemeClr val="bg1"/>
                </a:solidFill>
                <a:latin typeface="Times New Roman" panose="02020603050405020304" pitchFamily="18" charset="0"/>
                <a:cs typeface="Times New Roman" panose="02020603050405020304" pitchFamily="18" charset="0"/>
              </a:rPr>
              <a:t> </a:t>
            </a:r>
            <a:r>
              <a:rPr lang="en-US" sz="2300" dirty="0" err="1">
                <a:solidFill>
                  <a:schemeClr val="bg1"/>
                </a:solidFill>
                <a:latin typeface="Times New Roman" panose="02020603050405020304" pitchFamily="18" charset="0"/>
                <a:cs typeface="Times New Roman" panose="02020603050405020304" pitchFamily="18" charset="0"/>
              </a:rPr>
              <a:t>Gongidi</a:t>
            </a:r>
            <a:r>
              <a:rPr lang="en-US" sz="2300" dirty="0">
                <a:solidFill>
                  <a:schemeClr val="bg1"/>
                </a:solidFill>
                <a:latin typeface="Times New Roman" panose="02020603050405020304" pitchFamily="18" charset="0"/>
                <a:cs typeface="Times New Roman" panose="02020603050405020304" pitchFamily="18" charset="0"/>
              </a:rPr>
              <a:t> 11647161</a:t>
            </a:r>
          </a:p>
          <a:p>
            <a:pPr>
              <a:lnSpc>
                <a:spcPct val="120000"/>
              </a:lnSpc>
            </a:pPr>
            <a:r>
              <a:rPr lang="en-US" sz="2300" dirty="0">
                <a:solidFill>
                  <a:schemeClr val="bg1"/>
                </a:solidFill>
                <a:latin typeface="Times New Roman" panose="02020603050405020304" pitchFamily="18" charset="0"/>
                <a:cs typeface="Times New Roman" panose="02020603050405020304" pitchFamily="18" charset="0"/>
              </a:rPr>
              <a:t>   Bindu Priya Pannala  11609880</a:t>
            </a:r>
            <a:br>
              <a:rPr lang="en-US" sz="2300" dirty="0">
                <a:solidFill>
                  <a:schemeClr val="bg1"/>
                </a:solidFill>
                <a:latin typeface="Times New Roman" panose="02020603050405020304" pitchFamily="18" charset="0"/>
                <a:cs typeface="Times New Roman" panose="02020603050405020304" pitchFamily="18" charset="0"/>
              </a:rPr>
            </a:br>
            <a:r>
              <a:rPr lang="en-US" sz="2300" dirty="0">
                <a:solidFill>
                  <a:schemeClr val="bg1"/>
                </a:solidFill>
                <a:latin typeface="Times New Roman" panose="02020603050405020304" pitchFamily="18" charset="0"/>
                <a:cs typeface="Times New Roman" panose="02020603050405020304" pitchFamily="18" charset="0"/>
              </a:rPr>
              <a:t>    </a:t>
            </a:r>
            <a:r>
              <a:rPr lang="en-US" sz="2300" dirty="0" err="1">
                <a:solidFill>
                  <a:schemeClr val="bg1"/>
                </a:solidFill>
                <a:latin typeface="Times New Roman" panose="02020603050405020304" pitchFamily="18" charset="0"/>
                <a:cs typeface="Times New Roman" panose="02020603050405020304" pitchFamily="18" charset="0"/>
              </a:rPr>
              <a:t>Hasya</a:t>
            </a:r>
            <a:r>
              <a:rPr lang="en-US" sz="2300" dirty="0">
                <a:solidFill>
                  <a:schemeClr val="bg1"/>
                </a:solidFill>
                <a:latin typeface="Times New Roman" panose="02020603050405020304" pitchFamily="18" charset="0"/>
                <a:cs typeface="Times New Roman" panose="02020603050405020304" pitchFamily="18" charset="0"/>
              </a:rPr>
              <a:t> Reddy </a:t>
            </a:r>
            <a:r>
              <a:rPr lang="en-US" sz="2300" dirty="0" err="1">
                <a:solidFill>
                  <a:schemeClr val="bg1"/>
                </a:solidFill>
                <a:latin typeface="Times New Roman" panose="02020603050405020304" pitchFamily="18" charset="0"/>
                <a:cs typeface="Times New Roman" panose="02020603050405020304" pitchFamily="18" charset="0"/>
              </a:rPr>
              <a:t>Gajjela</a:t>
            </a:r>
            <a:r>
              <a:rPr lang="en-US" sz="2300" dirty="0">
                <a:solidFill>
                  <a:schemeClr val="bg1"/>
                </a:solidFill>
                <a:latin typeface="Times New Roman" panose="02020603050405020304" pitchFamily="18" charset="0"/>
                <a:cs typeface="Times New Roman" panose="02020603050405020304" pitchFamily="18" charset="0"/>
              </a:rPr>
              <a:t> 11660452</a:t>
            </a:r>
          </a:p>
          <a:p>
            <a:pPr algn="r">
              <a:lnSpc>
                <a:spcPct val="120000"/>
              </a:lnSpc>
            </a:pPr>
            <a:br>
              <a:rPr lang="en-US" sz="2300" dirty="0">
                <a:latin typeface="Times New Roman" panose="02020603050405020304" pitchFamily="18" charset="0"/>
                <a:cs typeface="Times New Roman" panose="02020603050405020304" pitchFamily="18" charset="0"/>
              </a:rPr>
            </a:b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601DAD-A0C3-3FD0-6DFD-016CE0A301F2}"/>
              </a:ext>
            </a:extLst>
          </p:cNvPr>
          <p:cNvPicPr>
            <a:picLocks noChangeAspect="1"/>
          </p:cNvPicPr>
          <p:nvPr/>
        </p:nvPicPr>
        <p:blipFill>
          <a:blip r:embed="rId2"/>
          <a:stretch>
            <a:fillRect/>
          </a:stretch>
        </p:blipFill>
        <p:spPr>
          <a:xfrm>
            <a:off x="4052327" y="310971"/>
            <a:ext cx="3195639" cy="1791277"/>
          </a:xfrm>
          <a:prstGeom prst="rect">
            <a:avLst/>
          </a:prstGeom>
        </p:spPr>
      </p:pic>
      <p:pic>
        <p:nvPicPr>
          <p:cNvPr id="3" name="Picture 2">
            <a:extLst>
              <a:ext uri="{FF2B5EF4-FFF2-40B4-BE49-F238E27FC236}">
                <a16:creationId xmlns:a16="http://schemas.microsoft.com/office/drawing/2014/main" id="{1C5A7831-2C85-FB91-F4EB-0F84CBA38738}"/>
              </a:ext>
            </a:extLst>
          </p:cNvPr>
          <p:cNvPicPr>
            <a:picLocks noChangeAspect="1"/>
          </p:cNvPicPr>
          <p:nvPr/>
        </p:nvPicPr>
        <p:blipFill>
          <a:blip r:embed="rId3"/>
          <a:stretch>
            <a:fillRect/>
          </a:stretch>
        </p:blipFill>
        <p:spPr>
          <a:xfrm>
            <a:off x="3933263" y="2460811"/>
            <a:ext cx="3433765" cy="1600201"/>
          </a:xfrm>
          <a:prstGeom prst="rect">
            <a:avLst/>
          </a:prstGeom>
        </p:spPr>
      </p:pic>
      <p:pic>
        <p:nvPicPr>
          <p:cNvPr id="4" name="Picture 3">
            <a:extLst>
              <a:ext uri="{FF2B5EF4-FFF2-40B4-BE49-F238E27FC236}">
                <a16:creationId xmlns:a16="http://schemas.microsoft.com/office/drawing/2014/main" id="{F5401370-930F-59AE-5130-4BD6A4DD02D1}"/>
              </a:ext>
            </a:extLst>
          </p:cNvPr>
          <p:cNvPicPr>
            <a:picLocks noChangeAspect="1"/>
          </p:cNvPicPr>
          <p:nvPr/>
        </p:nvPicPr>
        <p:blipFill>
          <a:blip r:embed="rId4"/>
          <a:stretch>
            <a:fillRect/>
          </a:stretch>
        </p:blipFill>
        <p:spPr>
          <a:xfrm>
            <a:off x="4032883" y="4621281"/>
            <a:ext cx="3215083" cy="1600201"/>
          </a:xfrm>
          <a:prstGeom prst="rect">
            <a:avLst/>
          </a:prstGeom>
        </p:spPr>
      </p:pic>
    </p:spTree>
    <p:extLst>
      <p:ext uri="{BB962C8B-B14F-4D97-AF65-F5344CB8AC3E}">
        <p14:creationId xmlns:p14="http://schemas.microsoft.com/office/powerpoint/2010/main" val="280664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796C91-0349-F768-A09A-64C2CCF986E5}"/>
              </a:ext>
            </a:extLst>
          </p:cNvPr>
          <p:cNvPicPr>
            <a:picLocks noChangeAspect="1"/>
          </p:cNvPicPr>
          <p:nvPr/>
        </p:nvPicPr>
        <p:blipFill>
          <a:blip r:embed="rId2"/>
          <a:stretch>
            <a:fillRect/>
          </a:stretch>
        </p:blipFill>
        <p:spPr>
          <a:xfrm>
            <a:off x="3808319" y="257734"/>
            <a:ext cx="3843402" cy="1624853"/>
          </a:xfrm>
          <a:prstGeom prst="rect">
            <a:avLst/>
          </a:prstGeom>
        </p:spPr>
      </p:pic>
      <p:pic>
        <p:nvPicPr>
          <p:cNvPr id="3" name="Picture 2">
            <a:extLst>
              <a:ext uri="{FF2B5EF4-FFF2-40B4-BE49-F238E27FC236}">
                <a16:creationId xmlns:a16="http://schemas.microsoft.com/office/drawing/2014/main" id="{346CCB86-B5BF-8EFE-FB2E-009F477696D2}"/>
              </a:ext>
            </a:extLst>
          </p:cNvPr>
          <p:cNvPicPr>
            <a:picLocks noChangeAspect="1"/>
          </p:cNvPicPr>
          <p:nvPr/>
        </p:nvPicPr>
        <p:blipFill>
          <a:blip r:embed="rId3"/>
          <a:stretch>
            <a:fillRect/>
          </a:stretch>
        </p:blipFill>
        <p:spPr>
          <a:xfrm>
            <a:off x="3844100" y="2266949"/>
            <a:ext cx="3807621" cy="1807509"/>
          </a:xfrm>
          <a:prstGeom prst="rect">
            <a:avLst/>
          </a:prstGeom>
        </p:spPr>
      </p:pic>
      <p:pic>
        <p:nvPicPr>
          <p:cNvPr id="4" name="Picture 3">
            <a:extLst>
              <a:ext uri="{FF2B5EF4-FFF2-40B4-BE49-F238E27FC236}">
                <a16:creationId xmlns:a16="http://schemas.microsoft.com/office/drawing/2014/main" id="{58916415-7CCC-B301-CAED-A7A2618BE116}"/>
              </a:ext>
            </a:extLst>
          </p:cNvPr>
          <p:cNvPicPr>
            <a:picLocks noChangeAspect="1"/>
          </p:cNvPicPr>
          <p:nvPr/>
        </p:nvPicPr>
        <p:blipFill>
          <a:blip r:embed="rId4"/>
          <a:stretch>
            <a:fillRect/>
          </a:stretch>
        </p:blipFill>
        <p:spPr>
          <a:xfrm>
            <a:off x="3844100" y="4458820"/>
            <a:ext cx="3848070" cy="1915086"/>
          </a:xfrm>
          <a:prstGeom prst="rect">
            <a:avLst/>
          </a:prstGeom>
        </p:spPr>
      </p:pic>
    </p:spTree>
    <p:extLst>
      <p:ext uri="{BB962C8B-B14F-4D97-AF65-F5344CB8AC3E}">
        <p14:creationId xmlns:p14="http://schemas.microsoft.com/office/powerpoint/2010/main" val="402415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F96950-88F9-10D0-BC58-601B3699EFB7}"/>
              </a:ext>
            </a:extLst>
          </p:cNvPr>
          <p:cNvPicPr>
            <a:picLocks noChangeAspect="1"/>
          </p:cNvPicPr>
          <p:nvPr/>
        </p:nvPicPr>
        <p:blipFill>
          <a:blip r:embed="rId2"/>
          <a:stretch>
            <a:fillRect/>
          </a:stretch>
        </p:blipFill>
        <p:spPr>
          <a:xfrm>
            <a:off x="3962960" y="370913"/>
            <a:ext cx="3266359" cy="1471333"/>
          </a:xfrm>
          <a:prstGeom prst="rect">
            <a:avLst/>
          </a:prstGeom>
        </p:spPr>
      </p:pic>
      <p:pic>
        <p:nvPicPr>
          <p:cNvPr id="3" name="Picture 2">
            <a:extLst>
              <a:ext uri="{FF2B5EF4-FFF2-40B4-BE49-F238E27FC236}">
                <a16:creationId xmlns:a16="http://schemas.microsoft.com/office/drawing/2014/main" id="{5694BBB2-E0ED-065D-C105-B14277D88C3E}"/>
              </a:ext>
            </a:extLst>
          </p:cNvPr>
          <p:cNvPicPr>
            <a:picLocks noChangeAspect="1"/>
          </p:cNvPicPr>
          <p:nvPr/>
        </p:nvPicPr>
        <p:blipFill>
          <a:blip r:embed="rId3"/>
          <a:stretch>
            <a:fillRect/>
          </a:stretch>
        </p:blipFill>
        <p:spPr>
          <a:xfrm>
            <a:off x="3962960" y="2294124"/>
            <a:ext cx="3253235" cy="1255900"/>
          </a:xfrm>
          <a:prstGeom prst="rect">
            <a:avLst/>
          </a:prstGeom>
        </p:spPr>
      </p:pic>
      <p:pic>
        <p:nvPicPr>
          <p:cNvPr id="4" name="Picture 3">
            <a:extLst>
              <a:ext uri="{FF2B5EF4-FFF2-40B4-BE49-F238E27FC236}">
                <a16:creationId xmlns:a16="http://schemas.microsoft.com/office/drawing/2014/main" id="{5E8B7168-ECCD-128E-4F0E-1874955592AD}"/>
              </a:ext>
            </a:extLst>
          </p:cNvPr>
          <p:cNvPicPr>
            <a:picLocks noChangeAspect="1"/>
          </p:cNvPicPr>
          <p:nvPr/>
        </p:nvPicPr>
        <p:blipFill>
          <a:blip r:embed="rId4"/>
          <a:stretch>
            <a:fillRect/>
          </a:stretch>
        </p:blipFill>
        <p:spPr>
          <a:xfrm>
            <a:off x="3451971" y="3871631"/>
            <a:ext cx="4418909" cy="969309"/>
          </a:xfrm>
          <a:prstGeom prst="rect">
            <a:avLst/>
          </a:prstGeom>
        </p:spPr>
      </p:pic>
    </p:spTree>
    <p:extLst>
      <p:ext uri="{BB962C8B-B14F-4D97-AF65-F5344CB8AC3E}">
        <p14:creationId xmlns:p14="http://schemas.microsoft.com/office/powerpoint/2010/main" val="8021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20E1-E696-2A20-78AC-360C054D8ED1}"/>
              </a:ext>
            </a:extLst>
          </p:cNvPr>
          <p:cNvSpPr>
            <a:spLocks noGrp="1"/>
          </p:cNvSpPr>
          <p:nvPr>
            <p:ph type="title"/>
          </p:nvPr>
        </p:nvSpPr>
        <p:spPr/>
        <p:txBody>
          <a:bodyPr/>
          <a:lstStyle/>
          <a:p>
            <a:r>
              <a:rPr lang="en-US" dirty="0"/>
              <a:t>VALIDATION AND ASSESSMENTS</a:t>
            </a:r>
          </a:p>
        </p:txBody>
      </p:sp>
      <p:sp>
        <p:nvSpPr>
          <p:cNvPr id="3" name="Content Placeholder 2">
            <a:extLst>
              <a:ext uri="{FF2B5EF4-FFF2-40B4-BE49-F238E27FC236}">
                <a16:creationId xmlns:a16="http://schemas.microsoft.com/office/drawing/2014/main" id="{682E1C2C-2B3A-D719-C3D8-BA7BC273E20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P</a:t>
            </a:r>
            <a:r>
              <a:rPr lang="en-US" sz="1800" b="0" i="0" dirty="0">
                <a:effectLst/>
                <a:latin typeface="Times New Roman" panose="02020603050405020304" pitchFamily="18" charset="0"/>
                <a:cs typeface="Times New Roman" panose="02020603050405020304" pitchFamily="18" charset="0"/>
              </a:rPr>
              <a:t>rocess of assessing or testing the performance of a model. It involves checking that the results produced by the model  are consistent with the expected outcomes and that they meet the requirements and specifications.</a:t>
            </a:r>
          </a:p>
          <a:p>
            <a:pPr algn="just"/>
            <a:r>
              <a:rPr lang="en-IN" sz="1800" dirty="0">
                <a:latin typeface="Times New Roman" panose="02020603050405020304" pitchFamily="18" charset="0"/>
                <a:cs typeface="Times New Roman" panose="02020603050405020304" pitchFamily="18" charset="0"/>
              </a:rPr>
              <a:t>Here , We are validating our data as by giving invalid credentials as shown in below screenshot.</a:t>
            </a:r>
          </a:p>
          <a:p>
            <a:pPr marL="0" indent="0">
              <a:buNone/>
            </a:pPr>
            <a:r>
              <a:rPr lang="en-IN"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Content Placeholder 4">
            <a:extLst>
              <a:ext uri="{FF2B5EF4-FFF2-40B4-BE49-F238E27FC236}">
                <a16:creationId xmlns:a16="http://schemas.microsoft.com/office/drawing/2014/main" id="{7486CB23-06AA-F725-B070-A900B3065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606" y="4613667"/>
            <a:ext cx="7292788" cy="1279641"/>
          </a:xfrm>
          <a:prstGeom prst="rect">
            <a:avLst/>
          </a:prstGeom>
        </p:spPr>
      </p:pic>
    </p:spTree>
    <p:extLst>
      <p:ext uri="{BB962C8B-B14F-4D97-AF65-F5344CB8AC3E}">
        <p14:creationId xmlns:p14="http://schemas.microsoft.com/office/powerpoint/2010/main" val="289988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20E1-E696-2A20-78AC-360C054D8ED1}"/>
              </a:ext>
            </a:extLst>
          </p:cNvPr>
          <p:cNvSpPr>
            <a:spLocks noGrp="1"/>
          </p:cNvSpPr>
          <p:nvPr>
            <p:ph type="title"/>
          </p:nvPr>
        </p:nvSpPr>
        <p:spPr/>
        <p:txBody>
          <a:bodyPr/>
          <a:lstStyle/>
          <a:p>
            <a:r>
              <a:rPr lang="en-US" dirty="0"/>
              <a:t>VALIDATION AND ASSESSMENTS</a:t>
            </a:r>
          </a:p>
        </p:txBody>
      </p:sp>
      <p:sp>
        <p:nvSpPr>
          <p:cNvPr id="3" name="Content Placeholder 2">
            <a:extLst>
              <a:ext uri="{FF2B5EF4-FFF2-40B4-BE49-F238E27FC236}">
                <a16:creationId xmlns:a16="http://schemas.microsoft.com/office/drawing/2014/main" id="{682E1C2C-2B3A-D719-C3D8-BA7BC273E205}"/>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Here , We are validating the data and the below screenshot shows the violation of integrity as we are trying to access the data, which was not included in the system.</a:t>
            </a:r>
          </a:p>
          <a:p>
            <a:pPr marL="0" indent="0" algn="just">
              <a:buNone/>
            </a:pPr>
            <a:r>
              <a:rPr lang="en-IN"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5" name="Picture 4">
            <a:extLst>
              <a:ext uri="{FF2B5EF4-FFF2-40B4-BE49-F238E27FC236}">
                <a16:creationId xmlns:a16="http://schemas.microsoft.com/office/drawing/2014/main" id="{0DCAA1AF-BC37-498E-ED9A-1BAC9359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252" y="3841831"/>
            <a:ext cx="7113495" cy="2382828"/>
          </a:xfrm>
          <a:prstGeom prst="rect">
            <a:avLst/>
          </a:prstGeom>
        </p:spPr>
      </p:pic>
    </p:spTree>
    <p:extLst>
      <p:ext uri="{BB962C8B-B14F-4D97-AF65-F5344CB8AC3E}">
        <p14:creationId xmlns:p14="http://schemas.microsoft.com/office/powerpoint/2010/main" val="164518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20E1-E696-2A20-78AC-360C054D8ED1}"/>
              </a:ext>
            </a:extLst>
          </p:cNvPr>
          <p:cNvSpPr>
            <a:spLocks noGrp="1"/>
          </p:cNvSpPr>
          <p:nvPr>
            <p:ph type="title"/>
          </p:nvPr>
        </p:nvSpPr>
        <p:spPr>
          <a:xfrm>
            <a:off x="2231136" y="734209"/>
            <a:ext cx="7729728" cy="1188720"/>
          </a:xfrm>
        </p:spPr>
        <p:txBody>
          <a:bodyPr/>
          <a:lstStyle/>
          <a:p>
            <a:r>
              <a:rPr lang="en-US" dirty="0"/>
              <a:t>VALIDATION AND ASSESSMENTS</a:t>
            </a:r>
          </a:p>
        </p:txBody>
      </p:sp>
      <p:sp>
        <p:nvSpPr>
          <p:cNvPr id="3" name="Content Placeholder 2">
            <a:extLst>
              <a:ext uri="{FF2B5EF4-FFF2-40B4-BE49-F238E27FC236}">
                <a16:creationId xmlns:a16="http://schemas.microsoft.com/office/drawing/2014/main" id="{682E1C2C-2B3A-D719-C3D8-BA7BC273E205}"/>
              </a:ext>
            </a:extLst>
          </p:cNvPr>
          <p:cNvSpPr>
            <a:spLocks noGrp="1"/>
          </p:cNvSpPr>
          <p:nvPr>
            <p:ph idx="1"/>
          </p:nvPr>
        </p:nvSpPr>
        <p:spPr>
          <a:xfrm>
            <a:off x="1134035" y="1613647"/>
            <a:ext cx="9623612" cy="4222376"/>
          </a:xfrm>
        </p:spPr>
        <p:txBody>
          <a:bodyPr>
            <a:noAutofit/>
          </a:bodyPr>
          <a:lstStyle/>
          <a:p>
            <a:pPr marL="0" indent="0">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ea typeface="Calibri" panose="020F0502020204030204" pitchFamily="34" charset="0"/>
                <a:cs typeface="Times New Roman" panose="02020603050405020304" pitchFamily="18" charset="0"/>
              </a:rPr>
              <a:t>In </a:t>
            </a:r>
            <a:r>
              <a:rPr lang="en-IN" dirty="0">
                <a:effectLst/>
                <a:latin typeface="Times New Roman" panose="02020603050405020304" pitchFamily="18" charset="0"/>
                <a:ea typeface="Calibri" panose="020F0502020204030204" pitchFamily="34" charset="0"/>
                <a:cs typeface="Times New Roman" panose="02020603050405020304" pitchFamily="18" charset="0"/>
              </a:rPr>
              <a:t>term of confidentiality we are protecting the private information from third party.</a:t>
            </a:r>
            <a:r>
              <a:rPr lang="en-US" b="0" i="0" dirty="0">
                <a:effectLst/>
                <a:latin typeface="Times New Roman" panose="02020603050405020304" pitchFamily="18" charset="0"/>
                <a:cs typeface="Times New Roman" panose="02020603050405020304" pitchFamily="18" charset="0"/>
              </a:rPr>
              <a:t> To ensure confidentiality, multiple security measures have  been implemented, including access controls, encryption, and data loss prevention technologies. The protection of Information using password management is vital for preserving the privacy and security of individuals and organizations and for safeguarding against potential threats to the CIA triad.</a:t>
            </a:r>
          </a:p>
          <a:p>
            <a:pPr algn="just"/>
            <a:r>
              <a:rPr lang="en-US" b="0" i="0" dirty="0">
                <a:effectLst/>
                <a:latin typeface="Times New Roman" panose="02020603050405020304" pitchFamily="18" charset="0"/>
                <a:cs typeface="Times New Roman" panose="02020603050405020304" pitchFamily="18" charset="0"/>
              </a:rPr>
              <a:t>In terms of Integrity we make sure that the </a:t>
            </a:r>
            <a:r>
              <a:rPr lang="en-US" dirty="0">
                <a:latin typeface="Times New Roman" panose="02020603050405020304" pitchFamily="18" charset="0"/>
                <a:cs typeface="Times New Roman" panose="02020603050405020304" pitchFamily="18" charset="0"/>
              </a:rPr>
              <a:t>data is stored continuously and </a:t>
            </a:r>
            <a:r>
              <a:rPr lang="en-US" b="0" i="0" dirty="0">
                <a:effectLst/>
                <a:latin typeface="Times New Roman" panose="02020603050405020304" pitchFamily="18" charset="0"/>
                <a:cs typeface="Times New Roman" panose="02020603050405020304" pitchFamily="18" charset="0"/>
              </a:rPr>
              <a:t>safeguarding of data against unauthorized modification or deletion . While the data's accuracy, consistency, and completeness have been ensured, along with its integrity, meaning that it is free from any tampering by unauthorized access. </a:t>
            </a:r>
            <a:r>
              <a:rPr lang="en-US" dirty="0">
                <a:latin typeface="Times New Roman" panose="02020603050405020304" pitchFamily="18" charset="0"/>
                <a:cs typeface="Times New Roman" panose="02020603050405020304" pitchFamily="18" charset="0"/>
              </a:rPr>
              <a:t>By</a:t>
            </a:r>
            <a:r>
              <a:rPr lang="en-US" b="0" i="0" dirty="0">
                <a:effectLst/>
                <a:latin typeface="Times New Roman" panose="02020603050405020304" pitchFamily="18" charset="0"/>
                <a:cs typeface="Times New Roman" panose="02020603050405020304" pitchFamily="18" charset="0"/>
              </a:rPr>
              <a:t> using password management and access controls, is necessary to achieve data integrity. </a:t>
            </a:r>
          </a:p>
          <a:p>
            <a:pPr algn="just"/>
            <a:r>
              <a:rPr lang="en-US" b="0" i="0" dirty="0">
                <a:effectLst/>
                <a:latin typeface="Times New Roman" panose="02020603050405020304" pitchFamily="18" charset="0"/>
                <a:cs typeface="Times New Roman" panose="02020603050405020304" pitchFamily="18" charset="0"/>
              </a:rPr>
              <a:t>In terms of Availability we have maintained the capacity of critical resources and systems to remain operational and accessible to authorized users. We have  ensured that systems are available for use when needed and protected against attack using password management. Access controls are necessary to ensure availability</a:t>
            </a:r>
          </a:p>
          <a:p>
            <a:pPr algn="just"/>
            <a:endParaRPr lang="en-IN" dirty="0">
              <a:latin typeface="Times New Roman" panose="02020603050405020304" pitchFamily="18" charset="0"/>
              <a:cs typeface="Times New Roman" panose="02020603050405020304" pitchFamily="18" charset="0"/>
            </a:endParaRPr>
          </a:p>
          <a:p>
            <a:pPr marL="0" indent="0">
              <a:buNone/>
            </a:pPr>
            <a:endParaRPr lang="en-US" dirty="0"/>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16274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F590-73FB-DDD6-1B76-E78F4DA2DC25}"/>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CAED0A1C-822E-62D6-B0B2-8642FD28816E}"/>
              </a:ext>
            </a:extLst>
          </p:cNvPr>
          <p:cNvSpPr>
            <a:spLocks noGrp="1"/>
          </p:cNvSpPr>
          <p:nvPr>
            <p:ph idx="1"/>
          </p:nvPr>
        </p:nvSpPr>
        <p:spPr/>
        <p:txBody>
          <a:bodyPr/>
          <a:lstStyle/>
          <a:p>
            <a:r>
              <a:rPr lang="en-US" dirty="0"/>
              <a:t>In conclusion, the CIA triad is a fundamental idea in information security that identifies three key principles:  confidentiality, integrity, and availability. These concepts are crucial for protecting crucial assets and systems.</a:t>
            </a:r>
          </a:p>
          <a:p>
            <a:r>
              <a:rPr lang="en-US" dirty="0"/>
              <a:t>Although these ideas are simple in theory, there are several difficulties and obstacles related to efficiently putting them into practice.</a:t>
            </a:r>
          </a:p>
          <a:p>
            <a:r>
              <a:rPr lang="en-US" dirty="0"/>
              <a:t> PBKDF2 algorithm is widely used in password-based encryption, key derivation, and authentication schemes. It is a strong algorithm that provides a high level of security when used with a sufficiently large iteration count and a random salt (random value).</a:t>
            </a:r>
          </a:p>
          <a:p>
            <a:endParaRPr lang="en-US" dirty="0"/>
          </a:p>
        </p:txBody>
      </p:sp>
    </p:spTree>
    <p:extLst>
      <p:ext uri="{BB962C8B-B14F-4D97-AF65-F5344CB8AC3E}">
        <p14:creationId xmlns:p14="http://schemas.microsoft.com/office/powerpoint/2010/main" val="222234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F590-73FB-DDD6-1B76-E78F4DA2DC25}"/>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CAED0A1C-822E-62D6-B0B2-8642FD28816E}"/>
              </a:ext>
            </a:extLst>
          </p:cNvPr>
          <p:cNvSpPr>
            <a:spLocks noGrp="1"/>
          </p:cNvSpPr>
          <p:nvPr>
            <p:ph idx="1"/>
          </p:nvPr>
        </p:nvSpPr>
        <p:spPr>
          <a:xfrm>
            <a:off x="2231136" y="2638044"/>
            <a:ext cx="7729728" cy="3735862"/>
          </a:xfrm>
        </p:spPr>
        <p:txBody>
          <a:bodyPr>
            <a:normAutofit lnSpcReduction="10000"/>
          </a:bodyPr>
          <a:lstStyle/>
          <a:p>
            <a:pPr algn="just"/>
            <a:r>
              <a:rPr lang="en-US" dirty="0"/>
              <a:t>Password managers are particularly useful in the future work, as more and more businesses move their operations online and employees use multiple accounts and applications. Here are some ways that password managers can be useful in the future of work:</a:t>
            </a:r>
          </a:p>
          <a:p>
            <a:pPr algn="just"/>
            <a:r>
              <a:rPr lang="en-US" dirty="0"/>
              <a:t>Advanced security features: Many password managers offer advanced security features such as two-factor authentication and biometric authentication, further enhancing the security of employee accounts.</a:t>
            </a:r>
          </a:p>
          <a:p>
            <a:pPr algn="just"/>
            <a:r>
              <a:rPr lang="en-US" dirty="0"/>
              <a:t>Multi-device support: Password managers can sync your passwords across multiple devices, so you can access your accounts from your phone, tablet, or computer without having to remember your login information.</a:t>
            </a:r>
          </a:p>
          <a:p>
            <a:pPr algn="just"/>
            <a:r>
              <a:rPr lang="en-US" dirty="0"/>
              <a:t>Developing a mobile app: building a mobile app that allows users to access there </a:t>
            </a:r>
            <a:r>
              <a:rPr lang="en-US" dirty="0" err="1"/>
              <a:t>securily</a:t>
            </a:r>
            <a:r>
              <a:rPr lang="en-US" dirty="0"/>
              <a:t> on there mobile devices.</a:t>
            </a:r>
          </a:p>
          <a:p>
            <a:pPr algn="just"/>
            <a:endParaRPr lang="en-US" dirty="0"/>
          </a:p>
        </p:txBody>
      </p:sp>
    </p:spTree>
    <p:extLst>
      <p:ext uri="{BB962C8B-B14F-4D97-AF65-F5344CB8AC3E}">
        <p14:creationId xmlns:p14="http://schemas.microsoft.com/office/powerpoint/2010/main" val="272125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B4D3-4071-9DC3-7D5A-C6E631A50773}"/>
              </a:ext>
            </a:extLst>
          </p:cNvPr>
          <p:cNvSpPr>
            <a:spLocks noGrp="1"/>
          </p:cNvSpPr>
          <p:nvPr>
            <p:ph type="title"/>
          </p:nvPr>
        </p:nvSpPr>
        <p:spPr>
          <a:xfrm>
            <a:off x="2042877" y="2240280"/>
            <a:ext cx="7729728" cy="1188720"/>
          </a:xfrm>
        </p:spPr>
        <p:txBody>
          <a:bodyPr/>
          <a:lstStyle/>
          <a:p>
            <a:r>
              <a:rPr lang="en-US" dirty="0"/>
              <a:t>Thank you</a:t>
            </a:r>
          </a:p>
        </p:txBody>
      </p:sp>
    </p:spTree>
    <p:extLst>
      <p:ext uri="{BB962C8B-B14F-4D97-AF65-F5344CB8AC3E}">
        <p14:creationId xmlns:p14="http://schemas.microsoft.com/office/powerpoint/2010/main" val="180930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65B2-6859-F456-2FEC-C6BCA1A17A97}"/>
              </a:ext>
            </a:extLst>
          </p:cNvPr>
          <p:cNvSpPr>
            <a:spLocks noGrp="1"/>
          </p:cNvSpPr>
          <p:nvPr>
            <p:ph type="title"/>
          </p:nvPr>
        </p:nvSpPr>
        <p:spPr>
          <a:xfrm>
            <a:off x="2231136" y="265445"/>
            <a:ext cx="7729728" cy="1188720"/>
          </a:xfrm>
        </p:spPr>
        <p:txBody>
          <a:bodyPr/>
          <a:lstStyle/>
          <a:p>
            <a:r>
              <a:rPr lang="en-US" dirty="0"/>
              <a:t>INTRODUCTION</a:t>
            </a:r>
          </a:p>
        </p:txBody>
      </p:sp>
      <p:sp>
        <p:nvSpPr>
          <p:cNvPr id="3" name="Content Placeholder 2">
            <a:extLst>
              <a:ext uri="{FF2B5EF4-FFF2-40B4-BE49-F238E27FC236}">
                <a16:creationId xmlns:a16="http://schemas.microsoft.com/office/drawing/2014/main" id="{87CD3B96-0134-2C47-6AFF-3453D77207BB}"/>
              </a:ext>
            </a:extLst>
          </p:cNvPr>
          <p:cNvSpPr>
            <a:spLocks noGrp="1"/>
          </p:cNvSpPr>
          <p:nvPr>
            <p:ph idx="1"/>
          </p:nvPr>
        </p:nvSpPr>
        <p:spPr>
          <a:xfrm>
            <a:off x="838200" y="1788459"/>
            <a:ext cx="10515600" cy="4603657"/>
          </a:xfrm>
        </p:spPr>
        <p:txBody>
          <a:bodyPr>
            <a:normAutofit/>
          </a:bodyPr>
          <a:lstStyle/>
          <a:p>
            <a:r>
              <a:rPr lang="en-US" dirty="0"/>
              <a:t>Confidentiality, integrity, and availability are the three primary principles that the CIA triad, a  fundamental idea in information security, uses to describe three key concepts. These three guidelines  serve as the fundamental tenets of information security and are crucial for safeguarding private data as  well as making sure that vital infrastructure and systems continue to be safe and effective.</a:t>
            </a:r>
          </a:p>
          <a:p>
            <a:pPr marL="0" indent="0">
              <a:buNone/>
            </a:pPr>
            <a:endParaRPr lang="en-US" dirty="0"/>
          </a:p>
          <a:p>
            <a:r>
              <a:rPr lang="en-US" dirty="0"/>
              <a:t>Organizations may manage the complicated regulatory environment related to information security with  the use of compliance management software. Organizations may make sure they are complying with  regulatory standards and avoiding penalties by automating compliance management procedures and  offering real-time visibility into compliance status. Finally, good risk management techniques may assist  businesses in striking a balance between security and operational expenses. Organizations may  identify possible hazards and take affordable actions to minimize them by regularly performing risk  assessments and creating risk management strategies.</a:t>
            </a:r>
          </a:p>
          <a:p>
            <a:endParaRPr lang="en-US" dirty="0"/>
          </a:p>
        </p:txBody>
      </p:sp>
    </p:spTree>
    <p:extLst>
      <p:ext uri="{BB962C8B-B14F-4D97-AF65-F5344CB8AC3E}">
        <p14:creationId xmlns:p14="http://schemas.microsoft.com/office/powerpoint/2010/main" val="167719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1D7F-24E6-42A1-914A-379126FBF96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7CFFFD4-5C9F-6852-01F3-432FD1336CFE}"/>
              </a:ext>
            </a:extLst>
          </p:cNvPr>
          <p:cNvSpPr>
            <a:spLocks noGrp="1"/>
          </p:cNvSpPr>
          <p:nvPr>
            <p:ph idx="1"/>
          </p:nvPr>
        </p:nvSpPr>
        <p:spPr/>
        <p:txBody>
          <a:bodyPr/>
          <a:lstStyle/>
          <a:p>
            <a:r>
              <a:rPr lang="en-US" dirty="0"/>
              <a:t>Many people use numerous online accounts that require login credentials such as usernames and passwords. Keeping track of these login credentials can be difficult, especially when the passwords are complex and unique for each account. Writing down passwords or using the same password for multiple accounts is not secure and can lead to identity theft. A solution is needed to securely store and manage login credentials for multiple accounts in a convenient and efficient manner. A password manager should be designed to provide a secure and centralized storage for login credentials, with strong encryption. </a:t>
            </a:r>
          </a:p>
        </p:txBody>
      </p:sp>
    </p:spTree>
    <p:extLst>
      <p:ext uri="{BB962C8B-B14F-4D97-AF65-F5344CB8AC3E}">
        <p14:creationId xmlns:p14="http://schemas.microsoft.com/office/powerpoint/2010/main" val="14657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0D02B-A821-F3F3-2586-CD711119846E}"/>
              </a:ext>
            </a:extLst>
          </p:cNvPr>
          <p:cNvSpPr>
            <a:spLocks noGrp="1"/>
          </p:cNvSpPr>
          <p:nvPr>
            <p:ph type="title"/>
          </p:nvPr>
        </p:nvSpPr>
        <p:spPr>
          <a:xfrm>
            <a:off x="838200" y="2103437"/>
            <a:ext cx="10515600" cy="1325563"/>
          </a:xfrm>
        </p:spPr>
        <p:txBody>
          <a:bodyPr/>
          <a:lstStyle/>
          <a:p>
            <a:r>
              <a:rPr lang="en-US" dirty="0"/>
              <a:t>So, How does this Password Manager fall under CIA </a:t>
            </a:r>
            <a:r>
              <a:rPr lang="en-US" dirty="0" err="1"/>
              <a:t>Traids</a:t>
            </a:r>
            <a:r>
              <a:rPr lang="en-US" dirty="0"/>
              <a:t>???</a:t>
            </a:r>
          </a:p>
        </p:txBody>
      </p:sp>
    </p:spTree>
    <p:extLst>
      <p:ext uri="{BB962C8B-B14F-4D97-AF65-F5344CB8AC3E}">
        <p14:creationId xmlns:p14="http://schemas.microsoft.com/office/powerpoint/2010/main" val="322868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27BBF-6FF2-6947-6B42-3F34C772D9CD}"/>
              </a:ext>
            </a:extLst>
          </p:cNvPr>
          <p:cNvSpPr>
            <a:spLocks noGrp="1"/>
          </p:cNvSpPr>
          <p:nvPr>
            <p:ph idx="1"/>
          </p:nvPr>
        </p:nvSpPr>
        <p:spPr>
          <a:xfrm>
            <a:off x="838200" y="1148136"/>
            <a:ext cx="10515600" cy="4561728"/>
          </a:xfrm>
        </p:spPr>
        <p:txBody>
          <a:bodyPr>
            <a:normAutofit/>
          </a:bodyPr>
          <a:lstStyle/>
          <a:p>
            <a:pPr marL="0" indent="0">
              <a:buNone/>
            </a:pPr>
            <a:r>
              <a:rPr lang="en-US" dirty="0"/>
              <a:t>Yes, a password manager using a cipher would fall under the principles of confidentiality, integrity, and availability.</a:t>
            </a:r>
            <a:br>
              <a:rPr lang="en-US" dirty="0"/>
            </a:br>
            <a:br>
              <a:rPr lang="en-US" dirty="0"/>
            </a:br>
            <a:r>
              <a:rPr lang="en-US" dirty="0"/>
              <a:t>1)Confidentiality: The password manager is responsible for keeping the passwords of users confidential and secure. Using a cipher to encrypt the passwords helps to achieve this goal by ensuring that only authorized users can access the passwords.</a:t>
            </a:r>
            <a:br>
              <a:rPr lang="en-US" dirty="0"/>
            </a:br>
            <a:br>
              <a:rPr lang="en-US" dirty="0"/>
            </a:br>
            <a:r>
              <a:rPr lang="en-US" dirty="0"/>
              <a:t>2)Integrity: The password manager must ensure that the passwords stored in it are accurate and have not been tampered with. By using a cipher, the passwords are protected from unauthorized modification and manipulation.</a:t>
            </a:r>
            <a:br>
              <a:rPr lang="en-US" dirty="0"/>
            </a:br>
            <a:br>
              <a:rPr lang="en-US" dirty="0"/>
            </a:br>
            <a:r>
              <a:rPr lang="en-US" dirty="0"/>
              <a:t>3)Availability: The password manager should be available to authorized users whenever they need it. Using a cipher to encrypt the passwords helps ensure that the passwords are accessible only to authorized users and are protected from unauthorized access, which could lead to unavailability.</a:t>
            </a:r>
            <a:br>
              <a:rPr lang="en-US" dirty="0"/>
            </a:br>
            <a:endParaRPr lang="en-US" dirty="0"/>
          </a:p>
          <a:p>
            <a:pPr marL="0" indent="0">
              <a:buNone/>
            </a:pPr>
            <a:endParaRPr lang="en-US" dirty="0"/>
          </a:p>
        </p:txBody>
      </p:sp>
    </p:spTree>
    <p:extLst>
      <p:ext uri="{BB962C8B-B14F-4D97-AF65-F5344CB8AC3E}">
        <p14:creationId xmlns:p14="http://schemas.microsoft.com/office/powerpoint/2010/main" val="411593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2BA7-ACBD-4824-5B7E-16078638215A}"/>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2333FE99-8E77-E7CA-84ED-4CC3562BA35A}"/>
              </a:ext>
            </a:extLst>
          </p:cNvPr>
          <p:cNvSpPr>
            <a:spLocks noGrp="1"/>
          </p:cNvSpPr>
          <p:nvPr>
            <p:ph idx="1"/>
          </p:nvPr>
        </p:nvSpPr>
        <p:spPr/>
        <p:txBody>
          <a:bodyPr/>
          <a:lstStyle/>
          <a:p>
            <a:r>
              <a:rPr lang="en-IN"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Password Manager is based on python 3. It uses </a:t>
            </a:r>
            <a:r>
              <a:rPr lang="en-IN" dirty="0" err="1">
                <a:solidFill>
                  <a:srgbClr val="000000"/>
                </a:solidFill>
                <a:effectLst/>
                <a:latin typeface="Roboto" panose="02000000000000000000" pitchFamily="2" charset="0"/>
                <a:ea typeface="Calibri" panose="020F0502020204030204" pitchFamily="34" charset="0"/>
                <a:cs typeface="Times New Roman" panose="02020603050405020304" pitchFamily="18" charset="0"/>
              </a:rPr>
              <a:t>PyCryptodome</a:t>
            </a:r>
            <a:r>
              <a:rPr lang="en-IN"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PBKDF2 and pickle libraries for its functioning. At first the User is asked to enter Master Password for verification of Identity. Then user chooses the desired operation from the menu. Then User is asked to Enter details as required for the operation. And then the Appropriate Operation is performed. And at last output is printed for the user.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62749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AFD8C0-0987-0326-BDED-17B2C8E1CA2A}"/>
              </a:ext>
            </a:extLst>
          </p:cNvPr>
          <p:cNvSpPr>
            <a:spLocks noGrp="1"/>
          </p:cNvSpPr>
          <p:nvPr>
            <p:ph idx="1"/>
          </p:nvPr>
        </p:nvSpPr>
        <p:spPr>
          <a:xfrm>
            <a:off x="1747042" y="1878008"/>
            <a:ext cx="7729728" cy="3101983"/>
          </a:xfrm>
        </p:spPr>
        <p:txBody>
          <a:bodyPr/>
          <a:lstStyle/>
          <a:p>
            <a:pPr marL="0" indent="0">
              <a:buNone/>
            </a:pPr>
            <a:br>
              <a:rPr lang="en-US" dirty="0"/>
            </a:br>
            <a:r>
              <a:rPr lang="en-US" dirty="0"/>
              <a:t>A cipher is a method of encrypting or secret writing that transforms plain text into coded or disguised form to protect information from </a:t>
            </a:r>
            <a:r>
              <a:rPr lang="en-US" dirty="0" err="1"/>
              <a:t>unauuthorized</a:t>
            </a:r>
            <a:r>
              <a:rPr lang="en-US" dirty="0"/>
              <a:t> access to sensitive information. It has been used throughout history and is implemented in modern cryptography as algorithms in computer software and hardware.</a:t>
            </a:r>
          </a:p>
          <a:p>
            <a:pPr marL="0" indent="0">
              <a:buNone/>
            </a:pPr>
            <a:endParaRPr lang="en-US" dirty="0"/>
          </a:p>
          <a:p>
            <a:pPr marL="0" indent="0">
              <a:buNone/>
            </a:pPr>
            <a:r>
              <a:rPr lang="en-US" dirty="0"/>
              <a:t>AES-256-GCM is a type of cipher that combines the AES algorithm with the GCM mode of operation to provide authenticated encryption with a 256-bit key. It is widely used in secure communications, cloud storage, and data protection, and is regarded as a robust and secure encryption method</a:t>
            </a:r>
          </a:p>
        </p:txBody>
      </p:sp>
      <p:sp>
        <p:nvSpPr>
          <p:cNvPr id="4" name="TextBox 3">
            <a:extLst>
              <a:ext uri="{FF2B5EF4-FFF2-40B4-BE49-F238E27FC236}">
                <a16:creationId xmlns:a16="http://schemas.microsoft.com/office/drawing/2014/main" id="{46527879-8A8F-78D1-1CBC-49F4F30E8BEC}"/>
              </a:ext>
            </a:extLst>
          </p:cNvPr>
          <p:cNvSpPr txBox="1"/>
          <p:nvPr/>
        </p:nvSpPr>
        <p:spPr>
          <a:xfrm>
            <a:off x="1747042" y="1029909"/>
            <a:ext cx="6642847" cy="461665"/>
          </a:xfrm>
          <a:prstGeom prst="rect">
            <a:avLst/>
          </a:prstGeom>
          <a:noFill/>
        </p:spPr>
        <p:txBody>
          <a:bodyPr wrap="square" rtlCol="0">
            <a:spAutoFit/>
          </a:bodyPr>
          <a:lstStyle/>
          <a:p>
            <a:r>
              <a:rPr lang="en-US" sz="2400" dirty="0"/>
              <a:t>WHAT IS A CIPHER?</a:t>
            </a:r>
          </a:p>
        </p:txBody>
      </p:sp>
    </p:spTree>
    <p:extLst>
      <p:ext uri="{BB962C8B-B14F-4D97-AF65-F5344CB8AC3E}">
        <p14:creationId xmlns:p14="http://schemas.microsoft.com/office/powerpoint/2010/main" val="342196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BC23D-0E86-B6D0-E742-D7F57046816E}"/>
              </a:ext>
            </a:extLst>
          </p:cNvPr>
          <p:cNvSpPr>
            <a:spLocks noGrp="1"/>
          </p:cNvSpPr>
          <p:nvPr>
            <p:ph idx="1"/>
          </p:nvPr>
        </p:nvSpPr>
        <p:spPr>
          <a:xfrm>
            <a:off x="1277471" y="1333680"/>
            <a:ext cx="8427899" cy="3924120"/>
          </a:xfrm>
        </p:spPr>
        <p:txBody>
          <a:bodyPr>
            <a:normAutofit/>
          </a:bodyPr>
          <a:lstStyle/>
          <a:p>
            <a:pPr marL="0" indent="0">
              <a:buNone/>
            </a:pPr>
            <a:endParaRPr lang="en-US" dirty="0"/>
          </a:p>
          <a:p>
            <a:pPr marL="0" indent="0">
              <a:buNone/>
            </a:pPr>
            <a:endParaRPr lang="en-US" dirty="0"/>
          </a:p>
          <a:p>
            <a:pPr marL="0" indent="0">
              <a:buNone/>
            </a:pPr>
            <a:r>
              <a:rPr lang="en-US" dirty="0"/>
              <a:t>A key is set of information usually a string of numbers or letters that are stored in a file, which is used by cipher as a dictionary to convert plaintext to ciphertext and vice versa. We are using a symmetric key for both encrypting and decrypting the password and is not shared with anyone else.</a:t>
            </a:r>
          </a:p>
          <a:p>
            <a:pPr marL="0" indent="0">
              <a:buNone/>
            </a:pPr>
            <a:endParaRPr lang="en-US" dirty="0"/>
          </a:p>
        </p:txBody>
      </p:sp>
      <p:sp>
        <p:nvSpPr>
          <p:cNvPr id="4" name="TextBox 3">
            <a:extLst>
              <a:ext uri="{FF2B5EF4-FFF2-40B4-BE49-F238E27FC236}">
                <a16:creationId xmlns:a16="http://schemas.microsoft.com/office/drawing/2014/main" id="{B032BC11-6A02-770E-B633-E55ED2F2FF5D}"/>
              </a:ext>
            </a:extLst>
          </p:cNvPr>
          <p:cNvSpPr txBox="1"/>
          <p:nvPr/>
        </p:nvSpPr>
        <p:spPr>
          <a:xfrm>
            <a:off x="1277471" y="1333680"/>
            <a:ext cx="5688105" cy="461665"/>
          </a:xfrm>
          <a:prstGeom prst="rect">
            <a:avLst/>
          </a:prstGeom>
          <a:noFill/>
        </p:spPr>
        <p:txBody>
          <a:bodyPr wrap="square" rtlCol="0">
            <a:spAutoFit/>
          </a:bodyPr>
          <a:lstStyle/>
          <a:p>
            <a:r>
              <a:rPr lang="en-US" sz="2400" dirty="0"/>
              <a:t>WHAT IS A KEY</a:t>
            </a:r>
          </a:p>
        </p:txBody>
      </p:sp>
    </p:spTree>
    <p:extLst>
      <p:ext uri="{BB962C8B-B14F-4D97-AF65-F5344CB8AC3E}">
        <p14:creationId xmlns:p14="http://schemas.microsoft.com/office/powerpoint/2010/main" val="189979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E943-85C3-AEE9-D22A-D80CE4B0B02C}"/>
              </a:ext>
            </a:extLst>
          </p:cNvPr>
          <p:cNvSpPr>
            <a:spLocks noGrp="1"/>
          </p:cNvSpPr>
          <p:nvPr>
            <p:ph type="title"/>
          </p:nvPr>
        </p:nvSpPr>
        <p:spPr>
          <a:xfrm>
            <a:off x="2231135" y="399916"/>
            <a:ext cx="7729728" cy="1188720"/>
          </a:xfrm>
        </p:spPr>
        <p:txBody>
          <a:bodyPr/>
          <a:lstStyle/>
          <a:p>
            <a:r>
              <a:rPr lang="en-US" dirty="0"/>
              <a:t>RESULT</a:t>
            </a:r>
          </a:p>
        </p:txBody>
      </p:sp>
      <p:pic>
        <p:nvPicPr>
          <p:cNvPr id="4" name="Content Placeholder 3">
            <a:extLst>
              <a:ext uri="{FF2B5EF4-FFF2-40B4-BE49-F238E27FC236}">
                <a16:creationId xmlns:a16="http://schemas.microsoft.com/office/drawing/2014/main" id="{5CC88EF8-0A61-1D6B-629B-0829F1F6D5D2}"/>
              </a:ext>
            </a:extLst>
          </p:cNvPr>
          <p:cNvPicPr>
            <a:picLocks noGrp="1" noChangeAspect="1"/>
          </p:cNvPicPr>
          <p:nvPr>
            <p:ph idx="1"/>
          </p:nvPr>
        </p:nvPicPr>
        <p:blipFill>
          <a:blip r:embed="rId2"/>
          <a:stretch>
            <a:fillRect/>
          </a:stretch>
        </p:blipFill>
        <p:spPr>
          <a:xfrm>
            <a:off x="2231135" y="1781937"/>
            <a:ext cx="7602011" cy="2448267"/>
          </a:xfrm>
          <a:prstGeom prst="rect">
            <a:avLst/>
          </a:prstGeom>
        </p:spPr>
      </p:pic>
      <p:pic>
        <p:nvPicPr>
          <p:cNvPr id="5" name="Picture 4">
            <a:extLst>
              <a:ext uri="{FF2B5EF4-FFF2-40B4-BE49-F238E27FC236}">
                <a16:creationId xmlns:a16="http://schemas.microsoft.com/office/drawing/2014/main" id="{60D9A547-D44D-5193-0ADC-A86698534572}"/>
              </a:ext>
            </a:extLst>
          </p:cNvPr>
          <p:cNvPicPr>
            <a:picLocks noChangeAspect="1"/>
          </p:cNvPicPr>
          <p:nvPr/>
        </p:nvPicPr>
        <p:blipFill>
          <a:blip r:embed="rId3"/>
          <a:stretch>
            <a:fillRect/>
          </a:stretch>
        </p:blipFill>
        <p:spPr>
          <a:xfrm>
            <a:off x="4112839" y="4578163"/>
            <a:ext cx="3323385" cy="1526802"/>
          </a:xfrm>
          <a:prstGeom prst="rect">
            <a:avLst/>
          </a:prstGeom>
        </p:spPr>
      </p:pic>
    </p:spTree>
    <p:extLst>
      <p:ext uri="{BB962C8B-B14F-4D97-AF65-F5344CB8AC3E}">
        <p14:creationId xmlns:p14="http://schemas.microsoft.com/office/powerpoint/2010/main" val="389548957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203</TotalTime>
  <Words>1238</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Roboto</vt:lpstr>
      <vt:lpstr>Times New Roman</vt:lpstr>
      <vt:lpstr>Parcel</vt:lpstr>
      <vt:lpstr>Password Manager Using Protection of CIA Traids</vt:lpstr>
      <vt:lpstr>INTRODUCTION</vt:lpstr>
      <vt:lpstr>PROBLEM STATEMENT</vt:lpstr>
      <vt:lpstr>So, How does this Password Manager fall under CIA Traids???</vt:lpstr>
      <vt:lpstr>PowerPoint Presentation</vt:lpstr>
      <vt:lpstr>METHOD</vt:lpstr>
      <vt:lpstr>PowerPoint Presentation</vt:lpstr>
      <vt:lpstr>PowerPoint Presentation</vt:lpstr>
      <vt:lpstr>RESULT</vt:lpstr>
      <vt:lpstr>PowerPoint Presentation</vt:lpstr>
      <vt:lpstr>PowerPoint Presentation</vt:lpstr>
      <vt:lpstr>PowerPoint Presentation</vt:lpstr>
      <vt:lpstr>VALIDATION AND ASSESSMENTS</vt:lpstr>
      <vt:lpstr>VALIDATION AND ASSESSMENTS</vt:lpstr>
      <vt:lpstr>VALIDATION AND ASSESSMENTS</vt:lpstr>
      <vt:lpstr>CONCLUSION AND FUTURE WORK</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bindu priya pannala</dc:creator>
  <cp:lastModifiedBy>bindu priya pannala</cp:lastModifiedBy>
  <cp:revision>43</cp:revision>
  <dcterms:created xsi:type="dcterms:W3CDTF">2023-05-02T03:03:04Z</dcterms:created>
  <dcterms:modified xsi:type="dcterms:W3CDTF">2023-05-02T17:56:39Z</dcterms:modified>
</cp:coreProperties>
</file>