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78" r:id="rId11"/>
    <p:sldId id="271" r:id="rId12"/>
    <p:sldId id="265" r:id="rId13"/>
    <p:sldId id="266" r:id="rId14"/>
    <p:sldId id="264" r:id="rId15"/>
    <p:sldId id="272" r:id="rId16"/>
    <p:sldId id="267" r:id="rId17"/>
    <p:sldId id="268" r:id="rId18"/>
    <p:sldId id="280" r:id="rId19"/>
    <p:sldId id="279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7F0B2F-378A-BA8A-8F1A-687652B1EE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AA8BA-D3B0-097F-42A1-F4FE148C5F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2A81B-7988-4F7D-A774-DC176FE167E4}" type="datetimeFigureOut">
              <a:rPr lang="en-IN" smtClean="0"/>
              <a:t>03-03-2024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CE603-2923-CDAE-3F5E-4C9EE29CC0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D4CAF-CB59-7C38-D517-06C23D043C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7F77B-47A2-4286-9501-F0E2C5C7F3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106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5423A-1282-4932-8F82-8771997D8F0F}" type="datetimeFigureOut">
              <a:rPr lang="en-IN" smtClean="0"/>
              <a:t>03-03-2024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0E5E0-8D37-4FF4-96D0-EA13E79267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6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9634-34F7-4610-B054-F520FDAC7139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7BC0-60A3-4277-AB67-8E24D752CC0F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8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40A5-335A-4295-8798-5BEA9A41BF56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823D-AF0E-4D01-861D-BDFBB2EC3968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1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03A7-41AD-452B-BDFE-58536E01F333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2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B8E0-D544-4832-9E36-FBD7B8C4BC71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1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5EA0-740F-4324-9A76-D729BBE20542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1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8CE5-A100-42A7-8136-1DD79CC5049D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0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9A06-9E8A-4D10-AAEE-373F9DDC0ABD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4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7A67CE-15BE-4A8F-8C4B-6D69A03817BC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4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BE9C-2E30-46AD-AD80-917E8AD8FCAC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8CD83C-A8BB-497E-BF9F-15622C00F12D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49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5615-1BC3-2C58-0CBF-4849856D1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AND KEY TECHNOLOGIES OF A DATA-DRIVEN SMART CITY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CB9EB-A8DC-9991-B814-E1A0A74B6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455F51"/>
                </a:solidFill>
                <a:latin typeface="Aptos Display" panose="020B0004020202020204" pitchFamily="34" charset="0"/>
              </a:rPr>
              <a:t>AWH22MCA-2045</a:t>
            </a:r>
          </a:p>
          <a:p>
            <a:endParaRPr lang="en-IN" b="1" dirty="0">
              <a:latin typeface="Aptos Display" panose="020B00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348CC-9B40-339F-5BC2-046F3D5C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9FF98-6DB0-65A6-91BD-D35D2B28D36C}"/>
              </a:ext>
            </a:extLst>
          </p:cNvPr>
          <p:cNvSpPr txBox="1"/>
          <p:nvPr/>
        </p:nvSpPr>
        <p:spPr>
          <a:xfrm>
            <a:off x="1097280" y="479628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455F51"/>
                </a:solidFill>
                <a:latin typeface="Aptos Display" panose="020B0004020202020204" pitchFamily="34" charset="0"/>
              </a:rPr>
              <a:t>VARNA VINOD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9DA7B-745F-5AE9-D32B-1E2A4470214F}"/>
              </a:ext>
            </a:extLst>
          </p:cNvPr>
          <p:cNvSpPr txBox="1"/>
          <p:nvPr/>
        </p:nvSpPr>
        <p:spPr>
          <a:xfrm>
            <a:off x="1097280" y="513453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455F51"/>
                </a:solidFill>
                <a:latin typeface="Aptos Display" panose="020B0004020202020204" pitchFamily="34" charset="0"/>
              </a:rPr>
              <a:t>G</a:t>
            </a:r>
            <a:r>
              <a:rPr lang="en-IN" sz="2000" b="1" dirty="0">
                <a:solidFill>
                  <a:srgbClr val="455F51"/>
                </a:solidFill>
                <a:latin typeface="Aptos Display" panose="020B0004020202020204" pitchFamily="34" charset="0"/>
              </a:rPr>
              <a:t>UIDE: MRS.SRUTI SUDEVAN</a:t>
            </a:r>
          </a:p>
        </p:txBody>
      </p:sp>
    </p:spTree>
    <p:extLst>
      <p:ext uri="{BB962C8B-B14F-4D97-AF65-F5344CB8AC3E}">
        <p14:creationId xmlns:p14="http://schemas.microsoft.com/office/powerpoint/2010/main" val="403649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BC0BD-7F85-C18A-C145-E2E1678C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10</a:t>
            </a:fld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62968-591F-5944-8382-AB6B671DE1D8}"/>
              </a:ext>
            </a:extLst>
          </p:cNvPr>
          <p:cNvSpPr txBox="1"/>
          <p:nvPr/>
        </p:nvSpPr>
        <p:spPr>
          <a:xfrm>
            <a:off x="1004048" y="13840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KEY DOMAINS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6C29E-E7A1-9D34-F73A-59DEDC856411}"/>
              </a:ext>
            </a:extLst>
          </p:cNvPr>
          <p:cNvSpPr txBox="1"/>
          <p:nvPr/>
        </p:nvSpPr>
        <p:spPr>
          <a:xfrm>
            <a:off x="918882" y="2008984"/>
            <a:ext cx="103542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Söhne"/>
              </a:rPr>
              <a:t>Economy : Focuses on economic activities, business development. </a:t>
            </a:r>
            <a:endParaRPr lang="en-US" sz="2400" dirty="0"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i="0" dirty="0"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Söhne"/>
              </a:rPr>
              <a:t>People : Concentrates on the well-being and education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Söhne"/>
              </a:rPr>
              <a:t>Government: Improving governance, and citizen-government interactions.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i="0" dirty="0"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Söhne"/>
              </a:rPr>
              <a:t>Environment: Addresses sustainability environmental conservation</a:t>
            </a:r>
          </a:p>
          <a:p>
            <a:pPr algn="l"/>
            <a:endParaRPr lang="en-US" sz="2400" i="0" dirty="0"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Söhne"/>
              </a:rPr>
              <a:t>Living : Enhances the overall living experience including aspects like safety, security, and community.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06B9F-7828-1D35-BC56-A4D93469C6F3}"/>
              </a:ext>
            </a:extLst>
          </p:cNvPr>
          <p:cNvSpPr txBox="1"/>
          <p:nvPr/>
        </p:nvSpPr>
        <p:spPr>
          <a:xfrm>
            <a:off x="918882" y="6940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2.ANALYSIS OF CONCEPTUAL FRAMEWORK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395833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06A09-CB74-D3A4-B1EF-DC21864A275D}"/>
              </a:ext>
            </a:extLst>
          </p:cNvPr>
          <p:cNvSpPr txBox="1"/>
          <p:nvPr/>
        </p:nvSpPr>
        <p:spPr>
          <a:xfrm>
            <a:off x="977153" y="632646"/>
            <a:ext cx="564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DESIGN PRINCIPLES</a:t>
            </a:r>
            <a:endParaRPr lang="en-IN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78004-2DE1-09C1-542A-4CFFB61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648D-03F8-D228-B9B0-E689B53459E5}"/>
              </a:ext>
            </a:extLst>
          </p:cNvPr>
          <p:cNvSpPr txBox="1"/>
          <p:nvPr/>
        </p:nvSpPr>
        <p:spPr>
          <a:xfrm>
            <a:off x="717177" y="1622612"/>
            <a:ext cx="1181548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N</a:t>
            </a:r>
            <a:r>
              <a:rPr lang="en-US" sz="2400" b="0" i="0" dirty="0">
                <a:effectLst/>
                <a:latin typeface="Söhne"/>
              </a:rPr>
              <a:t>eed to balance technology with existing systems for success.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Söhne"/>
              </a:rPr>
              <a:t>It's not just about technology; involving the public and stakeholders is crucial.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Söhne"/>
              </a:rPr>
              <a:t>Collaboration between social and technological aspects is key for innovation.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Söhne"/>
              </a:rPr>
              <a:t>Establishing clear rules prevents redundancy and promotes cooperation.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Söhne"/>
              </a:rPr>
              <a:t>Focus on resource integration and stakeholder collaboration.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0874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28C4A8-68B5-7C0C-33FD-24A30D0FF53A}"/>
              </a:ext>
            </a:extLst>
          </p:cNvPr>
          <p:cNvSpPr txBox="1"/>
          <p:nvPr/>
        </p:nvSpPr>
        <p:spPr>
          <a:xfrm>
            <a:off x="546847" y="70732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3.TOP LEVEL DESIGN MODEL</a:t>
            </a:r>
            <a:endParaRPr lang="en-IN" sz="24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BE3A0-0BD1-764B-1F1A-F57CBC62733F}"/>
              </a:ext>
            </a:extLst>
          </p:cNvPr>
          <p:cNvSpPr txBox="1"/>
          <p:nvPr/>
        </p:nvSpPr>
        <p:spPr>
          <a:xfrm>
            <a:off x="352269" y="1536174"/>
            <a:ext cx="118397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Two dimension , Three-layer and six-goal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C</a:t>
            </a:r>
            <a:r>
              <a:rPr lang="en-US" sz="2400" b="0" i="0" dirty="0">
                <a:effectLst/>
                <a:latin typeface="Söhne"/>
              </a:rPr>
              <a:t>oordinate from two perspectives - technology implementation and policy mechanisms.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D</a:t>
            </a:r>
            <a:r>
              <a:rPr lang="en-US" sz="2400" b="0" i="0" dirty="0">
                <a:effectLst/>
                <a:latin typeface="Söhne"/>
              </a:rPr>
              <a:t>esign model is structured into three layers for comprehensive coverage.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M</a:t>
            </a:r>
            <a:r>
              <a:rPr lang="en-US" sz="2400" b="0" i="0" dirty="0">
                <a:effectLst/>
                <a:latin typeface="Söhne"/>
              </a:rPr>
              <a:t>odel sets six principles to guide the operational pattern of a smart city.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A</a:t>
            </a:r>
            <a:r>
              <a:rPr lang="en-US" sz="2400" b="0" i="0" dirty="0">
                <a:effectLst/>
                <a:latin typeface="Söhne"/>
              </a:rPr>
              <a:t>chieve efficient governance through seamless data integration, </a:t>
            </a:r>
            <a:r>
              <a:rPr lang="en-US" sz="2400" b="0" i="0">
                <a:effectLst/>
                <a:latin typeface="Söhne"/>
              </a:rPr>
              <a:t>coordinated policies.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2E2A-189C-3CF1-8C91-ED9AA650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6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2F7A6-03A5-81A6-5F23-E821877C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584AB-6A7B-4771-1695-473A9F45B54F}"/>
              </a:ext>
            </a:extLst>
          </p:cNvPr>
          <p:cNvSpPr txBox="1"/>
          <p:nvPr/>
        </p:nvSpPr>
        <p:spPr>
          <a:xfrm>
            <a:off x="555812" y="268941"/>
            <a:ext cx="503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TWO DIMENSIONS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73692-326E-5DA5-2185-5412ED39014B}"/>
              </a:ext>
            </a:extLst>
          </p:cNvPr>
          <p:cNvSpPr txBox="1"/>
          <p:nvPr/>
        </p:nvSpPr>
        <p:spPr>
          <a:xfrm>
            <a:off x="394448" y="1183340"/>
            <a:ext cx="110086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i="0" dirty="0">
                <a:effectLst/>
                <a:latin typeface="Söhne"/>
              </a:rPr>
              <a:t>Technical Implementation: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i="0" dirty="0">
              <a:effectLst/>
              <a:latin typeface="Söhne"/>
            </a:endParaRPr>
          </a:p>
          <a:p>
            <a:r>
              <a:rPr lang="en-US" sz="2400" dirty="0">
                <a:latin typeface="Söhne"/>
              </a:rPr>
              <a:t>                               </a:t>
            </a:r>
          </a:p>
          <a:p>
            <a:endParaRPr lang="en-US" sz="2400" i="0" dirty="0">
              <a:effectLst/>
              <a:latin typeface="Söhne"/>
            </a:endParaRPr>
          </a:p>
          <a:p>
            <a:endParaRPr lang="en-US" sz="2400" dirty="0">
              <a:latin typeface="Söhne"/>
            </a:endParaRPr>
          </a:p>
          <a:p>
            <a:endParaRPr lang="en-US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i="0" dirty="0">
                <a:effectLst/>
                <a:latin typeface="Söhne"/>
              </a:rPr>
              <a:t>Policy Mechanism: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Söh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1D5DFC-4CDB-2E4A-9DFF-2B0156B62965}"/>
              </a:ext>
            </a:extLst>
          </p:cNvPr>
          <p:cNvSpPr txBox="1"/>
          <p:nvPr/>
        </p:nvSpPr>
        <p:spPr>
          <a:xfrm>
            <a:off x="2375647" y="1852067"/>
            <a:ext cx="8406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M</a:t>
            </a:r>
            <a:r>
              <a:rPr lang="en-US" sz="2400" i="0" dirty="0">
                <a:effectLst/>
                <a:latin typeface="Söhne"/>
              </a:rPr>
              <a:t>ake sure that technology part runs without problems.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 B</a:t>
            </a:r>
            <a:r>
              <a:rPr lang="en-US" sz="2400" i="0" dirty="0">
                <a:effectLst/>
                <a:latin typeface="Söhne"/>
              </a:rPr>
              <a:t>reaks down barriers and connects everything like a network.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9781A-E6BD-4E6C-BA44-0717135A714F}"/>
              </a:ext>
            </a:extLst>
          </p:cNvPr>
          <p:cNvSpPr txBox="1"/>
          <p:nvPr/>
        </p:nvSpPr>
        <p:spPr>
          <a:xfrm>
            <a:off x="2250140" y="4114800"/>
            <a:ext cx="8668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R</a:t>
            </a:r>
            <a:r>
              <a:rPr lang="en-US" sz="2400" i="0" dirty="0">
                <a:effectLst/>
                <a:latin typeface="Söhne"/>
              </a:rPr>
              <a:t>ules and plans that help everything work smoothly.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S</a:t>
            </a:r>
            <a:r>
              <a:rPr lang="en-US" sz="2400" b="0" i="0" dirty="0">
                <a:effectLst/>
                <a:latin typeface="Söhne"/>
              </a:rPr>
              <a:t>olves problems like systems not working well together.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051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60B01E-D5CA-80A0-1387-F4566E33FB28}"/>
              </a:ext>
            </a:extLst>
          </p:cNvPr>
          <p:cNvSpPr txBox="1"/>
          <p:nvPr/>
        </p:nvSpPr>
        <p:spPr>
          <a:xfrm>
            <a:off x="697928" y="1737867"/>
            <a:ext cx="114940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i="0" dirty="0">
                <a:effectLst/>
                <a:latin typeface="Söhne"/>
              </a:rPr>
              <a:t>Smart Infrastructure Layer:</a:t>
            </a:r>
            <a:r>
              <a:rPr lang="en-US" sz="2400" b="0" i="0" dirty="0">
                <a:effectLst/>
                <a:latin typeface="Söhne"/>
              </a:rPr>
              <a:t> </a:t>
            </a:r>
          </a:p>
          <a:p>
            <a:r>
              <a:rPr lang="en-US" sz="2400" b="0" i="0" dirty="0">
                <a:effectLst/>
                <a:latin typeface="Söhne"/>
              </a:rPr>
              <a:t>                       </a:t>
            </a:r>
            <a:r>
              <a:rPr lang="en-US" sz="2400" dirty="0">
                <a:latin typeface="Söhne"/>
              </a:rPr>
              <a:t>R</a:t>
            </a:r>
            <a:r>
              <a:rPr lang="en-US" sz="2400" b="0" i="0" dirty="0">
                <a:effectLst/>
                <a:latin typeface="Söhne"/>
              </a:rPr>
              <a:t>esponsible for the collection, transmission, and storage of data.</a:t>
            </a:r>
          </a:p>
          <a:p>
            <a:endParaRPr lang="en-IN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i="0" dirty="0">
                <a:effectLst/>
                <a:latin typeface="Söhne"/>
              </a:rPr>
              <a:t>Smart Brain Layer:</a:t>
            </a:r>
          </a:p>
          <a:p>
            <a:r>
              <a:rPr lang="en-IN" sz="2400" b="0" dirty="0">
                <a:latin typeface="Söhne"/>
              </a:rPr>
              <a:t>                      </a:t>
            </a:r>
            <a:r>
              <a:rPr lang="en-US" sz="2400" b="0" i="0" dirty="0">
                <a:effectLst/>
                <a:latin typeface="Söhne"/>
              </a:rPr>
              <a:t> Dedicated to managing, processing, and integrating the collected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i="0" dirty="0">
                <a:effectLst/>
                <a:latin typeface="Söhne"/>
              </a:rPr>
              <a:t>Smart Application Layer:</a:t>
            </a:r>
          </a:p>
          <a:p>
            <a:r>
              <a:rPr lang="en-IN" sz="2400" dirty="0">
                <a:latin typeface="Söhne"/>
              </a:rPr>
              <a:t>                       D</a:t>
            </a:r>
            <a:r>
              <a:rPr lang="en-US" sz="2400" b="0" i="0" dirty="0">
                <a:effectLst/>
                <a:latin typeface="Söhne"/>
              </a:rPr>
              <a:t>elivers specific solutions and applications.</a:t>
            </a:r>
            <a:endParaRPr lang="en-IN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F3250-5507-B283-33DB-F61BF529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9BC92-FDD5-9B1D-387B-07774FB3941B}"/>
              </a:ext>
            </a:extLst>
          </p:cNvPr>
          <p:cNvSpPr txBox="1"/>
          <p:nvPr/>
        </p:nvSpPr>
        <p:spPr>
          <a:xfrm>
            <a:off x="824753" y="9882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THREE LAYERS</a:t>
            </a:r>
          </a:p>
        </p:txBody>
      </p:sp>
    </p:spTree>
    <p:extLst>
      <p:ext uri="{BB962C8B-B14F-4D97-AF65-F5344CB8AC3E}">
        <p14:creationId xmlns:p14="http://schemas.microsoft.com/office/powerpoint/2010/main" val="30504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5986F-27AF-78FF-F13B-283DA4ADB75B}"/>
              </a:ext>
            </a:extLst>
          </p:cNvPr>
          <p:cNvSpPr txBox="1"/>
          <p:nvPr/>
        </p:nvSpPr>
        <p:spPr>
          <a:xfrm>
            <a:off x="1030942" y="1355066"/>
            <a:ext cx="50304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Intelligent infrastructure.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Convenient public services.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Refined social governance.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Livable living environment.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Sustainable network security.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Modernized industrial development.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D19ED-4854-5A68-6AC2-566971B60AB1}"/>
              </a:ext>
            </a:extLst>
          </p:cNvPr>
          <p:cNvSpPr txBox="1"/>
          <p:nvPr/>
        </p:nvSpPr>
        <p:spPr>
          <a:xfrm>
            <a:off x="860610" y="64054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SIX GOAL</a:t>
            </a:r>
          </a:p>
          <a:p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01CFF-3649-48C5-B76F-10E7D3C6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6D3B86-8082-E242-0E4B-5D86DF92D103}"/>
              </a:ext>
            </a:extLst>
          </p:cNvPr>
          <p:cNvSpPr txBox="1"/>
          <p:nvPr/>
        </p:nvSpPr>
        <p:spPr>
          <a:xfrm>
            <a:off x="645459" y="654423"/>
            <a:ext cx="4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OPERATIONAL PATTERN</a:t>
            </a:r>
            <a:endParaRPr lang="en-IN" sz="24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2E168-AE7E-0974-D39A-E5E0E29A93CC}"/>
              </a:ext>
            </a:extLst>
          </p:cNvPr>
          <p:cNvSpPr txBox="1"/>
          <p:nvPr/>
        </p:nvSpPr>
        <p:spPr>
          <a:xfrm>
            <a:off x="726140" y="1739152"/>
            <a:ext cx="9717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C</a:t>
            </a:r>
            <a:r>
              <a:rPr lang="en-US" sz="2400" b="0" i="0" dirty="0">
                <a:effectLst/>
                <a:latin typeface="Söhne"/>
              </a:rPr>
              <a:t>oordination mechanism led by a city's main leaders.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Data resource system for collection and sharing.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Söhne"/>
              </a:rPr>
              <a:t>Designing a unified standard data interface to extend application systems.</a:t>
            </a:r>
          </a:p>
          <a:p>
            <a:r>
              <a:rPr lang="en-US" sz="2400" b="0" i="0" dirty="0">
                <a:effectLst/>
                <a:latin typeface="Söhne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Real-time Visualization of city status.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Application portal for smart services </a:t>
            </a:r>
            <a:r>
              <a:rPr lang="en-IN" sz="2400" b="0" i="0" dirty="0">
                <a:effectLst/>
                <a:latin typeface="Söhne"/>
              </a:rPr>
              <a:t>for residents.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FC056-02BB-568F-63C3-09A6C780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7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19CDD-CE64-C750-8B8A-71C6B5BB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8" y="778872"/>
            <a:ext cx="10183906" cy="50413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2C9DB-616C-0A8B-1F2D-482FB81A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5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A6BC90-9547-C5AD-E001-946E53E7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18</a:t>
            </a:fld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C695-5D81-BD99-6C88-B7A8983CC725}"/>
              </a:ext>
            </a:extLst>
          </p:cNvPr>
          <p:cNvSpPr txBox="1"/>
          <p:nvPr/>
        </p:nvSpPr>
        <p:spPr>
          <a:xfrm>
            <a:off x="708212" y="1720840"/>
            <a:ext cx="12541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i="0" u="sng" dirty="0">
                <a:effectLst/>
                <a:latin typeface="Söhne"/>
              </a:rPr>
              <a:t>New-Generation ICT Infrastructure for Smart City:</a:t>
            </a:r>
          </a:p>
          <a:p>
            <a:r>
              <a:rPr lang="en-US" sz="2400" dirty="0">
                <a:latin typeface="Söhne"/>
              </a:rPr>
              <a:t>                          F</a:t>
            </a:r>
            <a:r>
              <a:rPr lang="en-US" sz="2400" i="0" dirty="0">
                <a:effectLst/>
                <a:latin typeface="Söhne"/>
              </a:rPr>
              <a:t>ixing issues in setting up networks and keeping things secure.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i="0" u="sng" dirty="0">
                <a:effectLst/>
                <a:latin typeface="Söhne"/>
              </a:rPr>
              <a:t>Urban Data Perception, Multidimensional Data Collection, and Data Fusion Technology:</a:t>
            </a:r>
          </a:p>
          <a:p>
            <a:r>
              <a:rPr lang="en-US" sz="2400" i="0" dirty="0">
                <a:effectLst/>
                <a:latin typeface="Söhne"/>
              </a:rPr>
              <a:t>                         A central hub, that organizes different types of data.</a:t>
            </a:r>
          </a:p>
          <a:p>
            <a:r>
              <a:rPr lang="en-US" sz="2400" i="0" dirty="0">
                <a:effectLst/>
                <a:latin typeface="Söhne"/>
              </a:rPr>
              <a:t> </a:t>
            </a:r>
            <a:endParaRPr lang="en-US" sz="24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i="0" u="sng" dirty="0">
                <a:effectLst/>
                <a:latin typeface="Söhne"/>
              </a:rPr>
              <a:t>Intelligent Analysis and Service Technology of Urban Data:</a:t>
            </a:r>
          </a:p>
          <a:p>
            <a:r>
              <a:rPr lang="en-US" sz="2400" i="0" dirty="0">
                <a:effectLst/>
                <a:latin typeface="Söhne"/>
              </a:rPr>
              <a:t>                         Approvals and efficient handling of government affairs. </a:t>
            </a:r>
          </a:p>
          <a:p>
            <a:r>
              <a:rPr lang="en-US" sz="2400" i="0" dirty="0">
                <a:effectLst/>
                <a:latin typeface="Söhne"/>
              </a:rPr>
              <a:t>                    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C9751-C3F0-F8D0-60AE-767B2312A165}"/>
              </a:ext>
            </a:extLst>
          </p:cNvPr>
          <p:cNvSpPr txBox="1"/>
          <p:nvPr/>
        </p:nvSpPr>
        <p:spPr>
          <a:xfrm>
            <a:off x="708212" y="745090"/>
            <a:ext cx="9361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KEY TECHNOLOGIES</a:t>
            </a:r>
            <a:r>
              <a:rPr lang="en-IN" sz="2400" b="1" u="sng" dirty="0"/>
              <a:t> OF SMART CITY OPERATION MANAGEMENT CENTER</a:t>
            </a:r>
          </a:p>
        </p:txBody>
      </p:sp>
    </p:spTree>
    <p:extLst>
      <p:ext uri="{BB962C8B-B14F-4D97-AF65-F5344CB8AC3E}">
        <p14:creationId xmlns:p14="http://schemas.microsoft.com/office/powerpoint/2010/main" val="4068505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A0327B-5B35-C655-92C6-44A15282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EA618-3B54-618F-486C-63B660A1EBC8}"/>
              </a:ext>
            </a:extLst>
          </p:cNvPr>
          <p:cNvSpPr txBox="1"/>
          <p:nvPr/>
        </p:nvSpPr>
        <p:spPr>
          <a:xfrm>
            <a:off x="1326776" y="394447"/>
            <a:ext cx="9401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KEY TECHNOLOGIES</a:t>
            </a:r>
            <a:r>
              <a:rPr lang="en-IN" sz="2400" b="1" u="sng" dirty="0"/>
              <a:t> OF SMART CITY OPERATION MANAGEMENT CENTER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5850C-C535-B3CB-2C99-476F623B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52" y="1029207"/>
            <a:ext cx="6941889" cy="5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0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12D9A-67B4-137B-F5F7-DFE212D7835D}"/>
              </a:ext>
            </a:extLst>
          </p:cNvPr>
          <p:cNvSpPr txBox="1"/>
          <p:nvPr/>
        </p:nvSpPr>
        <p:spPr>
          <a:xfrm>
            <a:off x="690281" y="439270"/>
            <a:ext cx="1023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INTRODUCTION</a:t>
            </a:r>
            <a:endParaRPr lang="en-IN" sz="32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AFAA3-6D96-B876-11D5-14F9BBCEE679}"/>
              </a:ext>
            </a:extLst>
          </p:cNvPr>
          <p:cNvSpPr txBox="1"/>
          <p:nvPr/>
        </p:nvSpPr>
        <p:spPr>
          <a:xfrm>
            <a:off x="593912" y="1341258"/>
            <a:ext cx="115980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i="0" dirty="0">
                <a:effectLst/>
                <a:latin typeface="Söhne"/>
              </a:rPr>
              <a:t>Evolution of City Functionality.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Söhne"/>
              </a:rPr>
              <a:t>Smart cities generate valuable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Söhne"/>
              </a:rPr>
              <a:t>Middleware serves as a bridge between data collection and smart city applications.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Need</a:t>
            </a:r>
            <a:r>
              <a:rPr lang="en-US" sz="2400" b="0" i="0" dirty="0">
                <a:effectLst/>
                <a:latin typeface="Söhne"/>
              </a:rPr>
              <a:t> for key technologies and practices.</a:t>
            </a:r>
          </a:p>
          <a:p>
            <a:endParaRPr lang="en-US" sz="2400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S</a:t>
            </a:r>
            <a:r>
              <a:rPr lang="en-US" sz="2400" b="0" i="0" dirty="0">
                <a:effectLst/>
                <a:latin typeface="Söhne"/>
              </a:rPr>
              <a:t>olutions include a top-level design model and key technologies for effective city management.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Söhne"/>
            </a:endParaRPr>
          </a:p>
          <a:p>
            <a:pPr algn="l"/>
            <a:endParaRPr lang="en-IN" sz="2400" b="1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1B354-8C23-640C-C8F1-CF70136B9B67}"/>
              </a:ext>
            </a:extLst>
          </p:cNvPr>
          <p:cNvSpPr txBox="1"/>
          <p:nvPr/>
        </p:nvSpPr>
        <p:spPr>
          <a:xfrm>
            <a:off x="7532593" y="6417840"/>
            <a:ext cx="463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92206-1954-A4E2-86BD-F8553FF4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513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EABCA9-21ED-DAA2-CB35-398883EF4FB7}"/>
              </a:ext>
            </a:extLst>
          </p:cNvPr>
          <p:cNvSpPr txBox="1"/>
          <p:nvPr/>
        </p:nvSpPr>
        <p:spPr>
          <a:xfrm>
            <a:off x="906059" y="1997514"/>
            <a:ext cx="105687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S</a:t>
            </a:r>
            <a:r>
              <a:rPr lang="en-US" sz="2400" b="0" i="0" dirty="0">
                <a:effectLst/>
                <a:latin typeface="Söhne"/>
              </a:rPr>
              <a:t>treamlined coordination among multiple government departments, enhancing the overall governance structure.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D</a:t>
            </a:r>
            <a:r>
              <a:rPr lang="en-US" sz="2400" b="0" i="0" dirty="0">
                <a:effectLst/>
                <a:latin typeface="Söhne"/>
              </a:rPr>
              <a:t>ata-driven decision-making through comprehensive data collection and analysis.</a:t>
            </a:r>
            <a:endParaRPr lang="en-US" sz="240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Ef</a:t>
            </a:r>
            <a:r>
              <a:rPr lang="en-US" sz="2400" b="0" i="0" dirty="0">
                <a:effectLst/>
                <a:latin typeface="Söhne"/>
              </a:rPr>
              <a:t>ficient management of various aspects, including safety, environmental issues, education, healthcare, and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0594B-E290-6AAE-C282-7A40355E42D2}"/>
              </a:ext>
            </a:extLst>
          </p:cNvPr>
          <p:cNvSpPr txBox="1"/>
          <p:nvPr/>
        </p:nvSpPr>
        <p:spPr>
          <a:xfrm>
            <a:off x="839345" y="553557"/>
            <a:ext cx="9792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PRACTICAL CASE OF A SMART CITY OPERATION AND MANAGEMENT CENTER</a:t>
            </a:r>
            <a:endParaRPr lang="en-IN" sz="2400" b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230EE-8075-81DE-8908-A3F364F1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851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C0DEE6-521A-A043-9A9D-02722870D5AB}"/>
              </a:ext>
            </a:extLst>
          </p:cNvPr>
          <p:cNvSpPr txBox="1"/>
          <p:nvPr/>
        </p:nvSpPr>
        <p:spPr>
          <a:xfrm>
            <a:off x="1041365" y="725725"/>
            <a:ext cx="478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FA9BA-8A4A-5C08-3C3A-675473D1881E}"/>
              </a:ext>
            </a:extLst>
          </p:cNvPr>
          <p:cNvSpPr txBox="1"/>
          <p:nvPr/>
        </p:nvSpPr>
        <p:spPr>
          <a:xfrm>
            <a:off x="578223" y="1699542"/>
            <a:ext cx="105005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A</a:t>
            </a:r>
            <a:r>
              <a:rPr lang="en-US" sz="2400" b="0" i="0" dirty="0">
                <a:effectLst/>
                <a:latin typeface="Söhne"/>
              </a:rPr>
              <a:t>ddressing both technical and managerial aspects, emphasizing the need for a comprehensive top-level design theory.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Söhne"/>
              </a:rPr>
              <a:t>Recognizing the limitations in current models, the research highlights the need for increased integration capabilities.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E</a:t>
            </a:r>
            <a:r>
              <a:rPr lang="en-US" sz="2400" b="0" i="0" dirty="0">
                <a:effectLst/>
                <a:latin typeface="Söhne"/>
              </a:rPr>
              <a:t>mphasizing the transformation of raw data into actionable knowledge for effective urban governance.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E5A2E-67B0-13F3-11AF-C9CEB150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4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99EBD6-58AF-E989-3407-E5F358867C1D}"/>
              </a:ext>
            </a:extLst>
          </p:cNvPr>
          <p:cNvSpPr txBox="1"/>
          <p:nvPr/>
        </p:nvSpPr>
        <p:spPr>
          <a:xfrm>
            <a:off x="2868706" y="2767280"/>
            <a:ext cx="93232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THANK YOU</a:t>
            </a:r>
            <a:endParaRPr lang="en-IN" sz="8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B2B84-D139-C117-4F06-02DDA810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7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B9B6C-6DA5-4171-E05A-C81719AD31AF}"/>
              </a:ext>
            </a:extLst>
          </p:cNvPr>
          <p:cNvSpPr txBox="1"/>
          <p:nvPr/>
        </p:nvSpPr>
        <p:spPr>
          <a:xfrm>
            <a:off x="779931" y="2106705"/>
            <a:ext cx="11492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Söhne"/>
              </a:rPr>
              <a:t>Numerous computers ,work stations and d</a:t>
            </a:r>
            <a:r>
              <a:rPr lang="en-IN" sz="2400" i="0" dirty="0">
                <a:effectLst/>
                <a:latin typeface="Söhne"/>
              </a:rPr>
              <a:t>ata </a:t>
            </a:r>
            <a:r>
              <a:rPr lang="en-IN" sz="2400" dirty="0">
                <a:latin typeface="Söhne"/>
              </a:rPr>
              <a:t>c</a:t>
            </a:r>
            <a:r>
              <a:rPr lang="en-IN" sz="2400" i="0" dirty="0">
                <a:effectLst/>
                <a:latin typeface="Söhne"/>
              </a:rPr>
              <a:t>ollection.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Söhne"/>
              </a:rPr>
              <a:t>Large screen for data visualization.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Söhne"/>
              </a:rPr>
              <a:t>Transfer raw data collected from sensors and historical database to conclusion.</a:t>
            </a:r>
          </a:p>
          <a:p>
            <a:endParaRPr lang="en-IN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Söhne"/>
              </a:rPr>
              <a:t>Decision-making through data analysis.</a:t>
            </a:r>
            <a:endParaRPr lang="en-US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4E805-3E08-2B05-D116-288381043367}"/>
              </a:ext>
            </a:extLst>
          </p:cNvPr>
          <p:cNvSpPr txBox="1"/>
          <p:nvPr/>
        </p:nvSpPr>
        <p:spPr>
          <a:xfrm>
            <a:off x="878542" y="599745"/>
            <a:ext cx="100046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FEATURES OF SMART CITY OPERATION AND MANAGEMENT CENTER</a:t>
            </a:r>
            <a:endParaRPr lang="en-IN" sz="28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04AA7-2DFF-4642-4FD5-379ED3D3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483E7-4E2E-7910-E4F2-8B501A9CC70C}"/>
              </a:ext>
            </a:extLst>
          </p:cNvPr>
          <p:cNvSpPr txBox="1"/>
          <p:nvPr/>
        </p:nvSpPr>
        <p:spPr>
          <a:xfrm>
            <a:off x="672353" y="448236"/>
            <a:ext cx="84345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HIERARCHICAL STRUCTURE OF SMART CITY OPERATION</a:t>
            </a:r>
          </a:p>
          <a:p>
            <a:r>
              <a:rPr lang="en-US" sz="2800" b="1" u="sng" dirty="0"/>
              <a:t> AND MANAGEMENT CENTER</a:t>
            </a:r>
            <a:endParaRPr lang="en-IN" sz="2800" b="1" u="sng" dirty="0"/>
          </a:p>
          <a:p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5E10A-5408-1E46-6B84-368E4B9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4</a:t>
            </a:fld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127CF-47F8-8E3E-E608-E134E7BC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54" y="1731087"/>
            <a:ext cx="6346882" cy="420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0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DFA49D-819D-50B2-109B-9F759D3766A9}"/>
              </a:ext>
            </a:extLst>
          </p:cNvPr>
          <p:cNvSpPr txBox="1"/>
          <p:nvPr/>
        </p:nvSpPr>
        <p:spPr>
          <a:xfrm>
            <a:off x="726140" y="416876"/>
            <a:ext cx="7485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EXISTING WEAKNESS OF SMART CITY OPERATION</a:t>
            </a:r>
          </a:p>
          <a:p>
            <a:r>
              <a:rPr lang="en-US" sz="2800" b="1" u="sng" dirty="0"/>
              <a:t> AND MANAGEMENT CENTER</a:t>
            </a:r>
            <a:endParaRPr lang="en-IN" sz="28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34676-DF64-F44B-6F61-BFCCD4D5FFB6}"/>
              </a:ext>
            </a:extLst>
          </p:cNvPr>
          <p:cNvSpPr txBox="1"/>
          <p:nvPr/>
        </p:nvSpPr>
        <p:spPr>
          <a:xfrm>
            <a:off x="819208" y="1609998"/>
            <a:ext cx="677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TOP LEVEL DESIGN THEORY IS INCOMPLETE     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5A03F-1734-8E3B-4312-FAADD968CBCC}"/>
              </a:ext>
            </a:extLst>
          </p:cNvPr>
          <p:cNvSpPr txBox="1"/>
          <p:nvPr/>
        </p:nvSpPr>
        <p:spPr>
          <a:xfrm>
            <a:off x="890927" y="2341455"/>
            <a:ext cx="112383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Pay more attention technical side than management and operations.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S</a:t>
            </a:r>
            <a:r>
              <a:rPr lang="en-US" sz="2400" b="0" i="0" dirty="0">
                <a:effectLst/>
                <a:latin typeface="Söhne"/>
              </a:rPr>
              <a:t>mart city applications are designed as separate tools.</a:t>
            </a:r>
          </a:p>
          <a:p>
            <a:r>
              <a:rPr lang="en-US" sz="2400" b="0" i="0" dirty="0">
                <a:effectLst/>
                <a:latin typeface="Söhne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Söhne"/>
              </a:rPr>
              <a:t>L</a:t>
            </a:r>
            <a:r>
              <a:rPr lang="en-IN" sz="2400" b="0" i="0" dirty="0">
                <a:effectLst/>
                <a:latin typeface="Söhne"/>
              </a:rPr>
              <a:t>ack of coordination.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Affects daily operations.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Should be strengthened and interoperations need to be considered.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Söhn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DDF5-BC3A-3BA2-9EDD-355B4385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2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9241CC-C3A0-59C7-2559-BA5A9301AFCD}"/>
              </a:ext>
            </a:extLst>
          </p:cNvPr>
          <p:cNvSpPr txBox="1"/>
          <p:nvPr/>
        </p:nvSpPr>
        <p:spPr>
          <a:xfrm>
            <a:off x="587187" y="678931"/>
            <a:ext cx="11313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2. INTEGRATION ABILITY OF HARDWARE AND SOFTWARE IS INSUFFIECIENT    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533AC-7FD1-9DD4-2F03-C0863760A542}"/>
              </a:ext>
            </a:extLst>
          </p:cNvPr>
          <p:cNvSpPr txBox="1"/>
          <p:nvPr/>
        </p:nvSpPr>
        <p:spPr>
          <a:xfrm>
            <a:off x="726139" y="1699284"/>
            <a:ext cx="108921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Focus on </a:t>
            </a:r>
            <a:r>
              <a:rPr lang="en-IN" sz="2400" b="0" i="0" dirty="0">
                <a:effectLst/>
                <a:latin typeface="Söhne"/>
              </a:rPr>
              <a:t>different city services </a:t>
            </a:r>
            <a:r>
              <a:rPr lang="en-US" sz="2400" b="0" i="0" dirty="0">
                <a:effectLst/>
                <a:latin typeface="Söhne"/>
              </a:rPr>
              <a:t>rather than building a strong foundation.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Söhne"/>
              </a:rPr>
              <a:t>C</a:t>
            </a:r>
            <a:r>
              <a:rPr lang="en-IN" sz="2400" b="0" i="0" dirty="0">
                <a:effectLst/>
                <a:latin typeface="Söhne"/>
              </a:rPr>
              <a:t>reate standard ways for </a:t>
            </a:r>
            <a:r>
              <a:rPr lang="en-IN" sz="2400" i="0" dirty="0">
                <a:effectLst/>
                <a:latin typeface="Söhne"/>
              </a:rPr>
              <a:t>data collection and access.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N</a:t>
            </a:r>
            <a:r>
              <a:rPr lang="en-US" sz="2400" b="0" i="0" dirty="0">
                <a:effectLst/>
                <a:latin typeface="Söhne"/>
              </a:rPr>
              <a:t>eed to build a platform that gathers, analyzes, and processes data from different sources.</a:t>
            </a:r>
            <a:endParaRPr lang="en-IN" sz="2400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Provide s</a:t>
            </a:r>
            <a:r>
              <a:rPr lang="en-US" sz="2400" i="0" dirty="0">
                <a:effectLst/>
                <a:latin typeface="Söhne"/>
              </a:rPr>
              <a:t>ecurity in Data Handling.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580E0-4561-D227-215B-9C2D9787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5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00A168-32C9-A563-7086-BB9209ABCA16}"/>
              </a:ext>
            </a:extLst>
          </p:cNvPr>
          <p:cNvSpPr txBox="1"/>
          <p:nvPr/>
        </p:nvSpPr>
        <p:spPr>
          <a:xfrm>
            <a:off x="806824" y="631576"/>
            <a:ext cx="9386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3.DATA COLLECTION AND COMPUTING ARE NOT EFFICIENT ENOUGH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5198B-5CD3-2117-E436-D5537F789A3F}"/>
              </a:ext>
            </a:extLst>
          </p:cNvPr>
          <p:cNvSpPr txBox="1"/>
          <p:nvPr/>
        </p:nvSpPr>
        <p:spPr>
          <a:xfrm>
            <a:off x="1326776" y="1720840"/>
            <a:ext cx="86778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Söhne"/>
              </a:rPr>
              <a:t>Expansion of data collection.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Söhne"/>
              </a:rPr>
              <a:t>Shifting from simple sensors to multiple sources.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Need a way to store </a:t>
            </a:r>
            <a:r>
              <a:rPr lang="en-IN" sz="2400" b="0" i="0" dirty="0">
                <a:effectLst/>
                <a:latin typeface="Söhne"/>
              </a:rPr>
              <a:t>structured </a:t>
            </a:r>
            <a:r>
              <a:rPr lang="en-US" sz="2400" b="0" i="0" dirty="0">
                <a:effectLst/>
                <a:latin typeface="Söhne"/>
              </a:rPr>
              <a:t> and </a:t>
            </a:r>
            <a:r>
              <a:rPr lang="en-US" sz="2400" dirty="0">
                <a:latin typeface="Söhne"/>
              </a:rPr>
              <a:t>unstructured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i="0" dirty="0">
                <a:effectLst/>
                <a:latin typeface="Söhne"/>
              </a:rPr>
              <a:t>Transformational Insights.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i="0" dirty="0">
                <a:effectLst/>
                <a:latin typeface="Söhne"/>
              </a:rPr>
              <a:t>To improve we can use AI to filter valuable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9846D-25B2-60FD-0356-5110CEDA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106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D080B-0311-66DA-E12E-19DEBBE4A5D3}"/>
              </a:ext>
            </a:extLst>
          </p:cNvPr>
          <p:cNvSpPr txBox="1"/>
          <p:nvPr/>
        </p:nvSpPr>
        <p:spPr>
          <a:xfrm>
            <a:off x="869577" y="708211"/>
            <a:ext cx="8894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4.DATA ANALYSIS AND APPLICATION ARE NOT INTELLIGENT ENOUGH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E6B10-B1C2-884B-170C-56DB2EC1AE2B}"/>
              </a:ext>
            </a:extLst>
          </p:cNvPr>
          <p:cNvSpPr txBox="1"/>
          <p:nvPr/>
        </p:nvSpPr>
        <p:spPr>
          <a:xfrm>
            <a:off x="869577" y="1785755"/>
            <a:ext cx="10709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i="0" dirty="0">
                <a:effectLst/>
                <a:latin typeface="Söhne"/>
              </a:rPr>
              <a:t>Everyone </a:t>
            </a:r>
            <a:r>
              <a:rPr lang="en-US" sz="2400" i="0" dirty="0">
                <a:effectLst/>
                <a:latin typeface="Söhne"/>
              </a:rPr>
              <a:t>should be able to create, contribute, use, and evaluate data.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i="0" dirty="0">
                <a:effectLst/>
                <a:latin typeface="Söhne"/>
              </a:rPr>
              <a:t>Meaningful Information Extraction from collected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i="0" dirty="0">
                <a:effectLst/>
                <a:latin typeface="Söhne"/>
              </a:rPr>
              <a:t>Should find patterns, make rules, and use expert knowledge to create smart models.</a:t>
            </a:r>
            <a:endParaRPr lang="en-IN" sz="240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Söhne"/>
              </a:rPr>
              <a:t>Turn raw data into something really smart that helps us analyze, simulate, and make decisions. 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834D1-93E9-639D-E7ED-12F689B1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1A0153-4AB8-7362-EEE4-D3C7D109AC25}"/>
              </a:ext>
            </a:extLst>
          </p:cNvPr>
          <p:cNvSpPr txBox="1"/>
          <p:nvPr/>
        </p:nvSpPr>
        <p:spPr>
          <a:xfrm>
            <a:off x="726143" y="667108"/>
            <a:ext cx="8702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TOP-LEVEL DESIGN MODELING AND OPERATIONAL PATTERN </a:t>
            </a:r>
            <a:endParaRPr lang="en-IN" sz="24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DD896-DCF4-5FD9-6AC3-DBBFB153A36A}"/>
              </a:ext>
            </a:extLst>
          </p:cNvPr>
          <p:cNvSpPr txBox="1"/>
          <p:nvPr/>
        </p:nvSpPr>
        <p:spPr>
          <a:xfrm>
            <a:off x="914402" y="2153581"/>
            <a:ext cx="100681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Söhne"/>
              </a:rPr>
              <a:t>Massive, complex system with many elements and applications.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Söhne"/>
              </a:rPr>
              <a:t>Understanding coordination between different parts in important.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F</a:t>
            </a:r>
            <a:r>
              <a:rPr lang="en-US" sz="2400" b="0" i="0" dirty="0">
                <a:effectLst/>
                <a:latin typeface="Söhne"/>
              </a:rPr>
              <a:t>irst gather ideas from existing literature.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0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Söhne"/>
              </a:rPr>
              <a:t>C</a:t>
            </a:r>
            <a:r>
              <a:rPr lang="en-US" sz="2400" b="0" i="0" dirty="0">
                <a:effectLst/>
                <a:latin typeface="Söhne"/>
              </a:rPr>
              <a:t>reate a model or plan for how a smart city should operate to be sustainable.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i="0" dirty="0">
                <a:effectLst/>
                <a:latin typeface="Söhne"/>
              </a:rPr>
              <a:t>Real City Application.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C1576-56D5-0070-E282-FC63A3D0AC68}"/>
              </a:ext>
            </a:extLst>
          </p:cNvPr>
          <p:cNvSpPr txBox="1"/>
          <p:nvPr/>
        </p:nvSpPr>
        <p:spPr>
          <a:xfrm>
            <a:off x="1066801" y="141034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1.METHODS</a:t>
            </a:r>
            <a:endParaRPr lang="en-IN" sz="2400" b="1" u="s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BAA8-28CD-F964-2928-AE299CA1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038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900</TotalTime>
  <Words>933</Words>
  <Application>Microsoft Office PowerPoint</Application>
  <PresentationFormat>Widescreen</PresentationFormat>
  <Paragraphs>199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 Display</vt:lpstr>
      <vt:lpstr>Calibri</vt:lpstr>
      <vt:lpstr>Calibri Light</vt:lpstr>
      <vt:lpstr>Söhne</vt:lpstr>
      <vt:lpstr>Wingdings</vt:lpstr>
      <vt:lpstr>Retrospect</vt:lpstr>
      <vt:lpstr>MODELING AND KEY TECHNOLOGIES OF A DATA-DRIVEN SMART CITY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KEY TECHNOLOGIES OF A DATA-DRIVEN SMART CITY SYSTEM</dc:title>
  <dc:creator>varna vinod</dc:creator>
  <cp:lastModifiedBy>varna vinod</cp:lastModifiedBy>
  <cp:revision>51</cp:revision>
  <dcterms:created xsi:type="dcterms:W3CDTF">2024-02-18T15:46:55Z</dcterms:created>
  <dcterms:modified xsi:type="dcterms:W3CDTF">2024-03-03T05:43:07Z</dcterms:modified>
</cp:coreProperties>
</file>