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1604" r:id="rId2"/>
    <p:sldId id="872" r:id="rId3"/>
    <p:sldId id="1575" r:id="rId4"/>
    <p:sldId id="1576" r:id="rId5"/>
    <p:sldId id="1577" r:id="rId6"/>
    <p:sldId id="1578" r:id="rId7"/>
    <p:sldId id="1579" r:id="rId8"/>
    <p:sldId id="1580" r:id="rId9"/>
    <p:sldId id="1581" r:id="rId10"/>
    <p:sldId id="1582" r:id="rId11"/>
    <p:sldId id="1583" r:id="rId12"/>
    <p:sldId id="1584" r:id="rId13"/>
    <p:sldId id="1585" r:id="rId14"/>
    <p:sldId id="1586" r:id="rId15"/>
    <p:sldId id="1587" r:id="rId16"/>
    <p:sldId id="1588" r:id="rId17"/>
    <p:sldId id="1589" r:id="rId18"/>
    <p:sldId id="1590" r:id="rId19"/>
    <p:sldId id="1591" r:id="rId20"/>
    <p:sldId id="1592" r:id="rId21"/>
    <p:sldId id="1593" r:id="rId22"/>
    <p:sldId id="1594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7" roundtripDataSignature="AMtx7mj3cexxPoB31qK96Q7UILZvQNo3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72" autoAdjust="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507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1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09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0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51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152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29bfa976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c29bfa976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690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29bfa976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c29bfa976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73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29bfa976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c29bfa976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995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29bfa976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c29bfa976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1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96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003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55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6" r:id="rId4"/>
    <p:sldLayoutId id="2147483658" r:id="rId5"/>
    <p:sldLayoutId id="2147483659" r:id="rId6"/>
    <p:sldLayoutId id="2147483660" r:id="rId7"/>
    <p:sldLayoutId id="2147483662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3.wmf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5.png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52407" y="1474306"/>
            <a:ext cx="11572800" cy="27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 smtClean="0">
                <a:solidFill>
                  <a:schemeClr val="tx1"/>
                </a:solidFill>
              </a:rPr>
              <a:t>INFT 5603 Principal of Data Science</a:t>
            </a:r>
            <a:br>
              <a:rPr lang="en-US" dirty="0" smtClean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lvl="0">
              <a:buSzPct val="100000"/>
            </a:pPr>
            <a:r>
              <a:rPr lang="en-US" sz="4800" dirty="0" smtClean="0"/>
              <a:t>Machine learning/Classification Part III</a:t>
            </a:r>
            <a:br>
              <a:rPr lang="en-US" sz="4800" dirty="0" smtClean="0"/>
            </a:b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50126" y="5047017"/>
            <a:ext cx="9144000" cy="148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i="1" dirty="0"/>
              <a:t>Dr. Tolga </a:t>
            </a:r>
            <a:r>
              <a:rPr lang="en-US" sz="2600" i="1" dirty="0" smtClean="0"/>
              <a:t>Ensari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i="1" dirty="0" smtClean="0"/>
              <a:t>Department of Engineering and Computing Sciences</a:t>
            </a:r>
          </a:p>
          <a:p>
            <a:pPr marL="0" indent="0">
              <a:spcBef>
                <a:spcPts val="0"/>
              </a:spcBef>
            </a:pPr>
            <a:r>
              <a:rPr lang="en-US" sz="2600" i="1" dirty="0"/>
              <a:t>Arkansas Tech University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i="1" dirty="0" smtClean="0"/>
              <a:t>E-mail</a:t>
            </a:r>
            <a:r>
              <a:rPr lang="en-US" sz="2600" i="1" dirty="0"/>
              <a:t>: tensari@atu.edu</a:t>
            </a:r>
            <a:endParaRPr sz="2600" i="1" dirty="0"/>
          </a:p>
        </p:txBody>
      </p:sp>
      <p:cxnSp>
        <p:nvCxnSpPr>
          <p:cNvPr id="91" name="Google Shape;91;p1"/>
          <p:cNvCxnSpPr/>
          <p:nvPr/>
        </p:nvCxnSpPr>
        <p:spPr>
          <a:xfrm>
            <a:off x="817075" y="4735871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909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863" y="1590493"/>
            <a:ext cx="10515600" cy="4351338"/>
          </a:xfrm>
        </p:spPr>
        <p:txBody>
          <a:bodyPr/>
          <a:lstStyle/>
          <a:p>
            <a:r>
              <a:rPr lang="en-US" altLang="en-US" dirty="0"/>
              <a:t>Linear </a:t>
            </a:r>
            <a:r>
              <a:rPr lang="en-US" altLang="en-US" dirty="0" smtClean="0"/>
              <a:t>SVM (Linear model): 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Learning </a:t>
            </a:r>
            <a:r>
              <a:rPr lang="en-US" altLang="en-US" dirty="0"/>
              <a:t>the model is equivalent to determining the values of </a:t>
            </a:r>
          </a:p>
          <a:p>
            <a:pPr lvl="1"/>
            <a:r>
              <a:rPr lang="en-US" altLang="en-US" dirty="0"/>
              <a:t>How to find             from training data?</a:t>
            </a:r>
          </a:p>
        </p:txBody>
      </p:sp>
      <p:graphicFrame>
        <p:nvGraphicFramePr>
          <p:cNvPr id="13315" name="Object 2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2943498" y="2497182"/>
          <a:ext cx="35052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1" name="Equation" r:id="rId3" imgW="1879600" imgH="457200" progId="Equation.3">
                  <p:embed/>
                </p:oleObj>
              </mc:Choice>
              <mc:Fallback>
                <p:oleObj name="Equation" r:id="rId3" imgW="1879600" imgH="457200" progId="Equation.3">
                  <p:embed/>
                  <p:pic>
                    <p:nvPicPr>
                      <p:cNvPr id="133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498" y="2497182"/>
                        <a:ext cx="35052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10158548" y="3751217"/>
          <a:ext cx="1295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2" name="Equation" r:id="rId5" imgW="545626" imgH="177646" progId="Equation.3">
                  <p:embed/>
                </p:oleObj>
              </mc:Choice>
              <mc:Fallback>
                <p:oleObj name="Equation" r:id="rId5" imgW="545626" imgH="177646" progId="Equation.3">
                  <p:embed/>
                  <p:pic>
                    <p:nvPicPr>
                      <p:cNvPr id="133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8548" y="3751217"/>
                        <a:ext cx="12954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219996" y="4297187"/>
          <a:ext cx="838200" cy="272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3" name="Equation" r:id="rId7" imgW="545626" imgH="177646" progId="Equation.3">
                  <p:embed/>
                </p:oleObj>
              </mc:Choice>
              <mc:Fallback>
                <p:oleObj name="Equation" r:id="rId7" imgW="545626" imgH="177646" progId="Equation.3">
                  <p:embed/>
                  <p:pic>
                    <p:nvPicPr>
                      <p:cNvPr id="133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996" y="4297187"/>
                        <a:ext cx="838200" cy="272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Google Shape;91;p1"/>
          <p:cNvCxnSpPr/>
          <p:nvPr/>
        </p:nvCxnSpPr>
        <p:spPr>
          <a:xfrm>
            <a:off x="764821" y="1165345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96;gc29bfa9761_0_10"/>
          <p:cNvSpPr txBox="1">
            <a:spLocks/>
          </p:cNvSpPr>
          <p:nvPr/>
        </p:nvSpPr>
        <p:spPr>
          <a:xfrm>
            <a:off x="982698" y="30479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800" dirty="0" smtClean="0"/>
              <a:t>Support Vector Machines (SVM)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755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Objective is to maximize: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Which is equivalent to minimizing:</a:t>
            </a:r>
          </a:p>
          <a:p>
            <a:pPr lvl="1"/>
            <a:r>
              <a:rPr lang="en-US" altLang="en-US" dirty="0"/>
              <a:t>Subject to the following constraints: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/>
              <a:t>   or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dirty="0"/>
          </a:p>
          <a:p>
            <a:pPr lvl="2"/>
            <a:r>
              <a:rPr lang="en-US" altLang="en-US" dirty="0"/>
              <a:t> This is a constrained optimization problem</a:t>
            </a:r>
          </a:p>
          <a:p>
            <a:pPr lvl="3"/>
            <a:r>
              <a:rPr lang="en-US" altLang="en-US" dirty="0"/>
              <a:t>Solve it using Lagrange multiplier </a:t>
            </a:r>
            <a:r>
              <a:rPr lang="en-US" altLang="en-US" dirty="0" smtClean="0"/>
              <a:t>method.</a:t>
            </a:r>
            <a:endParaRPr lang="en-US" altLang="en-US" dirty="0"/>
          </a:p>
        </p:txBody>
      </p:sp>
      <p:graphicFrame>
        <p:nvGraphicFramePr>
          <p:cNvPr id="14339" name="Object 2"/>
          <p:cNvGraphicFramePr>
            <a:graphicFrameLocks noChangeAspect="1"/>
          </p:cNvGraphicFramePr>
          <p:nvPr>
            <p:extLst/>
          </p:nvPr>
        </p:nvGraphicFramePr>
        <p:xfrm>
          <a:off x="5120640" y="1838057"/>
          <a:ext cx="1706110" cy="76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5" name="Equation" r:id="rId3" imgW="939800" imgH="419100" progId="Equation.3">
                  <p:embed/>
                </p:oleObj>
              </mc:Choice>
              <mc:Fallback>
                <p:oleObj name="Equation" r:id="rId3" imgW="939800" imgH="419100" progId="Equation.3">
                  <p:embed/>
                  <p:pic>
                    <p:nvPicPr>
                      <p:cNvPr id="1433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640" y="1838057"/>
                        <a:ext cx="1706110" cy="76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3"/>
          <p:cNvGraphicFramePr>
            <a:graphicFrameLocks noChangeAspect="1"/>
          </p:cNvGraphicFramePr>
          <p:nvPr>
            <p:extLst/>
          </p:nvPr>
        </p:nvGraphicFramePr>
        <p:xfrm>
          <a:off x="3257005" y="3857897"/>
          <a:ext cx="3653245" cy="722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6" name="Equation" r:id="rId5" imgW="1790700" imgH="482600" progId="Equation.3">
                  <p:embed/>
                </p:oleObj>
              </mc:Choice>
              <mc:Fallback>
                <p:oleObj name="Equation" r:id="rId5" imgW="1790700" imgH="482600" progId="Equation.3">
                  <p:embed/>
                  <p:pic>
                    <p:nvPicPr>
                      <p:cNvPr id="143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005" y="3857897"/>
                        <a:ext cx="3653245" cy="722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"/>
          <p:cNvGraphicFramePr>
            <a:graphicFrameLocks noChangeAspect="1"/>
          </p:cNvGraphicFramePr>
          <p:nvPr>
            <p:extLst/>
          </p:nvPr>
        </p:nvGraphicFramePr>
        <p:xfrm>
          <a:off x="6165667" y="2692515"/>
          <a:ext cx="1524681" cy="751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7" name="Equation" r:id="rId7" imgW="850531" imgH="418918" progId="Equation.3">
                  <p:embed/>
                </p:oleObj>
              </mc:Choice>
              <mc:Fallback>
                <p:oleObj name="Equation" r:id="rId7" imgW="850531" imgH="418918" progId="Equation.3">
                  <p:embed/>
                  <p:pic>
                    <p:nvPicPr>
                      <p:cNvPr id="143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667" y="2692515"/>
                        <a:ext cx="1524681" cy="751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Object 5"/>
              <p:cNvSpPr txBox="1">
                <a:spLocks noGrp="1"/>
              </p:cNvSpPr>
              <p:nvPr>
                <p:ph sz="half" idx="4294967295"/>
              </p:nvPr>
            </p:nvSpPr>
            <p:spPr bwMode="auto">
              <a:xfrm>
                <a:off x="3261360" y="4753973"/>
                <a:ext cx="4724400" cy="577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)≥1,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342" name="Object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 bwMode="auto">
              <a:xfrm>
                <a:off x="3261360" y="4753973"/>
                <a:ext cx="4724400" cy="5778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oogle Shape;91;p1"/>
          <p:cNvCxnSpPr/>
          <p:nvPr/>
        </p:nvCxnSpPr>
        <p:spPr>
          <a:xfrm>
            <a:off x="764821" y="1165345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/>
          <p:cNvSpPr txBox="1"/>
          <p:nvPr/>
        </p:nvSpPr>
        <p:spPr>
          <a:xfrm>
            <a:off x="661851" y="1358537"/>
            <a:ext cx="427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Learning Linear SVM: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96;gc29bfa9761_0_10"/>
          <p:cNvSpPr txBox="1">
            <a:spLocks/>
          </p:cNvSpPr>
          <p:nvPr/>
        </p:nvSpPr>
        <p:spPr>
          <a:xfrm>
            <a:off x="982698" y="30479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800" dirty="0" smtClean="0"/>
              <a:t>Support Vector Machines (SVM)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5086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9229" y="1436279"/>
            <a:ext cx="7478485" cy="314144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Example of Linear </a:t>
            </a:r>
            <a:r>
              <a:rPr lang="en-US" altLang="en-US" sz="2400" dirty="0" smtClean="0"/>
              <a:t>SVM:</a:t>
            </a:r>
            <a:endParaRPr lang="en-US" altLang="en-US" sz="2400" dirty="0"/>
          </a:p>
        </p:txBody>
      </p:sp>
      <p:graphicFrame>
        <p:nvGraphicFramePr>
          <p:cNvPr id="1536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6400800" y="3581401"/>
          <a:ext cx="40386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" name="Visio" r:id="rId3" imgW="4051300" imgH="2349500" progId="Visio.Drawing.6">
                  <p:embed/>
                </p:oleObj>
              </mc:Choice>
              <mc:Fallback>
                <p:oleObj name="Visio" r:id="rId3" imgW="4051300" imgH="2349500" progId="Visio.Drawing.6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81401"/>
                        <a:ext cx="403860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873035" y="1948544"/>
          <a:ext cx="4648200" cy="3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9" name="Visio" r:id="rId5" imgW="6350000" imgH="4673600" progId="Visio.Drawing.6">
                  <p:embed/>
                </p:oleObj>
              </mc:Choice>
              <mc:Fallback>
                <p:oleObj name="Visio" r:id="rId5" imgW="6350000" imgH="4673600" progId="Visio.Drawing.6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985" t="4062" r="5971"/>
                      <a:stretch>
                        <a:fillRect/>
                      </a:stretch>
                    </p:blipFill>
                    <p:spPr bwMode="auto">
                      <a:xfrm>
                        <a:off x="873035" y="1948544"/>
                        <a:ext cx="4648200" cy="359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Oval 11"/>
          <p:cNvSpPr>
            <a:spLocks noChangeArrowheads="1"/>
          </p:cNvSpPr>
          <p:nvPr/>
        </p:nvSpPr>
        <p:spPr bwMode="auto">
          <a:xfrm>
            <a:off x="9448800" y="3886200"/>
            <a:ext cx="1066800" cy="609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65" name="Line 12"/>
          <p:cNvSpPr>
            <a:spLocks noChangeShapeType="1"/>
          </p:cNvSpPr>
          <p:nvPr/>
        </p:nvSpPr>
        <p:spPr bwMode="auto">
          <a:xfrm flipH="1" flipV="1">
            <a:off x="9448800" y="2667000"/>
            <a:ext cx="3048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Text Box 13"/>
          <p:cNvSpPr txBox="1">
            <a:spLocks noChangeArrowheads="1"/>
          </p:cNvSpPr>
          <p:nvPr/>
        </p:nvSpPr>
        <p:spPr bwMode="auto">
          <a:xfrm>
            <a:off x="7848600" y="2286001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Support vectors</a:t>
            </a:r>
          </a:p>
        </p:txBody>
      </p:sp>
      <p:cxnSp>
        <p:nvCxnSpPr>
          <p:cNvPr id="8" name="Google Shape;91;p1"/>
          <p:cNvCxnSpPr/>
          <p:nvPr/>
        </p:nvCxnSpPr>
        <p:spPr>
          <a:xfrm>
            <a:off x="764821" y="1165345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96;gc29bfa9761_0_10"/>
          <p:cNvSpPr txBox="1">
            <a:spLocks/>
          </p:cNvSpPr>
          <p:nvPr/>
        </p:nvSpPr>
        <p:spPr>
          <a:xfrm>
            <a:off x="982698" y="30479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800" dirty="0" smtClean="0"/>
              <a:t>Support Vector Machines (SVM)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743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366" y="1564368"/>
            <a:ext cx="10515600" cy="4351338"/>
          </a:xfrm>
        </p:spPr>
        <p:txBody>
          <a:bodyPr/>
          <a:lstStyle/>
          <a:p>
            <a:r>
              <a:rPr lang="en-US" altLang="en-US" dirty="0"/>
              <a:t>Decision boundary depends only on support vectors</a:t>
            </a:r>
          </a:p>
          <a:p>
            <a:pPr lvl="1"/>
            <a:r>
              <a:rPr lang="en-US" altLang="en-US" dirty="0"/>
              <a:t> If you have data set with same support vectors, decision boundary will not change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How to classify using SVM once </a:t>
            </a:r>
            <a:r>
              <a:rPr lang="en-US" altLang="en-US" b="1" dirty="0"/>
              <a:t>w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are found? Given a test record, x</a:t>
            </a:r>
            <a:r>
              <a:rPr lang="en-US" altLang="en-US" baseline="-25000" dirty="0"/>
              <a:t>i</a:t>
            </a:r>
          </a:p>
        </p:txBody>
      </p:sp>
      <p:graphicFrame>
        <p:nvGraphicFramePr>
          <p:cNvPr id="16387" name="Object 2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396343" y="4045132"/>
          <a:ext cx="41910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Equation" r:id="rId3" imgW="1955800" imgH="482600" progId="Equation.3">
                  <p:embed/>
                </p:oleObj>
              </mc:Choice>
              <mc:Fallback>
                <p:oleObj name="Equation" r:id="rId3" imgW="1955800" imgH="482600" progId="Equation.3">
                  <p:embed/>
                  <p:pic>
                    <p:nvPicPr>
                      <p:cNvPr id="163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343" y="4045132"/>
                        <a:ext cx="41910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Google Shape;91;p1"/>
          <p:cNvCxnSpPr/>
          <p:nvPr/>
        </p:nvCxnSpPr>
        <p:spPr>
          <a:xfrm>
            <a:off x="764821" y="1165345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6;gc29bfa9761_0_10"/>
          <p:cNvSpPr txBox="1">
            <a:spLocks/>
          </p:cNvSpPr>
          <p:nvPr/>
        </p:nvSpPr>
        <p:spPr>
          <a:xfrm>
            <a:off x="982698" y="30479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800" dirty="0" smtClean="0"/>
              <a:t>Support Vector Machines (SVM)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085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235" y="1355362"/>
            <a:ext cx="10515600" cy="4351338"/>
          </a:xfrm>
        </p:spPr>
        <p:txBody>
          <a:bodyPr/>
          <a:lstStyle/>
          <a:p>
            <a:r>
              <a:rPr lang="en-US" altLang="en-US" dirty="0"/>
              <a:t>What if the problem is not linearly separable?</a:t>
            </a:r>
          </a:p>
        </p:txBody>
      </p:sp>
      <p:graphicFrame>
        <p:nvGraphicFramePr>
          <p:cNvPr id="17411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733800" y="1917700"/>
          <a:ext cx="47244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174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17700"/>
                        <a:ext cx="4724400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038600" y="2590800"/>
            <a:ext cx="4038600" cy="3124200"/>
            <a:chOff x="1584" y="1632"/>
            <a:chExt cx="2544" cy="1968"/>
          </a:xfrm>
        </p:grpSpPr>
        <p:sp>
          <p:nvSpPr>
            <p:cNvPr id="17413" name="Oval 8"/>
            <p:cNvSpPr>
              <a:spLocks noChangeArrowheads="1"/>
            </p:cNvSpPr>
            <p:nvPr/>
          </p:nvSpPr>
          <p:spPr bwMode="auto">
            <a:xfrm>
              <a:off x="1584" y="1632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4" name="Oval 9"/>
            <p:cNvSpPr>
              <a:spLocks noChangeArrowheads="1"/>
            </p:cNvSpPr>
            <p:nvPr/>
          </p:nvSpPr>
          <p:spPr bwMode="auto">
            <a:xfrm>
              <a:off x="2304" y="2208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5" name="Oval 10"/>
            <p:cNvSpPr>
              <a:spLocks noChangeArrowheads="1"/>
            </p:cNvSpPr>
            <p:nvPr/>
          </p:nvSpPr>
          <p:spPr bwMode="auto">
            <a:xfrm>
              <a:off x="2208" y="168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6" name="Oval 11"/>
            <p:cNvSpPr>
              <a:spLocks noChangeArrowheads="1"/>
            </p:cNvSpPr>
            <p:nvPr/>
          </p:nvSpPr>
          <p:spPr bwMode="auto">
            <a:xfrm>
              <a:off x="2832" y="3264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7" name="Oval 12"/>
            <p:cNvSpPr>
              <a:spLocks noChangeArrowheads="1"/>
            </p:cNvSpPr>
            <p:nvPr/>
          </p:nvSpPr>
          <p:spPr bwMode="auto">
            <a:xfrm>
              <a:off x="3312" y="240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8" name="Oval 13"/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cxnSp>
        <p:nvCxnSpPr>
          <p:cNvPr id="13" name="Google Shape;91;p1"/>
          <p:cNvCxnSpPr/>
          <p:nvPr/>
        </p:nvCxnSpPr>
        <p:spPr>
          <a:xfrm>
            <a:off x="764821" y="1165345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96;gc29bfa9761_0_10"/>
          <p:cNvSpPr txBox="1">
            <a:spLocks/>
          </p:cNvSpPr>
          <p:nvPr/>
        </p:nvSpPr>
        <p:spPr>
          <a:xfrm>
            <a:off x="982698" y="30479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800" dirty="0" smtClean="0"/>
              <a:t>Support Vector Machines (SVM)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5109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What if the problem is not linearly separable</a:t>
            </a:r>
            <a:r>
              <a:rPr lang="en-US" altLang="en-US" dirty="0" smtClean="0"/>
              <a:t>?</a:t>
            </a:r>
          </a:p>
          <a:p>
            <a:pPr marL="50800" indent="0">
              <a:lnSpc>
                <a:spcPct val="90000"/>
              </a:lnSpc>
              <a:buNone/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Introduce slack variables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Need to minimize:</a:t>
            </a:r>
          </a:p>
          <a:p>
            <a:pPr lvl="2">
              <a:lnSpc>
                <a:spcPct val="90000"/>
              </a:lnSpc>
            </a:pPr>
            <a:endParaRPr lang="en-US" altLang="en-US" dirty="0" smtClean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 Subject to: 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marL="1016000" lvl="2" indent="0">
              <a:lnSpc>
                <a:spcPct val="90000"/>
              </a:lnSpc>
              <a:buNone/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 If k is 1 or 2, this leads to similar objective function as linear SVM but with different </a:t>
            </a:r>
            <a:r>
              <a:rPr lang="en-US" altLang="en-US" dirty="0" smtClean="0"/>
              <a:t>constraints.</a:t>
            </a:r>
            <a:endParaRPr lang="en-US" altLang="en-US" dirty="0"/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>
            <p:extLst/>
          </p:nvPr>
        </p:nvGraphicFramePr>
        <p:xfrm>
          <a:off x="3526972" y="4310718"/>
          <a:ext cx="4089492" cy="86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" name="Equation" r:id="rId3" imgW="1993900" imgH="482600" progId="Equation.3">
                  <p:embed/>
                </p:oleObj>
              </mc:Choice>
              <mc:Fallback>
                <p:oleObj name="Equation" r:id="rId3" imgW="1993900" imgH="482600" progId="Equation.3">
                  <p:embed/>
                  <p:pic>
                    <p:nvPicPr>
                      <p:cNvPr id="184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972" y="4310718"/>
                        <a:ext cx="4089492" cy="868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"/>
          <p:cNvGraphicFramePr>
            <a:graphicFrameLocks noChangeAspect="1"/>
          </p:cNvGraphicFramePr>
          <p:nvPr>
            <p:extLst/>
          </p:nvPr>
        </p:nvGraphicFramePr>
        <p:xfrm>
          <a:off x="4023359" y="3281543"/>
          <a:ext cx="2911236" cy="84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" name="Equation" r:id="rId5" imgW="1574800" imgH="457200" progId="Equation.3">
                  <p:embed/>
                </p:oleObj>
              </mc:Choice>
              <mc:Fallback>
                <p:oleObj name="Equation" r:id="rId5" imgW="1574800" imgH="457200" progId="Equation.3">
                  <p:embed/>
                  <p:pic>
                    <p:nvPicPr>
                      <p:cNvPr id="1843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359" y="3281543"/>
                        <a:ext cx="2911236" cy="846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Google Shape;91;p1"/>
          <p:cNvCxnSpPr/>
          <p:nvPr/>
        </p:nvCxnSpPr>
        <p:spPr>
          <a:xfrm>
            <a:off x="764821" y="1165345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96;gc29bfa9761_0_10"/>
          <p:cNvSpPr txBox="1">
            <a:spLocks/>
          </p:cNvSpPr>
          <p:nvPr/>
        </p:nvSpPr>
        <p:spPr>
          <a:xfrm>
            <a:off x="982698" y="30479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800" dirty="0" smtClean="0"/>
              <a:t>Support Vector Machines (SVM)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44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2290" y="1937656"/>
            <a:ext cx="2945675" cy="175477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Find the hyperplane that optimizes both </a:t>
            </a:r>
            <a:r>
              <a:rPr lang="en-US" altLang="en-US" sz="2400" dirty="0" smtClean="0"/>
              <a:t>factors.</a:t>
            </a:r>
            <a:endParaRPr lang="en-US" altLang="en-US" sz="2400" dirty="0"/>
          </a:p>
        </p:txBody>
      </p:sp>
      <p:graphicFrame>
        <p:nvGraphicFramePr>
          <p:cNvPr id="19459" name="Object 2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764280" y="1543731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1945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280" y="1543731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4572000" y="2971800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874000" y="3784600"/>
            <a:ext cx="152400" cy="152400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cxnSp>
        <p:nvCxnSpPr>
          <p:cNvPr id="8" name="Google Shape;91;p1"/>
          <p:cNvCxnSpPr/>
          <p:nvPr/>
        </p:nvCxnSpPr>
        <p:spPr>
          <a:xfrm>
            <a:off x="764821" y="1165345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96;gc29bfa9761_0_10"/>
          <p:cNvSpPr txBox="1">
            <a:spLocks/>
          </p:cNvSpPr>
          <p:nvPr/>
        </p:nvSpPr>
        <p:spPr>
          <a:xfrm>
            <a:off x="982698" y="30479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800" dirty="0" smtClean="0"/>
              <a:t>Support Vector Machines (SVM)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9109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2074" y="1390197"/>
            <a:ext cx="10515600" cy="4351338"/>
          </a:xfrm>
        </p:spPr>
        <p:txBody>
          <a:bodyPr/>
          <a:lstStyle/>
          <a:p>
            <a:r>
              <a:rPr lang="en-US" altLang="en-US" dirty="0"/>
              <a:t>What if decision boundary is not linear</a:t>
            </a:r>
            <a:r>
              <a:rPr lang="en-US" altLang="en-US" dirty="0" smtClean="0"/>
              <a:t>?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u="sng" dirty="0" smtClean="0">
                <a:sym typeface="Wingdings" panose="05000000000000000000" pitchFamily="2" charset="2"/>
              </a:rPr>
              <a:t>Nonlinear</a:t>
            </a:r>
            <a:r>
              <a:rPr lang="en-US" altLang="en-US" dirty="0" smtClean="0">
                <a:sym typeface="Wingdings" panose="05000000000000000000" pitchFamily="2" charset="2"/>
              </a:rPr>
              <a:t> SVM</a:t>
            </a:r>
            <a:endParaRPr lang="en-US" altLang="en-US" dirty="0"/>
          </a:p>
        </p:txBody>
      </p:sp>
      <p:pic>
        <p:nvPicPr>
          <p:cNvPr id="20483" name="Picture 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3" r="6154"/>
          <a:stretch>
            <a:fillRect/>
          </a:stretch>
        </p:blipFill>
        <p:spPr>
          <a:xfrm>
            <a:off x="3204754" y="2168435"/>
            <a:ext cx="4648200" cy="3562350"/>
          </a:xfrm>
          <a:noFill/>
        </p:spPr>
      </p:pic>
      <p:pic>
        <p:nvPicPr>
          <p:cNvPr id="20484" name="Picture 1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6005" y="5719717"/>
            <a:ext cx="5676900" cy="1003300"/>
          </a:xfrm>
          <a:noFill/>
        </p:spPr>
      </p:pic>
      <p:cxnSp>
        <p:nvCxnSpPr>
          <p:cNvPr id="7" name="Google Shape;91;p1"/>
          <p:cNvCxnSpPr/>
          <p:nvPr/>
        </p:nvCxnSpPr>
        <p:spPr>
          <a:xfrm>
            <a:off x="764821" y="1165345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96;gc29bfa9761_0_10"/>
          <p:cNvSpPr txBox="1">
            <a:spLocks/>
          </p:cNvSpPr>
          <p:nvPr/>
        </p:nvSpPr>
        <p:spPr>
          <a:xfrm>
            <a:off x="982698" y="30479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800" dirty="0" smtClean="0"/>
              <a:t>Support Vector Machines (SVM)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2463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17" y="1607910"/>
            <a:ext cx="10515600" cy="4351338"/>
          </a:xfrm>
        </p:spPr>
        <p:txBody>
          <a:bodyPr/>
          <a:lstStyle/>
          <a:p>
            <a:r>
              <a:rPr lang="en-US" altLang="en-US" dirty="0"/>
              <a:t>Transform data into higher dimensional space</a:t>
            </a:r>
          </a:p>
        </p:txBody>
      </p:sp>
      <p:pic>
        <p:nvPicPr>
          <p:cNvPr id="21507" name="Picture 1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37812" y="3349763"/>
            <a:ext cx="4625862" cy="560386"/>
          </a:xfrm>
          <a:noFill/>
        </p:spPr>
      </p:pic>
      <p:pic>
        <p:nvPicPr>
          <p:cNvPr id="21508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/>
          <a:stretch>
            <a:fillRect/>
          </a:stretch>
        </p:blipFill>
        <p:spPr>
          <a:xfrm>
            <a:off x="818605" y="2344782"/>
            <a:ext cx="4876800" cy="3886200"/>
          </a:xfrm>
          <a:noFill/>
        </p:spPr>
      </p:pic>
      <p:pic>
        <p:nvPicPr>
          <p:cNvPr id="21509" name="Picture 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60027" y="2549435"/>
            <a:ext cx="3629297" cy="663691"/>
          </a:xfrm>
          <a:noFill/>
        </p:spPr>
      </p:pic>
      <p:pic>
        <p:nvPicPr>
          <p:cNvPr id="21510" name="Picture 1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4114801"/>
            <a:ext cx="4831080" cy="582696"/>
          </a:xfrm>
          <a:noFill/>
        </p:spPr>
      </p:pic>
      <p:graphicFrame>
        <p:nvGraphicFramePr>
          <p:cNvPr id="21511" name="Object 2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8665030" y="4913493"/>
          <a:ext cx="2457993" cy="485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7" name="Equation" r:id="rId7" imgW="1028254" imgH="203112" progId="Equation.3">
                  <p:embed/>
                </p:oleObj>
              </mc:Choice>
              <mc:Fallback>
                <p:oleObj name="Equation" r:id="rId7" imgW="1028254" imgH="203112" progId="Equation.3">
                  <p:embed/>
                  <p:pic>
                    <p:nvPicPr>
                      <p:cNvPr id="215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5030" y="4913493"/>
                        <a:ext cx="2457993" cy="485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16"/>
          <p:cNvSpPr txBox="1">
            <a:spLocks noChangeArrowheads="1"/>
          </p:cNvSpPr>
          <p:nvPr/>
        </p:nvSpPr>
        <p:spPr bwMode="auto">
          <a:xfrm>
            <a:off x="6553200" y="4953001"/>
            <a:ext cx="304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Decision boundary:</a:t>
            </a:r>
          </a:p>
        </p:txBody>
      </p:sp>
      <p:cxnSp>
        <p:nvCxnSpPr>
          <p:cNvPr id="11" name="Google Shape;91;p1"/>
          <p:cNvCxnSpPr/>
          <p:nvPr/>
        </p:nvCxnSpPr>
        <p:spPr>
          <a:xfrm>
            <a:off x="764821" y="1165345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96;gc29bfa9761_0_10"/>
          <p:cNvSpPr txBox="1">
            <a:spLocks/>
          </p:cNvSpPr>
          <p:nvPr/>
        </p:nvSpPr>
        <p:spPr>
          <a:xfrm>
            <a:off x="982698" y="30479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800" dirty="0" smtClean="0"/>
              <a:t>Support Vector Machines (SVM)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7742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057" y="1912710"/>
            <a:ext cx="11867606" cy="4351338"/>
          </a:xfrm>
        </p:spPr>
        <p:txBody>
          <a:bodyPr/>
          <a:lstStyle/>
          <a:p>
            <a:r>
              <a:rPr lang="en-US" altLang="en-US" dirty="0"/>
              <a:t>Kernel Trick</a:t>
            </a:r>
            <a:r>
              <a:rPr lang="en-US" altLang="en-US" dirty="0" smtClean="0"/>
              <a:t>:</a:t>
            </a:r>
          </a:p>
          <a:p>
            <a:pPr marL="50800" indent="0">
              <a:buNone/>
            </a:pPr>
            <a:endParaRPr lang="en-US" altLang="en-US" sz="1400" dirty="0"/>
          </a:p>
          <a:p>
            <a:pPr lvl="1">
              <a:spcAft>
                <a:spcPts val="1000"/>
              </a:spcAft>
            </a:pPr>
            <a:r>
              <a:rPr lang="en-US" altLang="en-US" dirty="0">
                <a:sym typeface="Symbol" panose="05050102010706020507" pitchFamily="18" charset="2"/>
              </a:rPr>
              <a:t>(x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) (</a:t>
            </a:r>
            <a:r>
              <a:rPr lang="en-US" altLang="en-US" dirty="0" err="1">
                <a:sym typeface="Symbol" panose="05050102010706020507" pitchFamily="18" charset="2"/>
              </a:rPr>
              <a:t>x</a:t>
            </a:r>
            <a:r>
              <a:rPr lang="en-US" altLang="en-US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dirty="0"/>
              <a:t>K(</a:t>
            </a:r>
            <a:r>
              <a:rPr lang="en-US" altLang="en-US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/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x</a:t>
            </a:r>
            <a:r>
              <a:rPr lang="en-US" altLang="en-US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/>
              <a:t>)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spcAft>
                <a:spcPts val="1000"/>
              </a:spcAft>
            </a:pPr>
            <a:r>
              <a:rPr lang="en-US" altLang="en-US" dirty="0"/>
              <a:t>K(</a:t>
            </a:r>
            <a:r>
              <a:rPr lang="en-US" altLang="en-US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/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x</a:t>
            </a:r>
            <a:r>
              <a:rPr lang="en-US" altLang="en-US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/>
              <a:t>) is a kernel function (expressed in terms of the coordinates in the original space)</a:t>
            </a:r>
          </a:p>
          <a:p>
            <a:pPr lvl="2">
              <a:spcAft>
                <a:spcPts val="1000"/>
              </a:spcAft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Example Kernel functions:</a:t>
            </a:r>
            <a:endParaRPr lang="en-US" altLang="en-US" sz="2400" dirty="0"/>
          </a:p>
        </p:txBody>
      </p:sp>
      <p:pic>
        <p:nvPicPr>
          <p:cNvPr id="24579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6189" y="4367347"/>
            <a:ext cx="4509437" cy="1850571"/>
          </a:xfrm>
          <a:noFill/>
        </p:spPr>
      </p:pic>
      <p:cxnSp>
        <p:nvCxnSpPr>
          <p:cNvPr id="6" name="Google Shape;91;p1"/>
          <p:cNvCxnSpPr/>
          <p:nvPr/>
        </p:nvCxnSpPr>
        <p:spPr>
          <a:xfrm>
            <a:off x="764821" y="1165345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/>
          <p:cNvSpPr txBox="1"/>
          <p:nvPr/>
        </p:nvSpPr>
        <p:spPr>
          <a:xfrm>
            <a:off x="862148" y="1314995"/>
            <a:ext cx="400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Learning Nonlinear SVM: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6;gc29bfa9761_0_10"/>
          <p:cNvSpPr txBox="1">
            <a:spLocks/>
          </p:cNvSpPr>
          <p:nvPr/>
        </p:nvSpPr>
        <p:spPr>
          <a:xfrm>
            <a:off x="982698" y="30479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800" dirty="0" smtClean="0"/>
              <a:t>Support Vector Machines (SVM)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5698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29bfa9761_0_10"/>
          <p:cNvSpPr txBox="1">
            <a:spLocks noGrp="1"/>
          </p:cNvSpPr>
          <p:nvPr>
            <p:ph type="ctrTitle"/>
          </p:nvPr>
        </p:nvSpPr>
        <p:spPr>
          <a:xfrm>
            <a:off x="982698" y="36575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800" dirty="0"/>
              <a:t>Outline</a:t>
            </a:r>
            <a:endParaRPr sz="4800" dirty="0"/>
          </a:p>
        </p:txBody>
      </p:sp>
      <p:sp>
        <p:nvSpPr>
          <p:cNvPr id="97" name="Google Shape;97;gc29bfa9761_0_10"/>
          <p:cNvSpPr txBox="1">
            <a:spLocks noGrp="1"/>
          </p:cNvSpPr>
          <p:nvPr>
            <p:ph type="subTitle" idx="1"/>
          </p:nvPr>
        </p:nvSpPr>
        <p:spPr>
          <a:xfrm>
            <a:off x="566055" y="1489164"/>
            <a:ext cx="11399522" cy="499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buSzPct val="100000"/>
            </a:pPr>
            <a:r>
              <a:rPr lang="en-US" sz="2800" dirty="0" smtClean="0">
                <a:solidFill>
                  <a:schemeClr val="tx1"/>
                </a:solidFill>
              </a:rPr>
              <a:t>I.  Classification algorithms:</a:t>
            </a:r>
          </a:p>
          <a:p>
            <a:pPr marL="0" lvl="0" indent="0" algn="l">
              <a:spcBef>
                <a:spcPts val="0"/>
              </a:spcBef>
              <a:buSzPct val="100000"/>
            </a:pPr>
            <a:r>
              <a:rPr lang="en-US" sz="2800" dirty="0" smtClean="0">
                <a:solidFill>
                  <a:schemeClr val="tx1"/>
                </a:solidFill>
              </a:rPr>
              <a:t>           </a:t>
            </a:r>
            <a:r>
              <a:rPr lang="en-US" sz="2800" dirty="0" smtClean="0">
                <a:solidFill>
                  <a:srgbClr val="FF0000"/>
                </a:solidFill>
              </a:rPr>
              <a:t>     </a:t>
            </a:r>
          </a:p>
          <a:p>
            <a:pPr marL="0" lvl="0" indent="0" algn="l">
              <a:spcBef>
                <a:spcPts val="0"/>
              </a:spcBef>
              <a:buSzPct val="100000"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       </a:t>
            </a:r>
            <a:r>
              <a:rPr lang="en-US" sz="2800" dirty="0">
                <a:solidFill>
                  <a:schemeClr val="tx1"/>
                </a:solidFill>
              </a:rPr>
              <a:t>Support Vector Machines (SVM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" name="Google Shape;91;p1"/>
          <p:cNvCxnSpPr/>
          <p:nvPr/>
        </p:nvCxnSpPr>
        <p:spPr>
          <a:xfrm>
            <a:off x="764821" y="1200180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31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29bfa9761_0_10"/>
          <p:cNvSpPr txBox="1">
            <a:spLocks noGrp="1"/>
          </p:cNvSpPr>
          <p:nvPr>
            <p:ph type="subTitle" idx="1"/>
          </p:nvPr>
        </p:nvSpPr>
        <p:spPr>
          <a:xfrm>
            <a:off x="566055" y="1489164"/>
            <a:ext cx="11286309" cy="499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spcBef>
                <a:spcPts val="0"/>
              </a:spcBef>
              <a:buSzPct val="100000"/>
            </a:pPr>
            <a:r>
              <a:rPr lang="en-US" b="1" dirty="0" smtClean="0">
                <a:solidFill>
                  <a:schemeClr val="tx1"/>
                </a:solidFill>
              </a:rPr>
              <a:t>Example</a:t>
            </a:r>
            <a:r>
              <a:rPr lang="en-US" dirty="0" smtClean="0">
                <a:solidFill>
                  <a:schemeClr val="tx1"/>
                </a:solidFill>
              </a:rPr>
              <a:t>: Implement the support vector machine (SVM) method to the Iris data set in  </a:t>
            </a:r>
          </a:p>
          <a:p>
            <a:pPr marL="0" indent="0" algn="l">
              <a:spcBef>
                <a:spcPts val="0"/>
              </a:spcBef>
              <a:buSzPct val="100000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Python. Also, show the confusion matrix and normalized confusion matrix.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 algn="l">
              <a:spcBef>
                <a:spcPts val="0"/>
              </a:spcBef>
              <a:buSzPct val="100000"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4" name="Google Shape;91;p1"/>
          <p:cNvCxnSpPr/>
          <p:nvPr/>
        </p:nvCxnSpPr>
        <p:spPr>
          <a:xfrm>
            <a:off x="764821" y="1200180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21" y="2309199"/>
            <a:ext cx="6644639" cy="4363150"/>
          </a:xfrm>
          <a:prstGeom prst="rect">
            <a:avLst/>
          </a:prstGeom>
        </p:spPr>
      </p:pic>
      <p:sp>
        <p:nvSpPr>
          <p:cNvPr id="7" name="Google Shape;96;gc29bfa9761_0_10"/>
          <p:cNvSpPr txBox="1">
            <a:spLocks/>
          </p:cNvSpPr>
          <p:nvPr/>
        </p:nvSpPr>
        <p:spPr>
          <a:xfrm>
            <a:off x="982698" y="30479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800" dirty="0" smtClean="0"/>
              <a:t>Support Vector Machines (SVM)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4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91;p1"/>
          <p:cNvCxnSpPr/>
          <p:nvPr/>
        </p:nvCxnSpPr>
        <p:spPr>
          <a:xfrm>
            <a:off x="764821" y="1200180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856" y="1497601"/>
            <a:ext cx="6439310" cy="5094787"/>
          </a:xfrm>
          <a:prstGeom prst="rect">
            <a:avLst/>
          </a:prstGeom>
        </p:spPr>
      </p:pic>
      <p:sp>
        <p:nvSpPr>
          <p:cNvPr id="7" name="Google Shape;97;gc29bfa9761_0_10"/>
          <p:cNvSpPr txBox="1">
            <a:spLocks noGrp="1"/>
          </p:cNvSpPr>
          <p:nvPr>
            <p:ph type="subTitle" idx="1"/>
          </p:nvPr>
        </p:nvSpPr>
        <p:spPr>
          <a:xfrm>
            <a:off x="505095" y="1428204"/>
            <a:ext cx="11286309" cy="499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spcBef>
                <a:spcPts val="0"/>
              </a:spcBef>
              <a:buSzPct val="100000"/>
            </a:pPr>
            <a:r>
              <a:rPr lang="en-US" dirty="0" smtClean="0">
                <a:solidFill>
                  <a:schemeClr val="tx1"/>
                </a:solidFill>
              </a:rPr>
              <a:t>(Cont.) Output:</a:t>
            </a:r>
          </a:p>
          <a:p>
            <a:pPr marL="0" indent="0" algn="l">
              <a:spcBef>
                <a:spcPts val="0"/>
              </a:spcBef>
              <a:buSzPct val="100000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Google Shape;96;gc29bfa9761_0_10"/>
          <p:cNvSpPr txBox="1">
            <a:spLocks/>
          </p:cNvSpPr>
          <p:nvPr/>
        </p:nvSpPr>
        <p:spPr>
          <a:xfrm>
            <a:off x="982698" y="30479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800" dirty="0" smtClean="0"/>
              <a:t>Support Vector Machines (SVM)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892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29bfa9761_0_10"/>
          <p:cNvSpPr txBox="1">
            <a:spLocks noGrp="1"/>
          </p:cNvSpPr>
          <p:nvPr>
            <p:ph type="subTitle" idx="1"/>
          </p:nvPr>
        </p:nvSpPr>
        <p:spPr>
          <a:xfrm>
            <a:off x="566055" y="1489164"/>
            <a:ext cx="11286309" cy="499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spcBef>
                <a:spcPts val="0"/>
              </a:spcBef>
              <a:buSzPct val="100000"/>
            </a:pPr>
            <a:r>
              <a:rPr lang="en-US" sz="2800" dirty="0" smtClean="0">
                <a:solidFill>
                  <a:schemeClr val="tx1"/>
                </a:solidFill>
              </a:rPr>
              <a:t>(Cont.) Output:</a:t>
            </a:r>
          </a:p>
          <a:p>
            <a:pPr marL="0" indent="0" algn="l">
              <a:spcBef>
                <a:spcPts val="0"/>
              </a:spcBef>
              <a:buSzPct val="100000"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4" name="Google Shape;91;p1"/>
          <p:cNvCxnSpPr/>
          <p:nvPr/>
        </p:nvCxnSpPr>
        <p:spPr>
          <a:xfrm>
            <a:off x="764821" y="1200180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555" y="1297577"/>
            <a:ext cx="4264935" cy="5457205"/>
          </a:xfrm>
          <a:prstGeom prst="rect">
            <a:avLst/>
          </a:prstGeom>
        </p:spPr>
      </p:pic>
      <p:sp>
        <p:nvSpPr>
          <p:cNvPr id="7" name="Google Shape;96;gc29bfa9761_0_10"/>
          <p:cNvSpPr txBox="1">
            <a:spLocks/>
          </p:cNvSpPr>
          <p:nvPr/>
        </p:nvSpPr>
        <p:spPr>
          <a:xfrm>
            <a:off x="982698" y="30479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800" dirty="0" smtClean="0"/>
              <a:t>Support Vector Machines (SVM)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241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30235" y="5908765"/>
            <a:ext cx="9590314" cy="55299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Find a linear hyperplane (decision boundary) that will separate the 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data.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6147" name="Object 2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778175" y="2342606"/>
          <a:ext cx="3661121" cy="3454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614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175" y="2342606"/>
                        <a:ext cx="3661121" cy="3454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oogle Shape;91;p1"/>
          <p:cNvCxnSpPr/>
          <p:nvPr/>
        </p:nvCxnSpPr>
        <p:spPr>
          <a:xfrm>
            <a:off x="764821" y="1182763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7;gc29bfa9761_0_10"/>
          <p:cNvSpPr txBox="1">
            <a:spLocks/>
          </p:cNvSpPr>
          <p:nvPr/>
        </p:nvSpPr>
        <p:spPr>
          <a:xfrm>
            <a:off x="566055" y="1489164"/>
            <a:ext cx="11286309" cy="54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 Vector Machines (SVM)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SzPct val="100000"/>
            </a:pPr>
            <a:endParaRPr lang="en-US" sz="2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endParaRPr lang="en-US" sz="2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96;gc29bfa9761_0_10"/>
          <p:cNvSpPr txBox="1">
            <a:spLocks/>
          </p:cNvSpPr>
          <p:nvPr/>
        </p:nvSpPr>
        <p:spPr>
          <a:xfrm>
            <a:off x="982698" y="30479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800" dirty="0" smtClean="0"/>
              <a:t>Support Vector Machines (SVM)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1867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4177" y="1624149"/>
            <a:ext cx="8534400" cy="381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One Possible 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Solution: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</a:endParaRPr>
          </a:p>
        </p:txBody>
      </p:sp>
      <p:graphicFrame>
        <p:nvGraphicFramePr>
          <p:cNvPr id="7171" name="Object 2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570515" y="2514478"/>
          <a:ext cx="4060372" cy="3831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717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515" y="2514478"/>
                        <a:ext cx="4060372" cy="3831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Google Shape;91;p1"/>
          <p:cNvCxnSpPr/>
          <p:nvPr/>
        </p:nvCxnSpPr>
        <p:spPr>
          <a:xfrm>
            <a:off x="764821" y="1165345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6;gc29bfa9761_0_10"/>
          <p:cNvSpPr txBox="1">
            <a:spLocks/>
          </p:cNvSpPr>
          <p:nvPr/>
        </p:nvSpPr>
        <p:spPr>
          <a:xfrm>
            <a:off x="982698" y="30479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800" dirty="0" smtClean="0"/>
              <a:t>Support Vector Machines (SVM)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1324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46759" y="1484812"/>
            <a:ext cx="8534400" cy="381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Another possible 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solution: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</a:endParaRPr>
          </a:p>
        </p:txBody>
      </p:sp>
      <p:graphicFrame>
        <p:nvGraphicFramePr>
          <p:cNvPr id="8195" name="Object 2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474720" y="2219646"/>
          <a:ext cx="3886200" cy="3667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819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720" y="2219646"/>
                        <a:ext cx="3886200" cy="3667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Google Shape;91;p1"/>
          <p:cNvCxnSpPr/>
          <p:nvPr/>
        </p:nvCxnSpPr>
        <p:spPr>
          <a:xfrm>
            <a:off x="764821" y="1165345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6;gc29bfa9761_0_10"/>
          <p:cNvSpPr txBox="1">
            <a:spLocks/>
          </p:cNvSpPr>
          <p:nvPr/>
        </p:nvSpPr>
        <p:spPr>
          <a:xfrm>
            <a:off x="982698" y="30479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800" dirty="0" smtClean="0"/>
              <a:t>Support Vector Machines (SVM)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2290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8417" y="1510937"/>
            <a:ext cx="8534400" cy="381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Other possible 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solutions: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</a:endParaRPr>
          </a:p>
        </p:txBody>
      </p:sp>
      <p:graphicFrame>
        <p:nvGraphicFramePr>
          <p:cNvPr id="9219" name="Object 2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912326" y="1241289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921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326" y="1241289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5797" name="Line 5"/>
          <p:cNvSpPr>
            <a:spLocks noChangeShapeType="1"/>
          </p:cNvSpPr>
          <p:nvPr/>
        </p:nvSpPr>
        <p:spPr bwMode="auto">
          <a:xfrm>
            <a:off x="4191000" y="28194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798" name="Line 6"/>
          <p:cNvSpPr>
            <a:spLocks noChangeShapeType="1"/>
          </p:cNvSpPr>
          <p:nvPr/>
        </p:nvSpPr>
        <p:spPr bwMode="auto">
          <a:xfrm>
            <a:off x="4191000" y="25908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799" name="Line 7"/>
          <p:cNvSpPr>
            <a:spLocks noChangeShapeType="1"/>
          </p:cNvSpPr>
          <p:nvPr/>
        </p:nvSpPr>
        <p:spPr bwMode="auto">
          <a:xfrm>
            <a:off x="4191000" y="2209800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00" name="Line 8"/>
          <p:cNvSpPr>
            <a:spLocks noChangeShapeType="1"/>
          </p:cNvSpPr>
          <p:nvPr/>
        </p:nvSpPr>
        <p:spPr bwMode="auto">
          <a:xfrm>
            <a:off x="4191000" y="2667000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01" name="Line 9"/>
          <p:cNvSpPr>
            <a:spLocks noChangeShapeType="1"/>
          </p:cNvSpPr>
          <p:nvPr/>
        </p:nvSpPr>
        <p:spPr bwMode="auto">
          <a:xfrm>
            <a:off x="4191000" y="2455817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" name="Google Shape;91;p1"/>
          <p:cNvCxnSpPr/>
          <p:nvPr/>
        </p:nvCxnSpPr>
        <p:spPr>
          <a:xfrm>
            <a:off x="764821" y="1165345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96;gc29bfa9761_0_10"/>
          <p:cNvSpPr txBox="1">
            <a:spLocks/>
          </p:cNvSpPr>
          <p:nvPr/>
        </p:nvSpPr>
        <p:spPr>
          <a:xfrm>
            <a:off x="982698" y="30479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800" dirty="0" smtClean="0"/>
              <a:t>Support Vector Machines (SVM)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366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5537" y="1641566"/>
            <a:ext cx="8534400" cy="762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Which one is better? </a:t>
            </a:r>
            <a:endParaRPr lang="en-US" altLang="en-US" sz="2400" dirty="0" smtClean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</a:endParaRPr>
          </a:p>
          <a:p>
            <a:pPr marL="5080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     B1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or B2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?</a:t>
            </a:r>
          </a:p>
          <a:p>
            <a:pPr marL="5080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How do you define better?</a:t>
            </a:r>
          </a:p>
        </p:txBody>
      </p:sp>
      <p:graphicFrame>
        <p:nvGraphicFramePr>
          <p:cNvPr id="10243" name="Object 2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4478383" y="1517605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102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83" y="1517605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Google Shape;91;p1"/>
          <p:cNvCxnSpPr/>
          <p:nvPr/>
        </p:nvCxnSpPr>
        <p:spPr>
          <a:xfrm>
            <a:off x="764821" y="1165345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6;gc29bfa9761_0_10"/>
          <p:cNvSpPr txBox="1">
            <a:spLocks/>
          </p:cNvSpPr>
          <p:nvPr/>
        </p:nvSpPr>
        <p:spPr>
          <a:xfrm>
            <a:off x="982698" y="30479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800" dirty="0" smtClean="0"/>
              <a:t>Support Vector Machines (SVM)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6704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90005" y="1589314"/>
            <a:ext cx="9964783" cy="381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Find hyperplane </a:t>
            </a:r>
            <a:r>
              <a:rPr lang="en-US" altLang="en-US" dirty="0">
                <a:solidFill>
                  <a:srgbClr val="FF0000"/>
                </a:solidFill>
              </a:rPr>
              <a:t>maximizes</a:t>
            </a:r>
            <a:r>
              <a:rPr lang="en-US" altLang="en-US" dirty="0"/>
              <a:t> the margin =&gt; B1 is better than </a:t>
            </a:r>
            <a:r>
              <a:rPr lang="en-US" altLang="en-US" dirty="0" smtClean="0"/>
              <a:t>B2.</a:t>
            </a:r>
            <a:endParaRPr lang="en-US" altLang="en-US" dirty="0"/>
          </a:p>
        </p:txBody>
      </p:sp>
      <p:graphicFrame>
        <p:nvGraphicFramePr>
          <p:cNvPr id="11267" name="Object 2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694611" y="2588760"/>
          <a:ext cx="4230188" cy="3991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1126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611" y="2588760"/>
                        <a:ext cx="4230188" cy="3991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Google Shape;91;p1"/>
          <p:cNvCxnSpPr/>
          <p:nvPr/>
        </p:nvCxnSpPr>
        <p:spPr>
          <a:xfrm>
            <a:off x="764821" y="1165345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6;gc29bfa9761_0_10"/>
          <p:cNvSpPr txBox="1">
            <a:spLocks/>
          </p:cNvSpPr>
          <p:nvPr/>
        </p:nvSpPr>
        <p:spPr>
          <a:xfrm>
            <a:off x="982698" y="30479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800" dirty="0" smtClean="0"/>
              <a:t>Support Vector Machines (SVM)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2578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886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Line 5"/>
          <p:cNvSpPr>
            <a:spLocks noChangeShapeType="1"/>
          </p:cNvSpPr>
          <p:nvPr/>
        </p:nvSpPr>
        <p:spPr bwMode="auto">
          <a:xfrm flipH="1">
            <a:off x="3352800" y="19050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29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828800" y="2590800"/>
          <a:ext cx="14351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1" name="Equation" r:id="rId5" imgW="799753" imgH="177723" progId="Equation.3">
                  <p:embed/>
                </p:oleObj>
              </mc:Choice>
              <mc:Fallback>
                <p:oleObj name="Equation" r:id="rId5" imgW="799753" imgH="177723" progId="Equation.3">
                  <p:embed/>
                  <p:pic>
                    <p:nvPicPr>
                      <p:cNvPr id="1229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90800"/>
                        <a:ext cx="14351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Line 8"/>
          <p:cNvSpPr>
            <a:spLocks noChangeShapeType="1"/>
          </p:cNvSpPr>
          <p:nvPr/>
        </p:nvSpPr>
        <p:spPr bwMode="auto">
          <a:xfrm flipH="1">
            <a:off x="3352800" y="2438401"/>
            <a:ext cx="1295400" cy="82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294" name="Object 4"/>
          <p:cNvGraphicFramePr>
            <a:graphicFrameLocks noChangeAspect="1"/>
          </p:cNvGraphicFramePr>
          <p:nvPr/>
        </p:nvGraphicFramePr>
        <p:xfrm>
          <a:off x="1760539" y="3186114"/>
          <a:ext cx="15716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2" name="Equation" r:id="rId7" imgW="875920" imgH="177723" progId="Equation.3">
                  <p:embed/>
                </p:oleObj>
              </mc:Choice>
              <mc:Fallback>
                <p:oleObj name="Equation" r:id="rId7" imgW="875920" imgH="177723" progId="Equation.3">
                  <p:embed/>
                  <p:pic>
                    <p:nvPicPr>
                      <p:cNvPr id="122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9" y="3186114"/>
                        <a:ext cx="15716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Line 10"/>
          <p:cNvSpPr>
            <a:spLocks noChangeShapeType="1"/>
          </p:cNvSpPr>
          <p:nvPr/>
        </p:nvSpPr>
        <p:spPr bwMode="auto">
          <a:xfrm flipV="1">
            <a:off x="7848600" y="3505200"/>
            <a:ext cx="1219200" cy="776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296" name="Object 5"/>
          <p:cNvGraphicFramePr>
            <a:graphicFrameLocks noChangeAspect="1"/>
          </p:cNvGraphicFramePr>
          <p:nvPr/>
        </p:nvGraphicFramePr>
        <p:xfrm>
          <a:off x="8791576" y="3048000"/>
          <a:ext cx="1571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3" name="Equation" r:id="rId9" imgW="875920" imgH="177723" progId="Equation.3">
                  <p:embed/>
                </p:oleObj>
              </mc:Choice>
              <mc:Fallback>
                <p:oleObj name="Equation" r:id="rId9" imgW="875920" imgH="177723" progId="Equation.3">
                  <p:embed/>
                  <p:pic>
                    <p:nvPicPr>
                      <p:cNvPr id="1229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1576" y="3048000"/>
                        <a:ext cx="157162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6"/>
          <p:cNvGraphicFramePr>
            <a:graphicFrameLocks noChangeAspect="1"/>
          </p:cNvGraphicFramePr>
          <p:nvPr>
            <p:extLst/>
          </p:nvPr>
        </p:nvGraphicFramePr>
        <p:xfrm>
          <a:off x="879203" y="5710646"/>
          <a:ext cx="3937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4" name="Equation" r:id="rId11" imgW="1879600" imgH="457200" progId="Equation.3">
                  <p:embed/>
                </p:oleObj>
              </mc:Choice>
              <mc:Fallback>
                <p:oleObj name="Equation" r:id="rId11" imgW="1879600" imgH="457200" progId="Equation.3">
                  <p:embed/>
                  <p:pic>
                    <p:nvPicPr>
                      <p:cNvPr id="1229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203" y="5710646"/>
                        <a:ext cx="39370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7"/>
          <p:cNvGraphicFramePr>
            <a:graphicFrameLocks noChangeAspect="1"/>
          </p:cNvGraphicFramePr>
          <p:nvPr>
            <p:extLst/>
          </p:nvPr>
        </p:nvGraphicFramePr>
        <p:xfrm>
          <a:off x="8518027" y="5435964"/>
          <a:ext cx="16843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5" name="Equation" r:id="rId13" imgW="939800" imgH="419100" progId="Equation.3">
                  <p:embed/>
                </p:oleObj>
              </mc:Choice>
              <mc:Fallback>
                <p:oleObj name="Equation" r:id="rId13" imgW="939800" imgH="419100" progId="Equation.3">
                  <p:embed/>
                  <p:pic>
                    <p:nvPicPr>
                      <p:cNvPr id="1229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027" y="5435964"/>
                        <a:ext cx="168433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Google Shape;91;p1"/>
          <p:cNvCxnSpPr/>
          <p:nvPr/>
        </p:nvCxnSpPr>
        <p:spPr>
          <a:xfrm>
            <a:off x="764821" y="1165345"/>
            <a:ext cx="11008132" cy="853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96;gc29bfa9761_0_10"/>
          <p:cNvSpPr txBox="1">
            <a:spLocks/>
          </p:cNvSpPr>
          <p:nvPr/>
        </p:nvSpPr>
        <p:spPr>
          <a:xfrm>
            <a:off x="982698" y="304799"/>
            <a:ext cx="9144000" cy="6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4800" dirty="0" smtClean="0"/>
              <a:t>Support Vector Machines (SVM)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7309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17779</TotalTime>
  <Words>521</Words>
  <Application>Microsoft Office PowerPoint</Application>
  <PresentationFormat>Widescreen</PresentationFormat>
  <Paragraphs>90</Paragraphs>
  <Slides>22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Symbol</vt:lpstr>
      <vt:lpstr>Wingdings</vt:lpstr>
      <vt:lpstr>Office Theme</vt:lpstr>
      <vt:lpstr>Visio</vt:lpstr>
      <vt:lpstr>Equation</vt:lpstr>
      <vt:lpstr>INFT 5603 Principal of Data Science  Machine learning/Classification Part III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Linear SVM: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Tolga Ensari</dc:creator>
  <cp:lastModifiedBy>Tolga Ensari</cp:lastModifiedBy>
  <cp:revision>1355</cp:revision>
  <dcterms:created xsi:type="dcterms:W3CDTF">2021-02-27T21:05:46Z</dcterms:created>
  <dcterms:modified xsi:type="dcterms:W3CDTF">2023-11-14T17:44:07Z</dcterms:modified>
</cp:coreProperties>
</file>