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9" r:id="rId4"/>
    <p:sldId id="258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3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3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4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0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0807B-D9BE-4BB2-9048-DE096665EF2D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431F-39A1-4C06-8696-8476C174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0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3825160" y="1137058"/>
            <a:ext cx="4537178" cy="1016205"/>
          </a:xfrm>
        </p:spPr>
        <p:txBody>
          <a:bodyPr/>
          <a:lstStyle/>
          <a:p>
            <a:pPr eaLnBrk="1" hangingPunct="1"/>
            <a:r>
              <a:rPr lang="en-IN" altLang="en-US" sz="4400" dirty="0"/>
              <a:t>Approach Details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155700" y="2603500"/>
            <a:ext cx="10240963" cy="3416300"/>
          </a:xfrm>
        </p:spPr>
        <p:txBody>
          <a:bodyPr/>
          <a:lstStyle/>
          <a:p>
            <a:pPr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Category : Ministry of HRD(NCERT+CBSE+NIOS)</a:t>
            </a:r>
          </a:p>
          <a:p>
            <a:pPr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  </a:t>
            </a:r>
            <a:r>
              <a:rPr lang="en-IN" altLang="en-US" sz="2400" b="1" dirty="0">
                <a:solidFill>
                  <a:srgbClr val="666E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tracking and alerts system of complain received from the learners as well as visitors and the solution provided is required with SMS alerts. </a:t>
            </a:r>
          </a:p>
          <a:p>
            <a:pPr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Code :NIO3</a:t>
            </a:r>
          </a:p>
          <a:p>
            <a:pPr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: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Pandey                  </a:t>
            </a:r>
          </a:p>
          <a:p>
            <a:pPr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Code:9400</a:t>
            </a:r>
          </a:p>
          <a:p>
            <a:pPr eaLnBrk="1" hangingPunct="1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9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247535" y="457201"/>
            <a:ext cx="2949677" cy="678425"/>
          </a:xfrm>
        </p:spPr>
        <p:txBody>
          <a:bodyPr>
            <a:noAutofit/>
          </a:bodyPr>
          <a:lstStyle/>
          <a:p>
            <a:pPr eaLnBrk="1" hangingPunct="1"/>
            <a:r>
              <a:rPr lang="en-IN" alt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742" y="1638045"/>
            <a:ext cx="10765504" cy="3951594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Complaint is important information reflecting customers sound and is a primary measure of customer dissatisfaction.</a:t>
            </a:r>
          </a:p>
          <a:p>
            <a:pPr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presented model for the learners/visitors Complaint Management System will have the ability to minimize learners/visitors’ dissatisfaction and on the other hand it can encourage other learners/visitors to participate in controlling the quality of the service provided.</a:t>
            </a:r>
          </a:p>
          <a:p>
            <a:pPr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Proposed model aims to develop a digitalised framework for e-Complaint Web-based that targets the learners convenience.</a:t>
            </a:r>
          </a:p>
          <a:p>
            <a:pPr algn="just">
              <a:buFont typeface="Arial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be able to handle complaints by recording and giving feedback for each raised complaint effectively.</a:t>
            </a:r>
          </a:p>
          <a:p>
            <a:pPr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1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5920354" y="375917"/>
            <a:ext cx="5904854" cy="3619821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i="1" dirty="0">
                <a:solidFill>
                  <a:srgbClr val="000000"/>
                </a:solidFill>
              </a:rPr>
              <a:t>The proposed model is divided into 3-tiers that consist of the following: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IN" b="1" i="1" dirty="0">
                <a:solidFill>
                  <a:srgbClr val="060606"/>
                </a:solidFill>
                <a:latin typeface="Times New Roman" panose="02020603050405020304" pitchFamily="18" charset="0"/>
              </a:rPr>
              <a:t>Database – tier                                                                                       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b="1" i="1" dirty="0">
                <a:solidFill>
                  <a:srgbClr val="060606"/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60606"/>
                </a:solidFill>
                <a:latin typeface="Times New Roman" panose="02020603050405020304" pitchFamily="18" charset="0"/>
              </a:rPr>
              <a:t>It contains data about system users and their Profiles, complaints, learner/visitor       details, feedback, and workers detail.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IN" b="1" i="1" dirty="0">
                <a:solidFill>
                  <a:srgbClr val="060606"/>
                </a:solidFill>
                <a:latin typeface="Times New Roman" panose="02020603050405020304" pitchFamily="18" charset="0"/>
              </a:rPr>
              <a:t>Service </a:t>
            </a:r>
            <a:r>
              <a:rPr lang="en-IN" b="1" i="1" dirty="0">
                <a:solidFill>
                  <a:srgbClr val="060606"/>
                </a:solidFill>
                <a:latin typeface="Times New Roman,BoldItalic"/>
              </a:rPr>
              <a:t>– </a:t>
            </a:r>
            <a:r>
              <a:rPr lang="en-IN" b="1" i="1" dirty="0">
                <a:solidFill>
                  <a:srgbClr val="060606"/>
                </a:solidFill>
                <a:latin typeface="Times New Roman" panose="02020603050405020304" pitchFamily="18" charset="0"/>
              </a:rPr>
              <a:t>tier                                                                                           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dirty="0">
                <a:solidFill>
                  <a:srgbClr val="060606"/>
                </a:solidFill>
                <a:latin typeface="Times New Roman" panose="02020603050405020304" pitchFamily="18" charset="0"/>
              </a:rPr>
              <a:t>It consists of the core of the system. i.e. complaint and feedback components.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IN" b="1" i="1" dirty="0">
                <a:solidFill>
                  <a:srgbClr val="060606"/>
                </a:solidFill>
                <a:latin typeface="Times New Roman" panose="02020603050405020304" pitchFamily="18" charset="0"/>
              </a:rPr>
              <a:t>Presentation – tier                                                                                 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dirty="0">
                <a:solidFill>
                  <a:srgbClr val="060606"/>
                </a:solidFill>
                <a:latin typeface="Times New Roman" panose="02020603050405020304" pitchFamily="18" charset="0"/>
              </a:rPr>
              <a:t>It consists of web-based user interface.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6" y="250723"/>
            <a:ext cx="5155662" cy="526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765369" y="3816188"/>
            <a:ext cx="60598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3600" dirty="0">
                <a:solidFill>
                  <a:srgbClr val="060606"/>
                </a:solidFill>
                <a:latin typeface="Times New Roman" panose="02020603050405020304" pitchFamily="18" charset="0"/>
              </a:rPr>
              <a:t>The proposed system could be generally Applicable for any web-based e-complaining system .</a:t>
            </a:r>
            <a:endParaRPr lang="en-IN" altLang="en-US" sz="36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53504" y="5724403"/>
            <a:ext cx="59164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Proposed Model for e-complaint handling system</a:t>
            </a:r>
            <a:endParaRPr lang="en-IN" altLang="en-US" sz="2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9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12541" y="139743"/>
            <a:ext cx="8761413" cy="708025"/>
          </a:xfrm>
        </p:spPr>
        <p:txBody>
          <a:bodyPr/>
          <a:lstStyle/>
          <a:p>
            <a:pPr eaLnBrk="1" hangingPunct="1"/>
            <a:r>
              <a:rPr lang="en-IN" altLang="en-US" dirty="0"/>
              <a:t>Use case diagram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71523" y="2330460"/>
            <a:ext cx="395478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dirty="0">
                <a:solidFill>
                  <a:srgbClr val="060606"/>
                </a:solidFill>
                <a:latin typeface="Wingdings" panose="05000000000000000000" pitchFamily="2" charset="2"/>
              </a:rPr>
              <a:t> 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Admin- 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Create system users and manage their privileges,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dirty="0">
                <a:solidFill>
                  <a:schemeClr val="tx1"/>
                </a:solidFill>
                <a:latin typeface="Wingdings" panose="05000000000000000000" pitchFamily="2" charset="2"/>
              </a:rPr>
              <a:t> 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Learner- 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Make Complaints against the provided Services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dirty="0">
                <a:solidFill>
                  <a:srgbClr val="060606"/>
                </a:solidFill>
                <a:latin typeface="Wingdings" panose="05000000000000000000" pitchFamily="2" charset="2"/>
              </a:rPr>
              <a:t>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  Agent- 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Record the Complaint in the web-based then assigns priority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dirty="0">
                <a:solidFill>
                  <a:schemeClr val="tx1"/>
                </a:solidFill>
                <a:latin typeface="Wingdings" panose="05000000000000000000" pitchFamily="2" charset="2"/>
              </a:rPr>
              <a:t> 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Workers registry- 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Has all workers, details.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dirty="0">
                <a:solidFill>
                  <a:schemeClr val="tx1"/>
                </a:solidFill>
                <a:latin typeface="Wingdings" panose="05000000000000000000" pitchFamily="2" charset="2"/>
              </a:rPr>
              <a:t> 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Learner Solidarity- 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Has learners/visitors details that deserve services,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dirty="0">
                <a:solidFill>
                  <a:schemeClr val="tx1"/>
                </a:solidFill>
                <a:latin typeface="Wingdings" panose="05000000000000000000" pitchFamily="2" charset="2"/>
              </a:rPr>
              <a:t> 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Staff - 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Has all staff details who works on Social Solidarity and could be assigned to deal with Complaints.</a:t>
            </a:r>
            <a:endParaRPr lang="en-IN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0" y="1913639"/>
            <a:ext cx="1154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Tx/>
              <a:buNone/>
            </a:pPr>
            <a:r>
              <a:rPr lang="en-IN" altLang="en-US" sz="2000" b="1" dirty="0">
                <a:solidFill>
                  <a:srgbClr val="262626"/>
                </a:solidFill>
                <a:latin typeface="Garamond" panose="02020404030301010803" pitchFamily="18" charset="0"/>
              </a:rPr>
              <a:t>Roles:-</a:t>
            </a:r>
          </a:p>
        </p:txBody>
      </p:sp>
      <p:pic>
        <p:nvPicPr>
          <p:cNvPr id="4096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2" y="861966"/>
            <a:ext cx="4604309" cy="10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810088" y="286878"/>
            <a:ext cx="3931407" cy="6468049"/>
            <a:chOff x="0" y="0"/>
            <a:chExt cx="6305791" cy="5691351"/>
          </a:xfrm>
        </p:grpSpPr>
        <p:sp>
          <p:nvSpPr>
            <p:cNvPr id="7" name="Rectangle 6"/>
            <p:cNvSpPr/>
            <p:nvPr/>
          </p:nvSpPr>
          <p:spPr>
            <a:xfrm>
              <a:off x="3121184" y="0"/>
              <a:ext cx="3184607" cy="569135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Complaint Registry System</a:t>
              </a:r>
              <a:endParaRPr lang="en-IN" sz="1100" kern="0" dirty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0" y="1954924"/>
              <a:ext cx="677918" cy="1135117"/>
              <a:chOff x="0" y="0"/>
              <a:chExt cx="677918" cy="1135117"/>
            </a:xfrm>
          </p:grpSpPr>
          <p:grpSp>
            <p:nvGrpSpPr>
              <p:cNvPr id="19" name="Group 16"/>
              <p:cNvGrpSpPr>
                <a:grpSpLocks/>
              </p:cNvGrpSpPr>
              <p:nvPr/>
            </p:nvGrpSpPr>
            <p:grpSpPr bwMode="auto">
              <a:xfrm>
                <a:off x="94593" y="0"/>
                <a:ext cx="457200" cy="1135117"/>
                <a:chOff x="0" y="0"/>
                <a:chExt cx="457200" cy="1135117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3003" y="-770"/>
                  <a:ext cx="330568" cy="33055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22" name="Straight Connector 1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6483" y="331076"/>
                  <a:ext cx="0" cy="488731"/>
                </a:xfrm>
                <a:prstGeom prst="line">
                  <a:avLst/>
                </a:prstGeom>
                <a:noFill/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Straight Connector 20"/>
                <p:cNvCxnSpPr>
                  <a:cxnSpLocks noChangeShapeType="1"/>
                </p:cNvCxnSpPr>
                <p:nvPr/>
              </p:nvCxnSpPr>
              <p:spPr bwMode="auto">
                <a:xfrm flipH="1">
                  <a:off x="0" y="819807"/>
                  <a:ext cx="235366" cy="314960"/>
                </a:xfrm>
                <a:prstGeom prst="line">
                  <a:avLst/>
                </a:prstGeom>
                <a:noFill/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Straight Connector 21"/>
                <p:cNvCxnSpPr>
                  <a:cxnSpLocks noChangeShapeType="1"/>
                </p:cNvCxnSpPr>
                <p:nvPr/>
              </p:nvCxnSpPr>
              <p:spPr bwMode="auto">
                <a:xfrm>
                  <a:off x="252249" y="819807"/>
                  <a:ext cx="204951" cy="315310"/>
                </a:xfrm>
                <a:prstGeom prst="line">
                  <a:avLst/>
                </a:prstGeom>
                <a:noFill/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0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0" y="425669"/>
                <a:ext cx="677918" cy="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Oval 8"/>
            <p:cNvSpPr/>
            <p:nvPr/>
          </p:nvSpPr>
          <p:spPr>
            <a:xfrm>
              <a:off x="3578601" y="493536"/>
              <a:ext cx="2301550" cy="75284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User Authentication</a:t>
              </a:r>
              <a:endParaRPr lang="en-IN" sz="11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9349" y="1403880"/>
              <a:ext cx="2317825" cy="8186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Register Complaint</a:t>
              </a:r>
              <a:endParaRPr lang="en-IN" sz="1100" kern="0" dirty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93974" y="2413039"/>
              <a:ext cx="2317825" cy="81860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Complaint Registry Notification</a:t>
              </a:r>
              <a:endParaRPr lang="en-IN" sz="11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93974" y="3389144"/>
              <a:ext cx="2317825" cy="82055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Check Complaint Status</a:t>
              </a:r>
              <a:endParaRPr lang="en-IN" sz="1100" kern="0" dirty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09349" y="4462470"/>
              <a:ext cx="2317825" cy="81860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Close Complaint</a:t>
              </a:r>
              <a:endParaRPr lang="en-IN" sz="11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740979" y="961696"/>
              <a:ext cx="2806262" cy="1671145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788276" y="1797269"/>
              <a:ext cx="2727325" cy="834390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>
              <a:off x="788276" y="2632841"/>
              <a:ext cx="2758768" cy="111892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>
              <a:off x="788276" y="2585545"/>
              <a:ext cx="2742039" cy="1181603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5"/>
            <p:cNvCxnSpPr>
              <a:cxnSpLocks noChangeShapeType="1"/>
            </p:cNvCxnSpPr>
            <p:nvPr/>
          </p:nvCxnSpPr>
          <p:spPr bwMode="auto">
            <a:xfrm>
              <a:off x="772510" y="2585545"/>
              <a:ext cx="2932386" cy="2033751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7940359" y="139743"/>
            <a:ext cx="4122438" cy="6615185"/>
            <a:chOff x="0" y="0"/>
            <a:chExt cx="6305791" cy="5691351"/>
          </a:xfrm>
        </p:grpSpPr>
        <p:sp>
          <p:nvSpPr>
            <p:cNvPr id="26" name="Rectangle 25"/>
            <p:cNvSpPr/>
            <p:nvPr/>
          </p:nvSpPr>
          <p:spPr>
            <a:xfrm>
              <a:off x="3120628" y="0"/>
              <a:ext cx="3185163" cy="569135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Complaint Registry System</a:t>
              </a:r>
              <a:endParaRPr lang="en-IN" sz="11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0" y="1954924"/>
              <a:ext cx="677918" cy="1135117"/>
              <a:chOff x="0" y="0"/>
              <a:chExt cx="677918" cy="1135117"/>
            </a:xfrm>
          </p:grpSpPr>
          <p:grpSp>
            <p:nvGrpSpPr>
              <p:cNvPr id="38" name="Group 35"/>
              <p:cNvGrpSpPr>
                <a:grpSpLocks/>
              </p:cNvGrpSpPr>
              <p:nvPr/>
            </p:nvGrpSpPr>
            <p:grpSpPr bwMode="auto">
              <a:xfrm>
                <a:off x="94593" y="0"/>
                <a:ext cx="457200" cy="1135117"/>
                <a:chOff x="0" y="0"/>
                <a:chExt cx="457200" cy="113511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61543" y="-472"/>
                  <a:ext cx="333089" cy="33078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41" name="Straight Connector 3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6483" y="331076"/>
                  <a:ext cx="0" cy="488731"/>
                </a:xfrm>
                <a:prstGeom prst="line">
                  <a:avLst/>
                </a:prstGeom>
                <a:noFill/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Straight Connector 39"/>
                <p:cNvCxnSpPr>
                  <a:cxnSpLocks noChangeShapeType="1"/>
                </p:cNvCxnSpPr>
                <p:nvPr/>
              </p:nvCxnSpPr>
              <p:spPr bwMode="auto">
                <a:xfrm flipH="1">
                  <a:off x="0" y="819807"/>
                  <a:ext cx="235366" cy="314960"/>
                </a:xfrm>
                <a:prstGeom prst="line">
                  <a:avLst/>
                </a:prstGeom>
                <a:noFill/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Straight Connector 40"/>
                <p:cNvCxnSpPr>
                  <a:cxnSpLocks noChangeShapeType="1"/>
                </p:cNvCxnSpPr>
                <p:nvPr/>
              </p:nvCxnSpPr>
              <p:spPr bwMode="auto">
                <a:xfrm>
                  <a:off x="252249" y="819807"/>
                  <a:ext cx="204951" cy="315310"/>
                </a:xfrm>
                <a:prstGeom prst="line">
                  <a:avLst/>
                </a:prstGeom>
                <a:noFill/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0" y="425669"/>
                <a:ext cx="677918" cy="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" name="Oval 27"/>
            <p:cNvSpPr/>
            <p:nvPr/>
          </p:nvSpPr>
          <p:spPr>
            <a:xfrm>
              <a:off x="3578626" y="501521"/>
              <a:ext cx="2300968" cy="7441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Authentication</a:t>
              </a:r>
              <a:endParaRPr lang="en-IN" sz="1100" kern="0" dirty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609852" y="1402518"/>
              <a:ext cx="2317051" cy="82034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Access Complaint Information</a:t>
              </a:r>
              <a:endParaRPr lang="en-IN" sz="1100" kern="0" dirty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595280" y="2411878"/>
              <a:ext cx="2317049" cy="82034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Change Complaint Status </a:t>
              </a:r>
              <a:endParaRPr lang="en-IN" sz="11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595280" y="3389104"/>
              <a:ext cx="2317049" cy="82034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Complaint Resolution</a:t>
              </a:r>
              <a:endParaRPr lang="en-IN" sz="11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609852" y="4460840"/>
              <a:ext cx="2317051" cy="82034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Complaint Completion Receipt</a:t>
              </a:r>
              <a:endParaRPr lang="en-IN" sz="11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740979" y="961696"/>
              <a:ext cx="2806262" cy="1671145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788276" y="1797269"/>
              <a:ext cx="2727325" cy="834390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32"/>
            <p:cNvCxnSpPr>
              <a:cxnSpLocks noChangeShapeType="1"/>
            </p:cNvCxnSpPr>
            <p:nvPr/>
          </p:nvCxnSpPr>
          <p:spPr bwMode="auto">
            <a:xfrm>
              <a:off x="788276" y="2632841"/>
              <a:ext cx="2758768" cy="111892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33"/>
            <p:cNvCxnSpPr>
              <a:cxnSpLocks noChangeShapeType="1"/>
            </p:cNvCxnSpPr>
            <p:nvPr/>
          </p:nvCxnSpPr>
          <p:spPr bwMode="auto">
            <a:xfrm>
              <a:off x="788276" y="2585545"/>
              <a:ext cx="2742039" cy="1181603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34"/>
            <p:cNvCxnSpPr>
              <a:cxnSpLocks noChangeShapeType="1"/>
            </p:cNvCxnSpPr>
            <p:nvPr/>
          </p:nvCxnSpPr>
          <p:spPr bwMode="auto">
            <a:xfrm>
              <a:off x="772510" y="2585545"/>
              <a:ext cx="2932386" cy="2033751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33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9935" y="1858298"/>
            <a:ext cx="10986909" cy="4468044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In this project the concept of  e-complaint/feedback management system provides three key benefits to the organisation:</a:t>
            </a:r>
          </a:p>
          <a:p>
            <a:pPr marL="457200" indent="-457200">
              <a:buFont typeface="Arial"/>
              <a:buAutoNum type="alphaUcParenR"/>
              <a:defRPr/>
            </a:pPr>
            <a:r>
              <a: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It resolves issues raised by the person who is dissatisfied in the timely and cost effective way.</a:t>
            </a:r>
          </a:p>
          <a:p>
            <a:pPr marL="457200" indent="-457200">
              <a:buFont typeface="Arial"/>
              <a:buAutoNum type="alphaUcParenR"/>
              <a:defRPr/>
            </a:pPr>
            <a:r>
              <a: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It provides information that lead to the improvement of the service.</a:t>
            </a:r>
          </a:p>
          <a:p>
            <a:pPr marL="457200" indent="-457200">
              <a:buFont typeface="Arial"/>
              <a:buAutoNum type="alphaUcParenR"/>
              <a:defRPr/>
            </a:pPr>
            <a:r>
              <a: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Where complaints are handled properly, a good system can improve the reputation of an organisation &amp; strengthen public confidence in the organisation’s administrative processes.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2353" y="414749"/>
            <a:ext cx="3542071" cy="1015845"/>
          </a:xfrm>
        </p:spPr>
        <p:txBody>
          <a:bodyPr/>
          <a:lstStyle/>
          <a:p>
            <a:pPr eaLnBrk="1" hangingPunct="1"/>
            <a:r>
              <a:rPr lang="en-IN" altLang="en-US" sz="4800" dirty="0"/>
              <a:t>Show stopper</a:t>
            </a:r>
          </a:p>
        </p:txBody>
      </p:sp>
    </p:spTree>
    <p:extLst>
      <p:ext uri="{BB962C8B-B14F-4D97-AF65-F5344CB8AC3E}">
        <p14:creationId xmlns:p14="http://schemas.microsoft.com/office/powerpoint/2010/main" val="99506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204"/>
            <a:ext cx="10014155" cy="5081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91384"/>
            <a:ext cx="10193594" cy="1050720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DEPENDENCY:</a:t>
            </a:r>
            <a:br>
              <a:rPr lang="en-US" dirty="0"/>
            </a:br>
            <a:r>
              <a:rPr lang="en-US" sz="2400" dirty="0"/>
              <a:t>Our dependency on government consists of no hardware dependency, but following data (shown in below diagram) in required.</a:t>
            </a:r>
            <a:br>
              <a:rPr lang="en-US" sz="24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5047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85913" y="982663"/>
            <a:ext cx="1749425" cy="5683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311650" y="823913"/>
            <a:ext cx="2254250" cy="9302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342900" indent="-342900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Register a complaint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853363" y="709613"/>
            <a:ext cx="2254250" cy="9302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2. Forward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548563" y="3246438"/>
            <a:ext cx="2254250" cy="9302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3. Assign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548563" y="5218113"/>
            <a:ext cx="2254250" cy="9302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2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4.Feedback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08325" y="5186363"/>
            <a:ext cx="2254250" cy="9302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5. Close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680" name="Straight Arrow Connector 68"/>
          <p:cNvCxnSpPr>
            <a:cxnSpLocks noChangeShapeType="1"/>
          </p:cNvCxnSpPr>
          <p:nvPr/>
        </p:nvCxnSpPr>
        <p:spPr bwMode="auto">
          <a:xfrm>
            <a:off x="3351213" y="1282700"/>
            <a:ext cx="960437" cy="3016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Straight Arrow Connector 69"/>
          <p:cNvCxnSpPr>
            <a:cxnSpLocks noChangeShapeType="1"/>
          </p:cNvCxnSpPr>
          <p:nvPr/>
        </p:nvCxnSpPr>
        <p:spPr bwMode="auto">
          <a:xfrm flipH="1">
            <a:off x="3476625" y="1676400"/>
            <a:ext cx="1246188" cy="88265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Straight Arrow Connector 70"/>
          <p:cNvCxnSpPr>
            <a:cxnSpLocks noChangeShapeType="1"/>
          </p:cNvCxnSpPr>
          <p:nvPr/>
        </p:nvCxnSpPr>
        <p:spPr bwMode="auto">
          <a:xfrm flipH="1">
            <a:off x="8774113" y="1644650"/>
            <a:ext cx="219075" cy="15763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Straight Arrow Connector 71"/>
          <p:cNvCxnSpPr>
            <a:cxnSpLocks noChangeShapeType="1"/>
          </p:cNvCxnSpPr>
          <p:nvPr/>
        </p:nvCxnSpPr>
        <p:spPr bwMode="auto">
          <a:xfrm>
            <a:off x="8662988" y="4183063"/>
            <a:ext cx="95250" cy="10398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Straight Arrow Connector 72"/>
          <p:cNvCxnSpPr>
            <a:cxnSpLocks noChangeShapeType="1"/>
          </p:cNvCxnSpPr>
          <p:nvPr/>
        </p:nvCxnSpPr>
        <p:spPr bwMode="auto">
          <a:xfrm flipH="1" flipV="1">
            <a:off x="5367338" y="5665788"/>
            <a:ext cx="2160587" cy="619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Flowchart: Predefined Process 73"/>
          <p:cNvSpPr/>
          <p:nvPr/>
        </p:nvSpPr>
        <p:spPr>
          <a:xfrm>
            <a:off x="2546350" y="2590800"/>
            <a:ext cx="1687513" cy="363538"/>
          </a:xfrm>
          <a:prstGeom prst="flowChartPredefined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2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Complaint Table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Flowchart: Predefined Process 74"/>
          <p:cNvSpPr/>
          <p:nvPr/>
        </p:nvSpPr>
        <p:spPr>
          <a:xfrm>
            <a:off x="5116513" y="2401888"/>
            <a:ext cx="1685925" cy="504825"/>
          </a:xfrm>
          <a:prstGeom prst="flowChartPredefined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Reported to Table</a:t>
            </a:r>
            <a:endParaRPr lang="en-IN" sz="1100" kern="0" dirty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Flowchart: Predefined Process 75"/>
          <p:cNvSpPr/>
          <p:nvPr/>
        </p:nvSpPr>
        <p:spPr>
          <a:xfrm>
            <a:off x="8920163" y="2686050"/>
            <a:ext cx="1685925" cy="377825"/>
          </a:xfrm>
          <a:prstGeom prst="flowChartPredefined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Worker Table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Flowchart: Predefined Process 76"/>
          <p:cNvSpPr/>
          <p:nvPr/>
        </p:nvSpPr>
        <p:spPr>
          <a:xfrm>
            <a:off x="3802063" y="3705225"/>
            <a:ext cx="1685925" cy="361950"/>
          </a:xfrm>
          <a:prstGeom prst="flowChartPredefined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Action Table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Flowchart: Predefined Process 77"/>
          <p:cNvSpPr/>
          <p:nvPr/>
        </p:nvSpPr>
        <p:spPr>
          <a:xfrm>
            <a:off x="5551488" y="4398963"/>
            <a:ext cx="1687512" cy="361950"/>
          </a:xfrm>
          <a:prstGeom prst="flowChartPredefined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200" kern="0">
                <a:solidFill>
                  <a:sysClr val="windowText" lastClr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Feedback Table</a:t>
            </a:r>
            <a:endParaRPr lang="en-IN" sz="1100" kern="0">
              <a:solidFill>
                <a:sysClr val="windowText" lastClr="000000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690" name="Straight Arrow Connector 78"/>
          <p:cNvCxnSpPr>
            <a:cxnSpLocks noChangeShapeType="1"/>
          </p:cNvCxnSpPr>
          <p:nvPr/>
        </p:nvCxnSpPr>
        <p:spPr bwMode="auto">
          <a:xfrm>
            <a:off x="6615113" y="1250950"/>
            <a:ext cx="1355725" cy="10953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Straight Arrow Connector 79"/>
          <p:cNvCxnSpPr>
            <a:cxnSpLocks noChangeShapeType="1"/>
          </p:cNvCxnSpPr>
          <p:nvPr/>
        </p:nvCxnSpPr>
        <p:spPr bwMode="auto">
          <a:xfrm flipH="1">
            <a:off x="5526088" y="1550988"/>
            <a:ext cx="2836862" cy="244316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Straight Arrow Connector 80"/>
          <p:cNvCxnSpPr>
            <a:cxnSpLocks noChangeShapeType="1"/>
          </p:cNvCxnSpPr>
          <p:nvPr/>
        </p:nvCxnSpPr>
        <p:spPr bwMode="auto">
          <a:xfrm flipH="1" flipV="1">
            <a:off x="4738688" y="4119563"/>
            <a:ext cx="107950" cy="113665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Straight Arrow Connector 81"/>
          <p:cNvCxnSpPr>
            <a:cxnSpLocks noChangeShapeType="1"/>
          </p:cNvCxnSpPr>
          <p:nvPr/>
        </p:nvCxnSpPr>
        <p:spPr bwMode="auto">
          <a:xfrm flipH="1" flipV="1">
            <a:off x="6818313" y="4783138"/>
            <a:ext cx="1198562" cy="5349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Straight Arrow Connector 82"/>
          <p:cNvCxnSpPr>
            <a:cxnSpLocks noChangeShapeType="1"/>
          </p:cNvCxnSpPr>
          <p:nvPr/>
        </p:nvCxnSpPr>
        <p:spPr bwMode="auto">
          <a:xfrm>
            <a:off x="5367338" y="1755775"/>
            <a:ext cx="788987" cy="6461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Straight Arrow Connector 83"/>
          <p:cNvCxnSpPr>
            <a:cxnSpLocks noChangeShapeType="1"/>
          </p:cNvCxnSpPr>
          <p:nvPr/>
        </p:nvCxnSpPr>
        <p:spPr bwMode="auto">
          <a:xfrm flipH="1">
            <a:off x="5526088" y="3900488"/>
            <a:ext cx="2017712" cy="17303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Straight Arrow Connector 84"/>
          <p:cNvCxnSpPr>
            <a:cxnSpLocks noChangeShapeType="1"/>
          </p:cNvCxnSpPr>
          <p:nvPr/>
        </p:nvCxnSpPr>
        <p:spPr bwMode="auto">
          <a:xfrm flipV="1">
            <a:off x="9799638" y="3079750"/>
            <a:ext cx="46037" cy="56673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Straight Arrow Connector 85"/>
          <p:cNvCxnSpPr>
            <a:cxnSpLocks noChangeShapeType="1"/>
          </p:cNvCxnSpPr>
          <p:nvPr/>
        </p:nvCxnSpPr>
        <p:spPr bwMode="auto">
          <a:xfrm>
            <a:off x="3019425" y="3000375"/>
            <a:ext cx="757238" cy="2174875"/>
          </a:xfrm>
          <a:prstGeom prst="straightConnector1">
            <a:avLst/>
          </a:prstGeom>
          <a:noFill/>
          <a:ln w="6350" algn="ctr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Straight Arrow Connector 86"/>
          <p:cNvCxnSpPr>
            <a:cxnSpLocks noChangeShapeType="1"/>
          </p:cNvCxnSpPr>
          <p:nvPr/>
        </p:nvCxnSpPr>
        <p:spPr bwMode="auto">
          <a:xfrm flipV="1">
            <a:off x="4059238" y="1519238"/>
            <a:ext cx="4051300" cy="1008062"/>
          </a:xfrm>
          <a:prstGeom prst="straightConnector1">
            <a:avLst/>
          </a:prstGeom>
          <a:noFill/>
          <a:ln w="6350" algn="ctr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Straight Arrow Connector 87"/>
          <p:cNvCxnSpPr>
            <a:cxnSpLocks noChangeShapeType="1"/>
          </p:cNvCxnSpPr>
          <p:nvPr/>
        </p:nvCxnSpPr>
        <p:spPr bwMode="auto">
          <a:xfrm>
            <a:off x="4248150" y="2890838"/>
            <a:ext cx="3657600" cy="457200"/>
          </a:xfrm>
          <a:prstGeom prst="straightConnector1">
            <a:avLst/>
          </a:prstGeom>
          <a:noFill/>
          <a:ln w="6350" algn="ctr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8700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32796">
            <a:off x="3141663" y="1943100"/>
            <a:ext cx="12985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1" name="Picture 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2117725"/>
            <a:ext cx="14493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2" name="Picture 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3" y="4403725"/>
            <a:ext cx="11112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84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460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Times New Roman</vt:lpstr>
      <vt:lpstr>Times New Roman,BoldItalic</vt:lpstr>
      <vt:lpstr>Wingdings</vt:lpstr>
      <vt:lpstr>Wingdings 3</vt:lpstr>
      <vt:lpstr>Office Theme</vt:lpstr>
      <vt:lpstr>Approach Details</vt:lpstr>
      <vt:lpstr>Description</vt:lpstr>
      <vt:lpstr>PowerPoint Presentation</vt:lpstr>
      <vt:lpstr>Use case diagram</vt:lpstr>
      <vt:lpstr>Show stopper</vt:lpstr>
      <vt:lpstr>DEPENDENCY: Our dependency on government consists of no hardware dependency, but following data (shown in below diagram) in required.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 Details</dc:title>
  <dc:creator>varnit rohilla</dc:creator>
  <cp:lastModifiedBy>varnit rohilla</cp:lastModifiedBy>
  <cp:revision>8</cp:revision>
  <dcterms:created xsi:type="dcterms:W3CDTF">2017-01-30T12:36:48Z</dcterms:created>
  <dcterms:modified xsi:type="dcterms:W3CDTF">2017-01-31T16:06:23Z</dcterms:modified>
</cp:coreProperties>
</file>