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76" r:id="rId2"/>
    <p:sldId id="277" r:id="rId3"/>
    <p:sldId id="293" r:id="rId4"/>
    <p:sldId id="302" r:id="rId5"/>
    <p:sldId id="316" r:id="rId6"/>
    <p:sldId id="283" r:id="rId7"/>
    <p:sldId id="295" r:id="rId8"/>
    <p:sldId id="296" r:id="rId9"/>
    <p:sldId id="258" r:id="rId10"/>
    <p:sldId id="284" r:id="rId11"/>
    <p:sldId id="262" r:id="rId12"/>
    <p:sldId id="281" r:id="rId13"/>
    <p:sldId id="287" r:id="rId14"/>
    <p:sldId id="288" r:id="rId15"/>
    <p:sldId id="308" r:id="rId16"/>
    <p:sldId id="309" r:id="rId17"/>
    <p:sldId id="311" r:id="rId18"/>
    <p:sldId id="310" r:id="rId19"/>
    <p:sldId id="303" r:id="rId20"/>
    <p:sldId id="304" r:id="rId21"/>
    <p:sldId id="285" r:id="rId22"/>
    <p:sldId id="297" r:id="rId23"/>
    <p:sldId id="290" r:id="rId24"/>
    <p:sldId id="298" r:id="rId25"/>
    <p:sldId id="314" r:id="rId26"/>
    <p:sldId id="289" r:id="rId27"/>
    <p:sldId id="305" r:id="rId28"/>
    <p:sldId id="306" r:id="rId29"/>
    <p:sldId id="307" r:id="rId30"/>
    <p:sldId id="291" r:id="rId31"/>
    <p:sldId id="292" r:id="rId32"/>
    <p:sldId id="299" r:id="rId33"/>
    <p:sldId id="300" r:id="rId34"/>
    <p:sldId id="301" r:id="rId35"/>
    <p:sldId id="261" r:id="rId36"/>
    <p:sldId id="286" r:id="rId37"/>
    <p:sldId id="312" r:id="rId38"/>
    <p:sldId id="294" r:id="rId39"/>
    <p:sldId id="264" r:id="rId40"/>
    <p:sldId id="265" r:id="rId41"/>
    <p:sldId id="315" r:id="rId42"/>
    <p:sldId id="31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3" autoAdjust="0"/>
    <p:restoredTop sz="94660"/>
  </p:normalViewPr>
  <p:slideViewPr>
    <p:cSldViewPr snapToGrid="0">
      <p:cViewPr>
        <p:scale>
          <a:sx n="70" d="100"/>
          <a:sy n="70" d="100"/>
        </p:scale>
        <p:origin x="7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7E0307-B85C-446A-8EF0-0407D435D787}" type="datetimeFigureOut">
              <a:rPr lang="en-US" smtClean="0"/>
              <a:t>1/15/2017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32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EF52CC-F3D9-41D4-BCE4-C208E61A3F31}" type="datetimeFigureOut">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46648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3362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9290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25186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2407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2807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92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90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560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119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74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222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03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54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EF52CC-F3D9-41D4-BCE4-C208E61A3F31}" type="datetimeFigureOut">
              <a:rPr lang="en-US" smtClean="0"/>
              <a:t>1/15/2017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08051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p:cNvSpPr>
            <a:spLocks noGrp="1"/>
          </p:cNvSpPr>
          <p:nvPr>
            <p:ph type="ctrTitle"/>
          </p:nvPr>
        </p:nvSpPr>
        <p:spPr>
          <a:xfrm>
            <a:off x="2692398" y="2588455"/>
            <a:ext cx="6815669" cy="1515661"/>
          </a:xfrm>
        </p:spPr>
        <p:txBody>
          <a:bodyPr>
            <a:normAutofit fontScale="90000"/>
          </a:bodyPr>
          <a:lstStyle/>
          <a:p>
            <a:r>
              <a:rPr lang="en-IN" b="1" dirty="0"/>
              <a:t>Complain/feedback management system</a:t>
            </a:r>
            <a:br>
              <a:rPr lang="en-IN" b="1" dirty="0"/>
            </a:br>
            <a:endParaRPr lang="en-IN" dirty="0"/>
          </a:p>
        </p:txBody>
      </p:sp>
      <p:sp>
        <p:nvSpPr>
          <p:cNvPr id="10" name="Subtitle 9"/>
          <p:cNvSpPr>
            <a:spLocks noGrp="1"/>
          </p:cNvSpPr>
          <p:nvPr>
            <p:ph type="subTitle" idx="1"/>
          </p:nvPr>
        </p:nvSpPr>
        <p:spPr/>
        <p:txBody>
          <a:bodyPr/>
          <a:lstStyle/>
          <a:p>
            <a:r>
              <a:rPr lang="en-IN" dirty="0"/>
              <a:t> a Web-service to </a:t>
            </a:r>
            <a:r>
              <a:rPr lang="en-IN" sz="3600" dirty="0">
                <a:solidFill>
                  <a:prstClr val="black">
                    <a:lumMod val="85000"/>
                    <a:lumOff val="15000"/>
                  </a:prstClr>
                </a:solidFill>
              </a:rPr>
              <a:t> minimize learners/visitors’ dissatisfaction </a:t>
            </a:r>
            <a:endParaRPr lang="en-IN" dirty="0"/>
          </a:p>
        </p:txBody>
      </p:sp>
    </p:spTree>
    <p:extLst>
      <p:ext uri="{BB962C8B-B14F-4D97-AF65-F5344CB8AC3E}">
        <p14:creationId xmlns:p14="http://schemas.microsoft.com/office/powerpoint/2010/main" val="221080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dirty="0"/>
              <a:t>Purpose</a:t>
            </a:r>
          </a:p>
        </p:txBody>
      </p:sp>
      <p:sp>
        <p:nvSpPr>
          <p:cNvPr id="12" name="Content Placeholder 11"/>
          <p:cNvSpPr>
            <a:spLocks noGrp="1"/>
          </p:cNvSpPr>
          <p:nvPr>
            <p:ph idx="1"/>
          </p:nvPr>
        </p:nvSpPr>
        <p:spPr/>
        <p:txBody>
          <a:bodyPr>
            <a:normAutofit lnSpcReduction="10000"/>
          </a:bodyPr>
          <a:lstStyle/>
          <a:p>
            <a:r>
              <a:rPr lang="en-IN" b="1" dirty="0">
                <a:solidFill>
                  <a:prstClr val="black">
                    <a:lumMod val="85000"/>
                    <a:lumOff val="15000"/>
                  </a:prstClr>
                </a:solidFill>
              </a:rPr>
              <a:t>Best-practice organizations consider complaints as opportunities for improvement.</a:t>
            </a:r>
            <a:endParaRPr lang="en-IN" sz="1800" b="1" dirty="0">
              <a:solidFill>
                <a:prstClr val="black"/>
              </a:solidFill>
            </a:endParaRPr>
          </a:p>
          <a:p>
            <a:r>
              <a:rPr lang="en-IN" dirty="0">
                <a:latin typeface="Times New Roman" panose="02020603050405020304" pitchFamily="18" charset="0"/>
              </a:rPr>
              <a:t>The institutions understand the link between complaint resolution and students loyalty and work hard to act immediately on problems that can be easily resolved.</a:t>
            </a:r>
          </a:p>
          <a:p>
            <a:r>
              <a:rPr lang="en-IN" dirty="0">
                <a:latin typeface="Times New Roman" panose="02020603050405020304" pitchFamily="18" charset="0"/>
              </a:rPr>
              <a:t>User feedback can be considered as complaints and suggestions, which can be instrumented in the organization to improve its services and products.</a:t>
            </a:r>
          </a:p>
          <a:p>
            <a:endParaRPr lang="en-IN" dirty="0">
              <a:latin typeface="Times New Roman" panose="02020603050405020304" pitchFamily="18" charset="0"/>
            </a:endParaRPr>
          </a:p>
          <a:p>
            <a:endParaRPr lang="en-IN" dirty="0">
              <a:latin typeface="Times New Roman" panose="02020603050405020304" pitchFamily="18" charset="0"/>
            </a:endParaRPr>
          </a:p>
        </p:txBody>
      </p:sp>
    </p:spTree>
    <p:extLst>
      <p:ext uri="{BB962C8B-B14F-4D97-AF65-F5344CB8AC3E}">
        <p14:creationId xmlns:p14="http://schemas.microsoft.com/office/powerpoint/2010/main" val="383626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Collaboration and workplan</a:t>
            </a:r>
          </a:p>
        </p:txBody>
      </p:sp>
      <p:sp>
        <p:nvSpPr>
          <p:cNvPr id="3" name="Content Placeholder 2"/>
          <p:cNvSpPr>
            <a:spLocks noGrp="1"/>
          </p:cNvSpPr>
          <p:nvPr>
            <p:ph idx="1"/>
          </p:nvPr>
        </p:nvSpPr>
        <p:spPr/>
        <p:txBody>
          <a:bodyPr/>
          <a:lstStyle/>
          <a:p>
            <a:r>
              <a:rPr lang="en-US" dirty="0"/>
              <a:t>Workplan of the project requires dividing of various project phases into a defined time scale for completion of project on time. </a:t>
            </a:r>
          </a:p>
          <a:p>
            <a:r>
              <a:rPr lang="en-US" dirty="0"/>
              <a:t>Planning and Scheduling are very crucial phase of project life cycle because the project successful depends on this.</a:t>
            </a:r>
          </a:p>
          <a:p>
            <a:r>
              <a:rPr lang="en-US" dirty="0"/>
              <a:t>A high or Low time estimation of the project leads to large variation in project overall cost estimates.</a:t>
            </a:r>
          </a:p>
        </p:txBody>
      </p:sp>
    </p:spTree>
    <p:extLst>
      <p:ext uri="{BB962C8B-B14F-4D97-AF65-F5344CB8AC3E}">
        <p14:creationId xmlns:p14="http://schemas.microsoft.com/office/powerpoint/2010/main" val="94983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a:t>
            </a:r>
          </a:p>
        </p:txBody>
      </p:sp>
      <p:sp>
        <p:nvSpPr>
          <p:cNvPr id="3" name="Content Placeholder 2"/>
          <p:cNvSpPr>
            <a:spLocks noGrp="1"/>
          </p:cNvSpPr>
          <p:nvPr>
            <p:ph idx="1"/>
          </p:nvPr>
        </p:nvSpPr>
        <p:spPr/>
        <p:txBody>
          <a:bodyPr/>
          <a:lstStyle/>
          <a:p>
            <a:r>
              <a:rPr lang="en-IN" dirty="0">
                <a:latin typeface="Times New Roman" panose="02020603050405020304" pitchFamily="18" charset="0"/>
              </a:rPr>
              <a:t>Customer Complaint is important information reflecting customers sound and is a primary measure of customer dissatisfaction.</a:t>
            </a:r>
          </a:p>
          <a:p>
            <a:r>
              <a:rPr lang="en-IN" dirty="0"/>
              <a:t>The presented model for the learners/visitors Complaint Management System will have the ability to minimize learners/visitors’ dissatisfaction and on the other hand it can encourage other learners/visitors to participate in controlling the quality of the service provided.</a:t>
            </a:r>
          </a:p>
          <a:p>
            <a:endParaRPr lang="en-IN" dirty="0"/>
          </a:p>
        </p:txBody>
      </p:sp>
    </p:spTree>
    <p:extLst>
      <p:ext uri="{BB962C8B-B14F-4D97-AF65-F5344CB8AC3E}">
        <p14:creationId xmlns:p14="http://schemas.microsoft.com/office/powerpoint/2010/main" val="319796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CONCEPT</a:t>
            </a:r>
          </a:p>
        </p:txBody>
      </p:sp>
      <p:sp>
        <p:nvSpPr>
          <p:cNvPr id="5" name="Content Placeholder 4"/>
          <p:cNvSpPr>
            <a:spLocks noGrp="1"/>
          </p:cNvSpPr>
          <p:nvPr>
            <p:ph idx="1"/>
          </p:nvPr>
        </p:nvSpPr>
        <p:spPr/>
        <p:txBody>
          <a:bodyPr>
            <a:normAutofit lnSpcReduction="10000"/>
          </a:bodyPr>
          <a:lstStyle/>
          <a:p>
            <a:r>
              <a:rPr lang="en-IN" dirty="0">
                <a:latin typeface="Times New Roman" panose="02020603050405020304" pitchFamily="18" charset="0"/>
              </a:rPr>
              <a:t>The Proposed model aims to develop a digitalised framework for e-Complaint Web-based that targets the learners convenience.</a:t>
            </a:r>
          </a:p>
          <a:p>
            <a:r>
              <a:rPr lang="en-IN" dirty="0">
                <a:latin typeface="Times New Roman" panose="02020603050405020304" pitchFamily="18" charset="0"/>
              </a:rPr>
              <a:t>The cycle starts with distribution of different services that are provided by institution. Those services are applied for different people based on their needs. </a:t>
            </a:r>
          </a:p>
          <a:p>
            <a:r>
              <a:rPr lang="en-IN" dirty="0">
                <a:latin typeface="Times New Roman" panose="02020603050405020304" pitchFamily="18" charset="0"/>
              </a:rPr>
              <a:t>Due to different obstacles those services may not be applied in appropriate way. Therefore, a need for a system that could detect learners/visitor problems and provide them with suitable feedback is raised.</a:t>
            </a:r>
          </a:p>
          <a:p>
            <a:pPr marL="0" indent="0">
              <a:buNone/>
            </a:pPr>
            <a:endParaRPr lang="en-IN" dirty="0"/>
          </a:p>
        </p:txBody>
      </p:sp>
    </p:spTree>
    <p:extLst>
      <p:ext uri="{BB962C8B-B14F-4D97-AF65-F5344CB8AC3E}">
        <p14:creationId xmlns:p14="http://schemas.microsoft.com/office/powerpoint/2010/main" val="77142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a:t>
            </a:r>
          </a:p>
        </p:txBody>
      </p:sp>
      <p:sp>
        <p:nvSpPr>
          <p:cNvPr id="3" name="Content Placeholder 2"/>
          <p:cNvSpPr>
            <a:spLocks noGrp="1"/>
          </p:cNvSpPr>
          <p:nvPr>
            <p:ph idx="1"/>
          </p:nvPr>
        </p:nvSpPr>
        <p:spPr/>
        <p:txBody>
          <a:bodyPr>
            <a:normAutofit fontScale="92500" lnSpcReduction="20000"/>
          </a:bodyPr>
          <a:lstStyle/>
          <a:p>
            <a:pPr lvl="0">
              <a:buClr>
                <a:srgbClr val="83992A"/>
              </a:buClr>
            </a:pPr>
            <a:r>
              <a:rPr lang="en-IN" dirty="0">
                <a:solidFill>
                  <a:srgbClr val="000000"/>
                </a:solidFill>
                <a:latin typeface="Times New Roman" panose="02020603050405020304" pitchFamily="18" charset="0"/>
              </a:rPr>
              <a:t>Also, this paper describes the Complaint Management System oriented by Web-application which will be used by Citizens in order to make complaints about their dissatisfaction on provided services. </a:t>
            </a:r>
          </a:p>
          <a:p>
            <a:pPr lvl="0">
              <a:buClr>
                <a:srgbClr val="83992A"/>
              </a:buClr>
            </a:pPr>
            <a:r>
              <a:rPr lang="en-IN" dirty="0">
                <a:solidFill>
                  <a:srgbClr val="000000"/>
                </a:solidFill>
                <a:latin typeface="Times New Roman" panose="02020603050405020304" pitchFamily="18" charset="0"/>
              </a:rPr>
              <a:t>This system will be able to handle complaints by recording and giving feedback for each raised complaint. </a:t>
            </a:r>
          </a:p>
          <a:p>
            <a:pPr lvl="0">
              <a:buClr>
                <a:srgbClr val="83992A"/>
              </a:buClr>
            </a:pPr>
            <a:r>
              <a:rPr lang="en-IN" dirty="0">
                <a:solidFill>
                  <a:srgbClr val="000000"/>
                </a:solidFill>
                <a:latin typeface="Times New Roman" panose="02020603050405020304" pitchFamily="18" charset="0"/>
              </a:rPr>
              <a:t>Results of the study can be a good reference to find out users needs from e-complaint and the handling process of this complaint in the body of any organization.</a:t>
            </a:r>
          </a:p>
          <a:p>
            <a:pPr lvl="0">
              <a:buClr>
                <a:srgbClr val="83992A"/>
              </a:buClr>
            </a:pPr>
            <a:r>
              <a:rPr lang="en-IN" i="1" dirty="0">
                <a:solidFill>
                  <a:srgbClr val="000000"/>
                </a:solidFill>
                <a:latin typeface="Times New Roman" panose="02020603050405020304" pitchFamily="18" charset="0"/>
              </a:rPr>
              <a:t>Key-Words</a:t>
            </a:r>
            <a:r>
              <a:rPr lang="en-IN" b="1" i="1" dirty="0">
                <a:solidFill>
                  <a:srgbClr val="000000"/>
                </a:solidFill>
                <a:latin typeface="Times New Roman" panose="02020603050405020304" pitchFamily="18" charset="0"/>
              </a:rPr>
              <a:t>: -</a:t>
            </a:r>
            <a:r>
              <a:rPr lang="en-IN" i="1" dirty="0">
                <a:solidFill>
                  <a:srgbClr val="000000"/>
                </a:solidFill>
                <a:latin typeface="Times New Roman" panose="02020603050405020304" pitchFamily="18" charset="0"/>
              </a:rPr>
              <a:t>e-CRM, e-Complaint, Complaint Management System, Complaint Handling.</a:t>
            </a:r>
          </a:p>
          <a:p>
            <a:endParaRPr lang="en-IN" dirty="0"/>
          </a:p>
        </p:txBody>
      </p:sp>
    </p:spTree>
    <p:extLst>
      <p:ext uri="{BB962C8B-B14F-4D97-AF65-F5344CB8AC3E}">
        <p14:creationId xmlns:p14="http://schemas.microsoft.com/office/powerpoint/2010/main" val="195434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About existing system</a:t>
            </a:r>
          </a:p>
        </p:txBody>
      </p:sp>
      <p:sp>
        <p:nvSpPr>
          <p:cNvPr id="15" name="Rectangle 4"/>
          <p:cNvSpPr>
            <a:spLocks noChangeArrowheads="1"/>
          </p:cNvSpPr>
          <p:nvPr/>
        </p:nvSpPr>
        <p:spPr bwMode="auto">
          <a:xfrm>
            <a:off x="1397001" y="3038954"/>
            <a:ext cx="56685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Blip>
                <a:blip r:embed="rId2"/>
              </a:buBlip>
              <a:tabLst/>
              <a:defRPr/>
            </a:pPr>
            <a:r>
              <a:rPr kumimoji="0" lang="en-GB" altLang="en-US" sz="2000" b="0" i="0" u="none" strike="noStrike" kern="0" cap="none" spc="0" normalizeH="0" baseline="0" noProof="0" dirty="0">
                <a:ln>
                  <a:noFill/>
                </a:ln>
                <a:solidFill>
                  <a:prstClr val="black"/>
                </a:solidFill>
                <a:effectLst/>
                <a:uLnTx/>
                <a:uFillTx/>
                <a:latin typeface="+mn-lt"/>
              </a:rPr>
              <a:t>  All the arrived Complaints are submit to the  Agent</a:t>
            </a:r>
            <a:r>
              <a:rPr kumimoji="0" lang="en-US" altLang="en-US" sz="2000" b="0" i="0" u="none" strike="noStrike" kern="0" cap="none" spc="0" normalizeH="0" baseline="0" noProof="0" dirty="0">
                <a:ln>
                  <a:noFill/>
                </a:ln>
                <a:solidFill>
                  <a:prstClr val="black"/>
                </a:solidFill>
                <a:effectLst/>
                <a:uLnTx/>
                <a:uFillTx/>
                <a:latin typeface="+mn-lt"/>
              </a:rPr>
              <a:t>.</a:t>
            </a:r>
          </a:p>
        </p:txBody>
      </p:sp>
      <p:sp>
        <p:nvSpPr>
          <p:cNvPr id="16" name="Rectangle 5"/>
          <p:cNvSpPr>
            <a:spLocks noChangeArrowheads="1"/>
          </p:cNvSpPr>
          <p:nvPr/>
        </p:nvSpPr>
        <p:spPr bwMode="auto">
          <a:xfrm>
            <a:off x="1397001" y="3492979"/>
            <a:ext cx="10216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mn-lt"/>
              </a:rPr>
              <a:t> </a:t>
            </a:r>
            <a:r>
              <a:rPr kumimoji="0" lang="en-GB" altLang="en-US" sz="2400" b="0" i="0" u="none" strike="noStrike" kern="0" cap="none" spc="0" normalizeH="0" baseline="0" noProof="0" dirty="0">
                <a:ln>
                  <a:noFill/>
                </a:ln>
                <a:solidFill>
                  <a:prstClr val="black"/>
                </a:solidFill>
                <a:effectLst/>
                <a:uLnTx/>
                <a:uFillTx/>
                <a:latin typeface="+mn-lt"/>
              </a:rPr>
              <a:t> Administrator</a:t>
            </a:r>
            <a:r>
              <a:rPr kumimoji="0" lang="en-GB" altLang="en-US" sz="2000" b="0" i="0" u="none" strike="noStrike" kern="0" cap="none" spc="0" normalizeH="0" baseline="0" noProof="0" dirty="0">
                <a:ln>
                  <a:noFill/>
                </a:ln>
                <a:solidFill>
                  <a:prstClr val="black"/>
                </a:solidFill>
                <a:effectLst/>
                <a:uLnTx/>
                <a:uFillTx/>
                <a:latin typeface="+mn-lt"/>
              </a:rPr>
              <a:t> distribute complaints among different departments according to complaint type.</a:t>
            </a:r>
          </a:p>
        </p:txBody>
      </p:sp>
      <p:sp>
        <p:nvSpPr>
          <p:cNvPr id="17" name="Rectangle 6"/>
          <p:cNvSpPr>
            <a:spLocks noChangeArrowheads="1"/>
          </p:cNvSpPr>
          <p:nvPr/>
        </p:nvSpPr>
        <p:spPr bwMode="auto">
          <a:xfrm>
            <a:off x="1397001" y="3981761"/>
            <a:ext cx="86453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mn-lt"/>
              </a:rPr>
              <a:t>  Employees solve the complaints and note the complaint status in books manually.</a:t>
            </a:r>
          </a:p>
        </p:txBody>
      </p:sp>
      <p:sp>
        <p:nvSpPr>
          <p:cNvPr id="18" name="Rectangle 7"/>
          <p:cNvSpPr>
            <a:spLocks noChangeArrowheads="1"/>
          </p:cNvSpPr>
          <p:nvPr/>
        </p:nvSpPr>
        <p:spPr bwMode="auto">
          <a:xfrm>
            <a:off x="1397001" y="4429085"/>
            <a:ext cx="7075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mn-lt"/>
              </a:rPr>
              <a:t>  Dispatch officer check the books and reply the solved complaints.</a:t>
            </a:r>
          </a:p>
        </p:txBody>
      </p:sp>
      <p:sp>
        <p:nvSpPr>
          <p:cNvPr id="19" name="Rectangle 8"/>
          <p:cNvSpPr>
            <a:spLocks noChangeArrowheads="1"/>
          </p:cNvSpPr>
          <p:nvPr/>
        </p:nvSpPr>
        <p:spPr bwMode="auto">
          <a:xfrm>
            <a:off x="1401809" y="4876409"/>
            <a:ext cx="8640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mn-lt"/>
              </a:rPr>
              <a:t>  Inquiry officer gives the current status information of complaints from the books.</a:t>
            </a:r>
          </a:p>
        </p:txBody>
      </p:sp>
      <p:sp>
        <p:nvSpPr>
          <p:cNvPr id="21" name="Rectangle 10"/>
          <p:cNvSpPr>
            <a:spLocks noChangeArrowheads="1"/>
          </p:cNvSpPr>
          <p:nvPr/>
        </p:nvSpPr>
        <p:spPr bwMode="auto">
          <a:xfrm>
            <a:off x="1397001" y="2584929"/>
            <a:ext cx="731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Blip>
                <a:blip r:embed="rId2"/>
              </a:buBlip>
              <a:tabLst/>
              <a:defRPr/>
            </a:pPr>
            <a:r>
              <a:rPr kumimoji="0" lang="en-GB" altLang="en-US" sz="2000" b="0" i="0" u="none" strike="noStrike" kern="0" cap="none" spc="0" normalizeH="0" baseline="0" noProof="0" dirty="0">
                <a:ln>
                  <a:noFill/>
                </a:ln>
                <a:solidFill>
                  <a:prstClr val="black"/>
                </a:solidFill>
                <a:effectLst/>
                <a:uLnTx/>
                <a:uFillTx/>
                <a:latin typeface="+mn-lt"/>
              </a:rPr>
              <a:t>  Person must goes to municipality for his complaints</a:t>
            </a:r>
            <a:r>
              <a:rPr kumimoji="0" lang="en-US" altLang="en-US" sz="2000" b="0" i="0" u="none" strike="noStrike" kern="0" cap="none" spc="0" normalizeH="0" baseline="0" noProof="0" dirty="0">
                <a:ln>
                  <a:noFill/>
                </a:ln>
                <a:solidFill>
                  <a:prstClr val="black"/>
                </a:solidFill>
                <a:effectLst/>
                <a:uLnTx/>
                <a:uFillTx/>
                <a:latin typeface="+mn-lt"/>
              </a:rPr>
              <a:t>.</a:t>
            </a:r>
          </a:p>
        </p:txBody>
      </p:sp>
    </p:spTree>
    <p:extLst>
      <p:ext uri="{BB962C8B-B14F-4D97-AF65-F5344CB8AC3E}">
        <p14:creationId xmlns:p14="http://schemas.microsoft.com/office/powerpoint/2010/main" val="1894058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6" name="Rectangle 3"/>
          <p:cNvSpPr>
            <a:spLocks noChangeArrowheads="1"/>
          </p:cNvSpPr>
          <p:nvPr/>
        </p:nvSpPr>
        <p:spPr bwMode="auto">
          <a:xfrm>
            <a:off x="1295402" y="2598431"/>
            <a:ext cx="8534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Verdana" panose="020B0604030504040204" pitchFamily="34" charset="0"/>
              </a:rPr>
              <a:t>   </a:t>
            </a:r>
            <a:r>
              <a:rPr kumimoji="0" lang="en-GB" altLang="en-US" sz="2000" b="0" i="0" u="sng" strike="noStrike" kern="0" cap="none" spc="0" normalizeH="0" baseline="0" noProof="0" dirty="0">
                <a:ln>
                  <a:noFill/>
                </a:ln>
                <a:solidFill>
                  <a:prstClr val="black"/>
                </a:solidFill>
                <a:effectLst/>
                <a:uLnTx/>
                <a:uFillTx/>
                <a:latin typeface="Verdana" panose="020B0604030504040204" pitchFamily="34" charset="0"/>
              </a:rPr>
              <a:t>No quick data searching facility for useful Information</a:t>
            </a:r>
          </a:p>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Employees manually search data about complaints, which     </a:t>
            </a:r>
          </a:p>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they required to process or in the case of inquiry reply.</a:t>
            </a:r>
          </a:p>
        </p:txBody>
      </p:sp>
      <p:sp>
        <p:nvSpPr>
          <p:cNvPr id="7" name="Rectangle 4"/>
          <p:cNvSpPr>
            <a:spLocks noChangeArrowheads="1"/>
          </p:cNvSpPr>
          <p:nvPr/>
        </p:nvSpPr>
        <p:spPr bwMode="auto">
          <a:xfrm>
            <a:off x="1295402" y="3867624"/>
            <a:ext cx="86106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Verdana" panose="020B0604030504040204" pitchFamily="34" charset="0"/>
              </a:rPr>
              <a:t>   </a:t>
            </a:r>
            <a:r>
              <a:rPr kumimoji="0" lang="en-GB" altLang="en-US" sz="2000" b="0" i="0" u="sng" strike="noStrike" kern="0" cap="none" spc="0" normalizeH="0" baseline="0" noProof="0" dirty="0">
                <a:ln>
                  <a:noFill/>
                </a:ln>
                <a:solidFill>
                  <a:prstClr val="black"/>
                </a:solidFill>
                <a:effectLst/>
                <a:uLnTx/>
                <a:uFillTx/>
                <a:latin typeface="Verdana" panose="020B0604030504040204" pitchFamily="34" charset="0"/>
              </a:rPr>
              <a:t>No proper management of information</a:t>
            </a:r>
          </a:p>
          <a:p>
            <a:pPr marL="0" marR="0" lvl="0" indent="0" defTabSz="914400" eaLnBrk="1" fontAlgn="base" latinLnBrk="0" hangingPunct="1">
              <a:lnSpc>
                <a:spcPct val="100000"/>
              </a:lnSpc>
              <a:spcBef>
                <a:spcPct val="0"/>
              </a:spcBef>
              <a:spcAft>
                <a:spcPct val="0"/>
              </a:spcAft>
              <a:buClrTx/>
              <a:buSzTx/>
              <a:buFontTx/>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Data and useful application details are capped in physical file, which     </a:t>
            </a:r>
          </a:p>
          <a:p>
            <a:pPr marL="0" marR="0" lvl="0" indent="0" defTabSz="914400" eaLnBrk="1" fontAlgn="base" latinLnBrk="0" hangingPunct="1">
              <a:lnSpc>
                <a:spcPct val="100000"/>
              </a:lnSpc>
              <a:spcBef>
                <a:spcPct val="0"/>
              </a:spcBef>
              <a:spcAft>
                <a:spcPct val="0"/>
              </a:spcAft>
              <a:buClrTx/>
              <a:buSzTx/>
              <a:buFontTx/>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itself are stored in data/record room. Record has most of file of   </a:t>
            </a:r>
          </a:p>
          <a:p>
            <a:pPr marL="0" marR="0" lvl="0" indent="0" defTabSz="914400" eaLnBrk="1" fontAlgn="base" latinLnBrk="0" hangingPunct="1">
              <a:lnSpc>
                <a:spcPct val="100000"/>
              </a:lnSpc>
              <a:spcBef>
                <a:spcPct val="0"/>
              </a:spcBef>
              <a:spcAft>
                <a:spcPct val="0"/>
              </a:spcAft>
              <a:buClrTx/>
              <a:buSzTx/>
              <a:buFontTx/>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different department.</a:t>
            </a:r>
          </a:p>
        </p:txBody>
      </p:sp>
      <p:sp>
        <p:nvSpPr>
          <p:cNvPr id="9" name="Text Box 6"/>
          <p:cNvSpPr txBox="1">
            <a:spLocks noChangeArrowheads="1"/>
          </p:cNvSpPr>
          <p:nvPr/>
        </p:nvSpPr>
        <p:spPr bwMode="auto">
          <a:xfrm>
            <a:off x="7772400" y="6553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defTabSz="914400" eaLnBrk="1" fontAlgn="base" hangingPunct="1">
              <a:spcBef>
                <a:spcPct val="50000"/>
              </a:spcBef>
              <a:spcAft>
                <a:spcPct val="0"/>
              </a:spcAft>
            </a:pPr>
            <a:r>
              <a:rPr lang="en-US" altLang="en-US">
                <a:solidFill>
                  <a:prstClr val="black"/>
                </a:solidFill>
                <a:latin typeface="Times New Roman" panose="02020603050405020304" pitchFamily="18" charset="0"/>
              </a:rPr>
              <a:t>Conti…</a:t>
            </a:r>
          </a:p>
        </p:txBody>
      </p:sp>
    </p:spTree>
    <p:extLst>
      <p:ext uri="{BB962C8B-B14F-4D97-AF65-F5344CB8AC3E}">
        <p14:creationId xmlns:p14="http://schemas.microsoft.com/office/powerpoint/2010/main" val="314892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4" name="Rectangle 4"/>
          <p:cNvSpPr>
            <a:spLocks noGrp="1" noChangeArrowheads="1"/>
          </p:cNvSpPr>
          <p:nvPr>
            <p:ph idx="1"/>
          </p:nvPr>
        </p:nvSpPr>
        <p:spPr bwMode="auto">
          <a:xfrm>
            <a:off x="1360010" y="3970682"/>
            <a:ext cx="960119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228600" algn="l"/>
              </a:tabLst>
              <a:defRPr>
                <a:solidFill>
                  <a:schemeClr val="tx1"/>
                </a:solidFill>
                <a:latin typeface="Verdana" panose="020B0604030504040204" pitchFamily="34" charset="0"/>
              </a:defRPr>
            </a:lvl1pPr>
            <a:lvl2pPr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1" indent="0" defTabSz="914400" eaLnBrk="1" fontAlgn="base" latinLnBrk="0" hangingPunct="1">
              <a:lnSpc>
                <a:spcPct val="100000"/>
              </a:lnSpc>
              <a:spcBef>
                <a:spcPct val="0"/>
              </a:spcBef>
              <a:spcAft>
                <a:spcPct val="0"/>
              </a:spcAft>
              <a:buClrTx/>
              <a:buSzTx/>
              <a:buFontTx/>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Verdana" panose="020B0604030504040204" pitchFamily="34" charset="0"/>
              </a:rPr>
              <a:t>   </a:t>
            </a:r>
            <a:r>
              <a:rPr kumimoji="0" lang="en-GB" altLang="en-US" sz="2000" b="0" i="0" u="sng" strike="noStrike" kern="0" cap="none" spc="0" normalizeH="0" baseline="0" noProof="0" dirty="0">
                <a:ln>
                  <a:noFill/>
                </a:ln>
                <a:solidFill>
                  <a:prstClr val="black"/>
                </a:solidFill>
                <a:effectLst/>
                <a:uLnTx/>
                <a:uFillTx/>
                <a:latin typeface="Verdana" panose="020B0604030504040204" pitchFamily="34" charset="0"/>
              </a:rPr>
              <a:t>Lots of paper work</a:t>
            </a:r>
          </a:p>
          <a:p>
            <a:pPr marL="0" marR="0" lvl="1" indent="0" defTabSz="914400" eaLnBrk="1" fontAlgn="base" latinLnBrk="0" hangingPunct="1">
              <a:lnSpc>
                <a:spcPct val="100000"/>
              </a:lnSpc>
              <a:spcBef>
                <a:spcPct val="0"/>
              </a:spcBef>
              <a:spcAft>
                <a:spcPct val="0"/>
              </a:spcAft>
              <a:buClrTx/>
              <a:buSzTx/>
              <a:buFontTx/>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For single complaints, many documents are need to be created.</a:t>
            </a:r>
          </a:p>
        </p:txBody>
      </p:sp>
      <p:sp>
        <p:nvSpPr>
          <p:cNvPr id="5" name="Rectangle 2"/>
          <p:cNvSpPr>
            <a:spLocks noChangeArrowheads="1"/>
          </p:cNvSpPr>
          <p:nvPr/>
        </p:nvSpPr>
        <p:spPr bwMode="auto">
          <a:xfrm>
            <a:off x="1360010" y="2525510"/>
            <a:ext cx="9536588" cy="121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tabLst>
                <a:tab pos="228600" algn="l"/>
              </a:tabLst>
              <a:defRPr>
                <a:solidFill>
                  <a:schemeClr val="tx1"/>
                </a:solidFill>
                <a:latin typeface="Verdana" panose="020B0604030504040204" pitchFamily="34" charset="0"/>
              </a:defRPr>
            </a:lvl1pPr>
            <a:lvl2pPr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1" indent="0" defTabSz="914400" eaLnBrk="1" fontAlgn="base" latinLnBrk="0" hangingPunct="1">
              <a:lnSpc>
                <a:spcPct val="100000"/>
              </a:lnSpc>
              <a:spcBef>
                <a:spcPct val="0"/>
              </a:spcBef>
              <a:spcAft>
                <a:spcPct val="0"/>
              </a:spcAft>
              <a:buClrTx/>
              <a:buSzTx/>
              <a:buFontTx/>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Verdana" panose="020B0604030504040204" pitchFamily="34" charset="0"/>
              </a:rPr>
              <a:t>   </a:t>
            </a:r>
            <a:r>
              <a:rPr kumimoji="0" lang="en-GB" altLang="en-US" sz="2000" b="0" i="0" u="sng" strike="noStrike" kern="0" cap="none" spc="0" normalizeH="0" baseline="0" noProof="0" dirty="0">
                <a:ln>
                  <a:noFill/>
                </a:ln>
                <a:solidFill>
                  <a:prstClr val="black"/>
                </a:solidFill>
                <a:effectLst/>
                <a:uLnTx/>
                <a:uFillTx/>
                <a:latin typeface="Verdana" panose="020B0604030504040204" pitchFamily="34" charset="0"/>
              </a:rPr>
              <a:t>Possibility of loss  complaint Record</a:t>
            </a:r>
            <a:r>
              <a:rPr kumimoji="0" lang="en-GB" altLang="en-US" sz="2000" b="0" i="0" u="none" strike="noStrike" kern="0" cap="none" spc="0" normalizeH="0" baseline="0" noProof="0" dirty="0">
                <a:ln>
                  <a:noFill/>
                </a:ln>
                <a:solidFill>
                  <a:prstClr val="black"/>
                </a:solidFill>
                <a:effectLst/>
                <a:uLnTx/>
                <a:uFillTx/>
                <a:latin typeface="Verdana" panose="020B0604030504040204" pitchFamily="34" charset="0"/>
              </a:rPr>
              <a:t> </a:t>
            </a:r>
          </a:p>
          <a:p>
            <a:pPr marL="0" marR="0" lvl="1" indent="0" defTabSz="914400" eaLnBrk="1" fontAlgn="base" latinLnBrk="0" hangingPunct="1">
              <a:lnSpc>
                <a:spcPct val="100000"/>
              </a:lnSpc>
              <a:spcBef>
                <a:spcPct val="0"/>
              </a:spcBef>
              <a:spcAft>
                <a:spcPct val="0"/>
              </a:spcAft>
              <a:buClrTx/>
              <a:buSzTx/>
              <a:buFontTx/>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 All complaints handled manually. So, there is possibility to loss of complaints   record because of transferring Complaints record between different physical   </a:t>
            </a:r>
            <a:r>
              <a:rPr lang="en-GB" altLang="en-US" kern="0" dirty="0">
                <a:solidFill>
                  <a:prstClr val="black"/>
                </a:solidFill>
              </a:rPr>
              <a:t>    </a:t>
            </a: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levels and also inattention of employees.</a:t>
            </a:r>
          </a:p>
        </p:txBody>
      </p:sp>
      <p:sp>
        <p:nvSpPr>
          <p:cNvPr id="6" name="Rectangle 5"/>
          <p:cNvSpPr>
            <a:spLocks noChangeArrowheads="1"/>
          </p:cNvSpPr>
          <p:nvPr/>
        </p:nvSpPr>
        <p:spPr bwMode="auto">
          <a:xfrm>
            <a:off x="1360010" y="4675857"/>
            <a:ext cx="9087135"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tabLst>
                <a:tab pos="228600" algn="l"/>
              </a:tabLst>
              <a:defRPr>
                <a:solidFill>
                  <a:schemeClr val="tx1"/>
                </a:solidFill>
                <a:latin typeface="Verdana" panose="020B0604030504040204" pitchFamily="34" charset="0"/>
              </a:defRPr>
            </a:lvl1pPr>
            <a:lvl2pPr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1" indent="0" defTabSz="914400" eaLnBrk="1" fontAlgn="base" latinLnBrk="0" hangingPunct="1">
              <a:lnSpc>
                <a:spcPct val="100000"/>
              </a:lnSpc>
              <a:spcBef>
                <a:spcPct val="0"/>
              </a:spcBef>
              <a:spcAft>
                <a:spcPct val="0"/>
              </a:spcAft>
              <a:buClrTx/>
              <a:buSzTx/>
              <a:buFontTx/>
              <a:buBlip>
                <a:blip r:embed="rId2"/>
              </a:buBlip>
              <a:tabLst>
                <a:tab pos="228600" algn="l"/>
              </a:tabLst>
              <a:defRPr/>
            </a:pPr>
            <a:r>
              <a:rPr kumimoji="0" lang="en-US" altLang="en-US" sz="1800" b="0" i="0" u="none" strike="noStrike" kern="0" cap="none" spc="0" normalizeH="0" baseline="0" noProof="0" dirty="0">
                <a:ln>
                  <a:noFill/>
                </a:ln>
                <a:solidFill>
                  <a:prstClr val="black"/>
                </a:solidFill>
                <a:effectLst/>
                <a:uLnTx/>
                <a:uFillTx/>
                <a:latin typeface="Verdana" panose="020B0604030504040204" pitchFamily="34" charset="0"/>
              </a:rPr>
              <a:t>   students who come for Inquiry about his/her Application  processing, have to Spend time for receive response because of manually check of processing Details.</a:t>
            </a:r>
            <a:endPar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endParaRPr>
          </a:p>
          <a:p>
            <a:pPr marL="0" marR="0" lvl="1" indent="0" defTabSz="914400" eaLnBrk="1" fontAlgn="base" latinLnBrk="0" hangingPunct="1">
              <a:lnSpc>
                <a:spcPct val="100000"/>
              </a:lnSpc>
              <a:spcBef>
                <a:spcPct val="0"/>
              </a:spcBef>
              <a:spcAft>
                <a:spcPct val="0"/>
              </a:spcAft>
              <a:buClrTx/>
              <a:buSzTx/>
              <a:buFontTx/>
              <a:buNone/>
              <a:tabLst>
                <a:tab pos="228600" algn="l"/>
              </a:tabLst>
              <a:defRPr/>
            </a:pPr>
            <a:endParaRPr kumimoji="0" lang="en-US" altLang="en-US" sz="1800" b="0" i="0" u="none" strike="noStrike" kern="0" cap="none" spc="0" normalizeH="0" baseline="0" noProof="0" dirty="0">
              <a:ln>
                <a:noFill/>
              </a:ln>
              <a:solidFill>
                <a:prstClr val="black"/>
              </a:solidFill>
              <a:effectLst/>
              <a:uLnTx/>
              <a:uFillTx/>
              <a:latin typeface="Verdana" panose="020B0604030504040204" pitchFamily="34" charset="0"/>
            </a:endParaRPr>
          </a:p>
          <a:p>
            <a:pPr marL="0" marR="0" lvl="1" indent="0" defTabSz="914400" eaLnBrk="1" fontAlgn="base" latinLnBrk="0" hangingPunct="1">
              <a:lnSpc>
                <a:spcPct val="100000"/>
              </a:lnSpc>
              <a:spcBef>
                <a:spcPct val="0"/>
              </a:spcBef>
              <a:spcAft>
                <a:spcPct val="0"/>
              </a:spcAft>
              <a:buClrTx/>
              <a:buSzTx/>
              <a:buFontTx/>
              <a:buNone/>
              <a:tabLst>
                <a:tab pos="228600" algn="l"/>
              </a:tabLst>
              <a:defRPr/>
            </a:pPr>
            <a:r>
              <a:rPr kumimoji="0" lang="en-GB" altLang="en-US" sz="2000" b="0" i="0" u="none" strike="noStrike" kern="0" cap="none" spc="0" normalizeH="0" baseline="0" noProof="0" dirty="0">
                <a:ln>
                  <a:noFill/>
                </a:ln>
                <a:solidFill>
                  <a:prstClr val="black"/>
                </a:solidFill>
                <a:effectLst/>
                <a:uLnTx/>
                <a:uFillTx/>
                <a:latin typeface="Verdana" panose="020B0604030504040204" pitchFamily="34" charset="0"/>
              </a:rPr>
              <a:t>	</a:t>
            </a:r>
          </a:p>
        </p:txBody>
      </p:sp>
    </p:spTree>
    <p:extLst>
      <p:ext uri="{BB962C8B-B14F-4D97-AF65-F5344CB8AC3E}">
        <p14:creationId xmlns:p14="http://schemas.microsoft.com/office/powerpoint/2010/main" val="161806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4" name="Rectangle 5"/>
          <p:cNvSpPr>
            <a:spLocks noGrp="1" noChangeArrowheads="1"/>
          </p:cNvSpPr>
          <p:nvPr>
            <p:ph idx="1"/>
          </p:nvPr>
        </p:nvSpPr>
        <p:spPr bwMode="auto">
          <a:xfrm>
            <a:off x="1295402" y="2924902"/>
            <a:ext cx="90950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457200" defTabSz="914400" eaLnBrk="1" fontAlgn="base" latinLnBrk="0" hangingPunct="1">
              <a:lnSpc>
                <a:spcPct val="100000"/>
              </a:lnSpc>
              <a:spcBef>
                <a:spcPct val="0"/>
              </a:spcBef>
              <a:spcAft>
                <a:spcPct val="0"/>
              </a:spcAft>
              <a:buClrTx/>
              <a:buSzTx/>
              <a:buFontTx/>
              <a:buBlip>
                <a:blip r:embed="rId2"/>
              </a:buBlip>
              <a:tabLst>
                <a:tab pos="228600" algn="l"/>
              </a:tabLst>
              <a:defRPr/>
            </a:pPr>
            <a:r>
              <a:rPr kumimoji="0" lang="en-GB" altLang="en-US" sz="2000" b="0" i="0" u="sng" strike="noStrike" kern="0" cap="none" spc="0" normalizeH="0" baseline="0" noProof="0" dirty="0">
                <a:ln>
                  <a:noFill/>
                </a:ln>
                <a:solidFill>
                  <a:prstClr val="black"/>
                </a:solidFill>
                <a:effectLst/>
                <a:uLnTx/>
                <a:uFillTx/>
                <a:latin typeface="Verdana" panose="020B0604030504040204" pitchFamily="34" charset="0"/>
              </a:rPr>
              <a:t>Redundancy in data</a:t>
            </a:r>
          </a:p>
          <a:p>
            <a:pPr marL="0" marR="0" lvl="0" indent="0" defTabSz="914400" eaLnBrk="1" fontAlgn="base" latinLnBrk="0" hangingPunct="1">
              <a:lnSpc>
                <a:spcPct val="100000"/>
              </a:lnSpc>
              <a:spcBef>
                <a:spcPct val="0"/>
              </a:spcBef>
              <a:spcAft>
                <a:spcPct val="0"/>
              </a:spcAft>
              <a:buClrTx/>
              <a:buSzTx/>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There are possible to one complaint checked by one or more employee and same status reported by them. So there is possibility to data redundancy.</a:t>
            </a:r>
          </a:p>
        </p:txBody>
      </p:sp>
      <p:sp>
        <p:nvSpPr>
          <p:cNvPr id="6" name="Rectangle 3"/>
          <p:cNvSpPr>
            <a:spLocks noChangeArrowheads="1"/>
          </p:cNvSpPr>
          <p:nvPr/>
        </p:nvSpPr>
        <p:spPr bwMode="auto">
          <a:xfrm>
            <a:off x="1295402" y="4025469"/>
            <a:ext cx="846772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228600" algn="l"/>
              </a:tabLst>
              <a:defRPr>
                <a:solidFill>
                  <a:schemeClr val="tx1"/>
                </a:solidFill>
                <a:latin typeface="Verdana" panose="020B0604030504040204" pitchFamily="34" charset="0"/>
              </a:defRPr>
            </a:lvl1pPr>
            <a:lvl2pPr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1" indent="0" defTabSz="914400" eaLnBrk="1" fontAlgn="base" latinLnBrk="0" hangingPunct="1">
              <a:lnSpc>
                <a:spcPct val="100000"/>
              </a:lnSpc>
              <a:spcBef>
                <a:spcPct val="0"/>
              </a:spcBef>
              <a:spcAft>
                <a:spcPct val="0"/>
              </a:spcAft>
              <a:buClrTx/>
              <a:buSzTx/>
              <a:buFontTx/>
              <a:buBlip>
                <a:blip r:embed="rId2"/>
              </a:buBlip>
              <a:tabLst>
                <a:tab pos="228600" algn="l"/>
              </a:tabLst>
              <a:defRPr/>
            </a:pPr>
            <a:r>
              <a:rPr kumimoji="0" lang="en-GB" altLang="en-US" sz="2000" b="0" i="0" u="none" strike="noStrike" kern="0" cap="none" spc="0" normalizeH="0" baseline="0" noProof="0" dirty="0">
                <a:ln>
                  <a:noFill/>
                </a:ln>
                <a:solidFill>
                  <a:prstClr val="black"/>
                </a:solidFill>
                <a:effectLst/>
                <a:uLnTx/>
                <a:uFillTx/>
                <a:latin typeface="Verdana" panose="020B0604030504040204" pitchFamily="34" charset="0"/>
              </a:rPr>
              <a:t>   </a:t>
            </a:r>
            <a:r>
              <a:rPr kumimoji="0" lang="en-GB" altLang="en-US" sz="2000" b="0" i="0" u="sng" strike="noStrike" kern="0" cap="none" spc="0" normalizeH="0" baseline="0" noProof="0" dirty="0">
                <a:ln>
                  <a:noFill/>
                </a:ln>
                <a:solidFill>
                  <a:prstClr val="black"/>
                </a:solidFill>
                <a:effectLst/>
                <a:uLnTx/>
                <a:uFillTx/>
                <a:latin typeface="Verdana" panose="020B0604030504040204" pitchFamily="34" charset="0"/>
              </a:rPr>
              <a:t>Time consulting problem</a:t>
            </a:r>
          </a:p>
          <a:p>
            <a:pPr marL="0" marR="0" lvl="1" indent="0" defTabSz="914400" eaLnBrk="1" fontAlgn="base" latinLnBrk="0" hangingPunct="1">
              <a:lnSpc>
                <a:spcPct val="100000"/>
              </a:lnSpc>
              <a:spcBef>
                <a:spcPct val="0"/>
              </a:spcBef>
              <a:spcAft>
                <a:spcPct val="0"/>
              </a:spcAft>
              <a:buClrTx/>
              <a:buSzTx/>
              <a:buFontTx/>
              <a:buNone/>
              <a:tabLst>
                <a:tab pos="228600" algn="l"/>
              </a:tabLst>
              <a:defRPr/>
            </a:pPr>
            <a:r>
              <a:rPr kumimoji="0" lang="en-GB" altLang="en-US" sz="1800" b="0" i="0" u="none" strike="noStrike" kern="0" cap="none" spc="0" normalizeH="0" baseline="0" noProof="0" dirty="0">
                <a:ln>
                  <a:noFill/>
                </a:ln>
                <a:solidFill>
                  <a:prstClr val="black"/>
                </a:solidFill>
                <a:effectLst/>
                <a:uLnTx/>
                <a:uFillTx/>
                <a:latin typeface="Verdana" panose="020B0604030504040204" pitchFamily="34" charset="0"/>
              </a:rPr>
              <a:t>There is no proper management procedure for a complaint inquiry for people.</a:t>
            </a:r>
          </a:p>
        </p:txBody>
      </p:sp>
    </p:spTree>
    <p:extLst>
      <p:ext uri="{BB962C8B-B14F-4D97-AF65-F5344CB8AC3E}">
        <p14:creationId xmlns:p14="http://schemas.microsoft.com/office/powerpoint/2010/main" val="314614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Proposed solution</a:t>
            </a:r>
          </a:p>
        </p:txBody>
      </p:sp>
      <p:sp>
        <p:nvSpPr>
          <p:cNvPr id="7" name="Content Placeholder 6"/>
          <p:cNvSpPr>
            <a:spLocks noGrp="1"/>
          </p:cNvSpPr>
          <p:nvPr>
            <p:ph idx="1"/>
          </p:nvPr>
        </p:nvSpPr>
        <p:spPr/>
        <p:txBody>
          <a:bodyPr>
            <a:normAutofit fontScale="85000" lnSpcReduction="20000"/>
          </a:bodyPr>
          <a:lstStyle/>
          <a:p>
            <a:r>
              <a:rPr lang="en-IN" dirty="0"/>
              <a:t>The idea is to automate the entire complaint process from telephonic medium to electronic medium in order to increase efficiency and reduce the response time. There would be basically 5-6 main categories for the selection of complaint type. Then we will also provide the priority based on its severity for a particular complaint/issue. If the severity/priority is high then it would take a time of around 1 hours to 3 hours and if it’s having less priority then it would have one-two days’ time.</a:t>
            </a:r>
          </a:p>
          <a:p>
            <a:r>
              <a:rPr lang="en-IN" dirty="0"/>
              <a:t>Validation is done for unique user id generation and registration</a:t>
            </a:r>
          </a:p>
          <a:p>
            <a:r>
              <a:rPr lang="en-IN" dirty="0"/>
              <a:t>Validation of user id and password is done with user database</a:t>
            </a:r>
          </a:p>
          <a:p>
            <a:r>
              <a:rPr lang="en-IN" dirty="0"/>
              <a:t>This would be having a student rules &amp; regulations tab which would consist of all the rules mentioned in student constitution.</a:t>
            </a:r>
          </a:p>
          <a:p>
            <a:endParaRPr lang="en-IN" dirty="0"/>
          </a:p>
        </p:txBody>
      </p:sp>
    </p:spTree>
    <p:extLst>
      <p:ext uri="{BB962C8B-B14F-4D97-AF65-F5344CB8AC3E}">
        <p14:creationId xmlns:p14="http://schemas.microsoft.com/office/powerpoint/2010/main" val="329924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Details</a:t>
            </a:r>
          </a:p>
        </p:txBody>
      </p:sp>
      <p:sp>
        <p:nvSpPr>
          <p:cNvPr id="5" name="Content Placeholder 4"/>
          <p:cNvSpPr>
            <a:spLocks noGrp="1"/>
          </p:cNvSpPr>
          <p:nvPr>
            <p:ph idx="1"/>
          </p:nvPr>
        </p:nvSpPr>
        <p:spPr/>
        <p:txBody>
          <a:bodyPr>
            <a:normAutofit/>
          </a:bodyPr>
          <a:lstStyle/>
          <a:p>
            <a:r>
              <a:rPr lang="en-IN" altLang="en-US" dirty="0"/>
              <a:t>Ministry Category : Ministry of HRD(NCERT+CBSE+NIOS)</a:t>
            </a:r>
          </a:p>
          <a:p>
            <a:r>
              <a:rPr lang="en-IN" altLang="en-US" dirty="0"/>
              <a:t>Problem Statement :  </a:t>
            </a:r>
            <a:r>
              <a:rPr lang="en-IN" b="1" dirty="0">
                <a:solidFill>
                  <a:srgbClr val="666E75"/>
                </a:solidFill>
              </a:rPr>
              <a:t>Online tracking and alerts system of complain received from the learners as well as visitors and the solution provided is required with alerts. </a:t>
            </a:r>
          </a:p>
          <a:p>
            <a:r>
              <a:rPr lang="en-IN" altLang="en-US" dirty="0"/>
              <a:t>Problem Code :NIO3</a:t>
            </a:r>
          </a:p>
          <a:p>
            <a:r>
              <a:rPr lang="en-IN" altLang="en-US" dirty="0"/>
              <a:t>Team Leader Name : Vikrant </a:t>
            </a:r>
            <a:r>
              <a:rPr lang="en-IN" altLang="en-US" dirty="0" err="1"/>
              <a:t>sharma</a:t>
            </a:r>
            <a:r>
              <a:rPr lang="en-IN" altLang="en-US" dirty="0"/>
              <a:t>                     </a:t>
            </a:r>
          </a:p>
          <a:p>
            <a:r>
              <a:rPr lang="en-IN" altLang="en-US" dirty="0"/>
              <a:t> College Code: 161</a:t>
            </a:r>
          </a:p>
        </p:txBody>
      </p:sp>
    </p:spTree>
    <p:extLst>
      <p:ext uri="{BB962C8B-B14F-4D97-AF65-F5344CB8AC3E}">
        <p14:creationId xmlns:p14="http://schemas.microsoft.com/office/powerpoint/2010/main" val="419981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solution</a:t>
            </a:r>
          </a:p>
        </p:txBody>
      </p:sp>
      <p:sp>
        <p:nvSpPr>
          <p:cNvPr id="3" name="Content Placeholder 2"/>
          <p:cNvSpPr>
            <a:spLocks noGrp="1"/>
          </p:cNvSpPr>
          <p:nvPr>
            <p:ph idx="1"/>
          </p:nvPr>
        </p:nvSpPr>
        <p:spPr/>
        <p:txBody>
          <a:bodyPr/>
          <a:lstStyle/>
          <a:p>
            <a:pPr lvl="0">
              <a:buClr>
                <a:srgbClr val="83992A"/>
              </a:buClr>
            </a:pPr>
            <a:r>
              <a:rPr lang="en-IN" dirty="0">
                <a:solidFill>
                  <a:prstClr val="black">
                    <a:lumMod val="85000"/>
                    <a:lumOff val="15000"/>
                  </a:prstClr>
                </a:solidFill>
              </a:rPr>
              <a:t>A unique complaint number would be generated for a particular complaint. User would be able to check the status of his/her complaint.</a:t>
            </a:r>
          </a:p>
          <a:p>
            <a:pPr lvl="0">
              <a:buClr>
                <a:srgbClr val="83992A"/>
              </a:buClr>
            </a:pPr>
            <a:r>
              <a:rPr lang="en-IN" dirty="0">
                <a:solidFill>
                  <a:prstClr val="black">
                    <a:lumMod val="85000"/>
                    <a:lumOff val="15000"/>
                  </a:prstClr>
                </a:solidFill>
              </a:rPr>
              <a:t>Basically this would be a one stop solution for both learners to make authority aware of existing issue at a particular time.</a:t>
            </a:r>
          </a:p>
          <a:p>
            <a:pPr lvl="0">
              <a:buClr>
                <a:srgbClr val="83992A"/>
              </a:buClr>
            </a:pPr>
            <a:r>
              <a:rPr lang="en-IN" dirty="0">
                <a:solidFill>
                  <a:prstClr val="black">
                    <a:lumMod val="85000"/>
                    <a:lumOff val="15000"/>
                  </a:prstClr>
                </a:solidFill>
              </a:rPr>
              <a:t>Option of registering and signing up is available for first time users.</a:t>
            </a:r>
          </a:p>
          <a:p>
            <a:pPr lvl="0">
              <a:buClr>
                <a:srgbClr val="83992A"/>
              </a:buClr>
            </a:pPr>
            <a:r>
              <a:rPr lang="en-IN" dirty="0">
                <a:solidFill>
                  <a:prstClr val="black">
                    <a:lumMod val="85000"/>
                    <a:lumOff val="15000"/>
                  </a:prstClr>
                </a:solidFill>
              </a:rPr>
              <a:t>Return option is provided to cancel the registration process midway.</a:t>
            </a:r>
          </a:p>
          <a:p>
            <a:endParaRPr lang="en-IN" dirty="0"/>
          </a:p>
        </p:txBody>
      </p:sp>
    </p:spTree>
    <p:extLst>
      <p:ext uri="{BB962C8B-B14F-4D97-AF65-F5344CB8AC3E}">
        <p14:creationId xmlns:p14="http://schemas.microsoft.com/office/powerpoint/2010/main" val="129788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Proposed model structure</a:t>
            </a:r>
          </a:p>
        </p:txBody>
      </p:sp>
      <p:sp>
        <p:nvSpPr>
          <p:cNvPr id="5" name="Text Placeholder 4"/>
          <p:cNvSpPr>
            <a:spLocks noGrp="1"/>
          </p:cNvSpPr>
          <p:nvPr>
            <p:ph type="body" sz="half" idx="4294967295"/>
          </p:nvPr>
        </p:nvSpPr>
        <p:spPr>
          <a:xfrm>
            <a:off x="1295402" y="2516847"/>
            <a:ext cx="8477250" cy="3803650"/>
          </a:xfrm>
        </p:spPr>
        <p:txBody>
          <a:bodyPr>
            <a:normAutofit fontScale="92500"/>
          </a:bodyPr>
          <a:lstStyle/>
          <a:p>
            <a:pPr algn="l"/>
            <a:r>
              <a:rPr lang="en-IN" i="1" dirty="0">
                <a:solidFill>
                  <a:srgbClr val="000000"/>
                </a:solidFill>
                <a:latin typeface="Times New Roman" panose="02020603050405020304" pitchFamily="18" charset="0"/>
              </a:rPr>
              <a:t>The proposed model is divided into 3-tiers that consist of the following</a:t>
            </a:r>
            <a:r>
              <a:rPr lang="en-IN" dirty="0">
                <a:solidFill>
                  <a:srgbClr val="000000"/>
                </a:solidFill>
                <a:latin typeface="Times New Roman" panose="02020603050405020304" pitchFamily="18" charset="0"/>
              </a:rPr>
              <a:t>:</a:t>
            </a:r>
          </a:p>
          <a:p>
            <a:pPr algn="l"/>
            <a:r>
              <a:rPr lang="en-IN" b="1" i="1" dirty="0">
                <a:solidFill>
                  <a:srgbClr val="060606"/>
                </a:solidFill>
                <a:latin typeface="Times New Roman" panose="02020603050405020304" pitchFamily="18" charset="0"/>
              </a:rPr>
              <a:t>Database – tier                                                                                        </a:t>
            </a:r>
            <a:r>
              <a:rPr lang="en-IN" dirty="0">
                <a:solidFill>
                  <a:srgbClr val="060606"/>
                </a:solidFill>
                <a:latin typeface="Times New Roman" panose="02020603050405020304" pitchFamily="18" charset="0"/>
              </a:rPr>
              <a:t>It contains data about system users and their Profiles, complaints, learner/visitor details, feedback, and workers detail.</a:t>
            </a:r>
          </a:p>
          <a:p>
            <a:r>
              <a:rPr lang="en-IN" b="1" i="1" dirty="0">
                <a:solidFill>
                  <a:srgbClr val="060606"/>
                </a:solidFill>
                <a:latin typeface="Times New Roman" panose="02020603050405020304" pitchFamily="18" charset="0"/>
              </a:rPr>
              <a:t>Service </a:t>
            </a:r>
            <a:r>
              <a:rPr lang="en-IN" b="1" i="1" dirty="0">
                <a:solidFill>
                  <a:srgbClr val="060606"/>
                </a:solidFill>
                <a:latin typeface="Times New Roman,BoldItalic"/>
              </a:rPr>
              <a:t>– </a:t>
            </a:r>
            <a:r>
              <a:rPr lang="en-IN" b="1" i="1" dirty="0">
                <a:solidFill>
                  <a:srgbClr val="060606"/>
                </a:solidFill>
                <a:latin typeface="Times New Roman" panose="02020603050405020304" pitchFamily="18" charset="0"/>
              </a:rPr>
              <a:t>tier                                                                                            </a:t>
            </a:r>
            <a:r>
              <a:rPr lang="en-IN" dirty="0">
                <a:solidFill>
                  <a:srgbClr val="060606"/>
                </a:solidFill>
                <a:latin typeface="Times New Roman" panose="02020603050405020304" pitchFamily="18" charset="0"/>
              </a:rPr>
              <a:t>It consists of the core of the system. i.e. complaint and feedback components.</a:t>
            </a:r>
          </a:p>
          <a:p>
            <a:pPr algn="l"/>
            <a:r>
              <a:rPr lang="en-IN" b="1" i="1" dirty="0">
                <a:solidFill>
                  <a:srgbClr val="060606"/>
                </a:solidFill>
                <a:latin typeface="Times New Roman" panose="02020603050405020304" pitchFamily="18" charset="0"/>
              </a:rPr>
              <a:t>Presentation – tier                                                                                  </a:t>
            </a:r>
            <a:r>
              <a:rPr lang="en-IN" dirty="0">
                <a:solidFill>
                  <a:srgbClr val="060606"/>
                </a:solidFill>
                <a:latin typeface="Times New Roman" panose="02020603050405020304" pitchFamily="18" charset="0"/>
              </a:rPr>
              <a:t>It consists of web-based user interface.</a:t>
            </a:r>
            <a:endParaRPr lang="en-IN" dirty="0"/>
          </a:p>
        </p:txBody>
      </p:sp>
    </p:spTree>
    <p:extLst>
      <p:ext uri="{BB962C8B-B14F-4D97-AF65-F5344CB8AC3E}">
        <p14:creationId xmlns:p14="http://schemas.microsoft.com/office/powerpoint/2010/main" val="2387551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257321" y="120358"/>
            <a:ext cx="6376054" cy="6091311"/>
          </a:xfrm>
          <a:prstGeom prst="rect">
            <a:avLst/>
          </a:prstGeom>
        </p:spPr>
      </p:pic>
      <p:sp>
        <p:nvSpPr>
          <p:cNvPr id="17" name="Rectangle 16"/>
          <p:cNvSpPr/>
          <p:nvPr/>
        </p:nvSpPr>
        <p:spPr>
          <a:xfrm>
            <a:off x="0" y="6205418"/>
            <a:ext cx="11816862" cy="523220"/>
          </a:xfrm>
          <a:prstGeom prst="rect">
            <a:avLst/>
          </a:prstGeom>
        </p:spPr>
        <p:txBody>
          <a:bodyPr wrap="square">
            <a:spAutoFit/>
          </a:bodyPr>
          <a:lstStyle/>
          <a:p>
            <a:r>
              <a:rPr lang="en-IN" sz="2800" dirty="0">
                <a:latin typeface="Times New Roman" panose="02020603050405020304" pitchFamily="18" charset="0"/>
              </a:rPr>
              <a:t>Proposed Model for e-complaint handling system</a:t>
            </a:r>
            <a:endParaRPr lang="en-IN" sz="2800" dirty="0"/>
          </a:p>
        </p:txBody>
      </p:sp>
      <p:sp>
        <p:nvSpPr>
          <p:cNvPr id="18" name="Rectangle 17"/>
          <p:cNvSpPr/>
          <p:nvPr/>
        </p:nvSpPr>
        <p:spPr>
          <a:xfrm>
            <a:off x="7013203" y="1173739"/>
            <a:ext cx="6096000" cy="2862322"/>
          </a:xfrm>
          <a:prstGeom prst="rect">
            <a:avLst/>
          </a:prstGeom>
        </p:spPr>
        <p:txBody>
          <a:bodyPr>
            <a:spAutoFit/>
          </a:bodyPr>
          <a:lstStyle/>
          <a:p>
            <a:r>
              <a:rPr lang="en-IN" sz="3600" dirty="0">
                <a:solidFill>
                  <a:srgbClr val="060606"/>
                </a:solidFill>
                <a:latin typeface="Times New Roman" panose="02020603050405020304" pitchFamily="18" charset="0"/>
              </a:rPr>
              <a:t>The proposed system </a:t>
            </a:r>
          </a:p>
          <a:p>
            <a:r>
              <a:rPr lang="en-IN" sz="3600" dirty="0">
                <a:solidFill>
                  <a:srgbClr val="060606"/>
                </a:solidFill>
                <a:latin typeface="Times New Roman" panose="02020603050405020304" pitchFamily="18" charset="0"/>
              </a:rPr>
              <a:t>could be generally </a:t>
            </a:r>
          </a:p>
          <a:p>
            <a:r>
              <a:rPr lang="en-IN" sz="3600" dirty="0">
                <a:solidFill>
                  <a:srgbClr val="060606"/>
                </a:solidFill>
                <a:latin typeface="Times New Roman" panose="02020603050405020304" pitchFamily="18" charset="0"/>
              </a:rPr>
              <a:t>Applicable for any </a:t>
            </a:r>
          </a:p>
          <a:p>
            <a:r>
              <a:rPr lang="en-IN" sz="3600" dirty="0">
                <a:solidFill>
                  <a:srgbClr val="060606"/>
                </a:solidFill>
                <a:latin typeface="Times New Roman" panose="02020603050405020304" pitchFamily="18" charset="0"/>
              </a:rPr>
              <a:t>web-based e-complaining system</a:t>
            </a:r>
            <a:r>
              <a:rPr lang="en-IN" sz="1100" dirty="0">
                <a:solidFill>
                  <a:srgbClr val="060606"/>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310489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4" name="Title 13"/>
          <p:cNvSpPr>
            <a:spLocks noGrp="1"/>
          </p:cNvSpPr>
          <p:nvPr>
            <p:ph type="title" idx="4294967295"/>
          </p:nvPr>
        </p:nvSpPr>
        <p:spPr>
          <a:xfrm>
            <a:off x="0" y="31750"/>
            <a:ext cx="9601200" cy="1303338"/>
          </a:xfrm>
        </p:spPr>
        <p:txBody>
          <a:bodyPr/>
          <a:lstStyle/>
          <a:p>
            <a:r>
              <a:rPr lang="en-IN" dirty="0"/>
              <a:t>System analysis</a:t>
            </a:r>
          </a:p>
        </p:txBody>
      </p:sp>
      <p:sp>
        <p:nvSpPr>
          <p:cNvPr id="4" name="Text Placeholder 3"/>
          <p:cNvSpPr>
            <a:spLocks noGrp="1"/>
          </p:cNvSpPr>
          <p:nvPr>
            <p:ph idx="4294967295"/>
          </p:nvPr>
        </p:nvSpPr>
        <p:spPr>
          <a:xfrm>
            <a:off x="0" y="2557463"/>
            <a:ext cx="9601200" cy="3317875"/>
          </a:xfrm>
        </p:spPr>
        <p:txBody>
          <a:bodyPr/>
          <a:lstStyle/>
          <a:p>
            <a:endParaRPr lang="en-IN" dirty="0"/>
          </a:p>
          <a:p>
            <a:endParaRPr lang="en-IN" dirty="0"/>
          </a:p>
        </p:txBody>
      </p:sp>
      <p:pic>
        <p:nvPicPr>
          <p:cNvPr id="10" name="Picture 9"/>
          <p:cNvPicPr>
            <a:picLocks noChangeAspect="1"/>
          </p:cNvPicPr>
          <p:nvPr/>
        </p:nvPicPr>
        <p:blipFill>
          <a:blip r:embed="rId3"/>
          <a:stretch>
            <a:fillRect/>
          </a:stretch>
        </p:blipFill>
        <p:spPr>
          <a:xfrm>
            <a:off x="6794695" y="112542"/>
            <a:ext cx="5397306" cy="6597747"/>
          </a:xfrm>
          <a:prstGeom prst="rect">
            <a:avLst/>
          </a:prstGeom>
        </p:spPr>
      </p:pic>
      <p:sp>
        <p:nvSpPr>
          <p:cNvPr id="16" name="Content Placeholder 2"/>
          <p:cNvSpPr txBox="1">
            <a:spLocks/>
          </p:cNvSpPr>
          <p:nvPr/>
        </p:nvSpPr>
        <p:spPr>
          <a:xfrm>
            <a:off x="215703" y="1515923"/>
            <a:ext cx="6499274" cy="435941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dirty="0">
                <a:latin typeface="Times New Roman" panose="02020603050405020304" pitchFamily="18" charset="0"/>
              </a:rPr>
              <a:t>The development of the proposed model is not only depending on how the system works.</a:t>
            </a:r>
          </a:p>
          <a:p>
            <a:r>
              <a:rPr lang="en-IN" dirty="0">
                <a:latin typeface="Times New Roman" panose="02020603050405020304" pitchFamily="18" charset="0"/>
              </a:rPr>
              <a:t>It also depends on the working flow process that being identified and need to be implemented and followed.</a:t>
            </a:r>
          </a:p>
          <a:p>
            <a:r>
              <a:rPr lang="en-IN" dirty="0">
                <a:latin typeface="Times New Roman" panose="02020603050405020304" pitchFamily="18" charset="0"/>
              </a:rPr>
              <a:t>The proposed complaint handling model is a method, platform or web-application to ensure that the complaint process is addressed and handled properly.</a:t>
            </a:r>
          </a:p>
          <a:p>
            <a:r>
              <a:rPr lang="en-IN" dirty="0">
                <a:latin typeface="Times New Roman" panose="02020603050405020304" pitchFamily="18" charset="0"/>
              </a:rPr>
              <a:t>Figure shows the main processes in the working flow process of the proposed model.</a:t>
            </a:r>
          </a:p>
        </p:txBody>
      </p:sp>
    </p:spTree>
    <p:extLst>
      <p:ext uri="{BB962C8B-B14F-4D97-AF65-F5344CB8AC3E}">
        <p14:creationId xmlns:p14="http://schemas.microsoft.com/office/powerpoint/2010/main" val="1167643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System analysis</a:t>
            </a:r>
          </a:p>
        </p:txBody>
      </p:sp>
      <p:sp>
        <p:nvSpPr>
          <p:cNvPr id="10" name="Content Placeholder 5"/>
          <p:cNvSpPr>
            <a:spLocks noGrp="1"/>
          </p:cNvSpPr>
          <p:nvPr>
            <p:ph idx="1"/>
          </p:nvPr>
        </p:nvSpPr>
        <p:spPr/>
        <p:txBody>
          <a:bodyPr>
            <a:normAutofit fontScale="92500" lnSpcReduction="20000"/>
          </a:bodyPr>
          <a:lstStyle/>
          <a:p>
            <a:r>
              <a:rPr lang="en-IN" dirty="0"/>
              <a:t>First, verifying the learners validity, then creating the learners complaint followed by a detailed processes to manage each complaint according it’s classification priority and searching in the knowledgebase for related reference or similar case in order to find a quick handling procedure for finding a solution with the contribution of the responsible staff who will be dedicated to identify the rules on how to solve and get appropriate solution.</a:t>
            </a:r>
          </a:p>
          <a:p>
            <a:r>
              <a:rPr lang="en-IN" dirty="0"/>
              <a:t>In this proposal we try to develop a model in terms of electronic complaints, which can support complaining from poor service quality.</a:t>
            </a:r>
          </a:p>
          <a:p>
            <a:r>
              <a:rPr lang="en-IN" dirty="0">
                <a:latin typeface="Times New Roman" panose="02020603050405020304" pitchFamily="18" charset="0"/>
              </a:rPr>
              <a:t>The advantage behind this model is the simple method for handling the learners complaints about what dissatisfies them.</a:t>
            </a:r>
            <a:endParaRPr lang="en-IN" dirty="0"/>
          </a:p>
          <a:p>
            <a:endParaRPr lang="en-IN" dirty="0"/>
          </a:p>
        </p:txBody>
      </p:sp>
    </p:spTree>
    <p:extLst>
      <p:ext uri="{BB962C8B-B14F-4D97-AF65-F5344CB8AC3E}">
        <p14:creationId xmlns:p14="http://schemas.microsoft.com/office/powerpoint/2010/main" val="120744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Entity relationship diagram</a:t>
            </a:r>
          </a:p>
        </p:txBody>
      </p:sp>
      <p:pic>
        <p:nvPicPr>
          <p:cNvPr id="6" name="Content Placeholder 5"/>
          <p:cNvPicPr>
            <a:picLocks noGrp="1" noChangeAspect="1"/>
          </p:cNvPicPr>
          <p:nvPr>
            <p:ph idx="1"/>
          </p:nvPr>
        </p:nvPicPr>
        <p:blipFill>
          <a:blip r:embed="rId2"/>
          <a:stretch>
            <a:fillRect/>
          </a:stretch>
        </p:blipFill>
        <p:spPr>
          <a:xfrm>
            <a:off x="3361123" y="2557463"/>
            <a:ext cx="5469754" cy="3317875"/>
          </a:xfrm>
        </p:spPr>
      </p:pic>
    </p:spTree>
    <p:extLst>
      <p:ext uri="{BB962C8B-B14F-4D97-AF65-F5344CB8AC3E}">
        <p14:creationId xmlns:p14="http://schemas.microsoft.com/office/powerpoint/2010/main" val="181798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design</a:t>
            </a:r>
          </a:p>
        </p:txBody>
      </p:sp>
      <p:sp>
        <p:nvSpPr>
          <p:cNvPr id="3" name="Content Placeholder 2"/>
          <p:cNvSpPr>
            <a:spLocks noGrp="1"/>
          </p:cNvSpPr>
          <p:nvPr>
            <p:ph idx="1"/>
          </p:nvPr>
        </p:nvSpPr>
        <p:spPr/>
        <p:txBody>
          <a:bodyPr/>
          <a:lstStyle/>
          <a:p>
            <a:pPr marL="0" indent="0">
              <a:buNone/>
            </a:pPr>
            <a:r>
              <a:rPr lang="en-IN" sz="3600" dirty="0"/>
              <a:t>After explaining the working flow process and the proposed model, the next step is the implementation of the system as follows:</a:t>
            </a:r>
          </a:p>
          <a:p>
            <a:endParaRPr lang="en-IN" dirty="0"/>
          </a:p>
        </p:txBody>
      </p:sp>
    </p:spTree>
    <p:extLst>
      <p:ext uri="{BB962C8B-B14F-4D97-AF65-F5344CB8AC3E}">
        <p14:creationId xmlns:p14="http://schemas.microsoft.com/office/powerpoint/2010/main" val="209398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description</a:t>
            </a:r>
          </a:p>
        </p:txBody>
      </p:sp>
      <p:sp>
        <p:nvSpPr>
          <p:cNvPr id="3" name="Content Placeholder 2"/>
          <p:cNvSpPr>
            <a:spLocks noGrp="1"/>
          </p:cNvSpPr>
          <p:nvPr>
            <p:ph idx="1"/>
          </p:nvPr>
        </p:nvSpPr>
        <p:spPr/>
        <p:txBody>
          <a:bodyPr>
            <a:normAutofit fontScale="70000" lnSpcReduction="20000"/>
          </a:bodyPr>
          <a:lstStyle/>
          <a:p>
            <a:r>
              <a:rPr lang="en-IN" dirty="0"/>
              <a:t>The complaint registration and resolution model has the following major modules.</a:t>
            </a:r>
          </a:p>
          <a:p>
            <a:r>
              <a:rPr lang="en-IN" dirty="0"/>
              <a:t>Sign Up/Login (for All Users) Module: Sign Up page contain four fields: Verification field is used to check the </a:t>
            </a:r>
            <a:r>
              <a:rPr lang="en-IN" dirty="0" err="1"/>
              <a:t>genuinity</a:t>
            </a:r>
            <a:r>
              <a:rPr lang="en-IN" dirty="0"/>
              <a:t> of user and other three fields are User ID and Password and Confirm Passwords. Login age is expected to contain two mandatory fields: User ID and Password, along with 3 radio buttons that will indicate whether the user is a Student, Faculty Member or the Administrator.</a:t>
            </a:r>
          </a:p>
          <a:p>
            <a:r>
              <a:rPr lang="en-IN" dirty="0"/>
              <a:t>Complaint Registration Module: This page shall allow the users to create new queries or go to a page that provides the status of an existing query. This page shall contain the Specific Field pertaining to the query. It shall also allow the user to decide on the priority of the notification. A high priority complaint is expected to be solved in a few hours. Medium priority is expected to get solved within a day whereas allow priority complaint is expected to be resolved in 2-3 days. This is followed by a dialogue box that enables the user to give a detailed description of the exact nature of the complaint. When the user clicks on Submit, he is guided to the next page with a unique Complaint Registration Number (CR No.)</a:t>
            </a:r>
          </a:p>
          <a:p>
            <a:endParaRPr lang="en-IN" dirty="0"/>
          </a:p>
        </p:txBody>
      </p:sp>
    </p:spTree>
    <p:extLst>
      <p:ext uri="{BB962C8B-B14F-4D97-AF65-F5344CB8AC3E}">
        <p14:creationId xmlns:p14="http://schemas.microsoft.com/office/powerpoint/2010/main" val="1448154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description</a:t>
            </a:r>
          </a:p>
        </p:txBody>
      </p:sp>
      <p:sp>
        <p:nvSpPr>
          <p:cNvPr id="3" name="Content Placeholder 2"/>
          <p:cNvSpPr>
            <a:spLocks noGrp="1"/>
          </p:cNvSpPr>
          <p:nvPr>
            <p:ph idx="1"/>
          </p:nvPr>
        </p:nvSpPr>
        <p:spPr/>
        <p:txBody>
          <a:bodyPr>
            <a:normAutofit fontScale="92500" lnSpcReduction="20000"/>
          </a:bodyPr>
          <a:lstStyle/>
          <a:p>
            <a:r>
              <a:rPr lang="en-IN" dirty="0">
                <a:solidFill>
                  <a:srgbClr val="404040"/>
                </a:solidFill>
                <a:latin typeface="ff5"/>
              </a:rPr>
              <a:t>Complaint Status Check: This page can be reached from Page 2 or Page 3. It has one mandatory field of complaint registration number (CR No.) which, when submitted, provides the information on the status of the query as Under Process or Finished.</a:t>
            </a:r>
            <a:endParaRPr lang="en-IN" dirty="0">
              <a:solidFill>
                <a:srgbClr val="000000"/>
              </a:solidFill>
              <a:latin typeface="Sofia Pro"/>
            </a:endParaRPr>
          </a:p>
          <a:p>
            <a:r>
              <a:rPr lang="en-IN" dirty="0">
                <a:solidFill>
                  <a:srgbClr val="404040"/>
                </a:solidFill>
                <a:latin typeface="ff5"/>
              </a:rPr>
              <a:t>Complaint Resolution Module: This page shall contain the list of queries along with their priorities and department to be referred to, status as per the department. The queries with finished as the final status are automatically moved to the solved sheet. The agent/manager can click on the status field of each query except his own complaint. This page shall contain the details about the status of the query like Finished or Pending or Unallocated. The Agent can change the Present Status of the query.</a:t>
            </a:r>
            <a:endParaRPr lang="en-IN" dirty="0">
              <a:solidFill>
                <a:srgbClr val="000000"/>
              </a:solidFill>
              <a:latin typeface="Sofia Pro"/>
            </a:endParaRPr>
          </a:p>
          <a:p>
            <a:endParaRPr lang="en-IN" dirty="0"/>
          </a:p>
        </p:txBody>
      </p:sp>
    </p:spTree>
    <p:extLst>
      <p:ext uri="{BB962C8B-B14F-4D97-AF65-F5344CB8AC3E}">
        <p14:creationId xmlns:p14="http://schemas.microsoft.com/office/powerpoint/2010/main" val="4261240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description</a:t>
            </a:r>
          </a:p>
        </p:txBody>
      </p:sp>
      <p:sp>
        <p:nvSpPr>
          <p:cNvPr id="3" name="Content Placeholder 2"/>
          <p:cNvSpPr>
            <a:spLocks noGrp="1"/>
          </p:cNvSpPr>
          <p:nvPr>
            <p:ph idx="1"/>
          </p:nvPr>
        </p:nvSpPr>
        <p:spPr/>
        <p:txBody>
          <a:bodyPr/>
          <a:lstStyle/>
          <a:p>
            <a:pPr lvl="0">
              <a:buClr>
                <a:srgbClr val="83992A"/>
              </a:buClr>
            </a:pPr>
            <a:r>
              <a:rPr lang="en-IN" b="1" dirty="0">
                <a:solidFill>
                  <a:srgbClr val="404040"/>
                </a:solidFill>
                <a:latin typeface="ff6"/>
              </a:rPr>
              <a:t>For Master Administrator:</a:t>
            </a:r>
            <a:endParaRPr lang="en-IN" dirty="0">
              <a:solidFill>
                <a:srgbClr val="000000"/>
              </a:solidFill>
              <a:latin typeface="Sofia Pro"/>
            </a:endParaRPr>
          </a:p>
          <a:p>
            <a:pPr lvl="0">
              <a:buClr>
                <a:srgbClr val="83992A"/>
              </a:buClr>
            </a:pPr>
            <a:r>
              <a:rPr lang="en-IN" dirty="0">
                <a:solidFill>
                  <a:srgbClr val="404040"/>
                </a:solidFill>
                <a:latin typeface="ff5"/>
              </a:rPr>
              <a:t>Master Mode: There is only one master administrator who generates the verification code for sign up process and has the ultimate power to control the total system. He can manage complaints and has the ability to remove complaints from the database regardless of the complaint status.</a:t>
            </a:r>
            <a:endParaRPr lang="en-IN" dirty="0">
              <a:solidFill>
                <a:srgbClr val="000000"/>
              </a:solidFill>
              <a:latin typeface="Sofia Pro"/>
            </a:endParaRPr>
          </a:p>
          <a:p>
            <a:endParaRPr lang="en-IN" dirty="0"/>
          </a:p>
        </p:txBody>
      </p:sp>
    </p:spTree>
    <p:extLst>
      <p:ext uri="{BB962C8B-B14F-4D97-AF65-F5344CB8AC3E}">
        <p14:creationId xmlns:p14="http://schemas.microsoft.com/office/powerpoint/2010/main" val="88052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Points to discuss</a:t>
            </a:r>
          </a:p>
        </p:txBody>
      </p:sp>
      <p:sp>
        <p:nvSpPr>
          <p:cNvPr id="3" name="Content Placeholder 2"/>
          <p:cNvSpPr>
            <a:spLocks noGrp="1"/>
          </p:cNvSpPr>
          <p:nvPr>
            <p:ph idx="1"/>
          </p:nvPr>
        </p:nvSpPr>
        <p:spPr/>
        <p:txBody>
          <a:bodyPr>
            <a:normAutofit fontScale="92500" lnSpcReduction="10000"/>
          </a:bodyPr>
          <a:lstStyle/>
          <a:p>
            <a:r>
              <a:rPr lang="en-IN" dirty="0"/>
              <a:t>Introduction</a:t>
            </a:r>
          </a:p>
          <a:p>
            <a:r>
              <a:rPr lang="en-IN" dirty="0"/>
              <a:t>Purpose</a:t>
            </a:r>
          </a:p>
          <a:p>
            <a:r>
              <a:rPr lang="en-IN" dirty="0"/>
              <a:t>Collaboration and work plan</a:t>
            </a:r>
          </a:p>
          <a:p>
            <a:r>
              <a:rPr lang="en-IN" dirty="0"/>
              <a:t>Concept</a:t>
            </a:r>
          </a:p>
          <a:p>
            <a:r>
              <a:rPr lang="en-IN" dirty="0"/>
              <a:t>About existing system and description</a:t>
            </a:r>
          </a:p>
          <a:p>
            <a:r>
              <a:rPr lang="en-IN" dirty="0"/>
              <a:t>Avoid common mistakes</a:t>
            </a:r>
          </a:p>
          <a:p>
            <a:r>
              <a:rPr lang="en-IN" dirty="0"/>
              <a:t>Program goal</a:t>
            </a:r>
          </a:p>
          <a:p>
            <a:endParaRPr lang="en-IN" dirty="0"/>
          </a:p>
        </p:txBody>
      </p:sp>
    </p:spTree>
    <p:extLst>
      <p:ext uri="{BB962C8B-B14F-4D97-AF65-F5344CB8AC3E}">
        <p14:creationId xmlns:p14="http://schemas.microsoft.com/office/powerpoint/2010/main" val="2733481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a:t>
            </a:r>
          </a:p>
        </p:txBody>
      </p:sp>
      <p:pic>
        <p:nvPicPr>
          <p:cNvPr id="6" name="Content Placeholder 5"/>
          <p:cNvPicPr>
            <a:picLocks noGrp="1" noChangeAspect="1"/>
          </p:cNvPicPr>
          <p:nvPr>
            <p:ph idx="1"/>
          </p:nvPr>
        </p:nvPicPr>
        <p:blipFill>
          <a:blip r:embed="rId2"/>
          <a:stretch>
            <a:fillRect/>
          </a:stretch>
        </p:blipFill>
        <p:spPr>
          <a:xfrm>
            <a:off x="2971800" y="2537082"/>
            <a:ext cx="6080760" cy="866896"/>
          </a:xfrm>
        </p:spPr>
      </p:pic>
      <p:sp>
        <p:nvSpPr>
          <p:cNvPr id="7" name="Rectangle 6"/>
          <p:cNvSpPr/>
          <p:nvPr/>
        </p:nvSpPr>
        <p:spPr>
          <a:xfrm>
            <a:off x="1295402" y="3403978"/>
            <a:ext cx="8831578" cy="2308324"/>
          </a:xfrm>
          <a:prstGeom prst="rect">
            <a:avLst/>
          </a:prstGeom>
        </p:spPr>
        <p:txBody>
          <a:bodyPr wrap="square">
            <a:spAutoFit/>
          </a:bodyPr>
          <a:lstStyle/>
          <a:p>
            <a:r>
              <a:rPr lang="en-IN" dirty="0">
                <a:solidFill>
                  <a:srgbClr val="060606"/>
                </a:solidFill>
                <a:latin typeface="Wingdings" panose="05000000000000000000" pitchFamily="2" charset="2"/>
              </a:rPr>
              <a:t> </a:t>
            </a:r>
            <a:r>
              <a:rPr lang="en-IN" b="1" i="1" dirty="0">
                <a:latin typeface="Times New Roman" panose="02020603050405020304" pitchFamily="18" charset="0"/>
              </a:rPr>
              <a:t>Admin- </a:t>
            </a:r>
            <a:r>
              <a:rPr lang="en-IN" dirty="0">
                <a:latin typeface="Times New Roman" panose="02020603050405020304" pitchFamily="18" charset="0"/>
              </a:rPr>
              <a:t>Create system users and manage their privileges,</a:t>
            </a:r>
          </a:p>
          <a:p>
            <a:r>
              <a:rPr lang="en-IN" dirty="0">
                <a:latin typeface="Wingdings" panose="05000000000000000000" pitchFamily="2" charset="2"/>
              </a:rPr>
              <a:t> </a:t>
            </a:r>
            <a:r>
              <a:rPr lang="en-IN" b="1" i="1" dirty="0">
                <a:latin typeface="Times New Roman" panose="02020603050405020304" pitchFamily="18" charset="0"/>
              </a:rPr>
              <a:t>Learner- </a:t>
            </a:r>
            <a:r>
              <a:rPr lang="en-IN" dirty="0">
                <a:latin typeface="Times New Roman" panose="02020603050405020304" pitchFamily="18" charset="0"/>
              </a:rPr>
              <a:t>Make Complaints against the provided Services</a:t>
            </a:r>
          </a:p>
          <a:p>
            <a:r>
              <a:rPr lang="en-IN" dirty="0">
                <a:solidFill>
                  <a:srgbClr val="060606"/>
                </a:solidFill>
                <a:latin typeface="Wingdings" panose="05000000000000000000" pitchFamily="2" charset="2"/>
              </a:rPr>
              <a:t></a:t>
            </a:r>
            <a:r>
              <a:rPr lang="en-IN" b="1" i="1" dirty="0">
                <a:latin typeface="Times New Roman" panose="02020603050405020304" pitchFamily="18" charset="0"/>
              </a:rPr>
              <a:t>    Agent- </a:t>
            </a:r>
            <a:r>
              <a:rPr lang="en-IN" dirty="0">
                <a:latin typeface="Times New Roman" panose="02020603050405020304" pitchFamily="18" charset="0"/>
              </a:rPr>
              <a:t>Record the Complaint in the web-based then assigns follow up to available staff,</a:t>
            </a:r>
          </a:p>
          <a:p>
            <a:r>
              <a:rPr lang="en-IN" dirty="0">
                <a:latin typeface="Wingdings" panose="05000000000000000000" pitchFamily="2" charset="2"/>
              </a:rPr>
              <a:t> </a:t>
            </a:r>
            <a:r>
              <a:rPr lang="en-IN" b="1" i="1" dirty="0">
                <a:latin typeface="Times New Roman" panose="02020603050405020304" pitchFamily="18" charset="0"/>
              </a:rPr>
              <a:t>Staff- </a:t>
            </a:r>
            <a:r>
              <a:rPr lang="en-IN" dirty="0">
                <a:latin typeface="Times New Roman" panose="02020603050405020304" pitchFamily="18" charset="0"/>
              </a:rPr>
              <a:t>Manage the Complaints causes and actions in the system then provide solutions,</a:t>
            </a:r>
          </a:p>
          <a:p>
            <a:r>
              <a:rPr lang="en-IN" dirty="0">
                <a:latin typeface="Wingdings" panose="05000000000000000000" pitchFamily="2" charset="2"/>
              </a:rPr>
              <a:t> </a:t>
            </a:r>
            <a:r>
              <a:rPr lang="en-IN" b="1" i="1" dirty="0">
                <a:latin typeface="Times New Roman" panose="02020603050405020304" pitchFamily="18" charset="0"/>
              </a:rPr>
              <a:t>student registry- </a:t>
            </a:r>
            <a:r>
              <a:rPr lang="en-IN" dirty="0">
                <a:latin typeface="Times New Roman" panose="02020603050405020304" pitchFamily="18" charset="0"/>
              </a:rPr>
              <a:t>Has all learners SSN, Name... </a:t>
            </a:r>
            <a:r>
              <a:rPr lang="en-IN" dirty="0" err="1">
                <a:latin typeface="Times New Roman" panose="02020603050405020304" pitchFamily="18" charset="0"/>
              </a:rPr>
              <a:t>etc</a:t>
            </a:r>
            <a:r>
              <a:rPr lang="en-IN" dirty="0">
                <a:latin typeface="Times New Roman" panose="02020603050405020304" pitchFamily="18" charset="0"/>
              </a:rPr>
              <a:t>,</a:t>
            </a:r>
          </a:p>
          <a:p>
            <a:r>
              <a:rPr lang="en-IN" dirty="0">
                <a:latin typeface="Wingdings" panose="05000000000000000000" pitchFamily="2" charset="2"/>
              </a:rPr>
              <a:t> </a:t>
            </a:r>
            <a:r>
              <a:rPr lang="en-IN" b="1" i="1" dirty="0">
                <a:latin typeface="Times New Roman" panose="02020603050405020304" pitchFamily="18" charset="0"/>
              </a:rPr>
              <a:t>Social Solidarity- </a:t>
            </a:r>
            <a:r>
              <a:rPr lang="en-IN" dirty="0">
                <a:latin typeface="Times New Roman" panose="02020603050405020304" pitchFamily="18" charset="0"/>
              </a:rPr>
              <a:t>Has Citizens details that deserve services,</a:t>
            </a:r>
          </a:p>
          <a:p>
            <a:r>
              <a:rPr lang="en-IN" dirty="0">
                <a:latin typeface="Wingdings" panose="05000000000000000000" pitchFamily="2" charset="2"/>
              </a:rPr>
              <a:t> </a:t>
            </a:r>
            <a:r>
              <a:rPr lang="en-IN" b="1" i="1" dirty="0">
                <a:latin typeface="Times New Roman" panose="02020603050405020304" pitchFamily="18" charset="0"/>
              </a:rPr>
              <a:t>Staff Data- </a:t>
            </a:r>
            <a:r>
              <a:rPr lang="en-IN" dirty="0">
                <a:latin typeface="Times New Roman" panose="02020603050405020304" pitchFamily="18" charset="0"/>
              </a:rPr>
              <a:t>Has all staff details who works on Social Solidarity and could be assigned to deal with Complaints.</a:t>
            </a:r>
            <a:endParaRPr lang="en-IN" dirty="0"/>
          </a:p>
        </p:txBody>
      </p:sp>
      <p:sp>
        <p:nvSpPr>
          <p:cNvPr id="9" name="Rectangle 8"/>
          <p:cNvSpPr/>
          <p:nvPr/>
        </p:nvSpPr>
        <p:spPr>
          <a:xfrm>
            <a:off x="1267755" y="2537082"/>
            <a:ext cx="1155405" cy="400110"/>
          </a:xfrm>
          <a:prstGeom prst="rect">
            <a:avLst/>
          </a:prstGeom>
        </p:spPr>
        <p:txBody>
          <a:bodyPr wrap="square">
            <a:spAutoFit/>
          </a:bodyPr>
          <a:lstStyle/>
          <a:p>
            <a:pPr lvl="0" algn="ctr">
              <a:spcBef>
                <a:spcPct val="20000"/>
              </a:spcBef>
              <a:spcAft>
                <a:spcPts val="600"/>
              </a:spcAft>
              <a:buClr>
                <a:srgbClr val="83992A"/>
              </a:buClr>
              <a:buSzPct val="115000"/>
            </a:pPr>
            <a:r>
              <a:rPr lang="en-IN" sz="2000" b="1" dirty="0">
                <a:solidFill>
                  <a:prstClr val="black">
                    <a:lumMod val="85000"/>
                    <a:lumOff val="15000"/>
                  </a:prstClr>
                </a:solidFill>
              </a:rPr>
              <a:t>Roles:-</a:t>
            </a:r>
          </a:p>
        </p:txBody>
      </p:sp>
    </p:spTree>
    <p:extLst>
      <p:ext uri="{BB962C8B-B14F-4D97-AF65-F5344CB8AC3E}">
        <p14:creationId xmlns:p14="http://schemas.microsoft.com/office/powerpoint/2010/main" val="377495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8731" y="683536"/>
            <a:ext cx="3718455" cy="432933"/>
          </a:xfrm>
        </p:spPr>
        <p:txBody>
          <a:bodyPr>
            <a:normAutofit fontScale="90000"/>
          </a:bodyPr>
          <a:lstStyle/>
          <a:p>
            <a:r>
              <a:rPr lang="en-IN" dirty="0"/>
              <a:t>Scenario overview</a:t>
            </a:r>
          </a:p>
        </p:txBody>
      </p:sp>
      <p:sp>
        <p:nvSpPr>
          <p:cNvPr id="10" name="Content Placeholder 9"/>
          <p:cNvSpPr>
            <a:spLocks noGrp="1"/>
          </p:cNvSpPr>
          <p:nvPr>
            <p:ph idx="1"/>
          </p:nvPr>
        </p:nvSpPr>
        <p:spPr>
          <a:xfrm>
            <a:off x="5575619" y="1231472"/>
            <a:ext cx="5469466" cy="4893735"/>
          </a:xfrm>
        </p:spPr>
        <p:txBody>
          <a:bodyPr>
            <a:normAutofit fontScale="92500" lnSpcReduction="10000"/>
          </a:bodyPr>
          <a:lstStyle/>
          <a:p>
            <a:pPr marL="0" lvl="0" indent="0">
              <a:spcBef>
                <a:spcPts val="0"/>
              </a:spcBef>
              <a:spcAft>
                <a:spcPts val="0"/>
              </a:spcAft>
              <a:buClrTx/>
              <a:buSzTx/>
              <a:buNone/>
            </a:pPr>
            <a:r>
              <a:rPr lang="en-IN" sz="1800" dirty="0">
                <a:solidFill>
                  <a:prstClr val="black"/>
                </a:solidFill>
              </a:rPr>
              <a:t>A  student encounters a problem with the Social Solidarity; he enters the web and fills his new</a:t>
            </a:r>
          </a:p>
          <a:p>
            <a:pPr marL="0" lvl="0" indent="0">
              <a:spcBef>
                <a:spcPts val="0"/>
              </a:spcBef>
              <a:spcAft>
                <a:spcPts val="0"/>
              </a:spcAft>
              <a:buClrTx/>
              <a:buSzTx/>
              <a:buNone/>
            </a:pPr>
            <a:r>
              <a:rPr lang="en-IN" sz="1800" dirty="0">
                <a:solidFill>
                  <a:prstClr val="black"/>
                </a:solidFill>
              </a:rPr>
              <a:t>complaint in the complaint form, and explains his problem. </a:t>
            </a:r>
          </a:p>
          <a:p>
            <a:pPr marL="0" lvl="0" indent="0">
              <a:spcBef>
                <a:spcPts val="0"/>
              </a:spcBef>
              <a:spcAft>
                <a:spcPts val="0"/>
              </a:spcAft>
              <a:buClrTx/>
              <a:buSzTx/>
              <a:buNone/>
            </a:pPr>
            <a:r>
              <a:rPr lang="en-IN" sz="1800" dirty="0">
                <a:solidFill>
                  <a:prstClr val="black"/>
                </a:solidFill>
              </a:rPr>
              <a:t>Then the agent/manager records the problem; opens the complaint system and enters information on each failure associated with the complaint. </a:t>
            </a:r>
          </a:p>
          <a:p>
            <a:pPr marL="0" lvl="0" indent="0">
              <a:spcBef>
                <a:spcPts val="0"/>
              </a:spcBef>
              <a:spcAft>
                <a:spcPts val="0"/>
              </a:spcAft>
              <a:buClrTx/>
              <a:buSzTx/>
              <a:buNone/>
            </a:pPr>
            <a:r>
              <a:rPr lang="en-IN" sz="1800" dirty="0">
                <a:solidFill>
                  <a:prstClr val="black"/>
                </a:solidFill>
              </a:rPr>
              <a:t>In a subsequent process the staff of the service department handles the complaints and delegates each complaint to the responsible one. Each department deal with the assigned complaints according to the management rules then analyses actions and causes to get results. </a:t>
            </a:r>
          </a:p>
          <a:p>
            <a:pPr marL="0" lvl="0" indent="0">
              <a:spcBef>
                <a:spcPts val="0"/>
              </a:spcBef>
              <a:spcAft>
                <a:spcPts val="0"/>
              </a:spcAft>
              <a:buClrTx/>
              <a:buSzTx/>
              <a:buNone/>
            </a:pPr>
            <a:r>
              <a:rPr lang="en-IN" sz="1800" dirty="0">
                <a:solidFill>
                  <a:prstClr val="black"/>
                </a:solidFill>
              </a:rPr>
              <a:t>After that, propose a satisfying solution for the student’s problem. If this solution is satisfactory for the student then the statement of the complaint is closed. If not, the responsible department edits the original complaint and the process starts again. </a:t>
            </a:r>
          </a:p>
          <a:p>
            <a:pPr marL="0" lvl="0" indent="0">
              <a:spcBef>
                <a:spcPts val="0"/>
              </a:spcBef>
              <a:spcAft>
                <a:spcPts val="0"/>
              </a:spcAft>
              <a:buClrTx/>
              <a:buSzTx/>
              <a:buNone/>
            </a:pPr>
            <a:r>
              <a:rPr lang="en-IN" sz="1800" dirty="0">
                <a:solidFill>
                  <a:prstClr val="black"/>
                </a:solidFill>
              </a:rPr>
              <a:t>The new Complaint Management System is needed to improve these workflows and enable each department to contribute to the process of solving the complaints.</a:t>
            </a:r>
          </a:p>
          <a:p>
            <a:endParaRPr lang="en-IN" dirty="0"/>
          </a:p>
        </p:txBody>
      </p:sp>
      <p:sp>
        <p:nvSpPr>
          <p:cNvPr id="11" name="Text Placeholder 10"/>
          <p:cNvSpPr>
            <a:spLocks noGrp="1"/>
          </p:cNvSpPr>
          <p:nvPr>
            <p:ph type="body" sz="half" idx="2"/>
          </p:nvPr>
        </p:nvSpPr>
        <p:spPr>
          <a:xfrm>
            <a:off x="1019491" y="1231472"/>
            <a:ext cx="4009709" cy="4159251"/>
          </a:xfrm>
        </p:spPr>
        <p:txBody>
          <a:bodyPr/>
          <a:lstStyle/>
          <a:p>
            <a:endParaRPr lang="en-IN" dirty="0"/>
          </a:p>
        </p:txBody>
      </p:sp>
      <p:sp>
        <p:nvSpPr>
          <p:cNvPr id="9" name="Rectangle 8"/>
          <p:cNvSpPr/>
          <p:nvPr/>
        </p:nvSpPr>
        <p:spPr>
          <a:xfrm>
            <a:off x="1565910" y="1901042"/>
            <a:ext cx="7669530" cy="261610"/>
          </a:xfrm>
          <a:prstGeom prst="rect">
            <a:avLst/>
          </a:prstGeom>
        </p:spPr>
        <p:txBody>
          <a:bodyPr wrap="square">
            <a:spAutoFit/>
          </a:bodyPr>
          <a:lstStyle/>
          <a:p>
            <a:r>
              <a:rPr lang="en-IN" sz="1100" dirty="0">
                <a:latin typeface="Times New Roman" panose="02020603050405020304" pitchFamily="18" charset="0"/>
              </a:rPr>
              <a:t>.</a:t>
            </a:r>
            <a:endParaRPr lang="en-IN" dirty="0"/>
          </a:p>
        </p:txBody>
      </p:sp>
      <p:pic>
        <p:nvPicPr>
          <p:cNvPr id="13" name="Picture 12"/>
          <p:cNvPicPr>
            <a:picLocks noChangeAspect="1"/>
          </p:cNvPicPr>
          <p:nvPr/>
        </p:nvPicPr>
        <p:blipFill rotWithShape="1">
          <a:blip r:embed="rId2"/>
          <a:srcRect/>
          <a:stretch/>
        </p:blipFill>
        <p:spPr>
          <a:xfrm>
            <a:off x="853614" y="683535"/>
            <a:ext cx="4448796" cy="5441671"/>
          </a:xfrm>
          <a:prstGeom prst="rect">
            <a:avLst/>
          </a:prstGeom>
        </p:spPr>
      </p:pic>
    </p:spTree>
    <p:extLst>
      <p:ext uri="{BB962C8B-B14F-4D97-AF65-F5344CB8AC3E}">
        <p14:creationId xmlns:p14="http://schemas.microsoft.com/office/powerpoint/2010/main" val="2812416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Sequence execution</a:t>
            </a:r>
          </a:p>
        </p:txBody>
      </p:sp>
      <p:sp>
        <p:nvSpPr>
          <p:cNvPr id="6" name="Content Placeholder 5"/>
          <p:cNvSpPr>
            <a:spLocks noGrp="1"/>
          </p:cNvSpPr>
          <p:nvPr>
            <p:ph idx="1"/>
          </p:nvPr>
        </p:nvSpPr>
        <p:spPr/>
        <p:txBody>
          <a:bodyPr>
            <a:normAutofit fontScale="70000" lnSpcReduction="20000"/>
          </a:bodyPr>
          <a:lstStyle/>
          <a:p>
            <a:r>
              <a:rPr lang="en-IN" dirty="0">
                <a:latin typeface="Times New Roman" panose="02020603050405020304" pitchFamily="18" charset="0"/>
              </a:rPr>
              <a:t>For more understanding, we have summarized the flow of the major functions of the system using the sequence diagram to show how processes operate one with another and in which order.</a:t>
            </a:r>
          </a:p>
          <a:p>
            <a:r>
              <a:rPr lang="en-IN" dirty="0">
                <a:latin typeface="Times New Roman" panose="02020603050405020304" pitchFamily="18" charset="0"/>
              </a:rPr>
              <a:t>The major functions of this system need to answer the following questions as:</a:t>
            </a:r>
          </a:p>
          <a:p>
            <a:pPr marL="0" indent="0">
              <a:buNone/>
            </a:pPr>
            <a:r>
              <a:rPr lang="en-IN" dirty="0">
                <a:latin typeface="Times New Roman" panose="02020603050405020304" pitchFamily="18" charset="0"/>
              </a:rPr>
              <a:t>               Which type of users deal with it?</a:t>
            </a:r>
          </a:p>
          <a:p>
            <a:pPr marL="0" indent="0">
              <a:buNone/>
            </a:pPr>
            <a:r>
              <a:rPr lang="en-IN" dirty="0">
                <a:latin typeface="Times New Roman" panose="02020603050405020304" pitchFamily="18" charset="0"/>
              </a:rPr>
              <a:t>               Who manage the system users and assign roles? </a:t>
            </a:r>
          </a:p>
          <a:p>
            <a:pPr marL="0" indent="0">
              <a:buNone/>
            </a:pPr>
            <a:r>
              <a:rPr lang="en-IN" dirty="0">
                <a:latin typeface="Times New Roman" panose="02020603050405020304" pitchFamily="18" charset="0"/>
              </a:rPr>
              <a:t>               Who make the complaint? </a:t>
            </a:r>
          </a:p>
          <a:p>
            <a:pPr marL="0" indent="0">
              <a:buNone/>
            </a:pPr>
            <a:r>
              <a:rPr lang="en-IN" dirty="0">
                <a:latin typeface="Times New Roman" panose="02020603050405020304" pitchFamily="18" charset="0"/>
              </a:rPr>
              <a:t>               Who deal with each complaint and according to which criteria? </a:t>
            </a:r>
          </a:p>
          <a:p>
            <a:pPr marL="0" indent="0">
              <a:buNone/>
            </a:pPr>
            <a:r>
              <a:rPr lang="en-IN" dirty="0">
                <a:latin typeface="Times New Roman" panose="02020603050405020304" pitchFamily="18" charset="0"/>
              </a:rPr>
              <a:t>               Who solve the complaint? </a:t>
            </a:r>
          </a:p>
          <a:p>
            <a:pPr marL="0" indent="0">
              <a:buNone/>
            </a:pPr>
            <a:r>
              <a:rPr lang="en-IN" dirty="0">
                <a:latin typeface="Times New Roman" panose="02020603050405020304" pitchFamily="18" charset="0"/>
              </a:rPr>
              <a:t>               Who follows up each complaint?</a:t>
            </a:r>
            <a:endParaRPr lang="en-IN" dirty="0"/>
          </a:p>
        </p:txBody>
      </p:sp>
    </p:spTree>
    <p:extLst>
      <p:ext uri="{BB962C8B-B14F-4D97-AF65-F5344CB8AC3E}">
        <p14:creationId xmlns:p14="http://schemas.microsoft.com/office/powerpoint/2010/main" val="2946078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execution</a:t>
            </a:r>
          </a:p>
        </p:txBody>
      </p:sp>
      <p:sp>
        <p:nvSpPr>
          <p:cNvPr id="3" name="Content Placeholder 2"/>
          <p:cNvSpPr>
            <a:spLocks noGrp="1"/>
          </p:cNvSpPr>
          <p:nvPr>
            <p:ph idx="1"/>
          </p:nvPr>
        </p:nvSpPr>
        <p:spPr>
          <a:xfrm>
            <a:off x="1295402" y="2402188"/>
            <a:ext cx="9601196" cy="3318936"/>
          </a:xfrm>
        </p:spPr>
        <p:txBody>
          <a:bodyPr>
            <a:noAutofit/>
          </a:bodyPr>
          <a:lstStyle/>
          <a:p>
            <a:r>
              <a:rPr lang="en-IN" sz="1800" i="1" dirty="0">
                <a:latin typeface="Times New Roman" panose="02020603050405020304" pitchFamily="18" charset="0"/>
              </a:rPr>
              <a:t>First user</a:t>
            </a:r>
            <a:r>
              <a:rPr lang="en-IN" sz="1800" dirty="0">
                <a:latin typeface="Times New Roman" panose="02020603050405020304" pitchFamily="18" charset="0"/>
              </a:rPr>
              <a:t>: the administrator who adds new users or manages system privilege for whom exist on he system by assigning their roles.</a:t>
            </a:r>
          </a:p>
          <a:p>
            <a:r>
              <a:rPr lang="en-IN" sz="1800" i="1" dirty="0">
                <a:latin typeface="Times New Roman" panose="02020603050405020304" pitchFamily="18" charset="0"/>
              </a:rPr>
              <a:t>Second user</a:t>
            </a:r>
            <a:r>
              <a:rPr lang="en-IN" sz="1800" dirty="0">
                <a:latin typeface="Times New Roman" panose="02020603050405020304" pitchFamily="18" charset="0"/>
              </a:rPr>
              <a:t>: the learner (complainant) who makes complaint and check for existing complaint status.</a:t>
            </a:r>
          </a:p>
          <a:p>
            <a:r>
              <a:rPr lang="en-IN" sz="1800" i="1" dirty="0">
                <a:latin typeface="Times New Roman" panose="02020603050405020304" pitchFamily="18" charset="0"/>
              </a:rPr>
              <a:t>Third user</a:t>
            </a:r>
            <a:r>
              <a:rPr lang="en-IN" sz="1800" dirty="0">
                <a:latin typeface="Times New Roman" panose="02020603050405020304" pitchFamily="18" charset="0"/>
              </a:rPr>
              <a:t>: the agent who registers or manages learner Complaint each according to its weight classification and follows up through knowledge base in case of solution not found then forward the complaint case to the responsible staff of the service department to handle it.</a:t>
            </a:r>
          </a:p>
          <a:p>
            <a:r>
              <a:rPr lang="en-IN" sz="1800" i="1" dirty="0">
                <a:latin typeface="Times New Roman" panose="02020603050405020304" pitchFamily="18" charset="0"/>
              </a:rPr>
              <a:t>Fourth user</a:t>
            </a:r>
            <a:r>
              <a:rPr lang="en-IN" sz="1800" dirty="0">
                <a:latin typeface="Times New Roman" panose="02020603050405020304" pitchFamily="18" charset="0"/>
              </a:rPr>
              <a:t>: the responsible staff of the service department who deals with the waiting complaints by identifying and analysing the causes and actions for each complaint then resolving it according to the management rules and propose a preventive action in order to ensure that this complaint will not be raised again. Then finally, back the complaint case to the agent in order to follow it up. After that, the agent updates the complaint status or closes the complaint case if it resolved.</a:t>
            </a:r>
            <a:endParaRPr lang="en-IN" sz="1800" dirty="0"/>
          </a:p>
        </p:txBody>
      </p:sp>
    </p:spTree>
    <p:extLst>
      <p:ext uri="{BB962C8B-B14F-4D97-AF65-F5344CB8AC3E}">
        <p14:creationId xmlns:p14="http://schemas.microsoft.com/office/powerpoint/2010/main" val="3881569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Sequence execution</a:t>
            </a:r>
          </a:p>
        </p:txBody>
      </p:sp>
      <p:sp>
        <p:nvSpPr>
          <p:cNvPr id="3" name="Content Placeholder 2"/>
          <p:cNvSpPr>
            <a:spLocks noGrp="1"/>
          </p:cNvSpPr>
          <p:nvPr>
            <p:ph idx="1"/>
          </p:nvPr>
        </p:nvSpPr>
        <p:spPr/>
        <p:txBody>
          <a:bodyPr>
            <a:normAutofit fontScale="92500" lnSpcReduction="10000"/>
          </a:bodyPr>
          <a:lstStyle/>
          <a:p>
            <a:r>
              <a:rPr lang="en-IN" dirty="0">
                <a:latin typeface="Times New Roman" panose="02020603050405020304" pitchFamily="18" charset="0"/>
              </a:rPr>
              <a:t>Also there are two main services that integrate with the proposed system,</a:t>
            </a:r>
          </a:p>
          <a:p>
            <a:r>
              <a:rPr lang="en-IN" i="1" dirty="0">
                <a:latin typeface="Times New Roman" panose="02020603050405020304" pitchFamily="18" charset="0"/>
              </a:rPr>
              <a:t>First service</a:t>
            </a:r>
            <a:r>
              <a:rPr lang="en-IN" dirty="0">
                <a:latin typeface="Times New Roman" panose="02020603050405020304" pitchFamily="18" charset="0"/>
              </a:rPr>
              <a:t>: the Social Solidarity service which contains the entire learners’ information that deserves the services , also it contains the entire staffs’ information, each according to his department and role to deal with cases on the system.</a:t>
            </a:r>
          </a:p>
          <a:p>
            <a:r>
              <a:rPr lang="en-IN" i="1" dirty="0">
                <a:latin typeface="Times New Roman" panose="02020603050405020304" pitchFamily="18" charset="0"/>
              </a:rPr>
              <a:t>Second service</a:t>
            </a:r>
            <a:r>
              <a:rPr lang="en-IN" dirty="0">
                <a:latin typeface="Times New Roman" panose="02020603050405020304" pitchFamily="18" charset="0"/>
              </a:rPr>
              <a:t>: the Civil Registry service which contains the entire learners’ identity information, if they deserve services or not, also to validate the identity of the learner who make complaint in order to improve the provided service as general</a:t>
            </a:r>
            <a:endParaRPr lang="en-IN" dirty="0"/>
          </a:p>
        </p:txBody>
      </p:sp>
    </p:spTree>
    <p:extLst>
      <p:ext uri="{BB962C8B-B14F-4D97-AF65-F5344CB8AC3E}">
        <p14:creationId xmlns:p14="http://schemas.microsoft.com/office/powerpoint/2010/main" val="2602257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889" y="823106"/>
            <a:ext cx="9601196" cy="1303867"/>
          </a:xfrm>
        </p:spPr>
        <p:txBody>
          <a:bodyPr>
            <a:normAutofit fontScale="90000"/>
          </a:bodyPr>
          <a:lstStyle/>
          <a:p>
            <a:r>
              <a:rPr lang="en-US" dirty="0"/>
              <a:t>HARDWARE &amp; SOFTWARE REQUIREMENT</a:t>
            </a:r>
          </a:p>
        </p:txBody>
      </p:sp>
      <p:sp>
        <p:nvSpPr>
          <p:cNvPr id="3" name="Content Placeholder 2"/>
          <p:cNvSpPr>
            <a:spLocks noGrp="1"/>
          </p:cNvSpPr>
          <p:nvPr>
            <p:ph idx="1"/>
          </p:nvPr>
        </p:nvSpPr>
        <p:spPr>
          <a:xfrm>
            <a:off x="1630016" y="2411896"/>
            <a:ext cx="8852454" cy="3723862"/>
          </a:xfrm>
        </p:spPr>
        <p:txBody>
          <a:bodyPr>
            <a:normAutofit fontScale="92500" lnSpcReduction="10000"/>
          </a:bodyPr>
          <a:lstStyle/>
          <a:p>
            <a:r>
              <a:rPr lang="en-US" dirty="0"/>
              <a:t>Hardware Requirements</a:t>
            </a:r>
          </a:p>
          <a:p>
            <a:pPr lvl="1"/>
            <a:r>
              <a:rPr lang="en-US" dirty="0"/>
              <a:t>Processor :- intel core2duo</a:t>
            </a:r>
          </a:p>
          <a:p>
            <a:pPr lvl="1"/>
            <a:r>
              <a:rPr lang="en-US" dirty="0"/>
              <a:t>Speed :- 3.06 </a:t>
            </a:r>
            <a:r>
              <a:rPr lang="en-US" dirty="0" err="1"/>
              <a:t>Ghz</a:t>
            </a:r>
            <a:endParaRPr lang="en-US" dirty="0"/>
          </a:p>
          <a:p>
            <a:pPr lvl="1"/>
            <a:r>
              <a:rPr lang="en-US" dirty="0"/>
              <a:t>Primary Memory :- 512 MB RAM</a:t>
            </a:r>
          </a:p>
          <a:p>
            <a:pPr lvl="1"/>
            <a:r>
              <a:rPr lang="en-US" dirty="0"/>
              <a:t>Hard Disk :- 2GB </a:t>
            </a:r>
          </a:p>
          <a:p>
            <a:r>
              <a:rPr lang="en-US" dirty="0"/>
              <a:t>Software Requirements</a:t>
            </a:r>
          </a:p>
          <a:p>
            <a:pPr lvl="1"/>
            <a:r>
              <a:rPr lang="en-US" dirty="0"/>
              <a:t>Language used :- html</a:t>
            </a:r>
          </a:p>
          <a:p>
            <a:pPr lvl="1"/>
            <a:r>
              <a:rPr lang="en-US" dirty="0"/>
              <a:t>Platform :-Windows XP/7/8/8.1/10</a:t>
            </a:r>
          </a:p>
          <a:p>
            <a:pPr lvl="1"/>
            <a:r>
              <a:rPr lang="en-US" dirty="0"/>
              <a:t>Tools Used :-Internet explorer, Mozilla Firefox, Chrome.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20326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Features of proposed system</a:t>
            </a:r>
          </a:p>
        </p:txBody>
      </p:sp>
      <p:sp>
        <p:nvSpPr>
          <p:cNvPr id="4" name="Content Placeholder 3"/>
          <p:cNvSpPr>
            <a:spLocks noGrp="1"/>
          </p:cNvSpPr>
          <p:nvPr>
            <p:ph idx="1"/>
          </p:nvPr>
        </p:nvSpPr>
        <p:spPr/>
        <p:txBody>
          <a:bodyPr>
            <a:normAutofit/>
          </a:bodyPr>
          <a:lstStyle/>
          <a:p>
            <a:r>
              <a:rPr lang="en-IN" dirty="0"/>
              <a:t>Fast &amp; Dynamic Data </a:t>
            </a:r>
          </a:p>
          <a:p>
            <a:r>
              <a:rPr lang="en-IN" dirty="0"/>
              <a:t>Latest Data can be fetched.</a:t>
            </a:r>
          </a:p>
          <a:p>
            <a:r>
              <a:rPr lang="en-IN" dirty="0"/>
              <a:t> Automatic Reply.</a:t>
            </a:r>
          </a:p>
          <a:p>
            <a:r>
              <a:rPr lang="en-IN" dirty="0"/>
              <a:t> Ajax Controls will be used for that Purpose.</a:t>
            </a:r>
          </a:p>
          <a:p>
            <a:endParaRPr lang="en-IN" dirty="0"/>
          </a:p>
        </p:txBody>
      </p:sp>
    </p:spTree>
    <p:extLst>
      <p:ext uri="{BB962C8B-B14F-4D97-AF65-F5344CB8AC3E}">
        <p14:creationId xmlns:p14="http://schemas.microsoft.com/office/powerpoint/2010/main" val="1256460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scope</a:t>
            </a:r>
          </a:p>
        </p:txBody>
      </p:sp>
      <p:sp>
        <p:nvSpPr>
          <p:cNvPr id="3" name="Content Placeholder 2"/>
          <p:cNvSpPr>
            <a:spLocks noGrp="1"/>
          </p:cNvSpPr>
          <p:nvPr>
            <p:ph idx="1"/>
          </p:nvPr>
        </p:nvSpPr>
        <p:spPr/>
        <p:txBody>
          <a:bodyPr/>
          <a:lstStyle/>
          <a:p>
            <a:pPr marL="457200" lvl="1" indent="0" defTabSz="914400" fontAlgn="base">
              <a:spcBef>
                <a:spcPct val="0"/>
              </a:spcBef>
              <a:spcAft>
                <a:spcPct val="0"/>
              </a:spcAft>
              <a:buClrTx/>
              <a:buSzTx/>
              <a:buNone/>
            </a:pPr>
            <a:r>
              <a:rPr lang="en-US" altLang="en-US" sz="3200" dirty="0">
                <a:solidFill>
                  <a:prstClr val="black"/>
                </a:solidFill>
                <a:latin typeface="Garamond" panose="02020404030301010803" pitchFamily="18" charset="0"/>
              </a:rPr>
              <a:t>Receiving people complaints and Provides  people complaint status.</a:t>
            </a:r>
          </a:p>
          <a:p>
            <a:pPr marL="457200" lvl="1" indent="0" defTabSz="914400" fontAlgn="base">
              <a:spcBef>
                <a:spcPct val="0"/>
              </a:spcBef>
              <a:spcAft>
                <a:spcPct val="0"/>
              </a:spcAft>
              <a:buClrTx/>
              <a:buSzTx/>
              <a:buNone/>
            </a:pPr>
            <a:r>
              <a:rPr lang="en-US" altLang="en-US" sz="3200" dirty="0">
                <a:solidFill>
                  <a:prstClr val="black"/>
                </a:solidFill>
                <a:latin typeface="Garamond" panose="02020404030301010803" pitchFamily="18" charset="0"/>
              </a:rPr>
              <a:t>Higher speed of Receiving complaints.</a:t>
            </a:r>
          </a:p>
          <a:p>
            <a:pPr marL="457200" lvl="1" indent="0" defTabSz="914400" fontAlgn="base">
              <a:spcBef>
                <a:spcPct val="0"/>
              </a:spcBef>
              <a:spcAft>
                <a:spcPct val="0"/>
              </a:spcAft>
              <a:buClrTx/>
              <a:buSzTx/>
              <a:buNone/>
            </a:pPr>
            <a:r>
              <a:rPr lang="en-US" altLang="en-US" sz="3200" dirty="0">
                <a:solidFill>
                  <a:prstClr val="black"/>
                </a:solidFill>
                <a:latin typeface="Garamond" panose="02020404030301010803" pitchFamily="18" charset="0"/>
              </a:rPr>
              <a:t>Distribution of Related complaints among Different Departments.</a:t>
            </a:r>
          </a:p>
          <a:p>
            <a:endParaRPr lang="en-IN" dirty="0"/>
          </a:p>
        </p:txBody>
      </p:sp>
    </p:spTree>
    <p:extLst>
      <p:ext uri="{BB962C8B-B14F-4D97-AF65-F5344CB8AC3E}">
        <p14:creationId xmlns:p14="http://schemas.microsoft.com/office/powerpoint/2010/main" val="1140392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Program goals</a:t>
            </a:r>
          </a:p>
        </p:txBody>
      </p:sp>
      <p:sp>
        <p:nvSpPr>
          <p:cNvPr id="6" name="Content Placeholder 5"/>
          <p:cNvSpPr>
            <a:spLocks noGrp="1"/>
          </p:cNvSpPr>
          <p:nvPr>
            <p:ph idx="1"/>
          </p:nvPr>
        </p:nvSpPr>
        <p:spPr>
          <a:xfrm>
            <a:off x="1295402" y="2570999"/>
            <a:ext cx="9601196" cy="3318936"/>
          </a:xfrm>
        </p:spPr>
        <p:txBody>
          <a:bodyPr>
            <a:normAutofit lnSpcReduction="10000"/>
          </a:bodyPr>
          <a:lstStyle/>
          <a:p>
            <a:pPr marL="0" lvl="0" indent="0">
              <a:buClr>
                <a:srgbClr val="83992A"/>
              </a:buClr>
              <a:buNone/>
            </a:pPr>
            <a:r>
              <a:rPr lang="en-IN" sz="3600" dirty="0">
                <a:solidFill>
                  <a:prstClr val="black">
                    <a:lumMod val="85000"/>
                    <a:lumOff val="15000"/>
                  </a:prstClr>
                </a:solidFill>
              </a:rPr>
              <a:t>The presented model for the learners/visitors Complaint Management System will have the ability to minimize learners/visitors’ dissatisfaction and on the other hand it can encourage other learners/visitors to participate in controlling the quality of the service provided.</a:t>
            </a:r>
          </a:p>
          <a:p>
            <a:endParaRPr lang="en-IN" dirty="0"/>
          </a:p>
        </p:txBody>
      </p:sp>
    </p:spTree>
    <p:extLst>
      <p:ext uri="{BB962C8B-B14F-4D97-AF65-F5344CB8AC3E}">
        <p14:creationId xmlns:p14="http://schemas.microsoft.com/office/powerpoint/2010/main" val="311155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effectLst>
                  <a:outerShdw blurRad="38100" dist="38100" dir="2700000" algn="tl">
                    <a:srgbClr val="000000">
                      <a:alpha val="43137"/>
                    </a:srgbClr>
                  </a:outerShdw>
                </a:effectLst>
              </a:rPr>
              <a:t>CONCLUSION AND ENHANCEMENT</a:t>
            </a:r>
          </a:p>
        </p:txBody>
      </p:sp>
      <p:sp>
        <p:nvSpPr>
          <p:cNvPr id="3" name="Content Placeholder 2"/>
          <p:cNvSpPr>
            <a:spLocks noGrp="1"/>
          </p:cNvSpPr>
          <p:nvPr>
            <p:ph idx="1"/>
          </p:nvPr>
        </p:nvSpPr>
        <p:spPr/>
        <p:txBody>
          <a:bodyPr>
            <a:normAutofit fontScale="85000" lnSpcReduction="20000"/>
          </a:bodyPr>
          <a:lstStyle/>
          <a:p>
            <a:pPr marL="0" indent="0">
              <a:buNone/>
            </a:pPr>
            <a:r>
              <a:rPr lang="en-US" sz="3200" b="1" u="sng" dirty="0"/>
              <a:t>Conclusion</a:t>
            </a:r>
            <a:r>
              <a:rPr lang="en-US" dirty="0"/>
              <a:t> :</a:t>
            </a:r>
          </a:p>
          <a:p>
            <a:r>
              <a:rPr lang="en-IN" dirty="0">
                <a:latin typeface="Times New Roman" panose="02020603050405020304" pitchFamily="18" charset="0"/>
              </a:rPr>
              <a:t>This paper presents an overview of the development and implementation of the Complaint Management System as a web-service.</a:t>
            </a:r>
          </a:p>
          <a:p>
            <a:r>
              <a:rPr lang="en-IN" dirty="0">
                <a:latin typeface="Times New Roman" panose="02020603050405020304" pitchFamily="18" charset="0"/>
              </a:rPr>
              <a:t>Complaints and compliments are valuable source of information that organizations can use to improve program delivery and service.</a:t>
            </a:r>
          </a:p>
          <a:p>
            <a:r>
              <a:rPr lang="en-IN" dirty="0">
                <a:latin typeface="Times New Roman" panose="02020603050405020304" pitchFamily="18" charset="0"/>
              </a:rPr>
              <a:t>The preferred alternative is a customer-focused complaints management solution that works.</a:t>
            </a:r>
          </a:p>
          <a:p>
            <a:pPr lvl="0">
              <a:buClr>
                <a:srgbClr val="83992A"/>
              </a:buClr>
            </a:pPr>
            <a:r>
              <a:rPr lang="en-IN" dirty="0">
                <a:solidFill>
                  <a:prstClr val="black">
                    <a:lumMod val="85000"/>
                    <a:lumOff val="15000"/>
                  </a:prstClr>
                </a:solidFill>
                <a:latin typeface="Times New Roman" panose="02020603050405020304" pitchFamily="18" charset="0"/>
              </a:rPr>
              <a:t>Finally the researcher believes that the presented model can be helpful in other fields of e-complaining in terms of learners Adaption and learners  Loyalty.</a:t>
            </a:r>
            <a:endParaRPr lang="en-IN" dirty="0">
              <a:latin typeface="Times New Roman" panose="02020603050405020304" pitchFamily="18" charset="0"/>
            </a:endParaRPr>
          </a:p>
          <a:p>
            <a:pPr marL="0" indent="0">
              <a:buNone/>
            </a:pPr>
            <a:r>
              <a:rPr lang="en-IN" dirty="0">
                <a:latin typeface="Times New Roman" panose="02020603050405020304" pitchFamily="18" charset="0"/>
              </a:rPr>
              <a:t>.</a:t>
            </a:r>
            <a:endParaRPr lang="en-US" dirty="0"/>
          </a:p>
        </p:txBody>
      </p:sp>
    </p:spTree>
    <p:extLst>
      <p:ext uri="{BB962C8B-B14F-4D97-AF65-F5344CB8AC3E}">
        <p14:creationId xmlns:p14="http://schemas.microsoft.com/office/powerpoint/2010/main" val="402545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Points to discuss</a:t>
            </a:r>
          </a:p>
        </p:txBody>
      </p:sp>
      <p:sp>
        <p:nvSpPr>
          <p:cNvPr id="3" name="Content Placeholder 2"/>
          <p:cNvSpPr>
            <a:spLocks noGrp="1"/>
          </p:cNvSpPr>
          <p:nvPr>
            <p:ph idx="1"/>
          </p:nvPr>
        </p:nvSpPr>
        <p:spPr/>
        <p:txBody>
          <a:bodyPr>
            <a:normAutofit fontScale="25000" lnSpcReduction="20000"/>
          </a:bodyPr>
          <a:lstStyle/>
          <a:p>
            <a:r>
              <a:rPr lang="en-IN" sz="11200" dirty="0"/>
              <a:t>Proposed model structure</a:t>
            </a:r>
          </a:p>
          <a:p>
            <a:r>
              <a:rPr lang="en-IN" sz="11200" dirty="0"/>
              <a:t>system analysis</a:t>
            </a:r>
          </a:p>
          <a:p>
            <a:r>
              <a:rPr lang="en-IN" sz="11200" dirty="0"/>
              <a:t>ER diagram</a:t>
            </a:r>
          </a:p>
          <a:p>
            <a:r>
              <a:rPr lang="en-IN" sz="11200" dirty="0"/>
              <a:t>implementation analysis</a:t>
            </a:r>
          </a:p>
          <a:p>
            <a:r>
              <a:rPr lang="en-IN" sz="11200" dirty="0"/>
              <a:t>design description</a:t>
            </a:r>
          </a:p>
          <a:p>
            <a:r>
              <a:rPr lang="en-IN" sz="11200" dirty="0"/>
              <a:t>use case diagram </a:t>
            </a:r>
          </a:p>
          <a:p>
            <a:endParaRPr lang="en-IN" sz="5900" dirty="0"/>
          </a:p>
          <a:p>
            <a:endParaRPr lang="en-IN" sz="2600" dirty="0"/>
          </a:p>
          <a:p>
            <a:pPr marL="0" indent="0">
              <a:buNone/>
            </a:pPr>
            <a:endParaRPr lang="en-IN" dirty="0"/>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1351466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53551" y="1404815"/>
            <a:ext cx="9601200" cy="3317875"/>
          </a:xfrm>
        </p:spPr>
        <p:txBody>
          <a:bodyPr>
            <a:normAutofit/>
          </a:bodyPr>
          <a:lstStyle/>
          <a:p>
            <a:r>
              <a:rPr lang="en-US" b="1" u="sng" dirty="0"/>
              <a:t>Future Enhancements</a:t>
            </a:r>
            <a:r>
              <a:rPr lang="en-US" dirty="0"/>
              <a:t> :</a:t>
            </a:r>
          </a:p>
          <a:p>
            <a:r>
              <a:rPr lang="en-US" dirty="0"/>
              <a:t>Due to the lack of time, the design part is not done so attractive.</a:t>
            </a:r>
          </a:p>
          <a:p>
            <a:r>
              <a:rPr lang="en-US" dirty="0"/>
              <a:t>Further Enhancements can be made in designing the UI.</a:t>
            </a:r>
          </a:p>
          <a:p>
            <a:r>
              <a:rPr lang="en-US" dirty="0"/>
              <a:t>Some more  mechanisms can also be added so as to better </a:t>
            </a:r>
            <a:r>
              <a:rPr lang="en-US"/>
              <a:t>retrieve the details</a:t>
            </a:r>
            <a:r>
              <a:rPr lang="en-US" dirty="0"/>
              <a:t>. </a:t>
            </a:r>
          </a:p>
          <a:p>
            <a:r>
              <a:rPr lang="en-US" dirty="0"/>
              <a:t>Various other options can also be added for the better usability of project. </a:t>
            </a:r>
          </a:p>
        </p:txBody>
      </p:sp>
    </p:spTree>
    <p:extLst>
      <p:ext uri="{BB962C8B-B14F-4D97-AF65-F5344CB8AC3E}">
        <p14:creationId xmlns:p14="http://schemas.microsoft.com/office/powerpoint/2010/main" val="1721771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Team members</a:t>
            </a:r>
          </a:p>
        </p:txBody>
      </p:sp>
      <p:sp>
        <p:nvSpPr>
          <p:cNvPr id="3" name="Content Placeholder 2"/>
          <p:cNvSpPr>
            <a:spLocks noGrp="1"/>
          </p:cNvSpPr>
          <p:nvPr>
            <p:ph idx="1"/>
          </p:nvPr>
        </p:nvSpPr>
        <p:spPr/>
        <p:txBody>
          <a:bodyPr/>
          <a:lstStyle/>
          <a:p>
            <a:r>
              <a:rPr lang="en-IN" dirty="0"/>
              <a:t>Varnit rohilla</a:t>
            </a:r>
          </a:p>
          <a:p>
            <a:r>
              <a:rPr lang="en-IN" dirty="0"/>
              <a:t>Vikrant </a:t>
            </a:r>
            <a:r>
              <a:rPr lang="en-IN" dirty="0" err="1"/>
              <a:t>sharma</a:t>
            </a:r>
            <a:r>
              <a:rPr lang="en-IN" dirty="0"/>
              <a:t>(team leader)</a:t>
            </a:r>
          </a:p>
          <a:p>
            <a:r>
              <a:rPr lang="en-IN" dirty="0" err="1"/>
              <a:t>Mehak</a:t>
            </a:r>
            <a:r>
              <a:rPr lang="en-IN" dirty="0"/>
              <a:t> Aggarwal</a:t>
            </a:r>
          </a:p>
          <a:p>
            <a:r>
              <a:rPr lang="en-IN" dirty="0"/>
              <a:t>Kajal</a:t>
            </a:r>
          </a:p>
          <a:p>
            <a:r>
              <a:rPr lang="en-IN" dirty="0"/>
              <a:t>Sunny Yadav</a:t>
            </a:r>
          </a:p>
          <a:p>
            <a:r>
              <a:rPr lang="en-IN" dirty="0" err="1"/>
              <a:t>Shubham</a:t>
            </a:r>
            <a:r>
              <a:rPr lang="en-IN" dirty="0"/>
              <a:t> </a:t>
            </a:r>
            <a:r>
              <a:rPr lang="en-IN" dirty="0" err="1"/>
              <a:t>pandey</a:t>
            </a:r>
            <a:endParaRPr lang="en-IN" dirty="0"/>
          </a:p>
          <a:p>
            <a:endParaRPr lang="en-IN" dirty="0"/>
          </a:p>
        </p:txBody>
      </p:sp>
    </p:spTree>
    <p:extLst>
      <p:ext uri="{BB962C8B-B14F-4D97-AF65-F5344CB8AC3E}">
        <p14:creationId xmlns:p14="http://schemas.microsoft.com/office/powerpoint/2010/main" val="797208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45277" y="2769989"/>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9600" dirty="0"/>
              <a:t>Thank you</a:t>
            </a:r>
          </a:p>
        </p:txBody>
      </p:sp>
    </p:spTree>
    <p:extLst>
      <p:ext uri="{BB962C8B-B14F-4D97-AF65-F5344CB8AC3E}">
        <p14:creationId xmlns:p14="http://schemas.microsoft.com/office/powerpoint/2010/main" val="391393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Points to discuss</a:t>
            </a:r>
          </a:p>
        </p:txBody>
      </p:sp>
      <p:sp>
        <p:nvSpPr>
          <p:cNvPr id="3" name="Content Placeholder 2"/>
          <p:cNvSpPr>
            <a:spLocks noGrp="1"/>
          </p:cNvSpPr>
          <p:nvPr>
            <p:ph idx="1"/>
          </p:nvPr>
        </p:nvSpPr>
        <p:spPr/>
        <p:txBody>
          <a:bodyPr>
            <a:normAutofit fontScale="85000" lnSpcReduction="20000"/>
          </a:bodyPr>
          <a:lstStyle/>
          <a:p>
            <a:pPr lvl="0">
              <a:buClr>
                <a:srgbClr val="83992A"/>
              </a:buClr>
            </a:pPr>
            <a:r>
              <a:rPr lang="en-IN" sz="2800" dirty="0">
                <a:solidFill>
                  <a:prstClr val="black">
                    <a:lumMod val="85000"/>
                    <a:lumOff val="15000"/>
                  </a:prstClr>
                </a:solidFill>
              </a:rPr>
              <a:t>scenario overview</a:t>
            </a:r>
          </a:p>
          <a:p>
            <a:pPr lvl="0">
              <a:buClr>
                <a:srgbClr val="83992A"/>
              </a:buClr>
            </a:pPr>
            <a:r>
              <a:rPr lang="en-IN" sz="2800" dirty="0">
                <a:solidFill>
                  <a:prstClr val="black">
                    <a:lumMod val="85000"/>
                    <a:lumOff val="15000"/>
                  </a:prstClr>
                </a:solidFill>
              </a:rPr>
              <a:t>sequence execution</a:t>
            </a:r>
          </a:p>
          <a:p>
            <a:pPr lvl="0">
              <a:buClr>
                <a:srgbClr val="83992A"/>
              </a:buClr>
            </a:pPr>
            <a:r>
              <a:rPr lang="en-IN" sz="2800" dirty="0">
                <a:solidFill>
                  <a:prstClr val="black">
                    <a:lumMod val="85000"/>
                    <a:lumOff val="15000"/>
                  </a:prstClr>
                </a:solidFill>
              </a:rPr>
              <a:t>Hardware and software requirements</a:t>
            </a:r>
          </a:p>
          <a:p>
            <a:pPr lvl="0">
              <a:buClr>
                <a:srgbClr val="83992A"/>
              </a:buClr>
            </a:pPr>
            <a:r>
              <a:rPr lang="en-IN" sz="2800" dirty="0">
                <a:solidFill>
                  <a:prstClr val="black">
                    <a:lumMod val="85000"/>
                    <a:lumOff val="15000"/>
                  </a:prstClr>
                </a:solidFill>
              </a:rPr>
              <a:t>Features of proposed system</a:t>
            </a:r>
          </a:p>
          <a:p>
            <a:pPr lvl="0">
              <a:buClr>
                <a:srgbClr val="83992A"/>
              </a:buClr>
            </a:pPr>
            <a:r>
              <a:rPr lang="en-IN" sz="2800" dirty="0">
                <a:solidFill>
                  <a:prstClr val="black">
                    <a:lumMod val="85000"/>
                    <a:lumOff val="15000"/>
                  </a:prstClr>
                </a:solidFill>
              </a:rPr>
              <a:t>Program scope</a:t>
            </a:r>
          </a:p>
          <a:p>
            <a:pPr lvl="0">
              <a:buClr>
                <a:srgbClr val="83992A"/>
              </a:buClr>
            </a:pPr>
            <a:r>
              <a:rPr lang="en-IN" sz="2800" dirty="0">
                <a:solidFill>
                  <a:prstClr val="black">
                    <a:lumMod val="85000"/>
                    <a:lumOff val="15000"/>
                  </a:prstClr>
                </a:solidFill>
              </a:rPr>
              <a:t>Project goals</a:t>
            </a:r>
          </a:p>
          <a:p>
            <a:pPr lvl="0">
              <a:buClr>
                <a:srgbClr val="83992A"/>
              </a:buClr>
            </a:pPr>
            <a:r>
              <a:rPr lang="en-IN" sz="2800" dirty="0">
                <a:solidFill>
                  <a:prstClr val="black">
                    <a:lumMod val="85000"/>
                    <a:lumOff val="15000"/>
                  </a:prstClr>
                </a:solidFill>
              </a:rPr>
              <a:t>Conclusion and future enhancement</a:t>
            </a:r>
          </a:p>
          <a:p>
            <a:endParaRPr lang="en-IN" dirty="0"/>
          </a:p>
        </p:txBody>
      </p:sp>
    </p:spTree>
    <p:extLst>
      <p:ext uri="{BB962C8B-B14F-4D97-AF65-F5344CB8AC3E}">
        <p14:creationId xmlns:p14="http://schemas.microsoft.com/office/powerpoint/2010/main" val="202843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10000"/>
          </a:bodyPr>
          <a:lstStyle/>
          <a:p>
            <a:r>
              <a:rPr lang="en-IN" dirty="0">
                <a:solidFill>
                  <a:srgbClr val="060606"/>
                </a:solidFill>
                <a:latin typeface="Times New Roman" panose="02020603050405020304" pitchFamily="18" charset="0"/>
              </a:rPr>
              <a:t>Today's development cycles for web-applications such as Portals are short, and getting shorter with continuous improvements and enhancements as new requirements and features become apparent.</a:t>
            </a:r>
          </a:p>
          <a:p>
            <a:r>
              <a:rPr lang="en-IN" dirty="0">
                <a:solidFill>
                  <a:srgbClr val="060606"/>
                </a:solidFill>
                <a:latin typeface="Times New Roman" panose="02020603050405020304" pitchFamily="18" charset="0"/>
              </a:rPr>
              <a:t>Therefore, developing “Web Services” using the “Service-Oriented Architecture” paradigm is a widely accepted concept.</a:t>
            </a:r>
          </a:p>
          <a:p>
            <a:r>
              <a:rPr lang="en-IN" dirty="0">
                <a:latin typeface="Times New Roman" panose="02020603050405020304" pitchFamily="18" charset="0"/>
              </a:rPr>
              <a:t>On the other side, most of user’s complaints are apparent when a system has inappropriate communication between the organizations, their employees and citizens. Poor communication can result in poor services or products being provided by the organization or Government.</a:t>
            </a:r>
          </a:p>
          <a:p>
            <a:endParaRPr lang="en-IN" dirty="0"/>
          </a:p>
        </p:txBody>
      </p:sp>
    </p:spTree>
    <p:extLst>
      <p:ext uri="{BB962C8B-B14F-4D97-AF65-F5344CB8AC3E}">
        <p14:creationId xmlns:p14="http://schemas.microsoft.com/office/powerpoint/2010/main" val="172542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4" name="Content Placeholder 3"/>
          <p:cNvSpPr>
            <a:spLocks noGrp="1"/>
          </p:cNvSpPr>
          <p:nvPr>
            <p:ph idx="1"/>
          </p:nvPr>
        </p:nvSpPr>
        <p:spPr>
          <a:xfrm>
            <a:off x="1192531" y="2511212"/>
            <a:ext cx="9601196" cy="3197798"/>
          </a:xfrm>
          <a:prstGeom prst="rect">
            <a:avLst/>
          </a:prstGeom>
        </p:spPr>
        <p:txBody>
          <a:bodyPr>
            <a:spAutoFit/>
          </a:bodyPr>
          <a:lstStyle/>
          <a:p>
            <a:r>
              <a:rPr lang="en-IN" dirty="0">
                <a:latin typeface="Times New Roman" panose="02020603050405020304" pitchFamily="18" charset="0"/>
              </a:rPr>
              <a:t>Whilst concentrating on the topic of complaint handling, organizations can achieve an efficient success factor by increasing their user satisfaction and their loyalty.</a:t>
            </a:r>
          </a:p>
          <a:p>
            <a:r>
              <a:rPr lang="en-IN" dirty="0">
                <a:latin typeface="Times New Roman" panose="02020603050405020304" pitchFamily="18" charset="0"/>
              </a:rPr>
              <a:t>Every day learners complaint to staff of the service department because of feeling dissatisfied. No matter direct or indirect accusation to any staff, such as face to face </a:t>
            </a:r>
            <a:r>
              <a:rPr lang="fr-FR" dirty="0">
                <a:latin typeface="Times New Roman" panose="02020603050405020304" pitchFamily="18" charset="0"/>
              </a:rPr>
              <a:t>complaint, </a:t>
            </a:r>
            <a:r>
              <a:rPr lang="fr-FR" dirty="0" err="1">
                <a:latin typeface="Times New Roman" panose="02020603050405020304" pitchFamily="18" charset="0"/>
              </a:rPr>
              <a:t>telephone</a:t>
            </a:r>
            <a:r>
              <a:rPr lang="fr-FR" dirty="0">
                <a:latin typeface="Times New Roman" panose="02020603050405020304" pitchFamily="18" charset="0"/>
              </a:rPr>
              <a:t> complaint, complaint </a:t>
            </a:r>
            <a:r>
              <a:rPr lang="fr-FR" dirty="0" err="1">
                <a:latin typeface="Times New Roman" panose="02020603050405020304" pitchFamily="18" charset="0"/>
              </a:rPr>
              <a:t>letter</a:t>
            </a:r>
            <a:r>
              <a:rPr lang="fr-FR" dirty="0">
                <a:latin typeface="Times New Roman" panose="02020603050405020304" pitchFamily="18" charset="0"/>
              </a:rPr>
              <a:t>, </a:t>
            </a:r>
            <a:r>
              <a:rPr lang="en-IN" dirty="0">
                <a:latin typeface="Times New Roman" panose="02020603050405020304" pitchFamily="18" charset="0"/>
              </a:rPr>
              <a:t>and message on the web, all the complaints should be accepted and properly cared for.</a:t>
            </a:r>
          </a:p>
        </p:txBody>
      </p:sp>
    </p:spTree>
    <p:extLst>
      <p:ext uri="{BB962C8B-B14F-4D97-AF65-F5344CB8AC3E}">
        <p14:creationId xmlns:p14="http://schemas.microsoft.com/office/powerpoint/2010/main" val="29669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dirty="0">
                <a:latin typeface="Times New Roman" panose="02020603050405020304" pitchFamily="18" charset="0"/>
              </a:rPr>
              <a:t>In this paper the concept of  e-complaint management system were explored first new model was presented afterwards the implementation of the new model was discussed.</a:t>
            </a:r>
            <a:endParaRPr lang="en-IN" dirty="0"/>
          </a:p>
        </p:txBody>
      </p:sp>
    </p:spTree>
    <p:extLst>
      <p:ext uri="{BB962C8B-B14F-4D97-AF65-F5344CB8AC3E}">
        <p14:creationId xmlns:p14="http://schemas.microsoft.com/office/powerpoint/2010/main" val="417812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49611"/>
            <a:ext cx="9601196" cy="1303867"/>
          </a:xfrm>
        </p:spPr>
        <p:txBody>
          <a:bodyPr/>
          <a:lstStyle/>
          <a:p>
            <a:r>
              <a:rPr lang="en-US" dirty="0"/>
              <a:t>Purpose</a:t>
            </a:r>
          </a:p>
        </p:txBody>
      </p:sp>
      <p:sp>
        <p:nvSpPr>
          <p:cNvPr id="3" name="Content Placeholder 2"/>
          <p:cNvSpPr>
            <a:spLocks noGrp="1"/>
          </p:cNvSpPr>
          <p:nvPr>
            <p:ph idx="1"/>
          </p:nvPr>
        </p:nvSpPr>
        <p:spPr>
          <a:xfrm>
            <a:off x="1035899" y="2570921"/>
            <a:ext cx="10120201" cy="4010555"/>
          </a:xfrm>
        </p:spPr>
        <p:txBody>
          <a:bodyPr>
            <a:normAutofit/>
          </a:bodyPr>
          <a:lstStyle/>
          <a:p>
            <a:r>
              <a:rPr lang="en-IN" dirty="0">
                <a:latin typeface="Times New Roman" panose="02020603050405020304" pitchFamily="18" charset="0"/>
              </a:rPr>
              <a:t>Each organization has its own definition for complaint. They define complaint related to the services they provide for users.</a:t>
            </a:r>
          </a:p>
          <a:p>
            <a:r>
              <a:rPr lang="en-IN" dirty="0">
                <a:latin typeface="Times New Roman" panose="02020603050405020304" pitchFamily="18" charset="0"/>
              </a:rPr>
              <a:t>Learners/visitors complaining behaviour defined as the consequences of learner/visitors dissatisfaction, it has long been considered an important form of market feedback.</a:t>
            </a:r>
          </a:p>
          <a:p>
            <a:r>
              <a:rPr lang="en-IN" b="1" u="sng" dirty="0"/>
              <a:t>Complaint Management System is a system that can survey customer feedback about any organization. </a:t>
            </a:r>
            <a:endParaRPr lang="en-IN" b="1" u="sng" dirty="0">
              <a:latin typeface="Times New Roman" panose="02020603050405020304" pitchFamily="18" charset="0"/>
            </a:endParaRPr>
          </a:p>
        </p:txBody>
      </p:sp>
    </p:spTree>
    <p:extLst>
      <p:ext uri="{BB962C8B-B14F-4D97-AF65-F5344CB8AC3E}">
        <p14:creationId xmlns:p14="http://schemas.microsoft.com/office/powerpoint/2010/main" val="236929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1530</TotalTime>
  <Words>2416</Words>
  <Application>Microsoft Office PowerPoint</Application>
  <PresentationFormat>Widescreen</PresentationFormat>
  <Paragraphs>219</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ff5</vt:lpstr>
      <vt:lpstr>ff6</vt:lpstr>
      <vt:lpstr>Garamond</vt:lpstr>
      <vt:lpstr>Sofia Pro</vt:lpstr>
      <vt:lpstr>Times New Roman</vt:lpstr>
      <vt:lpstr>Times New Roman,BoldItalic</vt:lpstr>
      <vt:lpstr>Verdana</vt:lpstr>
      <vt:lpstr>Wingdings</vt:lpstr>
      <vt:lpstr>Organic</vt:lpstr>
      <vt:lpstr>Complain/feedback management system </vt:lpstr>
      <vt:lpstr>Details</vt:lpstr>
      <vt:lpstr>Points to discuss</vt:lpstr>
      <vt:lpstr>Points to discuss</vt:lpstr>
      <vt:lpstr>Points to discuss</vt:lpstr>
      <vt:lpstr>Introduction</vt:lpstr>
      <vt:lpstr>Introduction</vt:lpstr>
      <vt:lpstr>Introduction</vt:lpstr>
      <vt:lpstr>Purpose</vt:lpstr>
      <vt:lpstr>Purpose</vt:lpstr>
      <vt:lpstr>Collaboration and workplan</vt:lpstr>
      <vt:lpstr>CONCEPT</vt:lpstr>
      <vt:lpstr>CONCEPT</vt:lpstr>
      <vt:lpstr>CONCEPT</vt:lpstr>
      <vt:lpstr>About existing system</vt:lpstr>
      <vt:lpstr>Limitations</vt:lpstr>
      <vt:lpstr>limitations</vt:lpstr>
      <vt:lpstr>limitations</vt:lpstr>
      <vt:lpstr>Proposed solution</vt:lpstr>
      <vt:lpstr>Proposed solution</vt:lpstr>
      <vt:lpstr>Proposed model structure</vt:lpstr>
      <vt:lpstr>PowerPoint Presentation</vt:lpstr>
      <vt:lpstr>System analysis</vt:lpstr>
      <vt:lpstr>System analysis</vt:lpstr>
      <vt:lpstr>Entity relationship diagram</vt:lpstr>
      <vt:lpstr>Implementation design</vt:lpstr>
      <vt:lpstr>Design description</vt:lpstr>
      <vt:lpstr>Design description</vt:lpstr>
      <vt:lpstr>Design description</vt:lpstr>
      <vt:lpstr>Use case diagram</vt:lpstr>
      <vt:lpstr>Scenario overview</vt:lpstr>
      <vt:lpstr>Sequence execution</vt:lpstr>
      <vt:lpstr>Sequence execution</vt:lpstr>
      <vt:lpstr>Sequence execution</vt:lpstr>
      <vt:lpstr>HARDWARE &amp; SOFTWARE REQUIREMENT</vt:lpstr>
      <vt:lpstr>Features of proposed system</vt:lpstr>
      <vt:lpstr>Project scope</vt:lpstr>
      <vt:lpstr>Program goals</vt:lpstr>
      <vt:lpstr>CONCLUSION AND ENHANCEMENT</vt:lpstr>
      <vt:lpstr>PowerPoint Presentation</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SYSTEM</dc:title>
  <dc:creator>deepak gangwani</dc:creator>
  <cp:lastModifiedBy>varnit rohilla</cp:lastModifiedBy>
  <cp:revision>85</cp:revision>
  <dcterms:created xsi:type="dcterms:W3CDTF">2017-01-12T15:36:08Z</dcterms:created>
  <dcterms:modified xsi:type="dcterms:W3CDTF">2017-01-15T15:05:28Z</dcterms:modified>
</cp:coreProperties>
</file>