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9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65" autoAdjust="0"/>
  </p:normalViewPr>
  <p:slideViewPr>
    <p:cSldViewPr>
      <p:cViewPr varScale="1">
        <p:scale>
          <a:sx n="56" d="100"/>
          <a:sy n="56" d="100"/>
        </p:scale>
        <p:origin x="115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778BC-3DCF-4ECB-B9F1-FF07F0B4B109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0EFE6-F000-4FC6-8DD8-AA3B9ED793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4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250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60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64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nem más, mint egy kliensoldali adapter, amely a java program kéréseit átalakítja az adatbázisszerver által értelmezhető formára.</a:t>
            </a: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Típusai:</a:t>
            </a: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legtöbb relációs adatbázisszerverhez léteznek driverek. Ezeket a következő módon tipizálják: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– JDBC-ODBC híd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– natív driver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–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java, hálózati protokoll driver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–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java, natív protokoll drive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66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38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623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48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23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Egyszerű SQL utasítások végrehajtására a </a:t>
            </a:r>
            <a:r>
              <a:rPr lang="hu-HU" dirty="0" err="1" smtClean="0"/>
              <a:t>Statement</a:t>
            </a:r>
            <a:r>
              <a:rPr lang="hu-HU" dirty="0" smtClean="0"/>
              <a:t> interfész szolgál. 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1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964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0EFE6-F000-4FC6-8DD8-AA3B9ED79386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17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D5ECC2B-CE47-458D-8394-B1B3FE79017D}" type="slidenum">
              <a:rPr lang="hu-HU" smtClean="0"/>
              <a:t>‹#›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8AC474-E82B-4477-B25E-3BD8410C056C}" type="datetimeFigureOut">
              <a:rPr lang="hu-HU" smtClean="0"/>
              <a:t>2018. 11. 22.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.amis.nl/2016/01/10/create-jdbc-data-source-or-jdbc-url-database-connection-to-an-oracle-pluggable-databas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rogrammerinterview.com/index.php/database-sql/sql-injection-exam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oracle.com/technetwork/database/features/jdbc/default-228047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logy.amis.nl/2016/01/10/create-jdbc-data-source-or-jdbc-url-database-connection-to-an-oracle-pluggable-databa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eclipse.org/windowbuilder/WB/release/R201406251200/4.4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JDBC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Hegedűs Bettina</a:t>
            </a:r>
          </a:p>
          <a:p>
            <a:endParaRPr lang="hu-HU" dirty="0"/>
          </a:p>
        </p:txBody>
      </p:sp>
      <p:pic>
        <p:nvPicPr>
          <p:cNvPr id="4" name="Kép 5" descr="C:\Users\Márton\Downloads\ITK_logo_kics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1200153" cy="1615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79665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4D4D4D"/>
                </a:solidFill>
              </a:rPr>
              <a:t>Pázmány Péter Katolikus Egyetem</a:t>
            </a:r>
            <a:br>
              <a:rPr lang="hu-HU" dirty="0">
                <a:solidFill>
                  <a:srgbClr val="4D4D4D"/>
                </a:solidFill>
              </a:rPr>
            </a:br>
            <a:r>
              <a:rPr lang="hu-HU" dirty="0">
                <a:solidFill>
                  <a:srgbClr val="4D4D4D"/>
                </a:solidFill>
              </a:rPr>
              <a:t>Információs Technológiai és </a:t>
            </a:r>
            <a:r>
              <a:rPr lang="hu-HU" dirty="0" err="1">
                <a:solidFill>
                  <a:srgbClr val="4D4D4D"/>
                </a:solidFill>
              </a:rPr>
              <a:t>Bionikai</a:t>
            </a:r>
            <a:r>
              <a:rPr lang="hu-HU" dirty="0">
                <a:solidFill>
                  <a:srgbClr val="4D4D4D"/>
                </a:solidFill>
              </a:rPr>
              <a:t> Kar</a:t>
            </a:r>
          </a:p>
        </p:txBody>
      </p:sp>
    </p:spTree>
    <p:extLst>
      <p:ext uri="{BB962C8B-B14F-4D97-AF65-F5344CB8AC3E}">
        <p14:creationId xmlns:p14="http://schemas.microsoft.com/office/powerpoint/2010/main" val="18768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"/>
    </mc:Choice>
    <mc:Fallback xmlns="">
      <p:transition spd="slow" advTm="133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 URL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pPr marL="114300" indent="0">
              <a:buNone/>
            </a:pPr>
            <a:r>
              <a:rPr lang="hu-HU" altLang="en-US" sz="2400" dirty="0" smtClean="0"/>
              <a:t>					</a:t>
            </a:r>
          </a:p>
          <a:p>
            <a:pPr marL="114300" indent="0">
              <a:buNone/>
            </a:pPr>
            <a:r>
              <a:rPr lang="hu-HU" altLang="en-US" sz="2400" dirty="0"/>
              <a:t>	</a:t>
            </a:r>
            <a:r>
              <a:rPr lang="hu-HU" altLang="en-US" sz="2400" dirty="0" smtClean="0"/>
              <a:t>					</a:t>
            </a:r>
            <a:r>
              <a:rPr lang="hu-HU" altLang="en-US" sz="2400" dirty="0" err="1" smtClean="0"/>
              <a:t>host</a:t>
            </a:r>
            <a:r>
              <a:rPr lang="hu-HU" altLang="en-US" sz="2400" dirty="0" smtClean="0"/>
              <a:t>:port:service</a:t>
            </a:r>
            <a:endParaRPr lang="hu-HU" altLang="en-US" sz="2400" dirty="0"/>
          </a:p>
          <a:p>
            <a:pPr marL="114300" indent="0">
              <a:buNone/>
            </a:pPr>
            <a:endParaRPr lang="hu-HU" altLang="en-US" sz="2400" dirty="0" smtClean="0"/>
          </a:p>
          <a:p>
            <a:pPr marL="114300" indent="0">
              <a:buNone/>
            </a:pPr>
            <a:endParaRPr lang="hu-HU" altLang="en-US" sz="2400" dirty="0"/>
          </a:p>
          <a:p>
            <a:pPr marL="114300" indent="0">
              <a:buNone/>
            </a:pPr>
            <a:r>
              <a:rPr lang="hu-HU" altLang="en-US" sz="2400" dirty="0" err="1" smtClean="0"/>
              <a:t>String</a:t>
            </a:r>
            <a:r>
              <a:rPr lang="hu-HU" altLang="en-US" sz="2400" dirty="0" smtClean="0"/>
              <a:t> </a:t>
            </a:r>
            <a:r>
              <a:rPr lang="hu-HU" altLang="en-US" sz="2400" dirty="0" err="1"/>
              <a:t>url</a:t>
            </a:r>
            <a:r>
              <a:rPr lang="hu-HU" altLang="en-US" sz="2400" dirty="0"/>
              <a:t>=</a:t>
            </a:r>
            <a:r>
              <a:rPr lang="hu-HU" altLang="en-US" sz="2400" b="1" dirty="0"/>
              <a:t>"</a:t>
            </a:r>
            <a:r>
              <a:rPr lang="hu-HU" altLang="en-US" sz="2400" b="1" dirty="0" err="1"/>
              <a:t>jdbc</a:t>
            </a:r>
            <a:r>
              <a:rPr lang="hu-HU" altLang="en-US" sz="2400" b="1" dirty="0"/>
              <a:t>:</a:t>
            </a:r>
            <a:r>
              <a:rPr lang="hu-HU" altLang="en-US" sz="2400" b="1" dirty="0" err="1"/>
              <a:t>oracle</a:t>
            </a:r>
            <a:r>
              <a:rPr lang="hu-HU" altLang="en-US" sz="2400" b="1" dirty="0"/>
              <a:t>:</a:t>
            </a:r>
            <a:r>
              <a:rPr lang="hu-HU" altLang="en-US" sz="2400" b="1" dirty="0" err="1"/>
              <a:t>thin</a:t>
            </a:r>
            <a:r>
              <a:rPr lang="hu-HU" altLang="en-US" sz="2400" b="1" dirty="0"/>
              <a:t>:@</a:t>
            </a:r>
            <a:r>
              <a:rPr lang="hu-HU" altLang="en-US" sz="2400" b="1" dirty="0" err="1" smtClean="0"/>
              <a:t>oracle.itk.ppke.hu</a:t>
            </a:r>
            <a:r>
              <a:rPr lang="hu-HU" altLang="en-US" sz="2400" b="1" dirty="0" smtClean="0"/>
              <a:t>:1521:</a:t>
            </a:r>
            <a:r>
              <a:rPr lang="hu-HU" altLang="en-US" sz="2400" b="1" dirty="0" err="1" smtClean="0"/>
              <a:t>gyak</a:t>
            </a:r>
            <a:endParaRPr lang="hu-HU" altLang="en-US" sz="2400" b="1" dirty="0" smtClean="0"/>
          </a:p>
          <a:p>
            <a:pPr marL="114300" indent="0">
              <a:buNone/>
            </a:pPr>
            <a:endParaRPr lang="hu-HU" dirty="0" smtClean="0"/>
          </a:p>
          <a:p>
            <a:pPr marL="114300" indent="0">
              <a:buNone/>
            </a:pPr>
            <a:endParaRPr lang="hu-HU" dirty="0"/>
          </a:p>
          <a:p>
            <a:pPr marL="114300" indent="0">
              <a:buNone/>
            </a:pPr>
            <a:r>
              <a:rPr lang="hu-HU" altLang="en-US" sz="2400" dirty="0"/>
              <a:t>JDBC Driver név </a:t>
            </a:r>
          </a:p>
          <a:p>
            <a:pPr marL="114300" indent="0">
              <a:buNone/>
            </a:pPr>
            <a:endParaRPr lang="hu-HU" dirty="0" smtClean="0"/>
          </a:p>
          <a:p>
            <a:pPr marL="114300" indent="0">
              <a:buNone/>
            </a:pPr>
            <a:r>
              <a:rPr lang="hu-HU" altLang="en-US" sz="2400" dirty="0"/>
              <a:t>Más </a:t>
            </a:r>
            <a:r>
              <a:rPr lang="hu-HU" altLang="en-US" sz="2400" dirty="0" err="1"/>
              <a:t>adatbáziskezelő</a:t>
            </a:r>
            <a:r>
              <a:rPr lang="hu-HU" altLang="en-US" sz="2400" dirty="0"/>
              <a:t>, </a:t>
            </a:r>
            <a:r>
              <a:rPr lang="hu-HU" altLang="en-US" sz="2400" dirty="0" err="1"/>
              <a:t>más</a:t>
            </a:r>
            <a:r>
              <a:rPr lang="hu-HU" altLang="en-US" sz="2400" dirty="0"/>
              <a:t> formátumú a JDBC URL</a:t>
            </a:r>
          </a:p>
          <a:p>
            <a:pPr marL="114300" indent="0">
              <a:buNone/>
            </a:pPr>
            <a:endParaRPr lang="hu-HU" dirty="0"/>
          </a:p>
        </p:txBody>
      </p:sp>
      <p:cxnSp>
        <p:nvCxnSpPr>
          <p:cNvPr id="4" name="Egyenes összekötő nyíllal 6"/>
          <p:cNvCxnSpPr/>
          <p:nvPr/>
        </p:nvCxnSpPr>
        <p:spPr>
          <a:xfrm flipH="1">
            <a:off x="2195736" y="3861048"/>
            <a:ext cx="863600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nyíllal 9"/>
          <p:cNvCxnSpPr/>
          <p:nvPr/>
        </p:nvCxnSpPr>
        <p:spPr>
          <a:xfrm flipV="1">
            <a:off x="5832053" y="2543076"/>
            <a:ext cx="791914" cy="64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251520" y="6000690"/>
            <a:ext cx="70455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JDBC url: vigyázat, Oracle </a:t>
            </a:r>
            <a:r>
              <a:rPr lang="hu-HU" b="1" dirty="0" err="1" smtClean="0">
                <a:solidFill>
                  <a:srgbClr val="FF0000"/>
                </a:solidFill>
              </a:rPr>
              <a:t>Pluggable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Database</a:t>
            </a:r>
            <a:endParaRPr lang="hu-HU" b="1" dirty="0" smtClean="0">
              <a:solidFill>
                <a:srgbClr val="FF0000"/>
              </a:solidFill>
            </a:endParaRPr>
          </a:p>
          <a:p>
            <a:r>
              <a:rPr lang="hu-HU" sz="1000" dirty="0">
                <a:hlinkClick r:id="rId3"/>
              </a:rPr>
              <a:t>https://technology.amis.nl/2016/01/10/create-jdbc-data-source-or-jdbc-url-database-connection-to-an-oracle-pluggable-database</a:t>
            </a:r>
            <a:r>
              <a:rPr lang="hu-HU" sz="1000" dirty="0" smtClean="0">
                <a:hlinkClick r:id="rId3"/>
              </a:rPr>
              <a:t>/</a:t>
            </a:r>
            <a:endParaRPr lang="hu-HU" sz="10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4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Statement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hu-HU" sz="2400" u="sng" dirty="0" err="1" smtClean="0"/>
              <a:t>Statement</a:t>
            </a:r>
            <a:r>
              <a:rPr lang="hu-HU" u="sng" dirty="0" smtClean="0"/>
              <a:t>: </a:t>
            </a:r>
          </a:p>
          <a:p>
            <a:r>
              <a:rPr lang="hu-HU" dirty="0" err="1" smtClean="0"/>
              <a:t>executeQuery</a:t>
            </a:r>
            <a:r>
              <a:rPr lang="hu-HU" dirty="0" smtClean="0"/>
              <a:t>: a </a:t>
            </a:r>
            <a:r>
              <a:rPr lang="hu-HU" dirty="0"/>
              <a:t>paraméterében megadott SQL lekérdezést végrehajtja, majd az eredménytáblával (</a:t>
            </a:r>
            <a:r>
              <a:rPr lang="hu-HU" dirty="0" err="1"/>
              <a:t>ResultSet</a:t>
            </a:r>
            <a:r>
              <a:rPr lang="hu-HU" dirty="0"/>
              <a:t>) tér vissza</a:t>
            </a:r>
            <a:r>
              <a:rPr lang="hu-HU" dirty="0" smtClean="0"/>
              <a:t>.</a:t>
            </a:r>
          </a:p>
          <a:p>
            <a:pPr>
              <a:buFontTx/>
              <a:buNone/>
            </a:pPr>
            <a:r>
              <a:rPr lang="hu-HU" altLang="en-US" sz="2400" dirty="0"/>
              <a:t>	</a:t>
            </a:r>
            <a:r>
              <a:rPr lang="hu-HU" altLang="en-US" sz="2400" dirty="0" err="1"/>
              <a:t>Statement</a:t>
            </a:r>
            <a:r>
              <a:rPr lang="hu-HU" altLang="en-US" sz="2400" dirty="0"/>
              <a:t> stat1 = </a:t>
            </a:r>
            <a:r>
              <a:rPr lang="hu-HU" altLang="en-US" sz="2400" dirty="0" err="1"/>
              <a:t>myCon.createStatement</a:t>
            </a:r>
            <a:r>
              <a:rPr lang="hu-HU" altLang="en-US" sz="2400" dirty="0"/>
              <a:t> ();</a:t>
            </a:r>
          </a:p>
          <a:p>
            <a:pPr>
              <a:buFontTx/>
              <a:buNone/>
            </a:pPr>
            <a:r>
              <a:rPr lang="hu-HU" altLang="en-US" sz="2400" dirty="0"/>
              <a:t>	Stat1.executeQuery("SELECT * FROM test");</a:t>
            </a:r>
          </a:p>
          <a:p>
            <a:r>
              <a:rPr lang="hu-HU" altLang="en-US" sz="2400" dirty="0" err="1"/>
              <a:t>executeUpdate</a:t>
            </a:r>
            <a:r>
              <a:rPr lang="hu-HU" altLang="en-US" sz="2400" dirty="0"/>
              <a:t>: a paraméterében megadott SQL utasítást végrehajtja, majd a módosított sorok számával tér vissza</a:t>
            </a:r>
            <a:r>
              <a:rPr lang="hu-HU" altLang="en-US" sz="2400" dirty="0" smtClean="0"/>
              <a:t>.</a:t>
            </a:r>
          </a:p>
          <a:p>
            <a:r>
              <a:rPr lang="hu-HU" altLang="en-US" sz="2400" dirty="0" err="1"/>
              <a:t>execute</a:t>
            </a:r>
            <a:r>
              <a:rPr lang="hu-HU" altLang="en-US" sz="2400" dirty="0"/>
              <a:t>: a paraméterében megadott SQL utasítást hajtja végre. Az előző két metódus általánosításának tekinthető. Visszatérési értéke </a:t>
            </a:r>
            <a:r>
              <a:rPr lang="hu-HU" altLang="en-US" sz="2400" dirty="0" err="1"/>
              <a:t>true</a:t>
            </a:r>
            <a:r>
              <a:rPr lang="hu-HU" altLang="en-US" sz="2400" dirty="0"/>
              <a:t>, ha az utasítás által visszaadott eredmény </a:t>
            </a:r>
            <a:r>
              <a:rPr lang="hu-HU" altLang="en-US" sz="2400" dirty="0" err="1"/>
              <a:t>ResultSet</a:t>
            </a:r>
            <a:r>
              <a:rPr lang="hu-HU" altLang="en-US" sz="2400" dirty="0"/>
              <a:t> típusú, ekkor az a </a:t>
            </a:r>
            <a:r>
              <a:rPr lang="hu-HU" altLang="en-US" sz="2400" dirty="0" err="1"/>
              <a:t>Statement.getResultSet</a:t>
            </a:r>
            <a:r>
              <a:rPr lang="hu-HU" altLang="en-US" sz="2400" dirty="0"/>
              <a:t> metódussal kérdezhető le. </a:t>
            </a:r>
            <a:endParaRPr lang="hu-HU" altLang="en-US" sz="2400" dirty="0" smtClean="0"/>
          </a:p>
          <a:p>
            <a:pPr>
              <a:buFontTx/>
              <a:buNone/>
            </a:pPr>
            <a:endParaRPr lang="hu-HU" altLang="en-US" sz="2400" b="1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64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/>
          <a:lstStyle/>
          <a:p>
            <a:pPr>
              <a:buFontTx/>
              <a:buNone/>
            </a:pPr>
            <a:r>
              <a:rPr lang="hu-HU" altLang="en-US" sz="2000" u="sng" dirty="0" err="1"/>
              <a:t>PreparedStatement</a:t>
            </a:r>
            <a:r>
              <a:rPr lang="hu-HU" altLang="en-US" sz="2000" u="sng" dirty="0"/>
              <a:t>:</a:t>
            </a:r>
          </a:p>
          <a:p>
            <a:pPr>
              <a:buFontTx/>
              <a:buNone/>
            </a:pPr>
            <a:r>
              <a:rPr lang="hu-HU" altLang="en-US" sz="2000" dirty="0"/>
              <a:t>	 Paraméterezhető SQL lekérdezés. Előnyei:</a:t>
            </a:r>
          </a:p>
          <a:p>
            <a:pPr lvl="1"/>
            <a:r>
              <a:rPr lang="hu-HU" altLang="en-US" dirty="0" err="1"/>
              <a:t>Cache-elődik</a:t>
            </a:r>
            <a:endParaRPr lang="hu-HU" altLang="en-US" dirty="0"/>
          </a:p>
          <a:p>
            <a:pPr lvl="1"/>
            <a:r>
              <a:rPr lang="hu-HU" altLang="en-US" dirty="0"/>
              <a:t>Lekérdezési terv csak egyszer készül el</a:t>
            </a:r>
          </a:p>
          <a:p>
            <a:pPr lvl="1"/>
            <a:r>
              <a:rPr lang="hu-HU" altLang="en-US" dirty="0"/>
              <a:t>SQL </a:t>
            </a:r>
            <a:r>
              <a:rPr lang="hu-HU" altLang="en-US" dirty="0" err="1"/>
              <a:t>Injection</a:t>
            </a:r>
            <a:r>
              <a:rPr lang="hu-HU" altLang="en-US" dirty="0"/>
              <a:t> ellen véd</a:t>
            </a:r>
          </a:p>
          <a:p>
            <a:pPr>
              <a:buFontTx/>
              <a:buNone/>
            </a:pP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hu-HU" altLang="en-US" sz="20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 stat2 = </a:t>
            </a:r>
            <a:r>
              <a:rPr lang="hu-HU" altLang="en-US" sz="2000" dirty="0" err="1">
                <a:latin typeface="Courier New" pitchFamily="49" charset="0"/>
                <a:cs typeface="Courier New" pitchFamily="49" charset="0"/>
              </a:rPr>
              <a:t>myCon.prepareStatement</a:t>
            </a: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FontTx/>
              <a:buNone/>
            </a:pP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SELECT beer, price FROM Sells WHERE bar = ?</a:t>
            </a: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hu-HU" altLang="en-US" sz="2000" u="sng" dirty="0" err="1"/>
              <a:t>CallableStatement</a:t>
            </a:r>
            <a:endParaRPr lang="hu-HU" altLang="en-US" sz="2000" u="sng" dirty="0"/>
          </a:p>
          <a:p>
            <a:pPr>
              <a:buFontTx/>
              <a:buNone/>
            </a:pPr>
            <a:r>
              <a:rPr lang="hu-HU" altLang="en-US" sz="2000" dirty="0"/>
              <a:t>	Eljárás- és függvényhíváshoz</a:t>
            </a:r>
          </a:p>
          <a:p>
            <a:pPr>
              <a:buFontTx/>
              <a:buNone/>
            </a:pP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hu-HU" altLang="en-US" sz="2000" dirty="0" err="1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 stat3 =</a:t>
            </a:r>
          </a:p>
          <a:p>
            <a:pPr>
              <a:buFontTx/>
              <a:buNone/>
            </a:pP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hu-HU" altLang="en-US" sz="2000" dirty="0" err="1">
                <a:latin typeface="Courier New" pitchFamily="49" charset="0"/>
                <a:cs typeface="Courier New" pitchFamily="49" charset="0"/>
              </a:rPr>
              <a:t>myCon.prepareCall</a:t>
            </a: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 ("{</a:t>
            </a:r>
            <a:r>
              <a:rPr lang="hu-HU" altLang="en-US" sz="2000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altLang="en-US" sz="2000" dirty="0" err="1">
                <a:latin typeface="Courier New" pitchFamily="49" charset="0"/>
                <a:cs typeface="Courier New" pitchFamily="49" charset="0"/>
              </a:rPr>
              <a:t>JoeMenu</a:t>
            </a:r>
            <a:r>
              <a:rPr lang="hu-HU" altLang="en-US" sz="2000" dirty="0">
                <a:latin typeface="Courier New" pitchFamily="49" charset="0"/>
                <a:cs typeface="Courier New" pitchFamily="49" charset="0"/>
              </a:rPr>
              <a:t>(?, ?)}");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3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 err="1"/>
              <a:t>PreparedStatementek</a:t>
            </a:r>
            <a:r>
              <a:rPr lang="hu-HU" altLang="en-US" dirty="0"/>
              <a:t> </a:t>
            </a:r>
            <a:r>
              <a:rPr lang="hu-HU" altLang="en-US" dirty="0" smtClean="0"/>
              <a:t>hívása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hu-HU" altLang="en-US" sz="2400" dirty="0"/>
              <a:t>A JDBC megkülönbözteti a lekérdezéseket a módosításoktól:</a:t>
            </a:r>
          </a:p>
          <a:p>
            <a:pPr>
              <a:buFontTx/>
              <a:buNone/>
            </a:pPr>
            <a:r>
              <a:rPr lang="hu-HU" altLang="en-US" sz="2400" dirty="0"/>
              <a:t>	</a:t>
            </a:r>
            <a:r>
              <a:rPr lang="hu-HU" altLang="en-US" sz="2400" b="1" dirty="0" err="1"/>
              <a:t>executeQuery</a:t>
            </a:r>
            <a:r>
              <a:rPr lang="hu-HU" altLang="en-US" sz="2400" b="1" dirty="0"/>
              <a:t>()</a:t>
            </a:r>
          </a:p>
          <a:p>
            <a:pPr>
              <a:buFontTx/>
              <a:buNone/>
            </a:pPr>
            <a:r>
              <a:rPr lang="hu-HU" altLang="en-US" sz="2400" dirty="0"/>
              <a:t> 	</a:t>
            </a:r>
            <a:r>
              <a:rPr lang="hu-HU" altLang="en-US" sz="2400" b="1" dirty="0" err="1"/>
              <a:t>executeUpdate</a:t>
            </a:r>
            <a:r>
              <a:rPr lang="hu-HU" altLang="en-US" sz="2400" b="1" dirty="0"/>
              <a:t>()</a:t>
            </a:r>
            <a:endParaRPr lang="hu-HU" altLang="en-US" sz="2400" dirty="0"/>
          </a:p>
          <a:p>
            <a:pPr>
              <a:buFontTx/>
              <a:buNone/>
            </a:pPr>
            <a:r>
              <a:rPr lang="hu-HU" altLang="en-US" sz="2400" b="1" dirty="0" err="1"/>
              <a:t>Query</a:t>
            </a:r>
            <a:r>
              <a:rPr lang="hu-HU" altLang="en-US" sz="2400" b="1" dirty="0"/>
              <a:t>:</a:t>
            </a:r>
          </a:p>
          <a:p>
            <a:pPr>
              <a:buFontTx/>
              <a:buNone/>
            </a:pP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stat2.setString(1, "Joe’’s Bar");</a:t>
            </a:r>
          </a:p>
          <a:p>
            <a:pPr>
              <a:buFontTx/>
              <a:buNone/>
            </a:pP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menu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altLang="en-US" sz="2400" b="1" dirty="0">
                <a:latin typeface="Courier New" pitchFamily="49" charset="0"/>
                <a:cs typeface="Courier New" pitchFamily="49" charset="0"/>
              </a:rPr>
              <a:t>stat2.executeQuery();</a:t>
            </a:r>
          </a:p>
          <a:p>
            <a:pPr>
              <a:buFontTx/>
              <a:buNone/>
            </a:pPr>
            <a:r>
              <a:rPr lang="hu-HU" altLang="en-US" sz="2400" b="1" dirty="0">
                <a:cs typeface="Courier New" pitchFamily="49" charset="0"/>
              </a:rPr>
              <a:t>Update: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="INSERT INTO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VALUES(?,?,?,?)";</a:t>
            </a:r>
          </a:p>
          <a:p>
            <a:pPr>
              <a:buFontTx/>
              <a:buNone/>
            </a:pP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PreparedStatment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pstmt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pstmt.clearParameters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pstmt.setInt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(1,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depno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pstmt.setString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(2,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depname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pstmt.setInt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depmngr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pstmt.setString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(4,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deploc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numRows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altLang="en-US" sz="2400" b="1" dirty="0" err="1">
                <a:latin typeface="Courier New" pitchFamily="49" charset="0"/>
                <a:cs typeface="Courier New" pitchFamily="49" charset="0"/>
              </a:rPr>
              <a:t>pstmt.executeUpdate</a:t>
            </a:r>
            <a:r>
              <a:rPr lang="hu-HU" altLang="en-US" sz="2400" b="1" dirty="0">
                <a:latin typeface="Courier New" pitchFamily="49" charset="0"/>
                <a:cs typeface="Courier New" pitchFamily="49" charset="0"/>
              </a:rPr>
              <a:t>();</a:t>
            </a:r>
            <a:endParaRPr lang="hu-HU" altLang="en-US" sz="2400" dirty="0">
              <a:latin typeface="Courier New" pitchFamily="49" charset="0"/>
              <a:cs typeface="Courier New" pitchFamily="49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8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ResultSet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r>
              <a:rPr lang="hu-HU" altLang="en-US" sz="2000" dirty="0"/>
              <a:t>A </a:t>
            </a:r>
            <a:r>
              <a:rPr lang="hu-HU" altLang="en-US" sz="2000" dirty="0" err="1"/>
              <a:t>ResultSet</a:t>
            </a:r>
            <a:r>
              <a:rPr lang="hu-HU" altLang="en-US" sz="2000" dirty="0"/>
              <a:t> tartalmazza a lekérdezések eredményeit, soronként. Lényegében úgy viselkedik, mint egy </a:t>
            </a:r>
            <a:r>
              <a:rPr lang="hu-HU" altLang="en-US" sz="2000" dirty="0" smtClean="0"/>
              <a:t>kurzor/</a:t>
            </a:r>
            <a:r>
              <a:rPr lang="hu-HU" altLang="en-US" sz="2000" dirty="0" err="1" smtClean="0"/>
              <a:t>iterátor</a:t>
            </a:r>
            <a:r>
              <a:rPr lang="hu-HU" altLang="en-US" sz="2000" dirty="0" smtClean="0"/>
              <a:t>.</a:t>
            </a:r>
          </a:p>
          <a:p>
            <a:r>
              <a:rPr lang="hu-HU" altLang="en-US" sz="2000" b="1" dirty="0" err="1"/>
              <a:t>next</a:t>
            </a:r>
            <a:r>
              <a:rPr lang="hu-HU" altLang="en-US" sz="2000" b="1" dirty="0"/>
              <a:t>()</a:t>
            </a:r>
            <a:r>
              <a:rPr lang="hu-HU" altLang="en-US" sz="2000" dirty="0"/>
              <a:t> metódus meghívásával tovább lép a következő sorra é</a:t>
            </a:r>
            <a:r>
              <a:rPr lang="es-ES" altLang="en-US" sz="2000" dirty="0"/>
              <a:t>s </a:t>
            </a:r>
            <a:r>
              <a:rPr lang="es-ES" altLang="en-US" sz="2000" dirty="0" err="1"/>
              <a:t>igaz</a:t>
            </a:r>
            <a:r>
              <a:rPr lang="es-ES" altLang="en-US" sz="2000" dirty="0"/>
              <a:t> </a:t>
            </a:r>
            <a:r>
              <a:rPr lang="es-ES" altLang="en-US" sz="2000" dirty="0" err="1"/>
              <a:t>értékkel</a:t>
            </a:r>
            <a:r>
              <a:rPr lang="es-ES" altLang="en-US" sz="2000" dirty="0"/>
              <a:t> </a:t>
            </a:r>
            <a:r>
              <a:rPr lang="es-ES" altLang="en-US" sz="2000" dirty="0" err="1"/>
              <a:t>tér</a:t>
            </a:r>
            <a:r>
              <a:rPr lang="es-ES" altLang="en-US" sz="2000" dirty="0"/>
              <a:t> </a:t>
            </a:r>
            <a:r>
              <a:rPr lang="es-ES" altLang="en-US" sz="2000" dirty="0" err="1"/>
              <a:t>vissza</a:t>
            </a:r>
            <a:endParaRPr lang="hu-HU" altLang="en-US" sz="2000" dirty="0"/>
          </a:p>
          <a:p>
            <a:r>
              <a:rPr lang="hu-HU" altLang="en-US" sz="2000" dirty="0"/>
              <a:t>Ha már nincs több elem a </a:t>
            </a:r>
            <a:r>
              <a:rPr lang="hu-HU" altLang="en-US" sz="2000" dirty="0" err="1"/>
              <a:t>ResultSet-ben</a:t>
            </a:r>
            <a:r>
              <a:rPr lang="hu-HU" altLang="en-US" sz="2000" dirty="0"/>
              <a:t>, akkor hamis értékkel tér vissza</a:t>
            </a:r>
          </a:p>
          <a:p>
            <a:r>
              <a:rPr lang="hu-HU" altLang="en-US" sz="2000" dirty="0"/>
              <a:t>A </a:t>
            </a:r>
            <a:r>
              <a:rPr lang="hu-HU" altLang="en-US" sz="2000" dirty="0" err="1"/>
              <a:t>ResultSet-ből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</a:t>
            </a:r>
            <a:r>
              <a:rPr lang="hu-HU" altLang="en-US" sz="2000" dirty="0"/>
              <a:t> </a:t>
            </a:r>
            <a:r>
              <a:rPr lang="hu-HU" altLang="en-US" sz="2000" b="1" dirty="0" err="1"/>
              <a:t>getInt</a:t>
            </a:r>
            <a:r>
              <a:rPr lang="hu-HU" altLang="en-US" sz="2000" b="1" dirty="0"/>
              <a:t>(i), </a:t>
            </a:r>
            <a:r>
              <a:rPr lang="hu-HU" altLang="en-US" sz="2000" b="1" dirty="0" err="1"/>
              <a:t>getString</a:t>
            </a:r>
            <a:r>
              <a:rPr lang="hu-HU" altLang="en-US" sz="2000" b="1" dirty="0"/>
              <a:t>(</a:t>
            </a:r>
            <a:r>
              <a:rPr lang="hu-HU" altLang="en-US" sz="2000" b="1" dirty="0" err="1"/>
              <a:t>i</a:t>
            </a:r>
            <a:r>
              <a:rPr lang="hu-HU" altLang="en-US" sz="2000" b="1" dirty="0"/>
              <a:t>)</a:t>
            </a:r>
            <a:r>
              <a:rPr lang="hu-HU" altLang="en-US" sz="2000" dirty="0"/>
              <a:t> stb. függvényekkel lehet kiszedni az</a:t>
            </a:r>
          </a:p>
          <a:p>
            <a:pPr>
              <a:buFontTx/>
              <a:buNone/>
            </a:pPr>
            <a:r>
              <a:rPr lang="hu-HU" altLang="en-US" sz="2000" dirty="0"/>
              <a:t>	adatokat, ahol az "i" az attribútum neve vagy sorszáma a relációban.</a:t>
            </a:r>
          </a:p>
          <a:p>
            <a:r>
              <a:rPr lang="en-US" altLang="en-US" sz="2000" b="1" dirty="0"/>
              <a:t>next()-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kívül</a:t>
            </a:r>
            <a:r>
              <a:rPr lang="en-US" altLang="en-US" sz="2000" dirty="0"/>
              <a:t> van </a:t>
            </a:r>
            <a:r>
              <a:rPr lang="en-US" altLang="en-US" sz="2000" dirty="0" err="1"/>
              <a:t>még</a:t>
            </a:r>
            <a:r>
              <a:rPr lang="en-US" altLang="en-US" sz="2000" dirty="0"/>
              <a:t>, </a:t>
            </a:r>
            <a:r>
              <a:rPr lang="en-US" altLang="en-US" sz="2000" b="1" dirty="0"/>
              <a:t>previous(), last(), first()</a:t>
            </a:r>
            <a:r>
              <a:rPr lang="hu-HU" altLang="en-US" sz="2000" dirty="0"/>
              <a:t> stb</a:t>
            </a:r>
            <a:r>
              <a:rPr lang="hu-HU" altLang="en-US" sz="2000" dirty="0" smtClean="0"/>
              <a:t>.</a:t>
            </a:r>
            <a:endParaRPr lang="hu-HU" sz="2000" dirty="0" smtClean="0"/>
          </a:p>
          <a:p>
            <a:r>
              <a:rPr lang="hu-HU" sz="2000" dirty="0" smtClean="0"/>
              <a:t>Egy </a:t>
            </a:r>
            <a:r>
              <a:rPr lang="hu-HU" sz="2000" dirty="0"/>
              <a:t>utasítás végrehajtása akkor zárul le, ha az összes visszaadott eredménytábla fel lett dolgozva (minden sora kiolvasásra került). Az utasítás végrehajtása manuálisan is lezárható a </a:t>
            </a:r>
            <a:r>
              <a:rPr lang="hu-HU" sz="2000" dirty="0" err="1"/>
              <a:t>Statement.close</a:t>
            </a:r>
            <a:r>
              <a:rPr lang="hu-HU" sz="2000" dirty="0"/>
              <a:t> metódussal.</a:t>
            </a:r>
          </a:p>
        </p:txBody>
      </p:sp>
    </p:spTree>
    <p:extLst>
      <p:ext uri="{BB962C8B-B14F-4D97-AF65-F5344CB8AC3E}">
        <p14:creationId xmlns:p14="http://schemas.microsoft.com/office/powerpoint/2010/main" val="13390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ResultSet</a:t>
            </a:r>
            <a:r>
              <a:rPr lang="hu-HU" dirty="0" smtClean="0"/>
              <a:t> alkalmazása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menu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stat1.executeQuery(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SELECT beer, price FROM Sells WHERE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bar = ’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Joe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’’s Bar’ ");</a:t>
            </a:r>
          </a:p>
          <a:p>
            <a:pPr>
              <a:buFontTx/>
              <a:buNone/>
            </a:pPr>
            <a:endParaRPr lang="hu-HU" alt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menu.next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FontTx/>
              <a:buNone/>
            </a:pP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theBeer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altLang="en-US" sz="2400" dirty="0" err="1">
                <a:latin typeface="Courier New" pitchFamily="49" charset="0"/>
                <a:cs typeface="Courier New" pitchFamily="49" charset="0"/>
              </a:rPr>
              <a:t>menu.getString</a:t>
            </a: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FontTx/>
              <a:buNone/>
            </a:pP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thePrice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menu.getFloat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("price");</a:t>
            </a:r>
            <a:endParaRPr lang="en-US" alt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hu-HU" alt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hu-HU" altLang="en-US" sz="2400" b="1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31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Tranzakció kezelés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altLang="en-US" sz="2400" dirty="0" err="1"/>
              <a:t>Immediate</a:t>
            </a:r>
            <a:r>
              <a:rPr lang="hu-HU" altLang="en-US" sz="2400" dirty="0"/>
              <a:t> az alapértelmezés</a:t>
            </a:r>
          </a:p>
          <a:p>
            <a:pPr>
              <a:buFontTx/>
              <a:buNone/>
            </a:pPr>
            <a:endParaRPr lang="hu-HU" altLang="en-US" sz="2400" dirty="0"/>
          </a:p>
          <a:p>
            <a:pPr>
              <a:buFontTx/>
              <a:buNone/>
            </a:pPr>
            <a:r>
              <a:rPr lang="hu-HU" altLang="en-US" sz="2400" dirty="0" err="1"/>
              <a:t>Autocommit</a:t>
            </a:r>
            <a:r>
              <a:rPr lang="hu-HU" altLang="en-US" sz="2400" dirty="0"/>
              <a:t> van alapértelmezésben, amit át lehet</a:t>
            </a:r>
          </a:p>
          <a:p>
            <a:pPr>
              <a:buFontTx/>
              <a:buNone/>
            </a:pPr>
            <a:r>
              <a:rPr lang="hu-HU" altLang="en-US" sz="2400" dirty="0"/>
              <a:t>t</a:t>
            </a:r>
            <a:r>
              <a:rPr lang="en-US" altLang="en-US" sz="2400" dirty="0" err="1"/>
              <a:t>ermészetesen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állítani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és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használni</a:t>
            </a:r>
            <a:r>
              <a:rPr lang="en-US" altLang="en-US" sz="2400" dirty="0"/>
              <a:t> a commit(), rollback()</a:t>
            </a:r>
          </a:p>
          <a:p>
            <a:pPr>
              <a:buFontTx/>
              <a:buNone/>
            </a:pPr>
            <a:r>
              <a:rPr lang="hu-HU" altLang="en-US" sz="2400" dirty="0"/>
              <a:t>metódusokat igény szerint</a:t>
            </a:r>
          </a:p>
          <a:p>
            <a:pPr>
              <a:buFontTx/>
              <a:buNone/>
            </a:pPr>
            <a:endParaRPr lang="hu-HU" altLang="en-US" sz="2400" b="1" dirty="0"/>
          </a:p>
          <a:p>
            <a:pPr>
              <a:buFontTx/>
              <a:buNone/>
            </a:pPr>
            <a:r>
              <a:rPr lang="hu-HU" altLang="en-US" sz="2400" b="1" dirty="0"/>
              <a:t>CLOSE() </a:t>
            </a:r>
            <a:r>
              <a:rPr lang="hu-HU" altLang="en-US" sz="2400" dirty="0"/>
              <a:t>fontos lezárni a kapcsolatot már csak a tranzakció kezelések miatt is</a:t>
            </a:r>
            <a:endParaRPr lang="hu-HU" altLang="en-US" sz="2400" b="1" dirty="0"/>
          </a:p>
          <a:p>
            <a:pPr marL="1143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4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/>
          <p:cNvSpPr>
            <a:spLocks noGrp="1"/>
          </p:cNvSpPr>
          <p:nvPr/>
        </p:nvSpPr>
        <p:spPr bwMode="auto">
          <a:xfrm>
            <a:off x="0" y="6449590"/>
            <a:ext cx="91440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66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66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1400" dirty="0" smtClean="0">
                <a:hlinkClick r:id="rId2"/>
              </a:rPr>
              <a:t>http://www.programmerinterview.com/index.php/database-sql/sql-injection-example/</a:t>
            </a:r>
            <a:endParaRPr lang="hu-HU" sz="1400" dirty="0" smtClean="0"/>
          </a:p>
          <a:p>
            <a:endParaRPr lang="en-GB" sz="1600" dirty="0"/>
          </a:p>
        </p:txBody>
      </p:sp>
      <p:sp>
        <p:nvSpPr>
          <p:cNvPr id="5" name="Dia számának helye 3"/>
          <p:cNvSpPr>
            <a:spLocks noGrp="1"/>
          </p:cNvSpPr>
          <p:nvPr/>
        </p:nvSpPr>
        <p:spPr bwMode="auto">
          <a:xfrm>
            <a:off x="6553200" y="6313487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FF2B85-E274-8E45-BFDA-63BEFDE96B49}" type="slidenum">
              <a:rPr lang="de-DE" altLang="en-US" smtClean="0"/>
              <a:pPr/>
              <a:t>17</a:t>
            </a:fld>
            <a:endParaRPr lang="de-DE" altLang="en-US"/>
          </a:p>
        </p:txBody>
      </p:sp>
      <p:pic>
        <p:nvPicPr>
          <p:cNvPr id="6" name="Picture 5" descr="What is SQL injection.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"/>
            <a:ext cx="9144000" cy="61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techrecite.com/wp-content/uploads/2014/02/SQL-injection-attack.png?19450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69070"/>
            <a:ext cx="29337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9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4"/>
          <p:cNvSpPr>
            <a:spLocks noGrp="1"/>
          </p:cNvSpPr>
          <p:nvPr>
            <p:ph idx="1"/>
          </p:nvPr>
        </p:nvSpPr>
        <p:spPr>
          <a:xfrm>
            <a:off x="539552" y="362372"/>
            <a:ext cx="7620000" cy="358670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hu-HU" altLang="en-US" sz="1800" b="1" dirty="0" smtClean="0"/>
              <a:t>Feladat</a:t>
            </a:r>
          </a:p>
          <a:p>
            <a:pPr marL="114300" indent="0" eaLnBrk="1" hangingPunct="1">
              <a:buNone/>
            </a:pPr>
            <a:r>
              <a:rPr lang="hu-HU" altLang="en-US" sz="1800" dirty="0" smtClean="0"/>
              <a:t>    </a:t>
            </a:r>
            <a:r>
              <a:rPr lang="hu-HU" altLang="en-US" sz="1800" dirty="0" err="1" smtClean="0"/>
              <a:t>Eclipse</a:t>
            </a:r>
            <a:r>
              <a:rPr lang="hu-HU" altLang="en-US" sz="1800" dirty="0" smtClean="0"/>
              <a:t> megnyitása, új Java projekt</a:t>
            </a:r>
            <a:endParaRPr lang="hu-HU" altLang="en-US" sz="1800" dirty="0"/>
          </a:p>
          <a:p>
            <a:pPr>
              <a:buFont typeface="Arial" charset="0"/>
              <a:buChar char="•"/>
            </a:pPr>
            <a:r>
              <a:rPr lang="hu-HU" altLang="en-US" sz="1800" dirty="0" smtClean="0"/>
              <a:t>Megfelelő </a:t>
            </a:r>
            <a:r>
              <a:rPr lang="hu-HU" altLang="en-US" sz="1800" dirty="0"/>
              <a:t>JDBC driver </a:t>
            </a:r>
            <a:r>
              <a:rPr lang="hu-HU" altLang="en-US" sz="1800" dirty="0" smtClean="0"/>
              <a:t>letöltése</a:t>
            </a:r>
            <a:r>
              <a:rPr lang="hu-HU" altLang="en-US" sz="1800" dirty="0" smtClean="0">
                <a:sym typeface="Wingdings" pitchFamily="2" charset="2"/>
              </a:rPr>
              <a:t> (JDBC </a:t>
            </a:r>
            <a:r>
              <a:rPr lang="hu-HU" altLang="en-US" sz="1800" dirty="0" err="1" smtClean="0">
                <a:sym typeface="Wingdings" pitchFamily="2" charset="2"/>
              </a:rPr>
              <a:t>Thin</a:t>
            </a:r>
            <a:r>
              <a:rPr lang="hu-HU" altLang="en-US" sz="1800" dirty="0" smtClean="0">
                <a:sym typeface="Wingdings" pitchFamily="2" charset="2"/>
              </a:rPr>
              <a:t> </a:t>
            </a:r>
            <a:r>
              <a:rPr lang="hu-HU" altLang="en-US" sz="1800" dirty="0" err="1" smtClean="0">
                <a:sym typeface="Wingdings" pitchFamily="2" charset="2"/>
              </a:rPr>
              <a:t>for</a:t>
            </a:r>
            <a:r>
              <a:rPr lang="hu-HU" altLang="en-US" sz="1800" dirty="0" smtClean="0">
                <a:sym typeface="Wingdings" pitchFamily="2" charset="2"/>
              </a:rPr>
              <a:t> </a:t>
            </a:r>
            <a:r>
              <a:rPr lang="hu-HU" sz="1800" b="1" dirty="0"/>
              <a:t>12c </a:t>
            </a:r>
            <a:r>
              <a:rPr lang="hu-HU" sz="1800" b="1" dirty="0" err="1"/>
              <a:t>Release</a:t>
            </a:r>
            <a:r>
              <a:rPr lang="hu-HU" sz="1800" b="1" dirty="0"/>
              <a:t> </a:t>
            </a:r>
            <a:r>
              <a:rPr lang="hu-HU" sz="1800" b="1" dirty="0" smtClean="0"/>
              <a:t>1</a:t>
            </a:r>
            <a:r>
              <a:rPr lang="hu-HU" altLang="en-US" sz="1800" dirty="0" smtClean="0"/>
              <a:t>) </a:t>
            </a:r>
            <a:r>
              <a:rPr lang="hu-HU" altLang="en-US" sz="1800" dirty="0">
                <a:hlinkClick r:id="rId2"/>
              </a:rPr>
              <a:t>http://</a:t>
            </a:r>
            <a:r>
              <a:rPr lang="hu-HU" altLang="en-US" sz="1800" dirty="0" smtClean="0">
                <a:hlinkClick r:id="rId2"/>
              </a:rPr>
              <a:t>www.oracle.com/technetwork/database/features/jdbc/default-2280470.html</a:t>
            </a:r>
            <a:r>
              <a:rPr lang="hu-HU" altLang="en-US" sz="1800" dirty="0" smtClean="0"/>
              <a:t>  Projekt név </a:t>
            </a:r>
            <a:r>
              <a:rPr lang="hu-HU" altLang="en-US" sz="1800" dirty="0" smtClean="0">
                <a:sym typeface="Wingdings" pitchFamily="2" charset="2"/>
              </a:rPr>
              <a:t></a:t>
            </a:r>
            <a:r>
              <a:rPr lang="hu-HU" altLang="en-US" sz="1800" dirty="0" smtClean="0"/>
              <a:t> </a:t>
            </a:r>
            <a:r>
              <a:rPr lang="hu-HU" altLang="en-US" sz="1800" dirty="0" err="1"/>
              <a:t>Properties</a:t>
            </a:r>
            <a:r>
              <a:rPr lang="hu-HU" altLang="en-US" sz="1800" dirty="0"/>
              <a:t> </a:t>
            </a:r>
            <a:r>
              <a:rPr lang="hu-HU" altLang="en-US" sz="1800" dirty="0" smtClean="0">
                <a:sym typeface="Wingdings" pitchFamily="2" charset="2"/>
              </a:rPr>
              <a:t></a:t>
            </a:r>
            <a:r>
              <a:rPr lang="hu-HU" altLang="en-US" sz="1800" dirty="0" smtClean="0"/>
              <a:t> </a:t>
            </a:r>
            <a:r>
              <a:rPr lang="hu-HU" altLang="en-US" sz="1800" dirty="0"/>
              <a:t>Java </a:t>
            </a:r>
            <a:r>
              <a:rPr lang="hu-HU" altLang="en-US" sz="1800" dirty="0" err="1"/>
              <a:t>Build</a:t>
            </a:r>
            <a:r>
              <a:rPr lang="hu-HU" altLang="en-US" sz="1800" dirty="0"/>
              <a:t> </a:t>
            </a:r>
            <a:r>
              <a:rPr lang="hu-HU" altLang="en-US" sz="1800" dirty="0" err="1"/>
              <a:t>Path</a:t>
            </a:r>
            <a:r>
              <a:rPr lang="hu-HU" altLang="en-US" sz="1800" dirty="0"/>
              <a:t> </a:t>
            </a:r>
            <a:r>
              <a:rPr lang="hu-HU" altLang="en-US" sz="1800" dirty="0" smtClean="0">
                <a:sym typeface="Wingdings" pitchFamily="2" charset="2"/>
              </a:rPr>
              <a:t></a:t>
            </a:r>
            <a:r>
              <a:rPr lang="hu-HU" altLang="en-US" sz="1800" dirty="0" smtClean="0"/>
              <a:t> Add </a:t>
            </a:r>
            <a:r>
              <a:rPr lang="hu-HU" altLang="en-US" sz="1800" dirty="0" err="1" smtClean="0"/>
              <a:t>external</a:t>
            </a:r>
            <a:r>
              <a:rPr lang="hu-HU" altLang="en-US" sz="1800" dirty="0" smtClean="0"/>
              <a:t> JAR</a:t>
            </a:r>
          </a:p>
        </p:txBody>
      </p:sp>
      <p:pic>
        <p:nvPicPr>
          <p:cNvPr id="5" name="Picture 4" descr="Screen Shot 2015-03-26 at 05.22.1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26" y="3068960"/>
            <a:ext cx="1771683" cy="3573016"/>
          </a:xfrm>
          <a:prstGeom prst="rect">
            <a:avLst/>
          </a:prstGeom>
        </p:spPr>
      </p:pic>
      <p:pic>
        <p:nvPicPr>
          <p:cNvPr id="7" name="Picture 6" descr="Screen Shot 2015-03-26 at 05.23.25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053746"/>
            <a:ext cx="4176464" cy="358823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2656"/>
            <a:ext cx="28670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4"/>
          <p:cNvSpPr>
            <a:spLocks noGrp="1"/>
          </p:cNvSpPr>
          <p:nvPr>
            <p:ph idx="1"/>
          </p:nvPr>
        </p:nvSpPr>
        <p:spPr>
          <a:xfrm>
            <a:off x="457200" y="692696"/>
            <a:ext cx="7620000" cy="57081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hu-HU" altLang="en-US" dirty="0"/>
              <a:t>Tesztelje a driver működését:</a:t>
            </a:r>
          </a:p>
          <a:p>
            <a:pPr eaLnBrk="1" hangingPunct="1">
              <a:buFont typeface="Arial" charset="0"/>
              <a:buChar char="•"/>
            </a:pPr>
            <a:r>
              <a:rPr lang="hu-HU" altLang="en-US" dirty="0" smtClean="0"/>
              <a:t>Létesítsen </a:t>
            </a:r>
            <a:r>
              <a:rPr lang="hu-HU" altLang="en-US" dirty="0"/>
              <a:t>JDBC </a:t>
            </a:r>
            <a:r>
              <a:rPr lang="hu-HU" altLang="en-US" dirty="0" smtClean="0"/>
              <a:t>kapcsolatot </a:t>
            </a:r>
            <a:r>
              <a:rPr lang="hu-HU" altLang="en-US" dirty="0"/>
              <a:t>az egyetemi O</a:t>
            </a:r>
            <a:r>
              <a:rPr lang="hu-HU" altLang="en-US" dirty="0" smtClean="0"/>
              <a:t>racle </a:t>
            </a:r>
            <a:r>
              <a:rPr lang="hu-HU" altLang="en-US" dirty="0"/>
              <a:t>adatbázissal</a:t>
            </a:r>
            <a:r>
              <a:rPr lang="hu-HU" altLang="en-US" dirty="0" smtClean="0"/>
              <a:t>.</a:t>
            </a:r>
          </a:p>
          <a:p>
            <a:pPr eaLnBrk="1" hangingPunct="1">
              <a:buFont typeface="Arial" charset="0"/>
              <a:buChar char="•"/>
            </a:pPr>
            <a:r>
              <a:rPr lang="hu-HU" altLang="en-US" dirty="0" smtClean="0"/>
              <a:t>Kapcsolati adatok mint az SQL </a:t>
            </a:r>
            <a:r>
              <a:rPr lang="hu-HU" altLang="en-US" dirty="0" err="1" smtClean="0"/>
              <a:t>developer-ben</a:t>
            </a:r>
            <a:r>
              <a:rPr lang="hu-HU" altLang="en-US" dirty="0" smtClean="0"/>
              <a:t> (az is egy Java alkalmazás, ami JDBC-n kapcsolódik az Oracle-</a:t>
            </a:r>
            <a:r>
              <a:rPr lang="hu-HU" altLang="en-US" dirty="0" err="1" smtClean="0"/>
              <a:t>hez</a:t>
            </a:r>
            <a:r>
              <a:rPr lang="hu-HU" altLang="en-US" dirty="0" smtClean="0"/>
              <a:t>)</a:t>
            </a:r>
            <a:endParaRPr lang="hu-HU" altLang="en-US" dirty="0"/>
          </a:p>
        </p:txBody>
      </p:sp>
      <p:sp>
        <p:nvSpPr>
          <p:cNvPr id="5" name="Téglalap 4"/>
          <p:cNvSpPr/>
          <p:nvPr/>
        </p:nvSpPr>
        <p:spPr>
          <a:xfrm>
            <a:off x="1619672" y="47971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JDBC url: vigyázat, Oracle </a:t>
            </a:r>
            <a:r>
              <a:rPr lang="hu-HU" b="1" dirty="0" err="1">
                <a:solidFill>
                  <a:srgbClr val="FF0000"/>
                </a:solidFill>
              </a:rPr>
              <a:t>Pluggable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Database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dirty="0">
                <a:hlinkClick r:id="rId2"/>
              </a:rPr>
              <a:t>https://technology.amis.nl/2016/01/10/create-jdbc-data-source-or-jdbc-url-database-connection-to-an-oracle-pluggable-database/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071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 fejlesztési lehetőségek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7620000" cy="441196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SQL procedurális kiterjesztései (PL/SQL és társai)</a:t>
            </a:r>
          </a:p>
          <a:p>
            <a:r>
              <a:rPr lang="hu-HU" sz="2800" dirty="0" smtClean="0"/>
              <a:t>„</a:t>
            </a:r>
            <a:r>
              <a:rPr lang="hu-HU" sz="2800" dirty="0" err="1" smtClean="0"/>
              <a:t>Embendded</a:t>
            </a:r>
            <a:r>
              <a:rPr lang="hu-HU" sz="2800" dirty="0" smtClean="0"/>
              <a:t> SQL”: az SQL utasításokat beágyazzuk egy </a:t>
            </a:r>
            <a:r>
              <a:rPr lang="hu-HU" sz="2800" dirty="0" err="1" smtClean="0"/>
              <a:t>host</a:t>
            </a:r>
            <a:r>
              <a:rPr lang="hu-HU" sz="2800" dirty="0" smtClean="0"/>
              <a:t> nyelvbe (C,</a:t>
            </a:r>
            <a:r>
              <a:rPr lang="hu-HU" sz="2800" dirty="0" err="1" smtClean="0"/>
              <a:t>C</a:t>
            </a:r>
            <a:r>
              <a:rPr lang="hu-HU" sz="2800" dirty="0" smtClean="0"/>
              <a:t>++ stb.) ezeket fordítás előtt egy előfordító (</a:t>
            </a:r>
            <a:r>
              <a:rPr lang="hu-HU" sz="2800" dirty="0" err="1" smtClean="0"/>
              <a:t>precompiler</a:t>
            </a:r>
            <a:r>
              <a:rPr lang="hu-HU" sz="2800" dirty="0" smtClean="0"/>
              <a:t>) megfelelő függvényhívásokra cseréli.</a:t>
            </a:r>
          </a:p>
          <a:p>
            <a:r>
              <a:rPr lang="hu-HU" sz="2800" dirty="0" smtClean="0"/>
              <a:t>Speciális kapcsolódási eszközök, programkönyvtárak alkalmazásával, amelyek segítségével csatlakozni tudunk az adatforráshoz (pl.: ODBC, JDBC)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4856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"/>
    </mc:Choice>
    <mc:Fallback xmlns="">
      <p:transition spd="slow" advTm="20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4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/>
            <a:endParaRPr lang="hu-HU" altLang="en-US" sz="2400" dirty="0" smtClean="0"/>
          </a:p>
          <a:p>
            <a:pPr eaLnBrk="1" hangingPunct="1">
              <a:buFont typeface="Arial" charset="0"/>
              <a:buChar char="•"/>
            </a:pPr>
            <a:r>
              <a:rPr lang="hu-HU" altLang="en-US" sz="2400" dirty="0" smtClean="0"/>
              <a:t>Hozza létre a következő táblát az adatbázisban. Az </a:t>
            </a:r>
            <a:r>
              <a:rPr lang="hu-HU" altLang="en-US" sz="2400" dirty="0" err="1"/>
              <a:t>i</a:t>
            </a:r>
            <a:r>
              <a:rPr lang="hu-HU" altLang="en-US" sz="2400" dirty="0" err="1" smtClean="0"/>
              <a:t>d</a:t>
            </a:r>
            <a:r>
              <a:rPr lang="hu-HU" altLang="en-US" sz="2400" dirty="0" smtClean="0"/>
              <a:t> értékeket ne kézzel kelljen megadni.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400" i="1" dirty="0"/>
              <a:t>s</a:t>
            </a:r>
            <a:r>
              <a:rPr lang="hu-HU" altLang="en-US" sz="2400" i="1" dirty="0" err="1" smtClean="0"/>
              <a:t>eries</a:t>
            </a:r>
            <a:r>
              <a:rPr lang="hu-HU" altLang="en-US" sz="2400" i="1" dirty="0" smtClean="0"/>
              <a:t> </a:t>
            </a:r>
            <a:r>
              <a:rPr lang="hu-HU" altLang="en-US" sz="2400" dirty="0" smtClean="0"/>
              <a:t>tábla: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/>
              <a:t>s</a:t>
            </a:r>
            <a:r>
              <a:rPr lang="hu-HU" altLang="en-US" sz="2400" dirty="0" err="1" smtClean="0"/>
              <a:t>eries_id</a:t>
            </a:r>
            <a:r>
              <a:rPr lang="hu-HU" altLang="en-US" sz="2400" dirty="0" smtClean="0"/>
              <a:t> NUMBER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err="1" smtClean="0"/>
              <a:t>series_n</a:t>
            </a:r>
            <a:r>
              <a:rPr lang="hu-HU" altLang="en-US" sz="2400" dirty="0" err="1" smtClean="0"/>
              <a:t>ame</a:t>
            </a:r>
            <a:r>
              <a:rPr lang="hu-HU" altLang="en-US" sz="2400" dirty="0" smtClean="0"/>
              <a:t> VARCHAR</a:t>
            </a:r>
          </a:p>
          <a:p>
            <a:pPr lvl="1" eaLnBrk="1" hangingPunct="1">
              <a:buFont typeface="Arial" charset="0"/>
              <a:buChar char="•"/>
            </a:pPr>
            <a:r>
              <a:rPr lang="hu-HU" altLang="en-US" sz="2400" dirty="0" err="1"/>
              <a:t>d</a:t>
            </a:r>
            <a:r>
              <a:rPr lang="hu-HU" altLang="en-US" sz="2400" dirty="0" err="1" smtClean="0"/>
              <a:t>escription</a:t>
            </a:r>
            <a:r>
              <a:rPr lang="hu-HU" altLang="en-US" sz="2400" dirty="0" smtClean="0"/>
              <a:t> VARCHAR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/>
              <a:t>n</a:t>
            </a:r>
            <a:r>
              <a:rPr lang="hu-HU" altLang="en-US" sz="2400" dirty="0" err="1" smtClean="0"/>
              <a:t>ext</a:t>
            </a:r>
            <a:r>
              <a:rPr lang="hu-HU" altLang="en-US" sz="2400" dirty="0" smtClean="0"/>
              <a:t>_</a:t>
            </a:r>
            <a:r>
              <a:rPr lang="hu-HU" altLang="en-US" sz="2400" dirty="0" err="1" smtClean="0"/>
              <a:t>episode</a:t>
            </a:r>
            <a:r>
              <a:rPr lang="hu-HU" altLang="en-US" sz="2400" dirty="0" smtClean="0"/>
              <a:t>  DATE</a:t>
            </a:r>
            <a:endParaRPr lang="hu-H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2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kerekített téglalap 4"/>
          <p:cNvSpPr/>
          <p:nvPr/>
        </p:nvSpPr>
        <p:spPr>
          <a:xfrm>
            <a:off x="468313" y="548680"/>
            <a:ext cx="7920037" cy="554414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eaLnBrk="1" hangingPunct="1"/>
            <a:r>
              <a:rPr lang="hu-HU" altLang="en-US" sz="1600" dirty="0" smtClean="0">
                <a:solidFill>
                  <a:schemeClr val="bg1"/>
                </a:solidFill>
              </a:rPr>
              <a:t>	</a:t>
            </a:r>
            <a:endParaRPr lang="hu-HU" altLang="en-US" sz="2400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hu-HU" altLang="en-US" sz="2400" dirty="0" smtClean="0">
                <a:solidFill>
                  <a:schemeClr val="bg1"/>
                </a:solidFill>
              </a:rPr>
              <a:t>Készítsen </a:t>
            </a:r>
            <a:r>
              <a:rPr lang="hu-HU" altLang="en-US" sz="2400" dirty="0">
                <a:solidFill>
                  <a:schemeClr val="bg1"/>
                </a:solidFill>
              </a:rPr>
              <a:t>egy új projektet </a:t>
            </a:r>
            <a:r>
              <a:rPr lang="hu-HU" altLang="en-US" sz="2400" dirty="0" err="1">
                <a:solidFill>
                  <a:schemeClr val="bg1"/>
                </a:solidFill>
              </a:rPr>
              <a:t>javaban</a:t>
            </a:r>
            <a:r>
              <a:rPr lang="hu-HU" altLang="en-US" sz="240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buFont typeface="Arial" charset="0"/>
              <a:buChar char="•"/>
            </a:pPr>
            <a:r>
              <a:rPr lang="hu-HU" altLang="en-US" sz="2400" dirty="0" smtClean="0">
                <a:solidFill>
                  <a:schemeClr val="bg1"/>
                </a:solidFill>
              </a:rPr>
              <a:t>Készítsen egy </a:t>
            </a:r>
            <a:r>
              <a:rPr lang="hu-HU" altLang="en-US" sz="2400" i="1" dirty="0" smtClean="0">
                <a:solidFill>
                  <a:schemeClr val="bg1"/>
                </a:solidFill>
              </a:rPr>
              <a:t>SOROZAT</a:t>
            </a:r>
            <a:r>
              <a:rPr lang="hu-HU" altLang="en-US" sz="2400" dirty="0" smtClean="0">
                <a:solidFill>
                  <a:schemeClr val="bg1"/>
                </a:solidFill>
              </a:rPr>
              <a:t> nyilvántartó alkalmazást a következő specifikáció alapján.</a:t>
            </a:r>
          </a:p>
          <a:p>
            <a:pPr eaLnBrk="1" hangingPunct="1">
              <a:buFont typeface="Arial" charset="0"/>
              <a:buChar char="•"/>
            </a:pPr>
            <a:r>
              <a:rPr lang="hu-HU" altLang="en-US" sz="2400" dirty="0" smtClean="0">
                <a:solidFill>
                  <a:schemeClr val="bg1"/>
                </a:solidFill>
              </a:rPr>
              <a:t>Lehet </a:t>
            </a:r>
            <a:r>
              <a:rPr lang="hu-HU" altLang="en-US" sz="2400" dirty="0" err="1" smtClean="0">
                <a:solidFill>
                  <a:schemeClr val="bg1"/>
                </a:solidFill>
              </a:rPr>
              <a:t>gui</a:t>
            </a:r>
            <a:r>
              <a:rPr lang="hu-HU" altLang="en-US" sz="2400" dirty="0" smtClean="0">
                <a:solidFill>
                  <a:schemeClr val="bg1"/>
                </a:solidFill>
              </a:rPr>
              <a:t>-s vagy </a:t>
            </a:r>
            <a:r>
              <a:rPr lang="hu-HU" altLang="en-US" sz="2400" dirty="0" err="1" smtClean="0">
                <a:solidFill>
                  <a:schemeClr val="bg1"/>
                </a:solidFill>
              </a:rPr>
              <a:t>console-os</a:t>
            </a:r>
            <a:r>
              <a:rPr lang="hu-HU" altLang="en-US" sz="2400" dirty="0" smtClean="0">
                <a:solidFill>
                  <a:schemeClr val="bg1"/>
                </a:solidFill>
              </a:rPr>
              <a:t> az alkalmazás</a:t>
            </a:r>
          </a:p>
          <a:p>
            <a:pPr eaLnBrk="1" hangingPunct="1">
              <a:buFont typeface="Arial" charset="0"/>
              <a:buChar char="•"/>
            </a:pPr>
            <a:r>
              <a:rPr lang="hu-HU" altLang="en-US" sz="2400" dirty="0" smtClean="0">
                <a:solidFill>
                  <a:schemeClr val="bg1"/>
                </a:solidFill>
              </a:rPr>
              <a:t>Hint a GUI építéshez: </a:t>
            </a:r>
          </a:p>
          <a:p>
            <a:pPr lvl="1" eaLnBrk="1" hangingPunct="1">
              <a:buFont typeface="Arial" charset="0"/>
              <a:buChar char="•"/>
            </a:pPr>
            <a:r>
              <a:rPr lang="hu-HU" altLang="en-US" sz="2400" dirty="0" err="1" smtClean="0">
                <a:solidFill>
                  <a:schemeClr val="bg1"/>
                </a:solidFill>
              </a:rPr>
              <a:t>Window</a:t>
            </a:r>
            <a:r>
              <a:rPr lang="hu-HU" altLang="en-US" sz="2400" dirty="0" smtClean="0">
                <a:solidFill>
                  <a:schemeClr val="bg1"/>
                </a:solidFill>
              </a:rPr>
              <a:t> </a:t>
            </a:r>
            <a:r>
              <a:rPr lang="hu-HU" altLang="en-US" sz="2400" dirty="0" err="1" smtClean="0">
                <a:solidFill>
                  <a:schemeClr val="bg1"/>
                </a:solidFill>
              </a:rPr>
              <a:t>Builder</a:t>
            </a:r>
            <a:r>
              <a:rPr lang="hu-HU" altLang="en-US" sz="2400" dirty="0" smtClean="0">
                <a:solidFill>
                  <a:schemeClr val="bg1"/>
                </a:solidFill>
              </a:rPr>
              <a:t> , </a:t>
            </a:r>
            <a:r>
              <a:rPr lang="hu-HU" altLang="en-US" sz="2400" dirty="0" err="1" smtClean="0">
                <a:solidFill>
                  <a:schemeClr val="bg1"/>
                </a:solidFill>
              </a:rPr>
              <a:t>Install</a:t>
            </a:r>
            <a:r>
              <a:rPr lang="hu-HU" altLang="en-US" sz="2400" dirty="0" smtClean="0">
                <a:solidFill>
                  <a:schemeClr val="bg1"/>
                </a:solidFill>
              </a:rPr>
              <a:t> </a:t>
            </a:r>
            <a:r>
              <a:rPr lang="hu-HU" altLang="en-US" sz="2400" dirty="0" err="1" smtClean="0">
                <a:solidFill>
                  <a:schemeClr val="bg1"/>
                </a:solidFill>
              </a:rPr>
              <a:t>new</a:t>
            </a:r>
            <a:r>
              <a:rPr lang="hu-HU" altLang="en-US" sz="2400" dirty="0" smtClean="0">
                <a:solidFill>
                  <a:schemeClr val="bg1"/>
                </a:solidFill>
              </a:rPr>
              <a:t> software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hlinkClick r:id="rId2"/>
              </a:rPr>
              <a:t>http://download.eclipse.org/windowbuilder/WB/release/R201406251200/4.4/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9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4"/>
          <p:cNvSpPr>
            <a:spLocks noGrp="1"/>
          </p:cNvSpPr>
          <p:nvPr>
            <p:ph idx="1"/>
          </p:nvPr>
        </p:nvSpPr>
        <p:spPr>
          <a:xfrm>
            <a:off x="457200" y="692696"/>
            <a:ext cx="7620000" cy="57081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eaLnBrk="1" hangingPunct="1"/>
            <a:endParaRPr lang="hu-HU" altLang="en-US" sz="1600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hu-HU" altLang="en-US" sz="2000" dirty="0" smtClean="0">
                <a:solidFill>
                  <a:schemeClr val="bg1"/>
                </a:solidFill>
              </a:rPr>
              <a:t>A program tudjon </a:t>
            </a:r>
            <a:r>
              <a:rPr lang="hu-HU" altLang="en-US" sz="2000" dirty="0">
                <a:solidFill>
                  <a:schemeClr val="bg1"/>
                </a:solidFill>
              </a:rPr>
              <a:t>hozzáadni a </a:t>
            </a:r>
            <a:r>
              <a:rPr lang="hu-HU" altLang="en-US" sz="2000" i="1" dirty="0" smtClean="0">
                <a:solidFill>
                  <a:schemeClr val="bg1"/>
                </a:solidFill>
              </a:rPr>
              <a:t>series </a:t>
            </a:r>
            <a:r>
              <a:rPr lang="hu-HU" altLang="en-US" sz="2000" dirty="0" smtClean="0">
                <a:solidFill>
                  <a:schemeClr val="bg1"/>
                </a:solidFill>
              </a:rPr>
              <a:t>táblához nevet, leírást és következő rész dátumát.</a:t>
            </a:r>
            <a:endParaRPr lang="hu-HU" altLang="en-US" sz="20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hu-HU" altLang="en-US" sz="2000" dirty="0" smtClean="0">
                <a:solidFill>
                  <a:schemeClr val="bg1"/>
                </a:solidFill>
              </a:rPr>
              <a:t>Az alkalmazás tudjon </a:t>
            </a:r>
            <a:r>
              <a:rPr lang="hu-HU" altLang="en-US" sz="2000" dirty="0">
                <a:solidFill>
                  <a:schemeClr val="bg1"/>
                </a:solidFill>
              </a:rPr>
              <a:t>törölni a </a:t>
            </a:r>
            <a:r>
              <a:rPr lang="hu-HU" altLang="en-US" sz="2000" i="1" dirty="0" smtClean="0">
                <a:solidFill>
                  <a:schemeClr val="bg1"/>
                </a:solidFill>
              </a:rPr>
              <a:t>series </a:t>
            </a:r>
            <a:r>
              <a:rPr lang="hu-HU" altLang="en-US" sz="2000" dirty="0" smtClean="0">
                <a:solidFill>
                  <a:schemeClr val="bg1"/>
                </a:solidFill>
              </a:rPr>
              <a:t>táblából. (</a:t>
            </a:r>
            <a:r>
              <a:rPr lang="hu-HU" altLang="en-US" sz="2000" dirty="0" err="1" smtClean="0">
                <a:solidFill>
                  <a:schemeClr val="bg1"/>
                </a:solidFill>
              </a:rPr>
              <a:t>id</a:t>
            </a:r>
            <a:r>
              <a:rPr lang="hu-HU" altLang="en-US" sz="2000" dirty="0" smtClean="0">
                <a:solidFill>
                  <a:schemeClr val="bg1"/>
                </a:solidFill>
              </a:rPr>
              <a:t> alapján)</a:t>
            </a:r>
          </a:p>
          <a:p>
            <a:pPr eaLnBrk="1" hangingPunct="1">
              <a:buFont typeface="Arial" charset="0"/>
              <a:buChar char="•"/>
            </a:pPr>
            <a:r>
              <a:rPr lang="hu-HU" altLang="en-US" sz="2000" dirty="0" smtClean="0">
                <a:solidFill>
                  <a:schemeClr val="bg1"/>
                </a:solidFill>
              </a:rPr>
              <a:t>A sorozat neveket egy listába legyen lehetőség lekérdezni.</a:t>
            </a:r>
          </a:p>
          <a:p>
            <a:pPr eaLnBrk="1" hangingPunct="1">
              <a:buFont typeface="Arial" charset="0"/>
              <a:buChar char="•"/>
            </a:pPr>
            <a:r>
              <a:rPr lang="hu-HU" altLang="en-US" sz="2000" dirty="0" smtClean="0">
                <a:solidFill>
                  <a:schemeClr val="bg1"/>
                </a:solidFill>
              </a:rPr>
              <a:t>Egy sorozat név kiválasztásakor jelenjen meg róla a leírás és a következő rész dátuma.</a:t>
            </a:r>
          </a:p>
          <a:p>
            <a:pPr eaLnBrk="1" hangingPunct="1">
              <a:buFont typeface="Arial" charset="0"/>
              <a:buChar char="•"/>
            </a:pPr>
            <a:r>
              <a:rPr lang="hu-HU" altLang="en-US" sz="2000" dirty="0" smtClean="0">
                <a:solidFill>
                  <a:schemeClr val="bg1"/>
                </a:solidFill>
              </a:rPr>
              <a:t>A sorozat dátuma és leírása legyen szerkeszthető.</a:t>
            </a:r>
            <a:endParaRPr lang="hu-HU" altLang="en-US" sz="20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hu-HU" altLang="en-US" sz="2000" dirty="0">
                <a:solidFill>
                  <a:schemeClr val="bg1"/>
                </a:solidFill>
              </a:rPr>
              <a:t>A  feladatokat </a:t>
            </a:r>
            <a:r>
              <a:rPr lang="hu-HU" altLang="en-US" sz="2000" i="1" dirty="0" err="1">
                <a:solidFill>
                  <a:schemeClr val="bg1"/>
                </a:solidFill>
              </a:rPr>
              <a:t>prepared</a:t>
            </a:r>
            <a:r>
              <a:rPr lang="hu-HU" altLang="en-US" sz="2000" i="1" dirty="0">
                <a:solidFill>
                  <a:schemeClr val="bg1"/>
                </a:solidFill>
              </a:rPr>
              <a:t> </a:t>
            </a:r>
            <a:r>
              <a:rPr lang="hu-HU" altLang="en-US" sz="2000" i="1" dirty="0" err="1">
                <a:solidFill>
                  <a:schemeClr val="bg1"/>
                </a:solidFill>
              </a:rPr>
              <a:t>statement</a:t>
            </a:r>
            <a:r>
              <a:rPr lang="hu-HU" altLang="en-US" sz="2000" i="1" dirty="0">
                <a:solidFill>
                  <a:schemeClr val="bg1"/>
                </a:solidFill>
              </a:rPr>
              <a:t> </a:t>
            </a:r>
            <a:r>
              <a:rPr lang="hu-HU" altLang="en-US" sz="2000" dirty="0">
                <a:solidFill>
                  <a:schemeClr val="bg1"/>
                </a:solidFill>
              </a:rPr>
              <a:t>segítségével oldja meg</a:t>
            </a:r>
            <a:r>
              <a:rPr lang="hu-HU" altLang="en-US" sz="2000" dirty="0" smtClean="0">
                <a:solidFill>
                  <a:schemeClr val="bg1"/>
                </a:solidFill>
              </a:rPr>
              <a:t>. </a:t>
            </a:r>
            <a:endParaRPr lang="hu-HU" altLang="en-US" sz="20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hu-HU" altLang="en-US" sz="2000" dirty="0">
                <a:solidFill>
                  <a:schemeClr val="bg1"/>
                </a:solidFill>
              </a:rPr>
              <a:t>Készítsen </a:t>
            </a:r>
            <a:r>
              <a:rPr lang="hu-HU" altLang="en-US" sz="2000" dirty="0" err="1">
                <a:solidFill>
                  <a:schemeClr val="bg1"/>
                </a:solidFill>
              </a:rPr>
              <a:t>Logot</a:t>
            </a:r>
            <a:r>
              <a:rPr lang="hu-HU" altLang="en-US" sz="2000" dirty="0">
                <a:solidFill>
                  <a:schemeClr val="bg1"/>
                </a:solidFill>
              </a:rPr>
              <a:t> a </a:t>
            </a:r>
            <a:r>
              <a:rPr lang="hu-HU" altLang="en-US" sz="2000" dirty="0" smtClean="0">
                <a:solidFill>
                  <a:schemeClr val="bg1"/>
                </a:solidFill>
              </a:rPr>
              <a:t>lekérdezésekhez (írja ki egy fájlba vagy jelenítse meg a </a:t>
            </a:r>
            <a:r>
              <a:rPr lang="hu-HU" altLang="en-US" sz="2000" dirty="0" err="1" smtClean="0">
                <a:solidFill>
                  <a:schemeClr val="bg1"/>
                </a:solidFill>
              </a:rPr>
              <a:t>console-on</a:t>
            </a:r>
            <a:r>
              <a:rPr lang="hu-HU" altLang="en-US" sz="2000" dirty="0" smtClean="0">
                <a:solidFill>
                  <a:schemeClr val="bg1"/>
                </a:solidFill>
              </a:rPr>
              <a:t>).</a:t>
            </a:r>
          </a:p>
          <a:p>
            <a:pPr eaLnBrk="1" hangingPunct="1">
              <a:buFont typeface="Arial" charset="0"/>
              <a:buChar char="•"/>
            </a:pPr>
            <a:endParaRPr lang="hu-HU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1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ODBC és JDBC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API (</a:t>
            </a:r>
            <a:r>
              <a:rPr lang="hu-HU" dirty="0" err="1" smtClean="0"/>
              <a:t>Application</a:t>
            </a:r>
            <a:r>
              <a:rPr lang="hu-HU" dirty="0" smtClean="0"/>
              <a:t> Program </a:t>
            </a:r>
            <a:r>
              <a:rPr lang="hu-HU" dirty="0" err="1" smtClean="0"/>
              <a:t>Interface</a:t>
            </a:r>
            <a:r>
              <a:rPr lang="hu-HU" dirty="0" smtClean="0"/>
              <a:t>) mellyel az adatbázis szervert lehet elérni</a:t>
            </a:r>
          </a:p>
          <a:p>
            <a:r>
              <a:rPr lang="hu-HU" dirty="0" smtClean="0"/>
              <a:t>A JDBC API szolgáltatásai</a:t>
            </a:r>
          </a:p>
          <a:p>
            <a:pPr lvl="1"/>
            <a:r>
              <a:rPr lang="hu-HU" dirty="0" smtClean="0"/>
              <a:t>Kapcsolat létrehozása egy adatforrással(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Lekérdező  valamint módosító parancsolat lehet küldeni az adatforrásnak</a:t>
            </a:r>
          </a:p>
          <a:p>
            <a:pPr lvl="1"/>
            <a:r>
              <a:rPr lang="hu-HU" dirty="0"/>
              <a:t>L</a:t>
            </a:r>
            <a:r>
              <a:rPr lang="hu-HU" dirty="0" smtClean="0"/>
              <a:t>ekérdezések eredményeinek feldolgozása</a:t>
            </a:r>
          </a:p>
          <a:p>
            <a:r>
              <a:rPr lang="hu-HU" dirty="0" smtClean="0"/>
              <a:t>Az ODBC (Open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Connectivity</a:t>
            </a:r>
            <a:r>
              <a:rPr lang="hu-HU" dirty="0" smtClean="0"/>
              <a:t>; Microsoft) C, </a:t>
            </a:r>
            <a:r>
              <a:rPr lang="hu-HU" dirty="0" err="1" smtClean="0"/>
              <a:t>C</a:t>
            </a:r>
            <a:r>
              <a:rPr lang="hu-HU" dirty="0" smtClean="0"/>
              <a:t>++, </a:t>
            </a:r>
            <a:r>
              <a:rPr lang="hu-HU" dirty="0" err="1" smtClean="0"/>
              <a:t>C</a:t>
            </a:r>
            <a:r>
              <a:rPr lang="hu-HU" dirty="0" smtClean="0"/>
              <a:t># és Visual Basic környezetben</a:t>
            </a:r>
          </a:p>
          <a:p>
            <a:r>
              <a:rPr lang="hu-HU" dirty="0" smtClean="0"/>
              <a:t>A JDBC (Java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Connectivity</a:t>
            </a:r>
            <a:r>
              <a:rPr lang="hu-HU" dirty="0" smtClean="0"/>
              <a:t>) </a:t>
            </a:r>
            <a:r>
              <a:rPr lang="hu-HU" dirty="0" err="1" smtClean="0"/>
              <a:t>JAVA-hoz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98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"/>
    </mc:Choice>
    <mc:Fallback xmlns="">
      <p:transition spd="slow" advTm="19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 felépítése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Java alkalmazás (kapcsolat nyitás/zárás, SQL kód küldése) </a:t>
            </a:r>
          </a:p>
          <a:p>
            <a:r>
              <a:rPr lang="hu-HU" sz="2400" dirty="0" smtClean="0"/>
              <a:t>Driver Manager(ez tölti be az ún. JDBC Drivert)</a:t>
            </a:r>
          </a:p>
          <a:p>
            <a:r>
              <a:rPr lang="hu-HU" sz="2400" dirty="0" smtClean="0"/>
              <a:t>Driver(az adatbázis kezelő , adatforrás gyártója adja)</a:t>
            </a:r>
          </a:p>
          <a:p>
            <a:r>
              <a:rPr lang="hu-HU" sz="2400" dirty="0" smtClean="0"/>
              <a:t>Data </a:t>
            </a:r>
            <a:r>
              <a:rPr lang="hu-HU" sz="2400" dirty="0" err="1" smtClean="0"/>
              <a:t>Source</a:t>
            </a:r>
            <a:r>
              <a:rPr lang="hu-HU" sz="2400" dirty="0" smtClean="0"/>
              <a:t> (ami végrehajtja a lekérdezést)</a:t>
            </a:r>
            <a:endParaRPr lang="hu-H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65" y="2996952"/>
            <a:ext cx="3810532" cy="31246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0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2"/>
    </mc:Choice>
    <mc:Fallback xmlns="">
      <p:transition spd="slow" advTm="108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 felépítése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124075"/>
            <a:ext cx="5924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28625" y="20558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Arial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488282"/>
            <a:ext cx="6850063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3. sz. felirat keret nélkül 3"/>
          <p:cNvSpPr/>
          <p:nvPr/>
        </p:nvSpPr>
        <p:spPr>
          <a:xfrm>
            <a:off x="8174038" y="3045619"/>
            <a:ext cx="914400" cy="611188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7177"/>
              <a:gd name="adj8" fmla="val -46427"/>
            </a:avLst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hu-HU" altLang="en-US" dirty="0" err="1">
                <a:solidFill>
                  <a:schemeClr val="tx1"/>
                </a:solidFill>
              </a:rPr>
              <a:t>Type</a:t>
            </a:r>
            <a:r>
              <a:rPr lang="hu-HU" altLang="en-US" dirty="0">
                <a:solidFill>
                  <a:schemeClr val="tx1"/>
                </a:solidFill>
              </a:rPr>
              <a:t> 3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9" name="3. sz. felirat keret nélkül 8"/>
          <p:cNvSpPr/>
          <p:nvPr/>
        </p:nvSpPr>
        <p:spPr>
          <a:xfrm>
            <a:off x="8201025" y="2207419"/>
            <a:ext cx="914400" cy="612775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64585"/>
              <a:gd name="adj8" fmla="val -278173"/>
            </a:avLst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hu-HU" altLang="en-US" dirty="0" err="1">
                <a:solidFill>
                  <a:schemeClr val="tx1"/>
                </a:solidFill>
              </a:rPr>
              <a:t>Type</a:t>
            </a:r>
            <a:r>
              <a:rPr lang="hu-HU" altLang="en-US" dirty="0">
                <a:solidFill>
                  <a:schemeClr val="tx1"/>
                </a:solidFill>
              </a:rPr>
              <a:t> 4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10" name="3. sz. felirat keret nélkül 9"/>
          <p:cNvSpPr/>
          <p:nvPr/>
        </p:nvSpPr>
        <p:spPr>
          <a:xfrm>
            <a:off x="28575" y="3045619"/>
            <a:ext cx="914400" cy="611188"/>
          </a:xfrm>
          <a:prstGeom prst="callout3">
            <a:avLst>
              <a:gd name="adj1" fmla="val 28227"/>
              <a:gd name="adj2" fmla="val 96429"/>
              <a:gd name="adj3" fmla="val 59025"/>
              <a:gd name="adj4" fmla="val 116667"/>
              <a:gd name="adj5" fmla="val 90524"/>
              <a:gd name="adj6" fmla="val 116666"/>
              <a:gd name="adj7" fmla="val 143761"/>
              <a:gd name="adj8" fmla="val 128176"/>
            </a:avLst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hu-HU" altLang="en-US" dirty="0" err="1">
                <a:solidFill>
                  <a:schemeClr val="tx1"/>
                </a:solidFill>
              </a:rPr>
              <a:t>Type</a:t>
            </a:r>
            <a:r>
              <a:rPr lang="hu-HU" altLang="en-US" dirty="0">
                <a:solidFill>
                  <a:schemeClr val="tx1"/>
                </a:solidFill>
              </a:rPr>
              <a:t> 2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11" name="3. sz. felirat keret nélkül 10"/>
          <p:cNvSpPr/>
          <p:nvPr/>
        </p:nvSpPr>
        <p:spPr>
          <a:xfrm>
            <a:off x="63500" y="2178844"/>
            <a:ext cx="914400" cy="612775"/>
          </a:xfrm>
          <a:prstGeom prst="callout3">
            <a:avLst>
              <a:gd name="adj1" fmla="val 18750"/>
              <a:gd name="adj2" fmla="val 105953"/>
              <a:gd name="adj3" fmla="val 21119"/>
              <a:gd name="adj4" fmla="val 127777"/>
              <a:gd name="adj5" fmla="val 83416"/>
              <a:gd name="adj6" fmla="val 129365"/>
              <a:gd name="adj7" fmla="val 262216"/>
              <a:gd name="adj8" fmla="val 310716"/>
            </a:avLst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hu-HU" altLang="en-US" dirty="0" err="1">
                <a:solidFill>
                  <a:schemeClr val="tx1"/>
                </a:solidFill>
              </a:rPr>
              <a:t>Type</a:t>
            </a:r>
            <a:r>
              <a:rPr lang="hu-HU" altLang="en-US" dirty="0">
                <a:solidFill>
                  <a:schemeClr val="tx1"/>
                </a:solidFill>
              </a:rPr>
              <a:t> 1</a:t>
            </a: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4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 használati lépései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Lépések:</a:t>
            </a:r>
          </a:p>
          <a:p>
            <a:pPr lvl="1"/>
            <a:r>
              <a:rPr lang="hu-HU" dirty="0" smtClean="0"/>
              <a:t>Betöltjük a Java programunkba a Drivert</a:t>
            </a:r>
          </a:p>
          <a:p>
            <a:pPr lvl="1"/>
            <a:r>
              <a:rPr lang="hu-HU" dirty="0" smtClean="0"/>
              <a:t>Csatlakozunk az adatforráshoz</a:t>
            </a:r>
          </a:p>
          <a:p>
            <a:pPr lvl="1"/>
            <a:r>
              <a:rPr lang="hu-HU" dirty="0" smtClean="0"/>
              <a:t>Végrehajtjuk az SQL utasítást</a:t>
            </a:r>
          </a:p>
          <a:p>
            <a:pPr lvl="1"/>
            <a:endParaRPr lang="hu-HU" dirty="0"/>
          </a:p>
          <a:p>
            <a:pPr lvl="1"/>
            <a:r>
              <a:rPr lang="hu-HU" dirty="0" smtClean="0"/>
              <a:t>Részleteiben</a:t>
            </a:r>
          </a:p>
          <a:p>
            <a:pPr lvl="2"/>
            <a:r>
              <a:rPr lang="hu-HU" dirty="0" smtClean="0"/>
              <a:t>JVM betölti a Driver interfészt  megvalósító osztályt és regisztrálja a </a:t>
            </a:r>
            <a:r>
              <a:rPr lang="hu-HU" dirty="0" err="1" smtClean="0"/>
              <a:t>DriverManager-nél</a:t>
            </a:r>
            <a:r>
              <a:rPr lang="hu-HU" dirty="0" smtClean="0"/>
              <a:t> 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DriverManager-től</a:t>
            </a:r>
            <a:r>
              <a:rPr lang="hu-HU" dirty="0" smtClean="0"/>
              <a:t> kérünk egy </a:t>
            </a:r>
            <a:r>
              <a:rPr lang="hu-HU" dirty="0" err="1" smtClean="0"/>
              <a:t>Connection-t</a:t>
            </a:r>
            <a:endParaRPr lang="hu-HU" dirty="0" smtClean="0"/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Connectiontól</a:t>
            </a:r>
            <a:r>
              <a:rPr lang="hu-HU" dirty="0" smtClean="0"/>
              <a:t> pedig egy </a:t>
            </a:r>
            <a:r>
              <a:rPr lang="hu-HU" dirty="0" err="1" smtClean="0"/>
              <a:t>Statement-et</a:t>
            </a:r>
            <a:endParaRPr lang="hu-HU" dirty="0" smtClean="0"/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Statement-tel</a:t>
            </a:r>
            <a:r>
              <a:rPr lang="hu-HU" dirty="0" smtClean="0"/>
              <a:t> hajtjuk végre  az SQL utasítást, aminek az eredménye  egy </a:t>
            </a:r>
            <a:r>
              <a:rPr lang="hu-HU" dirty="0" err="1" smtClean="0"/>
              <a:t>ResultSet</a:t>
            </a:r>
            <a:endParaRPr lang="hu-HU" dirty="0" smtClean="0"/>
          </a:p>
          <a:p>
            <a:pPr lvl="2"/>
            <a:r>
              <a:rPr lang="hu-HU" dirty="0" smtClean="0"/>
              <a:t>Ez a </a:t>
            </a:r>
            <a:r>
              <a:rPr lang="hu-HU" dirty="0" err="1" smtClean="0"/>
              <a:t>ResultSet</a:t>
            </a:r>
            <a:r>
              <a:rPr lang="hu-HU" dirty="0" smtClean="0"/>
              <a:t> pedig </a:t>
            </a:r>
            <a:r>
              <a:rPr lang="hu-HU" dirty="0" err="1" smtClean="0"/>
              <a:t>iterátor</a:t>
            </a:r>
            <a:r>
              <a:rPr lang="hu-HU" dirty="0" smtClean="0"/>
              <a:t> segítségével  bejárható</a:t>
            </a:r>
          </a:p>
          <a:p>
            <a:pPr lvl="2"/>
            <a:r>
              <a:rPr lang="hu-HU" dirty="0" smtClean="0"/>
              <a:t>Végén lezárjuk a kapcsolatot.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80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 driver betöltés módjai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571184" cy="5400600"/>
          </a:xfrm>
        </p:spPr>
        <p:txBody>
          <a:bodyPr>
            <a:normAutofit/>
          </a:bodyPr>
          <a:lstStyle/>
          <a:p>
            <a:r>
              <a:rPr lang="hu-HU" dirty="0" err="1" smtClean="0"/>
              <a:t>DataSource</a:t>
            </a:r>
            <a:endParaRPr lang="hu-HU" dirty="0" smtClean="0"/>
          </a:p>
          <a:p>
            <a:pPr lvl="1"/>
            <a:r>
              <a:rPr lang="hu-HU" dirty="0" err="1" smtClean="0"/>
              <a:t>DataSource</a:t>
            </a:r>
            <a:r>
              <a:rPr lang="hu-HU" dirty="0" smtClean="0"/>
              <a:t> interfész segítségével az adatforrás használata jobban optimalizálható,</a:t>
            </a:r>
          </a:p>
          <a:p>
            <a:pPr lvl="1"/>
            <a:r>
              <a:rPr lang="hu-HU" dirty="0"/>
              <a:t>adatforrás URL-jét nem szükséges fixen </a:t>
            </a:r>
            <a:r>
              <a:rPr lang="hu-HU" dirty="0" smtClean="0"/>
              <a:t>kódolnunk, </a:t>
            </a:r>
            <a:r>
              <a:rPr lang="hu-HU" dirty="0" err="1" smtClean="0"/>
              <a:t>JNDI-t</a:t>
            </a:r>
            <a:r>
              <a:rPr lang="hu-HU" dirty="0" smtClean="0"/>
              <a:t> elég ismerni  -&gt; hordozhatóság</a:t>
            </a:r>
          </a:p>
          <a:p>
            <a:r>
              <a:rPr lang="hu-HU" dirty="0" err="1" smtClean="0"/>
              <a:t>DataManager</a:t>
            </a:r>
            <a:endParaRPr lang="hu-HU" dirty="0" smtClean="0"/>
          </a:p>
          <a:p>
            <a:pPr lvl="1"/>
            <a:r>
              <a:rPr lang="hu-HU" dirty="0" smtClean="0"/>
              <a:t>Mindent kell ismerni a kódban </a:t>
            </a:r>
          </a:p>
          <a:p>
            <a:pPr lvl="2"/>
            <a:r>
              <a:rPr lang="hu-HU" dirty="0" err="1" smtClean="0"/>
              <a:t>host</a:t>
            </a:r>
            <a:r>
              <a:rPr lang="hu-HU" dirty="0" smtClean="0"/>
              <a:t>,</a:t>
            </a:r>
          </a:p>
          <a:p>
            <a:pPr lvl="2"/>
            <a:r>
              <a:rPr lang="hu-HU" dirty="0" smtClean="0"/>
              <a:t> port,</a:t>
            </a:r>
          </a:p>
          <a:p>
            <a:pPr lvl="2"/>
            <a:r>
              <a:rPr lang="hu-HU" dirty="0" err="1" smtClean="0"/>
              <a:t>username</a:t>
            </a:r>
            <a:r>
              <a:rPr lang="hu-HU" dirty="0" smtClean="0"/>
              <a:t>,</a:t>
            </a:r>
          </a:p>
          <a:p>
            <a:pPr lvl="2"/>
            <a:r>
              <a:rPr lang="hu-HU" dirty="0" smtClean="0"/>
              <a:t> </a:t>
            </a:r>
            <a:r>
              <a:rPr lang="hu-HU" dirty="0" err="1" smtClean="0"/>
              <a:t>password</a:t>
            </a:r>
            <a:r>
              <a:rPr lang="hu-HU" dirty="0" smtClean="0"/>
              <a:t>,</a:t>
            </a:r>
          </a:p>
          <a:p>
            <a:pPr lvl="2"/>
            <a:r>
              <a:rPr lang="hu-HU" dirty="0" smtClean="0"/>
              <a:t>driver </a:t>
            </a:r>
            <a:r>
              <a:rPr lang="hu-HU" dirty="0" err="1" smtClean="0"/>
              <a:t>class</a:t>
            </a:r>
            <a:r>
              <a:rPr lang="hu-HU" dirty="0" smtClean="0"/>
              <a:t>)</a:t>
            </a:r>
          </a:p>
          <a:p>
            <a:pPr lvl="2"/>
            <a:endParaRPr lang="hu-HU" dirty="0"/>
          </a:p>
          <a:p>
            <a:pPr lvl="2"/>
            <a:endParaRPr lang="hu-HU" dirty="0" smtClean="0"/>
          </a:p>
          <a:p>
            <a:pPr lvl="1"/>
            <a:r>
              <a:rPr lang="hu-HU" dirty="0" smtClean="0"/>
              <a:t>PL.:</a:t>
            </a:r>
            <a:r>
              <a:rPr lang="hu-HU" dirty="0"/>
              <a:t>"</a:t>
            </a:r>
            <a:r>
              <a:rPr lang="hu-HU" dirty="0" err="1"/>
              <a:t>jdbc</a:t>
            </a:r>
            <a:r>
              <a:rPr lang="hu-HU" dirty="0"/>
              <a:t>:</a:t>
            </a:r>
            <a:r>
              <a:rPr lang="hu-HU" dirty="0" err="1"/>
              <a:t>oracle</a:t>
            </a:r>
            <a:r>
              <a:rPr lang="hu-HU" dirty="0"/>
              <a:t>:</a:t>
            </a:r>
            <a:r>
              <a:rPr lang="hu-HU" dirty="0" err="1"/>
              <a:t>thin</a:t>
            </a:r>
            <a:r>
              <a:rPr lang="hu-HU" dirty="0"/>
              <a:t>:@</a:t>
            </a:r>
            <a:r>
              <a:rPr lang="hu-HU" dirty="0" err="1"/>
              <a:t>oracle.itk.ppke.hu</a:t>
            </a:r>
            <a:r>
              <a:rPr lang="hu-HU" dirty="0"/>
              <a:t>:1521:</a:t>
            </a:r>
            <a:r>
              <a:rPr lang="hu-HU" dirty="0" err="1"/>
              <a:t>gyak</a:t>
            </a:r>
            <a:r>
              <a:rPr lang="hu-HU" dirty="0"/>
              <a:t>"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  <p:pic>
        <p:nvPicPr>
          <p:cNvPr id="4" name="Picture 3" descr="http://images.techhive.com/images/idge/imported/article/jvw/2000/10/jw-1027-pool2-100157700-ori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34" y="3140969"/>
            <a:ext cx="436854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9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DataSource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hu-HU" altLang="en-US" sz="2400" dirty="0"/>
              <a:t>import </a:t>
            </a:r>
            <a:r>
              <a:rPr lang="hu-HU" altLang="en-US" sz="2400" dirty="0" err="1"/>
              <a:t>java.sql</a:t>
            </a:r>
            <a:r>
              <a:rPr lang="hu-HU" altLang="en-US" sz="2400" dirty="0"/>
              <a:t>.*;</a:t>
            </a:r>
          </a:p>
          <a:p>
            <a:pPr>
              <a:buFontTx/>
              <a:buNone/>
            </a:pPr>
            <a:r>
              <a:rPr lang="hu-HU" altLang="en-US" sz="2400" dirty="0"/>
              <a:t>Import </a:t>
            </a:r>
            <a:r>
              <a:rPr lang="hu-HU" altLang="en-US" sz="2400" dirty="0" err="1"/>
              <a:t>oracle.jdbc.pool</a:t>
            </a:r>
            <a:r>
              <a:rPr lang="hu-HU" altLang="en-US" sz="2400" dirty="0"/>
              <a:t>.*;</a:t>
            </a:r>
          </a:p>
          <a:p>
            <a:pPr>
              <a:buFontTx/>
              <a:buNone/>
            </a:pPr>
            <a:endParaRPr lang="hu-HU" altLang="en-US" sz="2400" dirty="0"/>
          </a:p>
          <a:p>
            <a:pPr>
              <a:buFontTx/>
              <a:buNone/>
            </a:pPr>
            <a:r>
              <a:rPr lang="hu-HU" altLang="en-US" sz="2400" dirty="0" err="1"/>
              <a:t>public</a:t>
            </a:r>
            <a:r>
              <a:rPr lang="hu-HU" altLang="en-US" sz="2400" dirty="0"/>
              <a:t> </a:t>
            </a:r>
            <a:r>
              <a:rPr lang="hu-HU" altLang="en-US" sz="2400" dirty="0" err="1"/>
              <a:t>class</a:t>
            </a:r>
            <a:r>
              <a:rPr lang="hu-HU" altLang="en-US" sz="2400" dirty="0"/>
              <a:t> </a:t>
            </a:r>
            <a:r>
              <a:rPr lang="hu-HU" altLang="en-US" sz="2400" dirty="0" err="1"/>
              <a:t>ora</a:t>
            </a:r>
            <a:r>
              <a:rPr lang="hu-HU" altLang="en-US" sz="2400" dirty="0"/>
              <a:t> {</a:t>
            </a:r>
          </a:p>
          <a:p>
            <a:pPr>
              <a:buFontTx/>
              <a:buNone/>
            </a:pPr>
            <a:r>
              <a:rPr lang="hu-HU" altLang="en-US" sz="2400" dirty="0" err="1"/>
              <a:t>public</a:t>
            </a:r>
            <a:r>
              <a:rPr lang="hu-HU" altLang="en-US" sz="2400" dirty="0"/>
              <a:t> </a:t>
            </a:r>
            <a:r>
              <a:rPr lang="hu-HU" altLang="en-US" sz="2400" dirty="0" err="1"/>
              <a:t>static</a:t>
            </a:r>
            <a:r>
              <a:rPr lang="hu-HU" altLang="en-US" sz="2400" dirty="0"/>
              <a:t> </a:t>
            </a:r>
            <a:r>
              <a:rPr lang="hu-HU" altLang="en-US" sz="2400" dirty="0" err="1"/>
              <a:t>void</a:t>
            </a:r>
            <a:r>
              <a:rPr lang="hu-HU" altLang="en-US" sz="2400" dirty="0"/>
              <a:t> main(</a:t>
            </a:r>
            <a:r>
              <a:rPr lang="hu-HU" altLang="en-US" sz="2400" dirty="0" err="1"/>
              <a:t>String</a:t>
            </a:r>
            <a:r>
              <a:rPr lang="hu-HU" altLang="en-US" sz="2400" dirty="0"/>
              <a:t>[] </a:t>
            </a:r>
            <a:r>
              <a:rPr lang="hu-HU" altLang="en-US" sz="2400" dirty="0" err="1"/>
              <a:t>args</a:t>
            </a:r>
            <a:r>
              <a:rPr lang="hu-HU" altLang="en-US" sz="2400" dirty="0"/>
              <a:t>) </a:t>
            </a:r>
            <a:r>
              <a:rPr lang="hu-HU" altLang="en-US" sz="2400" dirty="0" err="1"/>
              <a:t>throws</a:t>
            </a:r>
            <a:r>
              <a:rPr lang="hu-HU" altLang="en-US" sz="2400" dirty="0"/>
              <a:t> </a:t>
            </a:r>
            <a:r>
              <a:rPr lang="hu-HU" altLang="en-US" sz="2400" dirty="0" err="1"/>
              <a:t>ClassNotFoundException</a:t>
            </a:r>
            <a:r>
              <a:rPr lang="hu-HU" altLang="en-US" sz="2400" dirty="0"/>
              <a:t>, </a:t>
            </a:r>
            <a:r>
              <a:rPr lang="hu-HU" altLang="en-US" sz="2400" dirty="0" err="1"/>
              <a:t>SQLException</a:t>
            </a:r>
            <a:endParaRPr lang="hu-HU" altLang="en-US" sz="2400" dirty="0"/>
          </a:p>
          <a:p>
            <a:pPr>
              <a:buFontTx/>
              <a:buNone/>
            </a:pPr>
            <a:r>
              <a:rPr lang="hu-HU" altLang="en-US" sz="2400" dirty="0"/>
              <a:t>{</a:t>
            </a:r>
          </a:p>
          <a:p>
            <a:pPr>
              <a:buFontTx/>
              <a:buNone/>
            </a:pPr>
            <a:r>
              <a:rPr lang="hu-HU" altLang="en-US" sz="2400" dirty="0" err="1"/>
              <a:t>String</a:t>
            </a:r>
            <a:r>
              <a:rPr lang="hu-HU" altLang="en-US" sz="2400" dirty="0"/>
              <a:t> </a:t>
            </a:r>
            <a:r>
              <a:rPr lang="hu-HU" altLang="en-US" sz="2400" dirty="0" err="1"/>
              <a:t>url</a:t>
            </a:r>
            <a:r>
              <a:rPr lang="hu-HU" altLang="en-US" sz="2400" dirty="0"/>
              <a:t>="</a:t>
            </a:r>
            <a:r>
              <a:rPr lang="hu-HU" altLang="en-US" sz="2400" dirty="0" err="1"/>
              <a:t>jdbc</a:t>
            </a:r>
            <a:r>
              <a:rPr lang="hu-HU" altLang="en-US" sz="2400" dirty="0"/>
              <a:t>:</a:t>
            </a:r>
            <a:r>
              <a:rPr lang="hu-HU" altLang="en-US" sz="2400" dirty="0" err="1"/>
              <a:t>oracle</a:t>
            </a:r>
            <a:r>
              <a:rPr lang="hu-HU" altLang="en-US" sz="2400" dirty="0"/>
              <a:t>:</a:t>
            </a:r>
            <a:r>
              <a:rPr lang="hu-HU" altLang="en-US" sz="2400" dirty="0" err="1"/>
              <a:t>thin</a:t>
            </a:r>
            <a:r>
              <a:rPr lang="hu-HU" altLang="en-US" sz="2400" dirty="0"/>
              <a:t>:@</a:t>
            </a:r>
            <a:r>
              <a:rPr lang="hu-HU" altLang="en-US" sz="2400" dirty="0" err="1"/>
              <a:t>oracle.itk.ppke.hu</a:t>
            </a:r>
            <a:r>
              <a:rPr lang="hu-HU" altLang="en-US" sz="2400" dirty="0"/>
              <a:t>:1521:</a:t>
            </a:r>
            <a:r>
              <a:rPr lang="hu-HU" altLang="en-US" sz="2400" dirty="0" err="1"/>
              <a:t>pract</a:t>
            </a:r>
            <a:r>
              <a:rPr lang="hu-HU" altLang="en-US" sz="2400" dirty="0"/>
              <a:t>";</a:t>
            </a:r>
          </a:p>
          <a:p>
            <a:pPr>
              <a:buFontTx/>
              <a:buNone/>
            </a:pPr>
            <a:r>
              <a:rPr lang="hu-HU" altLang="en-US" sz="2400" dirty="0" err="1"/>
              <a:t>String</a:t>
            </a:r>
            <a:r>
              <a:rPr lang="hu-HU" altLang="en-US" sz="2400" dirty="0"/>
              <a:t> </a:t>
            </a:r>
            <a:r>
              <a:rPr lang="hu-HU" altLang="en-US" sz="2400" dirty="0" err="1"/>
              <a:t>felh</a:t>
            </a:r>
            <a:r>
              <a:rPr lang="hu-HU" altLang="en-US" sz="2400" dirty="0"/>
              <a:t>="</a:t>
            </a:r>
            <a:r>
              <a:rPr lang="hu-HU" altLang="en-US" sz="2400" dirty="0" err="1"/>
              <a:t>user</a:t>
            </a:r>
            <a:r>
              <a:rPr lang="hu-HU" altLang="en-US" sz="2400" dirty="0"/>
              <a:t>";</a:t>
            </a:r>
          </a:p>
          <a:p>
            <a:pPr>
              <a:buFontTx/>
              <a:buNone/>
            </a:pPr>
            <a:r>
              <a:rPr lang="hu-HU" altLang="en-US" sz="2400" dirty="0" err="1"/>
              <a:t>String</a:t>
            </a:r>
            <a:r>
              <a:rPr lang="hu-HU" altLang="en-US" sz="2400" dirty="0"/>
              <a:t> </a:t>
            </a:r>
            <a:r>
              <a:rPr lang="hu-HU" altLang="en-US" sz="2400" dirty="0" err="1"/>
              <a:t>pass</a:t>
            </a:r>
            <a:r>
              <a:rPr lang="hu-HU" altLang="en-US" sz="2400" dirty="0"/>
              <a:t>="</a:t>
            </a:r>
            <a:r>
              <a:rPr lang="hu-HU" altLang="en-US" sz="2400" dirty="0" err="1"/>
              <a:t>pass</a:t>
            </a:r>
            <a:r>
              <a:rPr lang="hu-HU" altLang="en-US" sz="2400" dirty="0"/>
              <a:t>";</a:t>
            </a:r>
          </a:p>
          <a:p>
            <a:pPr>
              <a:buFontTx/>
              <a:buNone/>
            </a:pPr>
            <a:r>
              <a:rPr lang="hu-HU" altLang="en-US" sz="2400" dirty="0" err="1"/>
              <a:t>OracleDataSource</a:t>
            </a:r>
            <a:r>
              <a:rPr lang="hu-HU" altLang="en-US" sz="2400" dirty="0"/>
              <a:t> </a:t>
            </a:r>
            <a:r>
              <a:rPr lang="hu-HU" altLang="en-US" sz="2400" dirty="0" err="1"/>
              <a:t>ods</a:t>
            </a:r>
            <a:r>
              <a:rPr lang="hu-HU" altLang="en-US" sz="2400" dirty="0"/>
              <a:t>=</a:t>
            </a:r>
            <a:r>
              <a:rPr lang="hu-HU" altLang="en-US" sz="2400" dirty="0" err="1"/>
              <a:t>new</a:t>
            </a:r>
            <a:r>
              <a:rPr lang="hu-HU" altLang="en-US" sz="2400" dirty="0"/>
              <a:t> </a:t>
            </a:r>
            <a:r>
              <a:rPr lang="hu-HU" altLang="en-US" sz="2400" dirty="0" err="1"/>
              <a:t>OracleDataSource</a:t>
            </a:r>
            <a:r>
              <a:rPr lang="hu-HU" altLang="en-US" sz="2400" dirty="0"/>
              <a:t>();</a:t>
            </a:r>
          </a:p>
          <a:p>
            <a:pPr>
              <a:buFontTx/>
              <a:buNone/>
            </a:pPr>
            <a:r>
              <a:rPr lang="hu-HU" altLang="en-US" sz="2400" dirty="0" err="1"/>
              <a:t>ods.setURL</a:t>
            </a:r>
            <a:r>
              <a:rPr lang="hu-HU" altLang="en-US" sz="2400" dirty="0"/>
              <a:t>(</a:t>
            </a:r>
            <a:r>
              <a:rPr lang="hu-HU" altLang="en-US" sz="2400" dirty="0" err="1"/>
              <a:t>url</a:t>
            </a:r>
            <a:r>
              <a:rPr lang="hu-HU" altLang="en-US" sz="2400" dirty="0"/>
              <a:t>);</a:t>
            </a:r>
          </a:p>
          <a:p>
            <a:pPr>
              <a:buFontTx/>
              <a:buNone/>
            </a:pPr>
            <a:r>
              <a:rPr lang="hu-HU" altLang="en-US" sz="2400" dirty="0" err="1"/>
              <a:t>ods.setUser</a:t>
            </a:r>
            <a:r>
              <a:rPr lang="hu-HU" altLang="en-US" sz="2400" dirty="0"/>
              <a:t>(</a:t>
            </a:r>
            <a:r>
              <a:rPr lang="hu-HU" altLang="en-US" sz="2400" dirty="0" err="1"/>
              <a:t>felh</a:t>
            </a:r>
            <a:r>
              <a:rPr lang="hu-HU" altLang="en-US" sz="2400" dirty="0"/>
              <a:t>);</a:t>
            </a:r>
          </a:p>
          <a:p>
            <a:pPr>
              <a:buFontTx/>
              <a:buNone/>
            </a:pPr>
            <a:r>
              <a:rPr lang="hu-HU" altLang="en-US" sz="2400" dirty="0" err="1"/>
              <a:t>ods.setPassword</a:t>
            </a:r>
            <a:r>
              <a:rPr lang="hu-HU" altLang="en-US" sz="2400" dirty="0"/>
              <a:t>(</a:t>
            </a:r>
            <a:r>
              <a:rPr lang="hu-HU" altLang="en-US" sz="2400" dirty="0" err="1"/>
              <a:t>pass</a:t>
            </a:r>
            <a:r>
              <a:rPr lang="hu-HU" altLang="en-US" sz="2400" dirty="0"/>
              <a:t>);</a:t>
            </a:r>
          </a:p>
          <a:p>
            <a:pPr>
              <a:buFontTx/>
              <a:buNone/>
            </a:pPr>
            <a:r>
              <a:rPr lang="hu-HU" altLang="en-US" sz="2400" dirty="0" err="1"/>
              <a:t>Connection</a:t>
            </a:r>
            <a:r>
              <a:rPr lang="hu-HU" altLang="en-US" sz="2400" dirty="0"/>
              <a:t> </a:t>
            </a:r>
            <a:r>
              <a:rPr lang="hu-HU" altLang="en-US" sz="2400" dirty="0" err="1"/>
              <a:t>conn</a:t>
            </a:r>
            <a:r>
              <a:rPr lang="hu-HU" altLang="en-US" sz="2400" dirty="0"/>
              <a:t>=</a:t>
            </a:r>
            <a:r>
              <a:rPr lang="hu-HU" altLang="en-US" sz="2400" dirty="0" err="1"/>
              <a:t>ods.getConnection</a:t>
            </a:r>
            <a:r>
              <a:rPr lang="hu-HU" altLang="en-US" sz="2400" dirty="0"/>
              <a:t>();</a:t>
            </a:r>
          </a:p>
          <a:p>
            <a:pPr>
              <a:buFontTx/>
              <a:buNone/>
            </a:pPr>
            <a:r>
              <a:rPr lang="hu-HU" altLang="en-US" sz="2400" dirty="0"/>
              <a:t>}</a:t>
            </a:r>
          </a:p>
          <a:p>
            <a:pPr>
              <a:buFontTx/>
              <a:buNone/>
            </a:pPr>
            <a:r>
              <a:rPr lang="hu-HU" altLang="en-US" sz="2400" dirty="0"/>
              <a:t>}</a:t>
            </a:r>
          </a:p>
          <a:p>
            <a:pPr marL="1143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82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DriverManager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hu-HU" altLang="en-US" sz="2400" dirty="0"/>
              <a:t>import </a:t>
            </a:r>
            <a:r>
              <a:rPr lang="hu-HU" altLang="en-US" sz="2400" dirty="0" err="1"/>
              <a:t>java.sql</a:t>
            </a:r>
            <a:r>
              <a:rPr lang="hu-HU" altLang="en-US" sz="2400" dirty="0"/>
              <a:t>.*;</a:t>
            </a:r>
          </a:p>
          <a:p>
            <a:pPr>
              <a:buFontTx/>
              <a:buNone/>
            </a:pPr>
            <a:r>
              <a:rPr lang="hu-HU" altLang="en-US" sz="2400" dirty="0"/>
              <a:t>import </a:t>
            </a:r>
            <a:r>
              <a:rPr lang="hu-HU" altLang="en-US" sz="2400" dirty="0" err="1"/>
              <a:t>oracle.jdbc.pool</a:t>
            </a:r>
            <a:r>
              <a:rPr lang="hu-HU" altLang="en-US" sz="2400" dirty="0"/>
              <a:t>.*;</a:t>
            </a:r>
          </a:p>
          <a:p>
            <a:pPr>
              <a:buFontTx/>
              <a:buNone/>
            </a:pPr>
            <a:endParaRPr lang="hu-HU" altLang="en-US" sz="2400" dirty="0"/>
          </a:p>
          <a:p>
            <a:pPr>
              <a:buFontTx/>
              <a:buNone/>
            </a:pPr>
            <a:r>
              <a:rPr lang="hu-HU" altLang="en-US" sz="2400" dirty="0" err="1"/>
              <a:t>public</a:t>
            </a:r>
            <a:r>
              <a:rPr lang="hu-HU" altLang="en-US" sz="2400" dirty="0"/>
              <a:t> </a:t>
            </a:r>
            <a:r>
              <a:rPr lang="hu-HU" altLang="en-US" sz="2400" dirty="0" err="1"/>
              <a:t>class</a:t>
            </a:r>
            <a:r>
              <a:rPr lang="hu-HU" altLang="en-US" sz="2400" dirty="0"/>
              <a:t> </a:t>
            </a:r>
            <a:r>
              <a:rPr lang="hu-HU" altLang="en-US" sz="2400" dirty="0" err="1"/>
              <a:t>ora</a:t>
            </a:r>
            <a:r>
              <a:rPr lang="hu-HU" altLang="en-US" sz="2400" dirty="0"/>
              <a:t>{</a:t>
            </a:r>
          </a:p>
          <a:p>
            <a:pPr>
              <a:buFontTx/>
              <a:buNone/>
            </a:pPr>
            <a:r>
              <a:rPr lang="en-US" altLang="en-US" sz="2400" dirty="0"/>
              <a:t>public static void main(String[] 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)</a:t>
            </a:r>
          </a:p>
          <a:p>
            <a:pPr>
              <a:buFontTx/>
              <a:buNone/>
            </a:pPr>
            <a:r>
              <a:rPr lang="hu-HU" altLang="en-US" sz="2400" dirty="0" err="1"/>
              <a:t>throws</a:t>
            </a:r>
            <a:r>
              <a:rPr lang="hu-HU" altLang="en-US" sz="2400" dirty="0"/>
              <a:t> </a:t>
            </a:r>
            <a:r>
              <a:rPr lang="hu-HU" altLang="en-US" sz="2400" dirty="0" err="1"/>
              <a:t>ClassNotFoundException</a:t>
            </a:r>
            <a:r>
              <a:rPr lang="hu-HU" altLang="en-US" sz="2400" dirty="0"/>
              <a:t>, </a:t>
            </a:r>
            <a:r>
              <a:rPr lang="hu-HU" altLang="en-US" sz="2400" dirty="0" err="1"/>
              <a:t>SQLException</a:t>
            </a:r>
            <a:endParaRPr lang="hu-HU" altLang="en-US" sz="2400" dirty="0"/>
          </a:p>
          <a:p>
            <a:pPr>
              <a:buFontTx/>
              <a:buNone/>
            </a:pPr>
            <a:r>
              <a:rPr lang="hu-HU" altLang="en-US" sz="2400" dirty="0"/>
              <a:t>{</a:t>
            </a:r>
          </a:p>
          <a:p>
            <a:pPr>
              <a:buFontTx/>
              <a:buNone/>
            </a:pPr>
            <a:r>
              <a:rPr lang="hu-HU" altLang="en-US" sz="2400" dirty="0" err="1"/>
              <a:t>String</a:t>
            </a:r>
            <a:r>
              <a:rPr lang="hu-HU" altLang="en-US" sz="2400" dirty="0"/>
              <a:t> </a:t>
            </a:r>
            <a:r>
              <a:rPr lang="hu-HU" altLang="en-US" sz="2400" dirty="0" err="1"/>
              <a:t>url</a:t>
            </a:r>
            <a:r>
              <a:rPr lang="hu-HU" altLang="en-US" sz="2400" dirty="0"/>
              <a:t>=</a:t>
            </a:r>
            <a:r>
              <a:rPr lang="hu-HU" altLang="en-US" sz="2400" b="1" dirty="0"/>
              <a:t>"</a:t>
            </a:r>
            <a:r>
              <a:rPr lang="hu-HU" altLang="en-US" sz="2400" b="1" dirty="0" err="1"/>
              <a:t>jdbc</a:t>
            </a:r>
            <a:r>
              <a:rPr lang="hu-HU" altLang="en-US" sz="2400" b="1" dirty="0"/>
              <a:t>:</a:t>
            </a:r>
            <a:r>
              <a:rPr lang="hu-HU" altLang="en-US" sz="2400" b="1" dirty="0" err="1"/>
              <a:t>oracle</a:t>
            </a:r>
            <a:r>
              <a:rPr lang="hu-HU" altLang="en-US" sz="2400" b="1" dirty="0"/>
              <a:t>:</a:t>
            </a:r>
            <a:r>
              <a:rPr lang="hu-HU" altLang="en-US" sz="2400" b="1" dirty="0" err="1"/>
              <a:t>thin</a:t>
            </a:r>
            <a:r>
              <a:rPr lang="hu-HU" altLang="en-US" sz="2400" b="1" dirty="0"/>
              <a:t>:@</a:t>
            </a:r>
            <a:r>
              <a:rPr lang="hu-HU" altLang="en-US" sz="2400" b="1" dirty="0" err="1"/>
              <a:t>oracle.itk.ppke.hu</a:t>
            </a:r>
            <a:r>
              <a:rPr lang="hu-HU" altLang="en-US" sz="2400" b="1" dirty="0"/>
              <a:t>:1521:</a:t>
            </a:r>
            <a:r>
              <a:rPr lang="hu-HU" altLang="en-US" sz="2400" b="1" dirty="0" err="1"/>
              <a:t>gyak</a:t>
            </a:r>
            <a:r>
              <a:rPr lang="hu-HU" altLang="en-US" sz="2400" b="1" dirty="0"/>
              <a:t>"</a:t>
            </a:r>
            <a:r>
              <a:rPr lang="hu-HU" altLang="en-US" sz="2400" dirty="0"/>
              <a:t>;</a:t>
            </a:r>
          </a:p>
          <a:p>
            <a:pPr>
              <a:buFontTx/>
              <a:buNone/>
            </a:pPr>
            <a:r>
              <a:rPr lang="hu-HU" altLang="en-US" sz="2400" dirty="0" err="1"/>
              <a:t>String</a:t>
            </a:r>
            <a:r>
              <a:rPr lang="hu-HU" altLang="en-US" sz="2400" dirty="0"/>
              <a:t> </a:t>
            </a:r>
            <a:r>
              <a:rPr lang="hu-HU" altLang="en-US" sz="2400" dirty="0" err="1"/>
              <a:t>usr</a:t>
            </a:r>
            <a:r>
              <a:rPr lang="hu-HU" altLang="en-US" sz="2400" dirty="0"/>
              <a:t>="</a:t>
            </a:r>
            <a:r>
              <a:rPr lang="hu-HU" altLang="en-US" sz="2400" dirty="0" err="1"/>
              <a:t>user</a:t>
            </a:r>
            <a:r>
              <a:rPr lang="hu-HU" altLang="en-US" sz="2400" dirty="0"/>
              <a:t>";</a:t>
            </a:r>
          </a:p>
          <a:p>
            <a:pPr>
              <a:buFontTx/>
              <a:buNone/>
            </a:pPr>
            <a:r>
              <a:rPr lang="hu-HU" altLang="en-US" sz="2400" dirty="0" err="1"/>
              <a:t>String</a:t>
            </a:r>
            <a:r>
              <a:rPr lang="hu-HU" altLang="en-US" sz="2400" dirty="0"/>
              <a:t> </a:t>
            </a:r>
            <a:r>
              <a:rPr lang="hu-HU" altLang="en-US" sz="2400" dirty="0" err="1"/>
              <a:t>pass</a:t>
            </a:r>
            <a:r>
              <a:rPr lang="hu-HU" altLang="en-US" sz="2400" dirty="0"/>
              <a:t>=„</a:t>
            </a:r>
            <a:r>
              <a:rPr lang="hu-HU" altLang="en-US" sz="2400" dirty="0" err="1"/>
              <a:t>pass</a:t>
            </a:r>
            <a:r>
              <a:rPr lang="hu-HU" altLang="en-US" sz="2400" dirty="0"/>
              <a:t>";</a:t>
            </a:r>
          </a:p>
          <a:p>
            <a:pPr>
              <a:buFontTx/>
              <a:buNone/>
            </a:pPr>
            <a:r>
              <a:rPr lang="hu-HU" altLang="en-US" sz="2400" dirty="0" err="1"/>
              <a:t>String</a:t>
            </a:r>
            <a:r>
              <a:rPr lang="hu-HU" altLang="en-US" sz="2400" dirty="0"/>
              <a:t> </a:t>
            </a:r>
            <a:r>
              <a:rPr lang="hu-HU" altLang="en-US" sz="2400" dirty="0" err="1"/>
              <a:t>adatbazis</a:t>
            </a:r>
            <a:r>
              <a:rPr lang="hu-HU" altLang="en-US" sz="2400" dirty="0"/>
              <a:t>=</a:t>
            </a:r>
            <a:r>
              <a:rPr lang="hu-HU" altLang="en-US" sz="2400" b="1" dirty="0"/>
              <a:t>"</a:t>
            </a:r>
            <a:r>
              <a:rPr lang="hu-HU" altLang="en-US" sz="2400" b="1" dirty="0" err="1"/>
              <a:t>oracle.jdbc.driver.OracleDriver</a:t>
            </a:r>
            <a:r>
              <a:rPr lang="hu-HU" altLang="en-US" sz="2400" b="1" dirty="0"/>
              <a:t>"</a:t>
            </a:r>
            <a:r>
              <a:rPr lang="hu-HU" altLang="en-US" sz="2400" dirty="0"/>
              <a:t>;</a:t>
            </a:r>
          </a:p>
          <a:p>
            <a:pPr>
              <a:buFontTx/>
              <a:buNone/>
            </a:pPr>
            <a:r>
              <a:rPr lang="hu-HU" altLang="en-US" sz="2400" b="1" dirty="0" err="1"/>
              <a:t>Class.forName</a:t>
            </a:r>
            <a:r>
              <a:rPr lang="hu-HU" altLang="en-US" sz="2400" b="1" dirty="0"/>
              <a:t>(</a:t>
            </a:r>
            <a:r>
              <a:rPr lang="hu-HU" altLang="en-US" sz="2400" b="1" dirty="0" err="1"/>
              <a:t>adatbazis</a:t>
            </a:r>
            <a:r>
              <a:rPr lang="hu-HU" altLang="en-US" sz="2400" b="1" dirty="0"/>
              <a:t>);</a:t>
            </a:r>
          </a:p>
          <a:p>
            <a:pPr>
              <a:buFontTx/>
              <a:buNone/>
            </a:pPr>
            <a:r>
              <a:rPr lang="hu-HU" altLang="en-US" sz="2400" b="1" dirty="0" err="1"/>
              <a:t>Connection</a:t>
            </a:r>
            <a:r>
              <a:rPr lang="hu-HU" altLang="en-US" sz="2400" b="1" dirty="0"/>
              <a:t> </a:t>
            </a:r>
            <a:r>
              <a:rPr lang="hu-HU" altLang="en-US" sz="2400" b="1" dirty="0" err="1"/>
              <a:t>conn</a:t>
            </a:r>
            <a:r>
              <a:rPr lang="hu-HU" altLang="en-US" sz="2400" b="1" dirty="0"/>
              <a:t>= </a:t>
            </a:r>
            <a:r>
              <a:rPr lang="hu-HU" altLang="en-US" sz="2400" b="1" dirty="0" err="1"/>
              <a:t>DriverManager.getConnection</a:t>
            </a:r>
            <a:r>
              <a:rPr lang="hu-HU" altLang="en-US" sz="2400" b="1" dirty="0"/>
              <a:t>(</a:t>
            </a:r>
            <a:r>
              <a:rPr lang="hu-HU" altLang="en-US" sz="2400" b="1" dirty="0" err="1"/>
              <a:t>url</a:t>
            </a:r>
            <a:r>
              <a:rPr lang="hu-HU" altLang="en-US" sz="2400" b="1" dirty="0"/>
              <a:t>,</a:t>
            </a:r>
            <a:r>
              <a:rPr lang="hu-HU" altLang="en-US" sz="2400" b="1" dirty="0" err="1"/>
              <a:t>usr</a:t>
            </a:r>
            <a:r>
              <a:rPr lang="hu-HU" altLang="en-US" sz="2400" b="1" dirty="0"/>
              <a:t>,</a:t>
            </a:r>
            <a:r>
              <a:rPr lang="hu-HU" altLang="en-US" sz="2400" b="1" dirty="0" err="1"/>
              <a:t>pass</a:t>
            </a:r>
            <a:r>
              <a:rPr lang="hu-HU" altLang="en-US" sz="2400" b="1" dirty="0"/>
              <a:t>);</a:t>
            </a:r>
          </a:p>
          <a:p>
            <a:pPr>
              <a:buFontTx/>
              <a:buNone/>
            </a:pPr>
            <a:r>
              <a:rPr lang="hu-HU" altLang="en-US" sz="2400" dirty="0"/>
              <a:t>}</a:t>
            </a:r>
          </a:p>
          <a:p>
            <a:pPr>
              <a:buFontTx/>
              <a:buNone/>
            </a:pPr>
            <a:r>
              <a:rPr lang="hu-HU" altLang="en-US" sz="2400" dirty="0"/>
              <a:t>}</a:t>
            </a:r>
          </a:p>
          <a:p>
            <a:pPr marL="1143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78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863</TotalTime>
  <Words>795</Words>
  <Application>Microsoft Office PowerPoint</Application>
  <PresentationFormat>Diavetítés a képernyőre (4:3 oldalarány)</PresentationFormat>
  <Paragraphs>209</Paragraphs>
  <Slides>22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Wingdings</vt:lpstr>
      <vt:lpstr>Adjacency</vt:lpstr>
      <vt:lpstr>JDBC </vt:lpstr>
      <vt:lpstr>Alkalmazás fejlesztési lehetőségek</vt:lpstr>
      <vt:lpstr>ODBC és JDBC</vt:lpstr>
      <vt:lpstr>JDBC felépítése</vt:lpstr>
      <vt:lpstr>JDBC felépítése</vt:lpstr>
      <vt:lpstr>JDBC használati lépései</vt:lpstr>
      <vt:lpstr>JDBC driver betöltés módjai</vt:lpstr>
      <vt:lpstr>DataSource</vt:lpstr>
      <vt:lpstr>DriverManager</vt:lpstr>
      <vt:lpstr>JDBC URL</vt:lpstr>
      <vt:lpstr>Statement használata</vt:lpstr>
      <vt:lpstr>PowerPoint-bemutató</vt:lpstr>
      <vt:lpstr>PreparedStatementek hívása</vt:lpstr>
      <vt:lpstr>ResultSet</vt:lpstr>
      <vt:lpstr>ResultSet alkalmazása</vt:lpstr>
      <vt:lpstr>Tranzakció kezelés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T-Sytems Zrt.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Hegedűs Bettina</dc:creator>
  <cp:lastModifiedBy>lukacs</cp:lastModifiedBy>
  <cp:revision>36</cp:revision>
  <dcterms:created xsi:type="dcterms:W3CDTF">2017-04-05T11:23:26Z</dcterms:created>
  <dcterms:modified xsi:type="dcterms:W3CDTF">2018-11-22T16:10:15Z</dcterms:modified>
</cp:coreProperties>
</file>