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2" r:id="rId5"/>
    <p:sldMasterId id="2147483693" r:id="rId6"/>
    <p:sldMasterId id="2147483694" r:id="rId7"/>
    <p:sldMasterId id="214748369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Lst>
  <p:sldSz cy="6858000" cx="12192000"/>
  <p:notesSz cx="6858000" cy="9144000"/>
  <p:embeddedFontLst>
    <p:embeddedFont>
      <p:font typeface="Helvetica Neue"/>
      <p:regular r:id="rId42"/>
      <p:bold r:id="rId43"/>
      <p:italic r:id="rId44"/>
      <p:boldItalic r:id="rId45"/>
    </p:embeddedFont>
    <p:embeddedFont>
      <p:font typeface="Helvetica Neue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eanne Cho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E3FD31-5DD2-4C0D-973B-412822AAE3A3}">
  <a:tblStyle styleId="{06E3FD31-5DD2-4C0D-973B-412822AAE3A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F2499CE-0A7C-4B85-BDB3-A29498F4817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96985F-BCF9-4972-8389-A41B128522AC}"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92805DED-6B97-4284-94C1-A230772331DD}" styleName="Table_3">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font" Target="fonts/HelveticaNeue-regular.fntdata"/><Relationship Id="rId41" Type="http://schemas.openxmlformats.org/officeDocument/2006/relationships/slide" Target="slides/slide32.xml"/><Relationship Id="rId44" Type="http://schemas.openxmlformats.org/officeDocument/2006/relationships/font" Target="fonts/HelveticaNeue-italic.fntdata"/><Relationship Id="rId43" Type="http://schemas.openxmlformats.org/officeDocument/2006/relationships/font" Target="fonts/HelveticaNeue-bold.fntdata"/><Relationship Id="rId46" Type="http://schemas.openxmlformats.org/officeDocument/2006/relationships/font" Target="fonts/HelveticaNeueLight-regular.fntdata"/><Relationship Id="rId45"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notesMaster" Target="notesMasters/notesMaster1.xml"/><Relationship Id="rId48" Type="http://schemas.openxmlformats.org/officeDocument/2006/relationships/font" Target="fonts/HelveticaNeueLight-italic.fntdata"/><Relationship Id="rId47" Type="http://schemas.openxmlformats.org/officeDocument/2006/relationships/font" Target="fonts/HelveticaNeueLight-bold.fntdata"/><Relationship Id="rId49" Type="http://schemas.openxmlformats.org/officeDocument/2006/relationships/font" Target="fonts/HelveticaNeue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24T05:05:08.980">
    <p:pos x="6000" y="0"/>
    <p:text>Add machine versus individual analyst t-test comparison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ftp/arxiv/papers/1811/1811.05475.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81" name="Google Shape;2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8bb492074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8bb492074_0_4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https://arxiv.org/ftp/arxiv/papers/1811/1811.05475.pdf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domain-level will have overlaps between categories. this overlap will translate over to a machine learning model meaning some subcategories will be more difficult to separate. </a:t>
            </a:r>
            <a:endParaRPr/>
          </a:p>
          <a:p>
            <a:pPr indent="0" lvl="0" marL="0" rtl="0" algn="l">
              <a:spcBef>
                <a:spcPts val="0"/>
              </a:spcBef>
              <a:spcAft>
                <a:spcPts val="0"/>
              </a:spcAft>
              <a:buNone/>
            </a:pPr>
            <a:r>
              <a:rPr lang="en-US"/>
              <a:t>reasonable score to aim for 0.6 - 0.8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solidFill>
                  <a:srgbClr val="222222"/>
                </a:solidFill>
                <a:highlight>
                  <a:srgbClr val="FFFFFF"/>
                </a:highlight>
                <a:latin typeface="Arial"/>
                <a:ea typeface="Arial"/>
                <a:cs typeface="Arial"/>
                <a:sym typeface="Arial"/>
              </a:rPr>
              <a:t>In Sprint 3, we conducted a literature review of research papers that reported F1 scores for a problem similar to ours. From this literature review, we focused on the Medical dataset, Chemical Exposure dataset and Slashdot dataset (highlighted below) since the size and number of labels of those datasets were similar to ours. Based on the range of F1 scores reported for these datasets (0.554, 0.724 and 0.829 respectively), we estimated that the best performance a machine learning model might expect to achieve on our data would be within the range of 0.6 to 0.8. To further refine this estimate, we conducted an exploratory analysis of our dataset. We found that tax categories can be subjective and can overlap with each other, which would decrease the F1 score. Hence, we estimated that a reasonable F1 score would fall towards the lower end of 0.6-0.8.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p:txBody>
      </p:sp>
      <p:sp>
        <p:nvSpPr>
          <p:cNvPr id="396" name="Google Shape;396;g58bb492074_0_4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8bb492074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8bb492074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8bb492074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58bb49207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8bb492074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58bb49207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8bb4920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8bb492074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8bb49207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8bb492074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8bb492074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8bb492074_0_3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58bb492074_0_3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6823eff48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6823eff48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56823eff48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bb4920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58bb49207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58bb49207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8bb492074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8bb492074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58bb492074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6823eff4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56823eff4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8bb492074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8bb492074_0_3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58bb492074_0_3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8bb4920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8bb49207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400"/>
              <a:t>Conclusion: </a:t>
            </a:r>
            <a:r>
              <a:rPr lang="en-US" sz="1400" u="sng"/>
              <a:t>The performance of the machine and analysts are comparable </a:t>
            </a:r>
            <a:endParaRPr sz="1400" u="sng"/>
          </a:p>
          <a:p>
            <a:pPr indent="0" lvl="0" marL="0" rtl="0" algn="l">
              <a:spcBef>
                <a:spcPts val="0"/>
              </a:spcBef>
              <a:spcAft>
                <a:spcPts val="0"/>
              </a:spcAft>
              <a:buClr>
                <a:schemeClr val="dk1"/>
              </a:buClr>
              <a:buSzPts val="1100"/>
              <a:buFont typeface="Arial"/>
              <a:buNone/>
            </a:pPr>
            <a:r>
              <a:rPr lang="en-US" sz="1400"/>
              <a:t>(i.e. Difference in average F1 scores are </a:t>
            </a:r>
            <a:r>
              <a:rPr b="1" lang="en-US" sz="1400"/>
              <a:t>not</a:t>
            </a:r>
            <a:r>
              <a:rPr lang="en-US" sz="1400"/>
              <a:t> </a:t>
            </a:r>
            <a:r>
              <a:rPr b="1" lang="en-US" sz="1400"/>
              <a:t>statistically</a:t>
            </a:r>
            <a:r>
              <a:rPr lang="en-US" sz="1400"/>
              <a:t> </a:t>
            </a:r>
            <a:r>
              <a:rPr b="1" lang="en-US" sz="1400"/>
              <a:t>significant </a:t>
            </a:r>
            <a:r>
              <a:rPr lang="en-US" sz="1400"/>
              <a:t>at 95% confidence level).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p-value 0.3</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8bb49207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8bb492074_0_2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400"/>
              <a:t>Conclusion: </a:t>
            </a:r>
            <a:r>
              <a:rPr lang="en-US" sz="1400" u="sng"/>
              <a:t>The performance of the machine and analysts are comparable </a:t>
            </a:r>
            <a:endParaRPr sz="1400" u="sng"/>
          </a:p>
          <a:p>
            <a:pPr indent="0" lvl="0" marL="0" rtl="0" algn="l">
              <a:spcBef>
                <a:spcPts val="0"/>
              </a:spcBef>
              <a:spcAft>
                <a:spcPts val="0"/>
              </a:spcAft>
              <a:buClr>
                <a:schemeClr val="dk1"/>
              </a:buClr>
              <a:buSzPts val="1100"/>
              <a:buFont typeface="Arial"/>
              <a:buNone/>
            </a:pPr>
            <a:r>
              <a:rPr lang="en-US" sz="1400"/>
              <a:t>(i.e. Difference in average F1 scores are </a:t>
            </a:r>
            <a:r>
              <a:rPr b="1" lang="en-US" sz="1400"/>
              <a:t>not</a:t>
            </a:r>
            <a:r>
              <a:rPr lang="en-US" sz="1400"/>
              <a:t> </a:t>
            </a:r>
            <a:r>
              <a:rPr b="1" lang="en-US" sz="1400"/>
              <a:t>statistically</a:t>
            </a:r>
            <a:r>
              <a:rPr lang="en-US" sz="1400"/>
              <a:t> </a:t>
            </a:r>
            <a:r>
              <a:rPr b="1" lang="en-US" sz="1400"/>
              <a:t>significant </a:t>
            </a:r>
            <a:r>
              <a:rPr lang="en-US" sz="1400"/>
              <a:t>at 95% confidence level).</a:t>
            </a:r>
            <a:endParaRPr sz="14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bb492074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Mean F1 for unweighted superset @0.6=0.6017</a:t>
            </a:r>
            <a:endParaRPr/>
          </a:p>
        </p:txBody>
      </p:sp>
      <p:sp>
        <p:nvSpPr>
          <p:cNvPr id="382" name="Google Shape;382;g58bb492074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69ce5621e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569ce5621e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Precision scores are high while recall scores are low. F1 is pulled down because model is under-predicting number of countries present in the document. </a:t>
            </a:r>
            <a:endParaRPr/>
          </a:p>
        </p:txBody>
      </p:sp>
      <p:sp>
        <p:nvSpPr>
          <p:cNvPr id="389" name="Google Shape;389;g569ce5621e_2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90" name="Google Shape;90;p14"/>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1" name="Google Shape;91;p1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2" name="Shape 92"/>
        <p:cNvGrpSpPr/>
        <p:nvPr/>
      </p:nvGrpSpPr>
      <p:grpSpPr>
        <a:xfrm>
          <a:off x="0" y="0"/>
          <a:ext cx="0" cy="0"/>
          <a:chOff x="0" y="0"/>
          <a:chExt cx="0" cy="0"/>
        </a:xfrm>
      </p:grpSpPr>
      <p:sp>
        <p:nvSpPr>
          <p:cNvPr id="93" name="Google Shape;93;p1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4" name="Google Shape;94;p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95" name="Google Shape;95;p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6" name="Shape 96"/>
        <p:cNvGrpSpPr/>
        <p:nvPr/>
      </p:nvGrpSpPr>
      <p:grpSpPr>
        <a:xfrm>
          <a:off x="0" y="0"/>
          <a:ext cx="0" cy="0"/>
          <a:chOff x="0" y="0"/>
          <a:chExt cx="0" cy="0"/>
        </a:xfrm>
      </p:grpSpPr>
      <p:sp>
        <p:nvSpPr>
          <p:cNvPr id="97" name="Google Shape;97;p16"/>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98" name="Google Shape;98;p1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1" name="Google Shape;101;p1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2" name="Google Shape;102;p1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3" name="Google Shape;103;p1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6" name="Google Shape;106;p1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sp>
        <p:nvSpPr>
          <p:cNvPr id="108" name="Google Shape;108;p19"/>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09" name="Google Shape;109;p19"/>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0" name="Google Shape;110;p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1" name="Shape 111"/>
        <p:cNvGrpSpPr/>
        <p:nvPr/>
      </p:nvGrpSpPr>
      <p:grpSpPr>
        <a:xfrm>
          <a:off x="0" y="0"/>
          <a:ext cx="0" cy="0"/>
          <a:chOff x="0" y="0"/>
          <a:chExt cx="0" cy="0"/>
        </a:xfrm>
      </p:grpSpPr>
      <p:sp>
        <p:nvSpPr>
          <p:cNvPr id="112" name="Google Shape;112;p20"/>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13" name="Google Shape;113;p2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p21"/>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7" name="Google Shape;117;p21"/>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21"/>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19" name="Google Shape;119;p21"/>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0" name="Shape 120"/>
        <p:cNvGrpSpPr/>
        <p:nvPr/>
      </p:nvGrpSpPr>
      <p:grpSpPr>
        <a:xfrm>
          <a:off x="0" y="0"/>
          <a:ext cx="0" cy="0"/>
          <a:chOff x="0" y="0"/>
          <a:chExt cx="0" cy="0"/>
        </a:xfrm>
      </p:grpSpPr>
      <p:sp>
        <p:nvSpPr>
          <p:cNvPr id="121" name="Google Shape;121;p22"/>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lstStyle>
            <a:lvl1pPr indent="-228600" lvl="0" marL="457200" rtl="0" algn="l">
              <a:lnSpc>
                <a:spcPct val="100000"/>
              </a:lnSpc>
              <a:spcBef>
                <a:spcPts val="0"/>
              </a:spcBef>
              <a:spcAft>
                <a:spcPts val="0"/>
              </a:spcAft>
              <a:buSzPts val="2400"/>
              <a:buNone/>
              <a:defRPr/>
            </a:lvl1pPr>
          </a:lstStyle>
          <a:p/>
        </p:txBody>
      </p:sp>
      <p:sp>
        <p:nvSpPr>
          <p:cNvPr id="122" name="Google Shape;122;p2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3" name="Shape 123"/>
        <p:cNvGrpSpPr/>
        <p:nvPr/>
      </p:nvGrpSpPr>
      <p:grpSpPr>
        <a:xfrm>
          <a:off x="0" y="0"/>
          <a:ext cx="0" cy="0"/>
          <a:chOff x="0" y="0"/>
          <a:chExt cx="0" cy="0"/>
        </a:xfrm>
      </p:grpSpPr>
      <p:sp>
        <p:nvSpPr>
          <p:cNvPr id="124" name="Google Shape;124;p23"/>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25" name="Google Shape;125;p23"/>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26" name="Google Shape;126;p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5" name="Shape 135"/>
        <p:cNvGrpSpPr/>
        <p:nvPr/>
      </p:nvGrpSpPr>
      <p:grpSpPr>
        <a:xfrm>
          <a:off x="0" y="0"/>
          <a:ext cx="0" cy="0"/>
          <a:chOff x="0" y="0"/>
          <a:chExt cx="0" cy="0"/>
        </a:xfrm>
      </p:grpSpPr>
      <p:sp>
        <p:nvSpPr>
          <p:cNvPr id="136" name="Google Shape;136;p2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7" name="Google Shape;137;p2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38" name="Google Shape;13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9" name="Google Shape;13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0" name="Google Shape;14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1" name="Shape 141"/>
        <p:cNvGrpSpPr/>
        <p:nvPr/>
      </p:nvGrpSpPr>
      <p:grpSpPr>
        <a:xfrm>
          <a:off x="0" y="0"/>
          <a:ext cx="0" cy="0"/>
          <a:chOff x="0" y="0"/>
          <a:chExt cx="0" cy="0"/>
        </a:xfrm>
      </p:grpSpPr>
      <p:sp>
        <p:nvSpPr>
          <p:cNvPr id="142" name="Google Shape;142;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3" name="Google Shape;143;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4" name="Google Shape;144;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5" name="Google Shape;145;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6" name="Google Shape;14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9" name="Google Shape;149;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0" name="Google Shape;150;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1" name="Google Shape;15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2" name="Shape 152"/>
        <p:cNvGrpSpPr/>
        <p:nvPr/>
      </p:nvGrpSpPr>
      <p:grpSpPr>
        <a:xfrm>
          <a:off x="0" y="0"/>
          <a:ext cx="0" cy="0"/>
          <a:chOff x="0" y="0"/>
          <a:chExt cx="0" cy="0"/>
        </a:xfrm>
      </p:grpSpPr>
      <p:sp>
        <p:nvSpPr>
          <p:cNvPr id="153" name="Google Shape;153;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4" name="Google Shape;154;p29"/>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55" name="Google Shape;155;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7" name="Google Shape;157;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8" name="Shape 158"/>
        <p:cNvGrpSpPr/>
        <p:nvPr/>
      </p:nvGrpSpPr>
      <p:grpSpPr>
        <a:xfrm>
          <a:off x="0" y="0"/>
          <a:ext cx="0" cy="0"/>
          <a:chOff x="0" y="0"/>
          <a:chExt cx="0" cy="0"/>
        </a:xfrm>
      </p:grpSpPr>
      <p:sp>
        <p:nvSpPr>
          <p:cNvPr id="159" name="Google Shape;159;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0" name="Google Shape;160;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1" name="Google Shape;161;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2" name="Shape 162"/>
        <p:cNvGrpSpPr/>
        <p:nvPr/>
      </p:nvGrpSpPr>
      <p:grpSpPr>
        <a:xfrm>
          <a:off x="0" y="0"/>
          <a:ext cx="0" cy="0"/>
          <a:chOff x="0" y="0"/>
          <a:chExt cx="0" cy="0"/>
        </a:xfrm>
      </p:grpSpPr>
      <p:sp>
        <p:nvSpPr>
          <p:cNvPr id="163" name="Google Shape;163;p3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64" name="Google Shape;164;p3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65" name="Google Shape;165;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6" name="Google Shape;166;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7" name="Google Shape;16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8" name="Shape 168"/>
        <p:cNvGrpSpPr/>
        <p:nvPr/>
      </p:nvGrpSpPr>
      <p:grpSpPr>
        <a:xfrm>
          <a:off x="0" y="0"/>
          <a:ext cx="0" cy="0"/>
          <a:chOff x="0" y="0"/>
          <a:chExt cx="0" cy="0"/>
        </a:xfrm>
      </p:grpSpPr>
      <p:sp>
        <p:nvSpPr>
          <p:cNvPr id="169" name="Google Shape;169;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70" name="Google Shape;170;p32"/>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1" name="Google Shape;171;p32"/>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2" name="Google Shape;172;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4" name="Google Shape;17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5" name="Shape 175"/>
        <p:cNvGrpSpPr/>
        <p:nvPr/>
      </p:nvGrpSpPr>
      <p:grpSpPr>
        <a:xfrm>
          <a:off x="0" y="0"/>
          <a:ext cx="0" cy="0"/>
          <a:chOff x="0" y="0"/>
          <a:chExt cx="0" cy="0"/>
        </a:xfrm>
      </p:grpSpPr>
      <p:sp>
        <p:nvSpPr>
          <p:cNvPr id="176" name="Google Shape;176;p3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77" name="Google Shape;177;p33"/>
          <p:cNvSpPr txBox="1"/>
          <p:nvPr>
            <p:ph idx="1" type="body"/>
          </p:nvPr>
        </p:nvSpPr>
        <p:spPr>
          <a:xfrm>
            <a:off x="839788" y="1681163"/>
            <a:ext cx="5157900" cy="8241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8" name="Google Shape;178;p33"/>
          <p:cNvSpPr txBox="1"/>
          <p:nvPr>
            <p:ph idx="2" type="body"/>
          </p:nvPr>
        </p:nvSpPr>
        <p:spPr>
          <a:xfrm>
            <a:off x="839788" y="2505075"/>
            <a:ext cx="5157900" cy="36843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9" name="Google Shape;179;p33"/>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0" name="Google Shape;180;p33"/>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81" name="Google Shape;181;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2" name="Google Shape;182;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3" name="Google Shape;18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4" name="Shape 184"/>
        <p:cNvGrpSpPr/>
        <p:nvPr/>
      </p:nvGrpSpPr>
      <p:grpSpPr>
        <a:xfrm>
          <a:off x="0" y="0"/>
          <a:ext cx="0" cy="0"/>
          <a:chOff x="0" y="0"/>
          <a:chExt cx="0" cy="0"/>
        </a:xfrm>
      </p:grpSpPr>
      <p:sp>
        <p:nvSpPr>
          <p:cNvPr id="185" name="Google Shape;185;p34"/>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6" name="Google Shape;186;p34"/>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87" name="Google Shape;187;p3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88" name="Google Shape;188;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9" name="Google Shape;189;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0" name="Google Shape;190;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91" name="Shape 191"/>
        <p:cNvGrpSpPr/>
        <p:nvPr/>
      </p:nvGrpSpPr>
      <p:grpSpPr>
        <a:xfrm>
          <a:off x="0" y="0"/>
          <a:ext cx="0" cy="0"/>
          <a:chOff x="0" y="0"/>
          <a:chExt cx="0" cy="0"/>
        </a:xfrm>
      </p:grpSpPr>
      <p:sp>
        <p:nvSpPr>
          <p:cNvPr id="192" name="Google Shape;192;p35"/>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3" name="Google Shape;193;p35"/>
          <p:cNvSpPr/>
          <p:nvPr>
            <p:ph idx="2" type="pic"/>
          </p:nvPr>
        </p:nvSpPr>
        <p:spPr>
          <a:xfrm>
            <a:off x="5183188" y="987425"/>
            <a:ext cx="6172500" cy="4873500"/>
          </a:xfrm>
          <a:prstGeom prst="rect">
            <a:avLst/>
          </a:prstGeom>
          <a:noFill/>
          <a:ln>
            <a:noFill/>
          </a:ln>
        </p:spPr>
        <p:txBody>
          <a:bodyPr anchorCtr="0" anchor="t" bIns="45700" lIns="91425" spcFirstLastPara="1" rIns="91425" wrap="square" tIns="45700"/>
          <a:lstStyle>
            <a:lvl1pPr lvl="0" marR="0" rtl="0" algn="l">
              <a:lnSpc>
                <a:spcPct val="90000"/>
              </a:lnSpc>
              <a:spcBef>
                <a:spcPts val="11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4" name="Google Shape;194;p3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95" name="Google Shape;195;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6" name="Google Shape;196;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7" name="Google Shape;19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3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00" name="Google Shape;200;p3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01" name="Google Shape;201;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2" name="Google Shape;202;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3" name="Google Shape;20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0" name="Shape 210"/>
        <p:cNvGrpSpPr/>
        <p:nvPr/>
      </p:nvGrpSpPr>
      <p:grpSpPr>
        <a:xfrm>
          <a:off x="0" y="0"/>
          <a:ext cx="0" cy="0"/>
          <a:chOff x="0" y="0"/>
          <a:chExt cx="0" cy="0"/>
        </a:xfrm>
      </p:grpSpPr>
      <p:sp>
        <p:nvSpPr>
          <p:cNvPr id="211" name="Google Shape;211;p3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6" name="Shape 216"/>
        <p:cNvGrpSpPr/>
        <p:nvPr/>
      </p:nvGrpSpPr>
      <p:grpSpPr>
        <a:xfrm>
          <a:off x="0" y="0"/>
          <a:ext cx="0" cy="0"/>
          <a:chOff x="0" y="0"/>
          <a:chExt cx="0" cy="0"/>
        </a:xfrm>
      </p:grpSpPr>
      <p:sp>
        <p:nvSpPr>
          <p:cNvPr id="217" name="Google Shape;217;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8" name="Google Shape;218;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 name="Google Shape;219;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0" name="Google Shape;220;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1" name="Google Shape;221;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2" name="Shape 222"/>
        <p:cNvGrpSpPr/>
        <p:nvPr/>
      </p:nvGrpSpPr>
      <p:grpSpPr>
        <a:xfrm>
          <a:off x="0" y="0"/>
          <a:ext cx="0" cy="0"/>
          <a:chOff x="0" y="0"/>
          <a:chExt cx="0" cy="0"/>
        </a:xfrm>
      </p:grpSpPr>
      <p:sp>
        <p:nvSpPr>
          <p:cNvPr id="223" name="Google Shape;223;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4" name="Google Shape;224;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5" name="Google Shape;225;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7" name="Shape 227"/>
        <p:cNvGrpSpPr/>
        <p:nvPr/>
      </p:nvGrpSpPr>
      <p:grpSpPr>
        <a:xfrm>
          <a:off x="0" y="0"/>
          <a:ext cx="0" cy="0"/>
          <a:chOff x="0" y="0"/>
          <a:chExt cx="0" cy="0"/>
        </a:xfrm>
      </p:grpSpPr>
      <p:sp>
        <p:nvSpPr>
          <p:cNvPr id="228" name="Google Shape;228;p4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9" name="Google Shape;229;p4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30" name="Google Shape;230;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1" name="Google Shape;231;p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3" name="Shape 233"/>
        <p:cNvGrpSpPr/>
        <p:nvPr/>
      </p:nvGrpSpPr>
      <p:grpSpPr>
        <a:xfrm>
          <a:off x="0" y="0"/>
          <a:ext cx="0" cy="0"/>
          <a:chOff x="0" y="0"/>
          <a:chExt cx="0" cy="0"/>
        </a:xfrm>
      </p:grpSpPr>
      <p:sp>
        <p:nvSpPr>
          <p:cNvPr id="234" name="Google Shape;234;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5" name="Google Shape;235;p42"/>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6" name="Google Shape;236;p42"/>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7" name="Google Shape;237;p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8" name="Google Shape;238;p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0" name="Shape 240"/>
        <p:cNvGrpSpPr/>
        <p:nvPr/>
      </p:nvGrpSpPr>
      <p:grpSpPr>
        <a:xfrm>
          <a:off x="0" y="0"/>
          <a:ext cx="0" cy="0"/>
          <a:chOff x="0" y="0"/>
          <a:chExt cx="0" cy="0"/>
        </a:xfrm>
      </p:grpSpPr>
      <p:sp>
        <p:nvSpPr>
          <p:cNvPr id="241" name="Google Shape;241;p4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4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43" name="Google Shape;243;p4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4" name="Google Shape;244;p4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45" name="Google Shape;245;p4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6" name="Google Shape;246;p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p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8" name="Google Shape;248;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9" name="Shape 249"/>
        <p:cNvGrpSpPr/>
        <p:nvPr/>
      </p:nvGrpSpPr>
      <p:grpSpPr>
        <a:xfrm>
          <a:off x="0" y="0"/>
          <a:ext cx="0" cy="0"/>
          <a:chOff x="0" y="0"/>
          <a:chExt cx="0" cy="0"/>
        </a:xfrm>
      </p:grpSpPr>
      <p:sp>
        <p:nvSpPr>
          <p:cNvPr id="250" name="Google Shape;250;p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p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2" name="Google Shape;252;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53" name="Shape 253"/>
        <p:cNvGrpSpPr/>
        <p:nvPr/>
      </p:nvGrpSpPr>
      <p:grpSpPr>
        <a:xfrm>
          <a:off x="0" y="0"/>
          <a:ext cx="0" cy="0"/>
          <a:chOff x="0" y="0"/>
          <a:chExt cx="0" cy="0"/>
        </a:xfrm>
      </p:grpSpPr>
      <p:sp>
        <p:nvSpPr>
          <p:cNvPr id="254" name="Google Shape;254;p4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5" name="Google Shape;255;p45"/>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56" name="Google Shape;256;p45"/>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57" name="Google Shape;257;p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8" name="Google Shape;258;p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9" name="Google Shape;25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0" name="Shape 260"/>
        <p:cNvGrpSpPr/>
        <p:nvPr/>
      </p:nvGrpSpPr>
      <p:grpSpPr>
        <a:xfrm>
          <a:off x="0" y="0"/>
          <a:ext cx="0" cy="0"/>
          <a:chOff x="0" y="0"/>
          <a:chExt cx="0" cy="0"/>
        </a:xfrm>
      </p:grpSpPr>
      <p:sp>
        <p:nvSpPr>
          <p:cNvPr id="261" name="Google Shape;261;p4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2" name="Google Shape;262;p4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3" name="Google Shape;263;p4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4" name="Google Shape;264;p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5" name="Google Shape;265;p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6" name="Google Shape;266;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7" name="Shape 267"/>
        <p:cNvGrpSpPr/>
        <p:nvPr/>
      </p:nvGrpSpPr>
      <p:grpSpPr>
        <a:xfrm>
          <a:off x="0" y="0"/>
          <a:ext cx="0" cy="0"/>
          <a:chOff x="0" y="0"/>
          <a:chExt cx="0" cy="0"/>
        </a:xfrm>
      </p:grpSpPr>
      <p:sp>
        <p:nvSpPr>
          <p:cNvPr id="268" name="Google Shape;268;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p4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0" name="Google Shape;270;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1" name="Google Shape;271;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2" name="Google Shape;272;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3" name="Shape 273"/>
        <p:cNvGrpSpPr/>
        <p:nvPr/>
      </p:nvGrpSpPr>
      <p:grpSpPr>
        <a:xfrm>
          <a:off x="0" y="0"/>
          <a:ext cx="0" cy="0"/>
          <a:chOff x="0" y="0"/>
          <a:chExt cx="0" cy="0"/>
        </a:xfrm>
      </p:grpSpPr>
      <p:sp>
        <p:nvSpPr>
          <p:cNvPr id="274" name="Google Shape;274;p4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5" name="Google Shape;275;p4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6" name="Google Shape;276;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8" name="Google Shape;278;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7" name="Google Shape;87;p1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131" name="Google Shape;13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32" name="Google Shape;132;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33" name="Google Shape;13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34" name="Google Shape;13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4" name="Shape 204"/>
        <p:cNvGrpSpPr/>
        <p:nvPr/>
      </p:nvGrpSpPr>
      <p:grpSpPr>
        <a:xfrm>
          <a:off x="0" y="0"/>
          <a:ext cx="0" cy="0"/>
          <a:chOff x="0" y="0"/>
          <a:chExt cx="0" cy="0"/>
        </a:xfrm>
      </p:grpSpPr>
      <p:sp>
        <p:nvSpPr>
          <p:cNvPr id="205" name="Google Shape;205;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6" name="Google Shape;206;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7" name="Google Shape;207;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8" name="Google Shape;208;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9" name="Google Shape;209;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whitecase.com/publications/alert/new-tax-law-may-result-additional-taxes-certain-us-persons-who-directly-or" TargetMode="External"/><Relationship Id="rId4" Type="http://schemas.openxmlformats.org/officeDocument/2006/relationships/hyperlink" Target="https://www.whitecase.com/publications/alert/new-tax-law-may-result-additional-taxes-certain-us-persons-who-directly-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internationaltaxreview.com/Article/3066733/How-to-survive-a-French-tax-dispute.html?ArticleId=306673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home.kpmg/xx/en/home/insights/2015/10/france-response-to-beps.html#https%3A%2F%2Fhome.kpmg%3A44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internationaltaxreview.com/Article/3848558/Pushing-the-digital-frontiers-of-tax-in-China.html" TargetMode="External"/><Relationship Id="rId4" Type="http://schemas.openxmlformats.org/officeDocument/2006/relationships/hyperlink" Target="https://www.bna.com/insight-australias-hybrid-n7301448126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roedl.com/insights/tax-india-gst-rollout" TargetMode="External"/><Relationship Id="rId4" Type="http://schemas.openxmlformats.org/officeDocument/2006/relationships/hyperlink" Target="https://economictimes.indiatimes.com/news/economy/policy/concerns-arise-as-taxman-invokes-gaar-to-question-domestic-deals/articleshow/67221986.c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jpattonassociates.com/wp-content/uploads/2015/03/story_mapping.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pSp>
        <p:nvGrpSpPr>
          <p:cNvPr id="283" name="Google Shape;283;p49"/>
          <p:cNvGrpSpPr/>
          <p:nvPr/>
        </p:nvGrpSpPr>
        <p:grpSpPr>
          <a:xfrm>
            <a:off x="46828" y="469380"/>
            <a:ext cx="12191182" cy="6858000"/>
            <a:chOff x="0" y="0"/>
            <a:chExt cx="12191182" cy="6858000"/>
          </a:xfrm>
        </p:grpSpPr>
        <p:pic>
          <p:nvPicPr>
            <p:cNvPr id="284" name="Google Shape;284;p49"/>
            <p:cNvPicPr preferRelativeResize="0"/>
            <p:nvPr/>
          </p:nvPicPr>
          <p:blipFill rotWithShape="1">
            <a:blip r:embed="rId3">
              <a:alphaModFix/>
            </a:blip>
            <a:srcRect b="0" l="0" r="0" t="0"/>
            <a:stretch/>
          </p:blipFill>
          <p:spPr>
            <a:xfrm>
              <a:off x="0" y="0"/>
              <a:ext cx="12191182" cy="6858000"/>
            </a:xfrm>
            <a:prstGeom prst="rect">
              <a:avLst/>
            </a:prstGeom>
            <a:noFill/>
            <a:ln>
              <a:noFill/>
            </a:ln>
          </p:spPr>
        </p:pic>
        <p:sp>
          <p:nvSpPr>
            <p:cNvPr id="285" name="Google Shape;285;p49"/>
            <p:cNvSpPr/>
            <p:nvPr/>
          </p:nvSpPr>
          <p:spPr>
            <a:xfrm>
              <a:off x="5722706" y="4095361"/>
              <a:ext cx="5671334" cy="873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86" name="Google Shape;286;p49"/>
            <p:cNvSpPr/>
            <p:nvPr/>
          </p:nvSpPr>
          <p:spPr>
            <a:xfrm>
              <a:off x="6252518" y="5053914"/>
              <a:ext cx="4621428" cy="351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49"/>
            <p:cNvSpPr/>
            <p:nvPr/>
          </p:nvSpPr>
          <p:spPr>
            <a:xfrm>
              <a:off x="5722706" y="5527590"/>
              <a:ext cx="5671334" cy="351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88" name="Google Shape;288;p49"/>
          <p:cNvSpPr txBox="1"/>
          <p:nvPr/>
        </p:nvSpPr>
        <p:spPr>
          <a:xfrm>
            <a:off x="6739013" y="4871000"/>
            <a:ext cx="5171503" cy="14773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chemeClr val="dk1"/>
                </a:solidFill>
                <a:latin typeface="Calibri"/>
                <a:ea typeface="Calibri"/>
                <a:cs typeface="Calibri"/>
                <a:sym typeface="Calibri"/>
              </a:rPr>
              <a:t>Sprint Review #5</a:t>
            </a:r>
            <a:endParaRPr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POC Results Report</a:t>
            </a:r>
            <a:endParaRPr/>
          </a:p>
          <a:p>
            <a:pPr indent="0" lvl="0" marL="0" marR="0" rtl="0" algn="ctr">
              <a:lnSpc>
                <a:spcPct val="100000"/>
              </a:lnSpc>
              <a:spcBef>
                <a:spcPts val="0"/>
              </a:spcBef>
              <a:spcAft>
                <a:spcPts val="0"/>
              </a:spcAft>
              <a:buClr>
                <a:srgbClr val="000000"/>
              </a:buClr>
              <a:buSzPts val="3000"/>
              <a:buFont typeface="Arial"/>
              <a:buNone/>
            </a:pPr>
            <a:r>
              <a:rPr lang="en-US" sz="3000">
                <a:solidFill>
                  <a:schemeClr val="dk1"/>
                </a:solidFill>
                <a:latin typeface="Calibri"/>
                <a:ea typeface="Calibri"/>
                <a:cs typeface="Calibri"/>
                <a:sym typeface="Calibri"/>
              </a:rPr>
              <a:t>24</a:t>
            </a:r>
            <a:r>
              <a:rPr b="0" baseline="30000" i="0" lang="en-US" sz="3000" u="none" cap="none" strike="noStrike">
                <a:solidFill>
                  <a:schemeClr val="dk1"/>
                </a:solidFill>
                <a:latin typeface="Calibri"/>
                <a:ea typeface="Calibri"/>
                <a:cs typeface="Calibri"/>
                <a:sym typeface="Calibri"/>
              </a:rPr>
              <a:t>th</a:t>
            </a:r>
            <a:r>
              <a:rPr b="0" i="0" lang="en-US" sz="3000" u="none" cap="none" strike="noStrike">
                <a:solidFill>
                  <a:schemeClr val="dk1"/>
                </a:solidFill>
                <a:latin typeface="Calibri"/>
                <a:ea typeface="Calibri"/>
                <a:cs typeface="Calibri"/>
                <a:sym typeface="Calibri"/>
              </a:rPr>
              <a:t> April 2019</a:t>
            </a:r>
            <a:endParaRPr b="0" i="0" sz="1400" u="none" cap="none" strike="noStrike">
              <a:solidFill>
                <a:srgbClr val="000000"/>
              </a:solidFill>
              <a:latin typeface="Arial"/>
              <a:ea typeface="Arial"/>
              <a:cs typeface="Arial"/>
              <a:sym typeface="Arial"/>
            </a:endParaRPr>
          </a:p>
        </p:txBody>
      </p:sp>
      <p:sp>
        <p:nvSpPr>
          <p:cNvPr id="289" name="Google Shape;289;p49"/>
          <p:cNvSpPr txBox="1"/>
          <p:nvPr/>
        </p:nvSpPr>
        <p:spPr>
          <a:xfrm>
            <a:off x="6142419" y="469380"/>
            <a:ext cx="5251621" cy="147732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GIC Tax Update Classification and Summarisation</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8"/>
          <p:cNvSpPr txBox="1"/>
          <p:nvPr>
            <p:ph type="title"/>
          </p:nvPr>
        </p:nvSpPr>
        <p:spPr>
          <a:xfrm>
            <a:off x="838188" y="3909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sz="4800"/>
          </a:p>
          <a:p>
            <a:pPr indent="0" lvl="0" marL="0" rtl="0" algn="l">
              <a:spcBef>
                <a:spcPts val="0"/>
              </a:spcBef>
              <a:spcAft>
                <a:spcPts val="0"/>
              </a:spcAft>
              <a:buNone/>
            </a:pPr>
            <a:r>
              <a:rPr b="1" lang="en-US" sz="4800"/>
              <a:t>Model results benchmarked against results from peer-reviewed journals</a:t>
            </a:r>
            <a:endParaRPr b="1"/>
          </a:p>
        </p:txBody>
      </p:sp>
      <p:graphicFrame>
        <p:nvGraphicFramePr>
          <p:cNvPr id="399" name="Google Shape;399;p58"/>
          <p:cNvGraphicFramePr/>
          <p:nvPr/>
        </p:nvGraphicFramePr>
        <p:xfrm>
          <a:off x="838200" y="2252988"/>
          <a:ext cx="3000000" cy="3000000"/>
        </p:xfrm>
        <a:graphic>
          <a:graphicData uri="http://schemas.openxmlformats.org/drawingml/2006/table">
            <a:tbl>
              <a:tblPr>
                <a:noFill/>
                <a:tableStyleId>{8F2499CE-0A7C-4B85-BDB3-A29498F48171}</a:tableStyleId>
              </a:tblPr>
              <a:tblGrid>
                <a:gridCol w="2108925"/>
                <a:gridCol w="1372825"/>
                <a:gridCol w="1372825"/>
                <a:gridCol w="1372825"/>
                <a:gridCol w="1372825"/>
                <a:gridCol w="1372825"/>
                <a:gridCol w="1372825"/>
              </a:tblGrid>
              <a:tr h="396450">
                <a:tc>
                  <a:txBody>
                    <a:bodyPr>
                      <a:noAutofit/>
                    </a:bodyPr>
                    <a:lstStyle/>
                    <a:p>
                      <a:pPr indent="0" lvl="0" marL="0" rtl="0" algn="l">
                        <a:spcBef>
                          <a:spcPts val="0"/>
                        </a:spcBef>
                        <a:spcAft>
                          <a:spcPts val="0"/>
                        </a:spcAft>
                        <a:buNone/>
                      </a:pPr>
                      <a:r>
                        <a:rPr b="1" lang="en-US"/>
                        <a:t>Dataset</a:t>
                      </a:r>
                      <a:endParaRPr b="1"/>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a:t>Number of documents</a:t>
                      </a:r>
                      <a:endParaRPr b="1"/>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a:t>Number of labels</a:t>
                      </a:r>
                      <a:endParaRPr b="1"/>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a:t>Hamming</a:t>
                      </a:r>
                      <a:endParaRPr b="1"/>
                    </a:p>
                    <a:p>
                      <a:pPr indent="0" lvl="0" marL="0" rtl="0" algn="l">
                        <a:spcBef>
                          <a:spcPts val="0"/>
                        </a:spcBef>
                        <a:spcAft>
                          <a:spcPts val="0"/>
                        </a:spcAft>
                        <a:buNone/>
                      </a:pPr>
                      <a:r>
                        <a:rPr b="1" lang="en-US"/>
                        <a:t>loss</a:t>
                      </a:r>
                      <a:endParaRPr b="1"/>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a:solidFill>
                            <a:schemeClr val="lt1"/>
                          </a:solidFill>
                        </a:rPr>
                        <a:t>F1</a:t>
                      </a:r>
                      <a:endParaRPr b="1">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b="1" lang="en-US"/>
                        <a:t>Precision</a:t>
                      </a:r>
                      <a:endParaRPr b="1"/>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a:t>Recall</a:t>
                      </a:r>
                      <a:endParaRPr b="1"/>
                    </a:p>
                  </a:txBody>
                  <a:tcPr marT="91425" marB="91425" marR="91425" marL="91425">
                    <a:lnB cap="flat" cmpd="sng" w="9525">
                      <a:solidFill>
                        <a:srgbClr val="9E9E9E"/>
                      </a:solidFill>
                      <a:prstDash val="solid"/>
                      <a:round/>
                      <a:headEnd len="sm" w="sm" type="none"/>
                      <a:tailEnd len="sm" w="sm" type="none"/>
                    </a:lnB>
                  </a:tcPr>
                </a:tc>
              </a:tr>
              <a:tr h="302350">
                <a:tc>
                  <a:txBody>
                    <a:bodyPr>
                      <a:noAutofit/>
                    </a:bodyPr>
                    <a:lstStyle/>
                    <a:p>
                      <a:pPr indent="0" lvl="0" marL="0" rtl="0" algn="l">
                        <a:spcBef>
                          <a:spcPts val="0"/>
                        </a:spcBef>
                        <a:spcAft>
                          <a:spcPts val="0"/>
                        </a:spcAft>
                        <a:buNone/>
                      </a:pPr>
                      <a:r>
                        <a:rPr b="1" lang="en-US"/>
                        <a:t>Medical</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978</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45</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0.016</a:t>
                      </a:r>
                      <a:r>
                        <a:rPr baseline="30000" lang="en-US" sz="1800"/>
                        <a:t>2</a:t>
                      </a:r>
                      <a:endParaRPr b="1" baseline="30000"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solidFill>
                            <a:schemeClr val="lt1"/>
                          </a:solidFill>
                        </a:rPr>
                        <a:t>0.554</a:t>
                      </a:r>
                      <a:r>
                        <a:rPr baseline="30000" lang="en-US" sz="1800">
                          <a:solidFill>
                            <a:schemeClr val="lt1"/>
                          </a:solidFill>
                        </a:rPr>
                        <a:t>1</a:t>
                      </a:r>
                      <a:endParaRPr b="1"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US" sz="1800"/>
                        <a:t>0.580</a:t>
                      </a:r>
                      <a:r>
                        <a:rPr baseline="30000" lang="en-US" sz="1800">
                          <a:solidFill>
                            <a:schemeClr val="dk1"/>
                          </a:solidFill>
                        </a:rPr>
                        <a:t>2</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0.553</a:t>
                      </a:r>
                      <a:r>
                        <a:rPr baseline="30000" lang="en-US" sz="1800">
                          <a:solidFill>
                            <a:schemeClr val="dk1"/>
                          </a:solidFill>
                        </a:rPr>
                        <a:t>2</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450">
                <a:tc>
                  <a:txBody>
                    <a:bodyPr>
                      <a:noAutofit/>
                    </a:bodyPr>
                    <a:lstStyle/>
                    <a:p>
                      <a:pPr indent="0" lvl="0" marL="0" rtl="0" algn="l">
                        <a:spcBef>
                          <a:spcPts val="0"/>
                        </a:spcBef>
                        <a:spcAft>
                          <a:spcPts val="0"/>
                        </a:spcAft>
                        <a:buNone/>
                      </a:pPr>
                      <a:r>
                        <a:rPr b="1" lang="en-US"/>
                        <a:t>Chemical exposure assessment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3661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32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NA</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solidFill>
                            <a:schemeClr val="lt1"/>
                          </a:solidFill>
                        </a:rPr>
                        <a:t>0.724</a:t>
                      </a:r>
                      <a:r>
                        <a:rPr baseline="30000" lang="en-US"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US" sz="1800"/>
                        <a:t>0.778</a:t>
                      </a:r>
                      <a:r>
                        <a:rPr baseline="30000" lang="en-US" sz="1800">
                          <a:solidFill>
                            <a:schemeClr val="dk1"/>
                          </a:solidFill>
                        </a:rPr>
                        <a:t>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0.677</a:t>
                      </a:r>
                      <a:r>
                        <a:rPr baseline="30000" lang="en-US" sz="1800">
                          <a:solidFill>
                            <a:schemeClr val="dk1"/>
                          </a:solidFill>
                        </a:rPr>
                        <a:t>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2350">
                <a:tc>
                  <a:txBody>
                    <a:bodyPr>
                      <a:noAutofit/>
                    </a:bodyPr>
                    <a:lstStyle/>
                    <a:p>
                      <a:pPr indent="0" lvl="0" marL="0" rtl="0" algn="l">
                        <a:spcBef>
                          <a:spcPts val="0"/>
                        </a:spcBef>
                        <a:spcAft>
                          <a:spcPts val="0"/>
                        </a:spcAft>
                        <a:buNone/>
                      </a:pPr>
                      <a:r>
                        <a:rPr b="1" lang="en-US"/>
                        <a:t>Slashdot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3782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22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0.017</a:t>
                      </a:r>
                      <a:r>
                        <a:rPr baseline="30000" lang="en-US" sz="1800">
                          <a:solidFill>
                            <a:schemeClr val="dk1"/>
                          </a:solidFill>
                        </a:rPr>
                        <a:t>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solidFill>
                            <a:schemeClr val="lt1"/>
                          </a:solidFill>
                        </a:rPr>
                        <a:t>0.829</a:t>
                      </a:r>
                      <a:r>
                        <a:rPr baseline="30000" lang="en-US"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US" sz="1800"/>
                        <a:t>0.892</a:t>
                      </a:r>
                      <a:r>
                        <a:rPr baseline="30000" lang="en-US" sz="1800">
                          <a:solidFill>
                            <a:schemeClr val="dk1"/>
                          </a:solidFill>
                        </a:rPr>
                        <a:t>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t>0.799</a:t>
                      </a:r>
                      <a:r>
                        <a:rPr baseline="30000" lang="en-US" sz="1800">
                          <a:solidFill>
                            <a:schemeClr val="dk1"/>
                          </a:solidFill>
                        </a:rPr>
                        <a:t>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0" name="Google Shape;400;p58"/>
          <p:cNvSpPr txBox="1"/>
          <p:nvPr/>
        </p:nvSpPr>
        <p:spPr>
          <a:xfrm>
            <a:off x="893550" y="6162450"/>
            <a:ext cx="10404900" cy="6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200">
                <a:solidFill>
                  <a:schemeClr val="dk1"/>
                </a:solidFill>
              </a:rPr>
              <a:t>1</a:t>
            </a:r>
            <a:r>
              <a:rPr lang="en-US" sz="1200">
                <a:solidFill>
                  <a:schemeClr val="dk1"/>
                </a:solidFill>
              </a:rPr>
              <a:t> Du, Chen, Peng, Xiang, Tao &amp; Lu. ML-Net: multi-label classification of biomedical texts with deep neural networks. ArXiv (2018).</a:t>
            </a:r>
            <a:endParaRPr sz="1200">
              <a:solidFill>
                <a:schemeClr val="dk1"/>
              </a:solidFill>
            </a:endParaRPr>
          </a:p>
          <a:p>
            <a:pPr indent="0" lvl="0" marL="0" rtl="0" algn="l">
              <a:spcBef>
                <a:spcPts val="0"/>
              </a:spcBef>
              <a:spcAft>
                <a:spcPts val="0"/>
              </a:spcAft>
              <a:buClr>
                <a:schemeClr val="dk1"/>
              </a:buClr>
              <a:buSzPts val="1100"/>
              <a:buFont typeface="Arial"/>
              <a:buNone/>
            </a:pPr>
            <a:r>
              <a:rPr baseline="30000" lang="en-US" sz="1200">
                <a:solidFill>
                  <a:schemeClr val="dk1"/>
                </a:solidFill>
              </a:rPr>
              <a:t>2</a:t>
            </a:r>
            <a:r>
              <a:rPr baseline="30000" lang="en-US" sz="1200">
                <a:solidFill>
                  <a:schemeClr val="dk1"/>
                </a:solidFill>
              </a:rPr>
              <a:t> </a:t>
            </a:r>
            <a:r>
              <a:rPr lang="en-US" sz="1200">
                <a:solidFill>
                  <a:schemeClr val="dk1"/>
                </a:solidFill>
              </a:rPr>
              <a:t>Kashef, S., Nezamabadi‐pour, H. &amp; Nikpour, B. Multilabel feature selection: A comprehensive review and guiding experiments. Wiley Interdiscip Rev Data Min Knowl Discov 8, e1240 (2018).</a:t>
            </a:r>
            <a:endParaRPr sz="1200">
              <a:solidFill>
                <a:schemeClr val="dk1"/>
              </a:solidFill>
            </a:endParaRPr>
          </a:p>
        </p:txBody>
      </p:sp>
      <p:sp>
        <p:nvSpPr>
          <p:cNvPr id="401" name="Google Shape;401;p58"/>
          <p:cNvSpPr txBox="1"/>
          <p:nvPr/>
        </p:nvSpPr>
        <p:spPr>
          <a:xfrm>
            <a:off x="876375" y="4785300"/>
            <a:ext cx="10404900" cy="914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The model’s F1 scores of 0.6017 for tax category and 0.7767 for countries falls within the r</a:t>
            </a:r>
            <a:r>
              <a:rPr lang="en-US" sz="2400">
                <a:latin typeface="Calibri"/>
                <a:ea typeface="Calibri"/>
                <a:cs typeface="Calibri"/>
                <a:sym typeface="Calibri"/>
              </a:rPr>
              <a:t>ange reported in the literature </a:t>
            </a:r>
            <a:r>
              <a:rPr lang="en-US" sz="2400">
                <a:latin typeface="Calibri"/>
                <a:ea typeface="Calibri"/>
                <a:cs typeface="Calibri"/>
                <a:sym typeface="Calibri"/>
              </a:rPr>
              <a:t> (</a:t>
            </a:r>
            <a:r>
              <a:rPr lang="en-US" sz="2400">
                <a:latin typeface="Calibri"/>
                <a:ea typeface="Calibri"/>
                <a:cs typeface="Calibri"/>
                <a:sym typeface="Calibri"/>
              </a:rPr>
              <a:t>0.554 </a:t>
            </a:r>
            <a:r>
              <a:rPr lang="en-US" sz="2400">
                <a:latin typeface="Calibri"/>
                <a:ea typeface="Calibri"/>
                <a:cs typeface="Calibri"/>
                <a:sym typeface="Calibri"/>
              </a:rPr>
              <a:t>-</a:t>
            </a:r>
            <a:r>
              <a:rPr lang="en-US" sz="2400">
                <a:latin typeface="Calibri"/>
                <a:ea typeface="Calibri"/>
                <a:cs typeface="Calibri"/>
                <a:sym typeface="Calibri"/>
              </a:rPr>
              <a:t> 0.829</a:t>
            </a:r>
            <a:r>
              <a:rPr lang="en-US" sz="2400">
                <a:latin typeface="Calibri"/>
                <a:ea typeface="Calibri"/>
                <a:cs typeface="Calibri"/>
                <a:sym typeface="Calibri"/>
              </a:rPr>
              <a:t>). </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a:solidFill>
                  <a:srgbClr val="000000"/>
                </a:solidFill>
              </a:rPr>
              <a:t>Example of correct tax category predictions</a:t>
            </a:r>
            <a:endParaRPr b="1">
              <a:solidFill>
                <a:srgbClr val="000000"/>
              </a:solidFill>
            </a:endParaRPr>
          </a:p>
        </p:txBody>
      </p:sp>
      <p:sp>
        <p:nvSpPr>
          <p:cNvPr id="407" name="Google Shape;407;p5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2400"/>
              <a:buFont typeface="Arial"/>
              <a:buNone/>
            </a:pPr>
            <a:r>
              <a:rPr lang="en-US" sz="1900">
                <a:solidFill>
                  <a:schemeClr val="dk1"/>
                </a:solidFill>
              </a:rPr>
              <a:t>Machine picked up all the human labels.</a:t>
            </a:r>
            <a:endParaRPr sz="1900">
              <a:solidFill>
                <a:schemeClr val="dk1"/>
              </a:solidFill>
            </a:endParaRPr>
          </a:p>
          <a:p>
            <a:pPr indent="0" lvl="0" marL="0" rtl="0" algn="l">
              <a:spcBef>
                <a:spcPts val="2100"/>
              </a:spcBef>
              <a:spcAft>
                <a:spcPts val="0"/>
              </a:spcAft>
              <a:buClr>
                <a:schemeClr val="dk1"/>
              </a:buClr>
              <a:buSzPts val="2400"/>
              <a:buFont typeface="Arial"/>
              <a:buNone/>
            </a:pPr>
            <a:r>
              <a:rPr b="1" lang="en-US" sz="1900" u="sng">
                <a:solidFill>
                  <a:srgbClr val="000000"/>
                </a:solidFill>
                <a:hlinkClick r:id="rId3"/>
              </a:rPr>
              <a:t>Article 8</a:t>
            </a:r>
            <a:r>
              <a:rPr lang="en-US" u="sng">
                <a:solidFill>
                  <a:srgbClr val="000000"/>
                </a:solidFill>
                <a:hlinkClick r:id="rId4"/>
              </a:rPr>
              <a:t>:</a:t>
            </a:r>
            <a:r>
              <a:rPr lang="en-US"/>
              <a:t> </a:t>
            </a:r>
            <a:r>
              <a:rPr i="1" lang="en-US" sz="1900">
                <a:solidFill>
                  <a:srgbClr val="666666"/>
                </a:solidFill>
              </a:rPr>
              <a:t>“[...] Like most other organisational functions, more tax functions are now undergoing major changes in order to help organisations adjust to technology-driven disruption. A highly dynamic and challenging regulatory environment is also driving the need for this transformation. The sector is currently being characterised by sweeping US tax reform, the European Commission’s proposal for a historic overhaul of value-added tax rules, and a rising number of country-specific rules on real-time tax reporting. [...]”</a:t>
            </a:r>
            <a:endParaRPr i="1" sz="1900">
              <a:solidFill>
                <a:srgbClr val="666666"/>
              </a:solidFill>
            </a:endParaRPr>
          </a:p>
          <a:p>
            <a:pPr indent="0" lvl="0" marL="0" rtl="0" algn="l">
              <a:spcBef>
                <a:spcPts val="2100"/>
              </a:spcBef>
              <a:spcAft>
                <a:spcPts val="0"/>
              </a:spcAft>
              <a:buClr>
                <a:schemeClr val="dk1"/>
              </a:buClr>
              <a:buSzPts val="2400"/>
              <a:buFont typeface="Arial"/>
              <a:buNone/>
            </a:pPr>
            <a:r>
              <a:rPr b="1" lang="en-US" sz="1900">
                <a:solidFill>
                  <a:schemeClr val="dk1"/>
                </a:solidFill>
              </a:rPr>
              <a:t>Analyst labels:</a:t>
            </a:r>
            <a:r>
              <a:rPr lang="en-US" sz="1900">
                <a:solidFill>
                  <a:schemeClr val="dk1"/>
                </a:solidFill>
              </a:rPr>
              <a:t> (Management of a) Tax function, Digital Tax, Tax Governance Framework, Tax audit, Tax Compliance, Value-Added Tax</a:t>
            </a:r>
            <a:endParaRPr sz="1900">
              <a:solidFill>
                <a:schemeClr val="dk1"/>
              </a:solidFill>
            </a:endParaRPr>
          </a:p>
          <a:p>
            <a:pPr indent="0" lvl="0" marL="0" rtl="0" algn="l">
              <a:lnSpc>
                <a:spcPct val="115000"/>
              </a:lnSpc>
              <a:spcBef>
                <a:spcPts val="2100"/>
              </a:spcBef>
              <a:spcAft>
                <a:spcPts val="0"/>
              </a:spcAft>
              <a:buSzPts val="2400"/>
              <a:buNone/>
            </a:pPr>
            <a:r>
              <a:rPr b="1" lang="en-US" sz="1900">
                <a:solidFill>
                  <a:schemeClr val="dk1"/>
                </a:solidFill>
              </a:rPr>
              <a:t>Machine prediction: </a:t>
            </a:r>
            <a:r>
              <a:rPr lang="en-US" sz="1900">
                <a:solidFill>
                  <a:schemeClr val="dk1"/>
                </a:solidFill>
              </a:rPr>
              <a:t>(Management of a) Tax function, Digital Tax, Goods and services tax (GST), Tax Governance Framework, Tax audit, Tax Compliance, Value-Added Tax</a:t>
            </a:r>
            <a:endParaRPr sz="1900">
              <a:solidFill>
                <a:schemeClr val="dk1"/>
              </a:solidFill>
            </a:endParaRPr>
          </a:p>
          <a:p>
            <a:pPr indent="0" lvl="0" marL="0" rtl="0" algn="l">
              <a:lnSpc>
                <a:spcPct val="115000"/>
              </a:lnSpc>
              <a:spcBef>
                <a:spcPts val="2100"/>
              </a:spcBef>
              <a:spcAft>
                <a:spcPts val="0"/>
              </a:spcAft>
              <a:buSzPts val="2400"/>
              <a:buNone/>
            </a:pPr>
            <a:r>
              <a:t/>
            </a:r>
            <a:endParaRPr sz="1900">
              <a:solidFill>
                <a:schemeClr val="dk1"/>
              </a:solidFill>
            </a:endParaRPr>
          </a:p>
          <a:p>
            <a:pPr indent="0" lvl="0" marL="0" rtl="0" algn="l">
              <a:lnSpc>
                <a:spcPct val="115000"/>
              </a:lnSpc>
              <a:spcBef>
                <a:spcPts val="2100"/>
              </a:spcBef>
              <a:spcAft>
                <a:spcPts val="210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a:solidFill>
                  <a:srgbClr val="000000"/>
                </a:solidFill>
              </a:rPr>
              <a:t>Examples of incorrect tax category predictions</a:t>
            </a:r>
            <a:endParaRPr b="1">
              <a:solidFill>
                <a:srgbClr val="000000"/>
              </a:solidFill>
            </a:endParaRPr>
          </a:p>
        </p:txBody>
      </p:sp>
      <p:sp>
        <p:nvSpPr>
          <p:cNvPr id="413" name="Google Shape;413;p60"/>
          <p:cNvSpPr txBox="1"/>
          <p:nvPr>
            <p:ph idx="1" type="body"/>
          </p:nvPr>
        </p:nvSpPr>
        <p:spPr>
          <a:xfrm>
            <a:off x="415600" y="1518708"/>
            <a:ext cx="11360700" cy="4555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400"/>
              <a:buNone/>
            </a:pPr>
            <a:r>
              <a:rPr b="1" lang="en-US" sz="1900" u="sng">
                <a:solidFill>
                  <a:srgbClr val="000000"/>
                </a:solidFill>
                <a:hlinkClick r:id="rId3"/>
              </a:rPr>
              <a:t>Article 17</a:t>
            </a:r>
            <a:r>
              <a:rPr b="1" lang="en-US" sz="1900">
                <a:solidFill>
                  <a:srgbClr val="666666"/>
                </a:solidFill>
              </a:rPr>
              <a:t> </a:t>
            </a:r>
            <a:endParaRPr b="1" sz="1900">
              <a:solidFill>
                <a:srgbClr val="666666"/>
              </a:solidFill>
            </a:endParaRPr>
          </a:p>
          <a:p>
            <a:pPr indent="0" lvl="0" marL="0" rtl="0" algn="l">
              <a:lnSpc>
                <a:spcPct val="115000"/>
              </a:lnSpc>
              <a:spcBef>
                <a:spcPts val="2100"/>
              </a:spcBef>
              <a:spcAft>
                <a:spcPts val="0"/>
              </a:spcAft>
              <a:buSzPts val="2400"/>
              <a:buNone/>
            </a:pPr>
            <a:r>
              <a:rPr i="1" lang="en-US" sz="1900">
                <a:solidFill>
                  <a:srgbClr val="666666"/>
                </a:solidFill>
              </a:rPr>
              <a:t>S</a:t>
            </a:r>
            <a:r>
              <a:rPr i="1" lang="en-US" sz="1900">
                <a:solidFill>
                  <a:srgbClr val="666666"/>
                </a:solidFill>
              </a:rPr>
              <a:t>ummary: French government’s tax policies for large corporations</a:t>
            </a:r>
            <a:endParaRPr i="1" sz="1900">
              <a:solidFill>
                <a:srgbClr val="666666"/>
              </a:solidFill>
            </a:endParaRPr>
          </a:p>
          <a:p>
            <a:pPr indent="0" lvl="0" marL="0" rtl="0" algn="l">
              <a:lnSpc>
                <a:spcPct val="115000"/>
              </a:lnSpc>
              <a:spcBef>
                <a:spcPts val="2100"/>
              </a:spcBef>
              <a:spcAft>
                <a:spcPts val="0"/>
              </a:spcAft>
              <a:buSzPts val="2400"/>
              <a:buNone/>
            </a:pPr>
            <a:r>
              <a:rPr b="1" lang="en-US" sz="1900">
                <a:solidFill>
                  <a:srgbClr val="000000"/>
                </a:solidFill>
              </a:rPr>
              <a:t>Analyst label: “</a:t>
            </a:r>
            <a:r>
              <a:rPr lang="en-US" sz="1900">
                <a:solidFill>
                  <a:srgbClr val="000000"/>
                </a:solidFill>
              </a:rPr>
              <a:t>Tax Governance Framework” </a:t>
            </a:r>
            <a:endParaRPr sz="1900">
              <a:solidFill>
                <a:srgbClr val="000000"/>
              </a:solidFill>
            </a:endParaRPr>
          </a:p>
          <a:p>
            <a:pPr indent="0" lvl="0" marL="0" rtl="0" algn="l">
              <a:lnSpc>
                <a:spcPct val="115000"/>
              </a:lnSpc>
              <a:spcBef>
                <a:spcPts val="2100"/>
              </a:spcBef>
              <a:spcAft>
                <a:spcPts val="2100"/>
              </a:spcAft>
              <a:buSzPts val="2400"/>
              <a:buNone/>
            </a:pPr>
            <a:r>
              <a:rPr b="1" lang="en-US" sz="1900">
                <a:solidFill>
                  <a:srgbClr val="000000"/>
                </a:solidFill>
              </a:rPr>
              <a:t>Model prediction: </a:t>
            </a:r>
            <a:r>
              <a:rPr lang="en-US" sz="1900">
                <a:solidFill>
                  <a:srgbClr val="000000"/>
                </a:solidFill>
              </a:rPr>
              <a:t>None </a:t>
            </a:r>
            <a:endParaRPr sz="19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a:solidFill>
                  <a:srgbClr val="000000"/>
                </a:solidFill>
              </a:rPr>
              <a:t>Examples of incorrect tax category predictions</a:t>
            </a:r>
            <a:endParaRPr b="1">
              <a:solidFill>
                <a:srgbClr val="000000"/>
              </a:solidFill>
            </a:endParaRPr>
          </a:p>
        </p:txBody>
      </p:sp>
      <p:sp>
        <p:nvSpPr>
          <p:cNvPr id="419" name="Google Shape;419;p6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400"/>
              <a:buNone/>
            </a:pPr>
            <a:r>
              <a:rPr b="1" lang="en-US" sz="1900" u="sng">
                <a:solidFill>
                  <a:srgbClr val="000000"/>
                </a:solidFill>
                <a:hlinkClick r:id="rId3"/>
              </a:rPr>
              <a:t>Article 12:</a:t>
            </a:r>
            <a:r>
              <a:rPr b="1" lang="en-US" sz="1900">
                <a:solidFill>
                  <a:srgbClr val="666666"/>
                </a:solidFill>
              </a:rPr>
              <a:t> </a:t>
            </a:r>
            <a:endParaRPr b="1" sz="1900">
              <a:solidFill>
                <a:srgbClr val="666666"/>
              </a:solidFill>
            </a:endParaRPr>
          </a:p>
          <a:p>
            <a:pPr indent="0" lvl="0" marL="0" rtl="0" algn="l">
              <a:lnSpc>
                <a:spcPct val="115000"/>
              </a:lnSpc>
              <a:spcBef>
                <a:spcPts val="2100"/>
              </a:spcBef>
              <a:spcAft>
                <a:spcPts val="0"/>
              </a:spcAft>
              <a:buSzPts val="2400"/>
              <a:buNone/>
            </a:pPr>
            <a:r>
              <a:rPr i="1" lang="en-US" sz="1900">
                <a:solidFill>
                  <a:srgbClr val="666666"/>
                </a:solidFill>
              </a:rPr>
              <a:t>Summary: French government responds to anti-avoidance sentiment by redefining strategies.</a:t>
            </a:r>
            <a:endParaRPr i="1" sz="1900">
              <a:solidFill>
                <a:srgbClr val="666666"/>
              </a:solidFill>
            </a:endParaRPr>
          </a:p>
          <a:p>
            <a:pPr indent="0" lvl="0" marL="0" rtl="0" algn="l">
              <a:lnSpc>
                <a:spcPct val="115000"/>
              </a:lnSpc>
              <a:spcBef>
                <a:spcPts val="2100"/>
              </a:spcBef>
              <a:spcAft>
                <a:spcPts val="0"/>
              </a:spcAft>
              <a:buSzPts val="2400"/>
              <a:buNone/>
            </a:pPr>
            <a:r>
              <a:rPr b="1" lang="en-US" sz="1900">
                <a:solidFill>
                  <a:srgbClr val="000000"/>
                </a:solidFill>
              </a:rPr>
              <a:t>Analyst label: </a:t>
            </a:r>
            <a:r>
              <a:rPr lang="en-US" sz="1900">
                <a:solidFill>
                  <a:srgbClr val="000000"/>
                </a:solidFill>
              </a:rPr>
              <a:t>Tax Governance Framework </a:t>
            </a:r>
            <a:endParaRPr sz="1900">
              <a:solidFill>
                <a:srgbClr val="000000"/>
              </a:solidFill>
            </a:endParaRPr>
          </a:p>
          <a:p>
            <a:pPr indent="0" lvl="0" marL="0" rtl="0" algn="l">
              <a:lnSpc>
                <a:spcPct val="115000"/>
              </a:lnSpc>
              <a:spcBef>
                <a:spcPts val="2100"/>
              </a:spcBef>
              <a:spcAft>
                <a:spcPts val="2100"/>
              </a:spcAft>
              <a:buSzPts val="2400"/>
              <a:buNone/>
            </a:pPr>
            <a:r>
              <a:rPr b="1" lang="en-US" sz="1900">
                <a:solidFill>
                  <a:srgbClr val="000000"/>
                </a:solidFill>
              </a:rPr>
              <a:t>Model prediction: </a:t>
            </a:r>
            <a:r>
              <a:rPr lang="en-US" sz="1900">
                <a:solidFill>
                  <a:srgbClr val="000000"/>
                </a:solidFill>
              </a:rPr>
              <a:t>None</a:t>
            </a:r>
            <a:endParaRPr sz="1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Examples of correct country predictions</a:t>
            </a:r>
            <a:endParaRPr b="1"/>
          </a:p>
        </p:txBody>
      </p:sp>
      <p:sp>
        <p:nvSpPr>
          <p:cNvPr id="425" name="Google Shape;425;p62"/>
          <p:cNvSpPr txBox="1"/>
          <p:nvPr>
            <p:ph idx="1" type="body"/>
          </p:nvPr>
        </p:nvSpPr>
        <p:spPr>
          <a:xfrm>
            <a:off x="415600" y="14533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1900" u="sng">
                <a:solidFill>
                  <a:srgbClr val="000000"/>
                </a:solidFill>
                <a:latin typeface="Calibri"/>
                <a:ea typeface="Calibri"/>
                <a:cs typeface="Calibri"/>
                <a:sym typeface="Calibri"/>
                <a:hlinkClick r:id="rId3"/>
              </a:rPr>
              <a:t>Article 39</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i="1" lang="en-US" sz="1900">
                <a:solidFill>
                  <a:srgbClr val="666666"/>
                </a:solidFill>
                <a:latin typeface="Calibri"/>
                <a:ea typeface="Calibri"/>
                <a:cs typeface="Calibri"/>
                <a:sym typeface="Calibri"/>
              </a:rPr>
              <a:t>'hmrc wins £1bn lehman brothers battle  the supreme court has ruled to reject the appeal of the lehman brothers’ administrators, ending a more-than-three-year dispute involving nearly £1bn in taxes” </a:t>
            </a:r>
            <a:endParaRPr i="1"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Analyst label : UK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Model prediction : UK based on mention of hmrc</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b="1" lang="en-US" sz="1900" u="sng">
                <a:solidFill>
                  <a:srgbClr val="000000"/>
                </a:solidFill>
                <a:latin typeface="Calibri"/>
                <a:ea typeface="Calibri"/>
                <a:cs typeface="Calibri"/>
                <a:sym typeface="Calibri"/>
                <a:hlinkClick r:id="rId4"/>
              </a:rPr>
              <a:t>Article 54</a:t>
            </a:r>
            <a:r>
              <a:rPr b="1" lang="en-US" sz="1900">
                <a:solidFill>
                  <a:srgbClr val="000000"/>
                </a:solidFill>
                <a:latin typeface="Calibri"/>
                <a:ea typeface="Calibri"/>
                <a:cs typeface="Calibri"/>
                <a:sym typeface="Calibri"/>
              </a:rPr>
              <a:t> </a:t>
            </a:r>
            <a:endParaRPr b="1" sz="1900">
              <a:solidFill>
                <a:srgbClr val="000000"/>
              </a:solidFill>
              <a:latin typeface="Calibri"/>
              <a:ea typeface="Calibri"/>
              <a:cs typeface="Calibri"/>
              <a:sym typeface="Calibri"/>
            </a:endParaRPr>
          </a:p>
          <a:p>
            <a:pPr indent="0" lvl="0" marL="0" rtl="0" algn="l">
              <a:spcBef>
                <a:spcPts val="0"/>
              </a:spcBef>
              <a:spcAft>
                <a:spcPts val="0"/>
              </a:spcAft>
              <a:buNone/>
            </a:pPr>
            <a:r>
              <a:rPr i="1" lang="en-US" sz="1900">
                <a:solidFill>
                  <a:srgbClr val="666666"/>
                </a:solidFill>
                <a:latin typeface="Calibri"/>
                <a:ea typeface="Calibri"/>
                <a:cs typeface="Calibri"/>
                <a:sym typeface="Calibri"/>
              </a:rPr>
              <a:t>'kpmg offers insights for corporate tax directors in 2019 new york, march 26, 2019 /prnewswire/ -- regulatory change, enhanced scrutiny, rapidly evolving technology and new staffing paradigms will transform and reimagine tax departments this year, according to u.s. audit, tax and advisory firm kpmg llp.”</a:t>
            </a:r>
            <a:endParaRPr i="1"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Analyst label : US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Model prediction : US (explicit mention of “u.s.” inside the article)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Examples of incorrect country predictions</a:t>
            </a:r>
            <a:endParaRPr b="1"/>
          </a:p>
        </p:txBody>
      </p:sp>
      <p:sp>
        <p:nvSpPr>
          <p:cNvPr id="431" name="Google Shape;431;p6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1900" u="sng">
                <a:solidFill>
                  <a:srgbClr val="000000"/>
                </a:solidFill>
                <a:latin typeface="Calibri"/>
                <a:ea typeface="Calibri"/>
                <a:cs typeface="Calibri"/>
                <a:sym typeface="Calibri"/>
                <a:hlinkClick r:id="rId3"/>
              </a:rPr>
              <a:t>Article 32 </a:t>
            </a:r>
            <a:endParaRPr b="1" sz="1900">
              <a:solidFill>
                <a:srgbClr val="000000"/>
              </a:solidFill>
              <a:latin typeface="Calibri"/>
              <a:ea typeface="Calibri"/>
              <a:cs typeface="Calibri"/>
              <a:sym typeface="Calibri"/>
            </a:endParaRPr>
          </a:p>
          <a:p>
            <a:pPr indent="0" lvl="0" marL="0" rtl="0" algn="l">
              <a:spcBef>
                <a:spcPts val="0"/>
              </a:spcBef>
              <a:spcAft>
                <a:spcPts val="0"/>
              </a:spcAft>
              <a:buNone/>
            </a:pPr>
            <a:r>
              <a:rPr i="1" lang="en-US" sz="1900">
                <a:solidFill>
                  <a:srgbClr val="666666"/>
                </a:solidFill>
                <a:latin typeface="Calibri"/>
                <a:ea typeface="Calibri"/>
                <a:cs typeface="Calibri"/>
                <a:sym typeface="Calibri"/>
              </a:rPr>
              <a:t>'china tax alert new economic substance requirements for key offshore centres  regulations discussed in this issue: council conclusions on the criteria for and process leading to the establishment of the eu list of noncooperative jurisdictions for tax purposes, published by council of the european union in official journal of the european union (2016/c 461/02) on 10 december 2016’</a:t>
            </a:r>
            <a:endParaRPr i="1"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lang="en-US" sz="1900">
                <a:solidFill>
                  <a:srgbClr val="000000"/>
                </a:solidFill>
                <a:latin typeface="Calibri"/>
                <a:ea typeface="Calibri"/>
                <a:cs typeface="Calibri"/>
                <a:sym typeface="Calibri"/>
              </a:rPr>
              <a:t>Analyst label: China, France, Spain, UK</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lang="en-US" sz="1900">
                <a:solidFill>
                  <a:srgbClr val="000000"/>
                </a:solidFill>
                <a:latin typeface="Calibri"/>
                <a:ea typeface="Calibri"/>
                <a:cs typeface="Calibri"/>
                <a:sym typeface="Calibri"/>
              </a:rPr>
              <a:t>Model prediction: China, UK (France and Spain not mentioned explicitly but European Union is mentioned). </a:t>
            </a:r>
            <a:endParaRPr sz="1900">
              <a:solidFill>
                <a:srgbClr val="000000"/>
              </a:solidFill>
              <a:latin typeface="Calibri"/>
              <a:ea typeface="Calibri"/>
              <a:cs typeface="Calibri"/>
              <a:sym typeface="Calibri"/>
            </a:endParaRPr>
          </a:p>
          <a:p>
            <a:pPr indent="0" lvl="0" marL="0" rtl="0" algn="l">
              <a:spcBef>
                <a:spcPts val="0"/>
              </a:spcBef>
              <a:spcAft>
                <a:spcPts val="0"/>
              </a:spcAft>
              <a:buNone/>
            </a:pPr>
            <a:r>
              <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b="1" lang="en-US" sz="1900" u="sng">
                <a:solidFill>
                  <a:srgbClr val="000000"/>
                </a:solidFill>
                <a:latin typeface="Calibri"/>
                <a:ea typeface="Calibri"/>
                <a:cs typeface="Calibri"/>
                <a:sym typeface="Calibri"/>
                <a:hlinkClick r:id="rId4"/>
              </a:rPr>
              <a:t>Article 48 </a:t>
            </a:r>
            <a:endParaRPr b="1" sz="1900">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i="1" lang="en-US" sz="1900">
                <a:solidFill>
                  <a:srgbClr val="666666"/>
                </a:solidFill>
                <a:latin typeface="Calibri"/>
                <a:ea typeface="Calibri"/>
                <a:cs typeface="Calibri"/>
                <a:sym typeface="Calibri"/>
              </a:rPr>
              <a:t>'a national perspective: tp controversy in france, india, and the us france tax audits in france can take a considerable time, with questions raised by auditors often branded as difficult.”</a:t>
            </a:r>
            <a:endParaRPr i="1"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lang="en-US" sz="1900">
                <a:solidFill>
                  <a:srgbClr val="000000"/>
                </a:solidFill>
                <a:latin typeface="Calibri"/>
                <a:ea typeface="Calibri"/>
                <a:cs typeface="Calibri"/>
                <a:sym typeface="Calibri"/>
              </a:rPr>
              <a:t>Analyst label: France, India, US</a:t>
            </a:r>
            <a:endParaRPr sz="1900">
              <a:solidFill>
                <a:srgbClr val="000000"/>
              </a:solidFill>
              <a:latin typeface="Calibri"/>
              <a:ea typeface="Calibri"/>
              <a:cs typeface="Calibri"/>
              <a:sym typeface="Calibri"/>
            </a:endParaRPr>
          </a:p>
          <a:p>
            <a:pPr indent="0" lvl="0" marL="0" rtl="0" algn="l">
              <a:spcBef>
                <a:spcPts val="0"/>
              </a:spcBef>
              <a:spcAft>
                <a:spcPts val="0"/>
              </a:spcAft>
              <a:buNone/>
            </a:pPr>
            <a:r>
              <a:rPr lang="en-US" sz="1900">
                <a:solidFill>
                  <a:srgbClr val="000000"/>
                </a:solidFill>
                <a:latin typeface="Calibri"/>
                <a:ea typeface="Calibri"/>
                <a:cs typeface="Calibri"/>
                <a:sym typeface="Calibri"/>
              </a:rPr>
              <a:t>Model prediction: France, India (lowercase form of US interpreted as the pronoun “us”) </a:t>
            </a:r>
            <a:endParaRPr sz="19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Planned tasks for Sprint #6 week 1 </a:t>
            </a:r>
            <a:endParaRPr b="1"/>
          </a:p>
        </p:txBody>
      </p:sp>
      <p:sp>
        <p:nvSpPr>
          <p:cNvPr id="438" name="Google Shape;438;p64"/>
          <p:cNvSpPr txBox="1"/>
          <p:nvPr>
            <p:ph idx="1" type="body"/>
          </p:nvPr>
        </p:nvSpPr>
        <p:spPr>
          <a:xfrm>
            <a:off x="415600" y="1536630"/>
            <a:ext cx="11360700" cy="18543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Refactor pipelines for extracting raw text from tax updates </a:t>
            </a:r>
            <a:endParaRPr/>
          </a:p>
          <a:p>
            <a:pPr indent="-381000" lvl="0" marL="457200" rtl="0" algn="l">
              <a:spcBef>
                <a:spcPts val="0"/>
              </a:spcBef>
              <a:spcAft>
                <a:spcPts val="0"/>
              </a:spcAft>
              <a:buSzPts val="2400"/>
              <a:buChar char="●"/>
            </a:pPr>
            <a:r>
              <a:rPr lang="en-US"/>
              <a:t>Refactor pipelines for pre-processing raw text </a:t>
            </a:r>
            <a:endParaRPr/>
          </a:p>
          <a:p>
            <a:pPr indent="-381000" lvl="0" marL="457200" rtl="0" algn="l">
              <a:spcBef>
                <a:spcPts val="0"/>
              </a:spcBef>
              <a:spcAft>
                <a:spcPts val="0"/>
              </a:spcAft>
              <a:buSzPts val="2400"/>
              <a:buChar char="●"/>
            </a:pPr>
            <a:r>
              <a:rPr lang="en-US"/>
              <a:t>Convert model code into automated scripts</a:t>
            </a:r>
            <a:endParaRPr/>
          </a:p>
          <a:p>
            <a:pPr indent="-381000" lvl="0" marL="457200" rtl="0" algn="l">
              <a:spcBef>
                <a:spcPts val="0"/>
              </a:spcBef>
              <a:spcAft>
                <a:spcPts val="0"/>
              </a:spcAft>
              <a:buSzPts val="2400"/>
              <a:buChar char="●"/>
            </a:pPr>
            <a:r>
              <a:rPr lang="en-US"/>
              <a:t>Technical review with GIC Data Science Team </a:t>
            </a:r>
            <a:endParaRPr/>
          </a:p>
          <a:p>
            <a:pPr indent="-381000" lvl="0" marL="457200" rtl="0" algn="l">
              <a:spcBef>
                <a:spcPts val="0"/>
              </a:spcBef>
              <a:spcAft>
                <a:spcPts val="0"/>
              </a:spcAft>
              <a:buSzPts val="2400"/>
              <a:buChar char="●"/>
            </a:pPr>
            <a:r>
              <a:rPr lang="en-US"/>
              <a:t>Additional statistical tests for model </a:t>
            </a:r>
            <a:endParaRPr/>
          </a:p>
          <a:p>
            <a:pPr indent="-381000" lvl="0" marL="457200" rtl="0" algn="l">
              <a:spcBef>
                <a:spcPts val="0"/>
              </a:spcBef>
              <a:spcAft>
                <a:spcPts val="0"/>
              </a:spcAft>
              <a:buSzPts val="2400"/>
              <a:buChar char="●"/>
            </a:pPr>
            <a:r>
              <a:rPr lang="en-US"/>
              <a:t>Model improvements </a:t>
            </a:r>
            <a:endParaRPr/>
          </a:p>
        </p:txBody>
      </p:sp>
      <p:sp>
        <p:nvSpPr>
          <p:cNvPr id="439" name="Google Shape;439;p64"/>
          <p:cNvSpPr txBox="1"/>
          <p:nvPr>
            <p:ph type="title"/>
          </p:nvPr>
        </p:nvSpPr>
        <p:spPr>
          <a:xfrm>
            <a:off x="463750" y="441951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Sprint #6 week 2 </a:t>
            </a:r>
            <a:endParaRPr b="1"/>
          </a:p>
        </p:txBody>
      </p:sp>
      <p:sp>
        <p:nvSpPr>
          <p:cNvPr id="440" name="Google Shape;440;p64"/>
          <p:cNvSpPr txBox="1"/>
          <p:nvPr>
            <p:ph idx="1" type="body"/>
          </p:nvPr>
        </p:nvSpPr>
        <p:spPr>
          <a:xfrm>
            <a:off x="544825" y="5183030"/>
            <a:ext cx="11360700" cy="18543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Conduct </a:t>
            </a:r>
            <a:r>
              <a:rPr lang="en-US" u="sng">
                <a:solidFill>
                  <a:schemeClr val="hlink"/>
                </a:solidFill>
                <a:hlinkClick r:id="rId3"/>
              </a:rPr>
              <a:t>user story mapping</a:t>
            </a:r>
            <a:r>
              <a:rPr lang="en-US"/>
              <a:t> in preparation for MVP development</a:t>
            </a:r>
            <a:endParaRPr/>
          </a:p>
          <a:p>
            <a:pPr indent="-381000" lvl="0" marL="457200" rtl="0" algn="l">
              <a:spcBef>
                <a:spcPts val="0"/>
              </a:spcBef>
              <a:spcAft>
                <a:spcPts val="0"/>
              </a:spcAft>
              <a:buSzPts val="2400"/>
              <a:buChar char="●"/>
            </a:pPr>
            <a:r>
              <a:rPr lang="en-US"/>
              <a:t>Design product to be extensible, see if collaborations with other GIC projects are possible.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5"/>
          <p:cNvSpPr txBox="1"/>
          <p:nvPr>
            <p:ph type="title"/>
          </p:nvPr>
        </p:nvSpPr>
        <p:spPr>
          <a:xfrm>
            <a:off x="838200" y="293036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6000"/>
              <a:t>Supplementary Figures</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final predictive model is an ensemble of the following models</a:t>
            </a:r>
            <a:endParaRPr/>
          </a:p>
        </p:txBody>
      </p:sp>
      <p:sp>
        <p:nvSpPr>
          <p:cNvPr id="452" name="Google Shape;452;p6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200000"/>
              </a:lnSpc>
              <a:spcBef>
                <a:spcPts val="1000"/>
              </a:spcBef>
              <a:spcAft>
                <a:spcPts val="0"/>
              </a:spcAft>
              <a:buSzPts val="1800"/>
              <a:buAutoNum type="arabicPeriod"/>
            </a:pPr>
            <a:r>
              <a:rPr lang="en-US"/>
              <a:t>BERT</a:t>
            </a:r>
            <a:endParaRPr/>
          </a:p>
          <a:p>
            <a:pPr indent="-342900" lvl="0" marL="457200" rtl="0" algn="l">
              <a:lnSpc>
                <a:spcPct val="200000"/>
              </a:lnSpc>
              <a:spcBef>
                <a:spcPts val="0"/>
              </a:spcBef>
              <a:spcAft>
                <a:spcPts val="0"/>
              </a:spcAft>
              <a:buSzPts val="1800"/>
              <a:buAutoNum type="arabicPeriod"/>
            </a:pPr>
            <a:r>
              <a:rPr lang="en-US"/>
              <a:t>Logistic Regression</a:t>
            </a:r>
            <a:endParaRPr/>
          </a:p>
          <a:p>
            <a:pPr indent="-342900" lvl="0" marL="457200" rtl="0" algn="l">
              <a:lnSpc>
                <a:spcPct val="200000"/>
              </a:lnSpc>
              <a:spcBef>
                <a:spcPts val="0"/>
              </a:spcBef>
              <a:spcAft>
                <a:spcPts val="0"/>
              </a:spcAft>
              <a:buSzPts val="1800"/>
              <a:buAutoNum type="arabicPeriod"/>
            </a:pPr>
            <a:r>
              <a:rPr lang="en-US"/>
              <a:t>Support Vector Machine</a:t>
            </a:r>
            <a:endParaRPr/>
          </a:p>
          <a:p>
            <a:pPr indent="-342900" lvl="0" marL="457200" rtl="0" algn="l">
              <a:lnSpc>
                <a:spcPct val="200000"/>
              </a:lnSpc>
              <a:spcBef>
                <a:spcPts val="0"/>
              </a:spcBef>
              <a:spcAft>
                <a:spcPts val="0"/>
              </a:spcAft>
              <a:buSzPts val="1800"/>
              <a:buAutoNum type="arabicPeriod"/>
            </a:pPr>
            <a:r>
              <a:rPr lang="en-US"/>
              <a:t>Gradient Boosting</a:t>
            </a:r>
            <a:endParaRPr/>
          </a:p>
          <a:p>
            <a:pPr indent="-342900" lvl="0" marL="457200" rtl="0" algn="l">
              <a:lnSpc>
                <a:spcPct val="200000"/>
              </a:lnSpc>
              <a:spcBef>
                <a:spcPts val="0"/>
              </a:spcBef>
              <a:spcAft>
                <a:spcPts val="0"/>
              </a:spcAft>
              <a:buSzPts val="1800"/>
              <a:buAutoNum type="arabicPeriod"/>
            </a:pPr>
            <a:r>
              <a:rPr lang="en-US"/>
              <a:t>Random forest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838200" y="224708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#1 – #3 Scores broken down by tax category and country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graphicFrame>
        <p:nvGraphicFramePr>
          <p:cNvPr id="295" name="Google Shape;295;p50"/>
          <p:cNvGraphicFramePr/>
          <p:nvPr/>
        </p:nvGraphicFramePr>
        <p:xfrm>
          <a:off x="198689" y="4715108"/>
          <a:ext cx="3000000" cy="3000000"/>
        </p:xfrm>
        <a:graphic>
          <a:graphicData uri="http://schemas.openxmlformats.org/drawingml/2006/table">
            <a:tbl>
              <a:tblPr bandRow="1" firstCol="1">
                <a:noFill/>
                <a:tableStyleId>{06E3FD31-5DD2-4C0D-973B-412822AAE3A3}</a:tableStyleId>
              </a:tblPr>
              <a:tblGrid>
                <a:gridCol w="989450"/>
                <a:gridCol w="1184725"/>
                <a:gridCol w="963400"/>
                <a:gridCol w="937375"/>
                <a:gridCol w="898325"/>
                <a:gridCol w="976425"/>
                <a:gridCol w="924350"/>
                <a:gridCol w="937375"/>
                <a:gridCol w="885300"/>
                <a:gridCol w="937375"/>
                <a:gridCol w="885300"/>
                <a:gridCol w="1158700"/>
              </a:tblGrid>
              <a:tr h="57607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lt1"/>
                          </a:solidFill>
                        </a:rPr>
                        <a:t>Planned Events </a:t>
                      </a:r>
                      <a:endParaRPr sz="1200" u="none" cap="none" strike="noStrike">
                        <a:solidFill>
                          <a:schemeClr val="lt1"/>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Calibri"/>
                          <a:ea typeface="Calibri"/>
                          <a:cs typeface="Calibri"/>
                          <a:sym typeface="Calibri"/>
                        </a:rPr>
                        <a:t>Project Kickoff Meeting</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Calibri"/>
                          <a:ea typeface="Calibri"/>
                          <a:cs typeface="Calibri"/>
                          <a:sym typeface="Calibri"/>
                        </a:rPr>
                        <a:t>Sprint 1 Review </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2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3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4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5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6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solidFill>
                            <a:schemeClr val="dk1"/>
                          </a:solidFill>
                          <a:latin typeface="Calibri"/>
                          <a:ea typeface="Calibri"/>
                          <a:cs typeface="Calibri"/>
                          <a:sym typeface="Calibri"/>
                        </a:rPr>
                        <a:t>Sprint 7 Review </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Calibri"/>
                          <a:ea typeface="Calibri"/>
                          <a:cs typeface="Calibri"/>
                          <a:sym typeface="Calibri"/>
                        </a:rPr>
                        <a:t>Sprint 8 Review</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Calibri"/>
                          <a:ea typeface="Calibri"/>
                          <a:cs typeface="Calibri"/>
                          <a:sym typeface="Calibri"/>
                        </a:rPr>
                        <a:t>Sprint 9 Review</a:t>
                      </a:r>
                      <a:endParaRPr b="1"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Calibri"/>
                          <a:ea typeface="Calibri"/>
                          <a:cs typeface="Calibri"/>
                          <a:sym typeface="Calibri"/>
                        </a:rPr>
                        <a:t>Release Sprint Review</a:t>
                      </a:r>
                      <a:endParaRPr b="1" sz="1200" u="none" cap="none" strike="noStrike">
                        <a:solidFill>
                          <a:schemeClr val="dk1"/>
                        </a:solidFill>
                        <a:latin typeface="Calibri"/>
                        <a:ea typeface="Calibri"/>
                        <a:cs typeface="Calibri"/>
                        <a:sym typeface="Calibri"/>
                      </a:endParaRPr>
                    </a:p>
                  </a:txBody>
                  <a:tcPr marT="45725" marB="45725" marR="91450" marL="91450"/>
                </a:tc>
              </a:tr>
              <a:tr h="152400">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lt1"/>
                          </a:solidFill>
                          <a:latin typeface="Calibri"/>
                          <a:ea typeface="Calibri"/>
                          <a:cs typeface="Calibri"/>
                          <a:sym typeface="Calibri"/>
                        </a:rPr>
                        <a:t>Date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lt1"/>
                          </a:solidFill>
                          <a:latin typeface="Calibri"/>
                          <a:ea typeface="Calibri"/>
                          <a:cs typeface="Calibri"/>
                          <a:sym typeface="Calibri"/>
                        </a:rPr>
                        <a:t>Time</a:t>
                      </a:r>
                      <a:endParaRPr b="1" sz="1200" u="none" cap="none" strike="noStrike">
                        <a:solidFill>
                          <a:schemeClr val="lt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Calibri"/>
                          <a:ea typeface="Calibri"/>
                          <a:cs typeface="Calibri"/>
                          <a:sym typeface="Calibri"/>
                        </a:rPr>
                        <a:t>25 Jan 2019</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Calibri"/>
                          <a:ea typeface="Calibri"/>
                          <a:cs typeface="Calibri"/>
                          <a:sym typeface="Calibri"/>
                        </a:rPr>
                        <a:t>(Fri) 10-11 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12 Feb 19</a:t>
                      </a:r>
                      <a:endParaRPr sz="1400" u="none" cap="none" strike="noStrike"/>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a:t>
                      </a:r>
                      <a:r>
                        <a:rPr b="0" i="0" lang="en-US" sz="1200" u="none" cap="none" strike="noStrike">
                          <a:solidFill>
                            <a:srgbClr val="000000"/>
                          </a:solidFill>
                          <a:latin typeface="Calibri"/>
                          <a:ea typeface="Calibri"/>
                          <a:cs typeface="Calibri"/>
                          <a:sym typeface="Calibri"/>
                        </a:rPr>
                        <a:t>Tue</a:t>
                      </a:r>
                      <a:r>
                        <a:rPr b="0" lang="en-US" sz="1200" u="none" cap="none" strike="noStrike">
                          <a:solidFill>
                            <a:schemeClr val="dk1"/>
                          </a:solidFill>
                          <a:latin typeface="Calibri"/>
                          <a:ea typeface="Calibri"/>
                          <a:cs typeface="Calibri"/>
                          <a:sym typeface="Calibri"/>
                        </a:rPr>
                        <a:t>)</a:t>
                      </a:r>
                      <a:endParaRPr b="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05 Mar 19</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26 Mar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sngStrike"/>
                        <a:t>16 Apr 19</a:t>
                      </a:r>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t>10-Apr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(Wed)</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11-12pm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24 Apr </a:t>
                      </a:r>
                      <a:r>
                        <a:rPr lang="en-US" sz="1200" u="none" cap="none" strike="noStrike"/>
                        <a:t>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28 May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18 Jun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09 Jul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30 Jul 19</a:t>
                      </a:r>
                      <a:endParaRPr sz="14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13 Aug 19</a:t>
                      </a:r>
                      <a:endParaRPr sz="1200" u="none" cap="none" strike="noStrike"/>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(Tue)</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lang="en-US" sz="1200" u="none" cap="none" strike="noStrike">
                          <a:solidFill>
                            <a:schemeClr val="dk1"/>
                          </a:solidFill>
                          <a:latin typeface="Calibri"/>
                          <a:ea typeface="Calibri"/>
                          <a:cs typeface="Calibri"/>
                          <a:sym typeface="Calibri"/>
                        </a:rPr>
                        <a:t>10-11am</a:t>
                      </a:r>
                      <a:endParaRPr b="0" sz="1200" u="none" cap="none" strike="noStrike">
                        <a:solidFill>
                          <a:schemeClr val="dk1"/>
                        </a:solidFill>
                        <a:latin typeface="Calibri"/>
                        <a:ea typeface="Calibri"/>
                        <a:cs typeface="Calibri"/>
                        <a:sym typeface="Calibri"/>
                      </a:endParaRPr>
                    </a:p>
                  </a:txBody>
                  <a:tcPr marT="45725" marB="45725" marR="91450" marL="91450"/>
                </a:tc>
              </a:tr>
            </a:tbl>
          </a:graphicData>
        </a:graphic>
      </p:graphicFrame>
      <p:sp>
        <p:nvSpPr>
          <p:cNvPr id="296" name="Google Shape;296;p50"/>
          <p:cNvSpPr txBox="1"/>
          <p:nvPr/>
        </p:nvSpPr>
        <p:spPr>
          <a:xfrm>
            <a:off x="160275" y="247394"/>
            <a:ext cx="11579100" cy="461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Overall Project Progress (as at 2</a:t>
            </a:r>
            <a:r>
              <a:rPr b="1" lang="en-US" sz="2400">
                <a:solidFill>
                  <a:schemeClr val="dk1"/>
                </a:solidFill>
                <a:latin typeface="Calibri"/>
                <a:ea typeface="Calibri"/>
                <a:cs typeface="Calibri"/>
                <a:sym typeface="Calibri"/>
              </a:rPr>
              <a:t>4</a:t>
            </a:r>
            <a:r>
              <a:rPr b="1" i="0" lang="en-US" sz="2400" u="none" cap="none" strike="noStrike">
                <a:solidFill>
                  <a:schemeClr val="dk1"/>
                </a:solidFill>
                <a:latin typeface="Calibri"/>
                <a:ea typeface="Calibri"/>
                <a:cs typeface="Calibri"/>
                <a:sym typeface="Calibri"/>
              </a:rPr>
              <a:t>-</a:t>
            </a:r>
            <a:r>
              <a:rPr b="1" lang="en-US" sz="2400">
                <a:solidFill>
                  <a:schemeClr val="dk1"/>
                </a:solidFill>
                <a:latin typeface="Calibri"/>
                <a:ea typeface="Calibri"/>
                <a:cs typeface="Calibri"/>
                <a:sym typeface="Calibri"/>
              </a:rPr>
              <a:t>Ap</a:t>
            </a:r>
            <a:r>
              <a:rPr b="1" i="0" lang="en-US" sz="2400" u="none" cap="none" strike="noStrike">
                <a:solidFill>
                  <a:schemeClr val="dk1"/>
                </a:solidFill>
                <a:latin typeface="Calibri"/>
                <a:ea typeface="Calibri"/>
                <a:cs typeface="Calibri"/>
                <a:sym typeface="Calibri"/>
              </a:rPr>
              <a:t>r-2019) </a:t>
            </a:r>
            <a:endParaRPr b="0" i="0" sz="1400" u="none" cap="none" strike="noStrike">
              <a:solidFill>
                <a:srgbClr val="000000"/>
              </a:solidFill>
              <a:latin typeface="Arial"/>
              <a:ea typeface="Arial"/>
              <a:cs typeface="Arial"/>
              <a:sym typeface="Arial"/>
            </a:endParaRPr>
          </a:p>
        </p:txBody>
      </p:sp>
      <p:sp>
        <p:nvSpPr>
          <p:cNvPr id="297" name="Google Shape;297;p50"/>
          <p:cNvSpPr/>
          <p:nvPr/>
        </p:nvSpPr>
        <p:spPr>
          <a:xfrm>
            <a:off x="2218162" y="4363685"/>
            <a:ext cx="206700" cy="205800"/>
          </a:xfrm>
          <a:prstGeom prst="rect">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50"/>
          <p:cNvSpPr/>
          <p:nvPr/>
        </p:nvSpPr>
        <p:spPr>
          <a:xfrm>
            <a:off x="198691" y="4350088"/>
            <a:ext cx="206700" cy="205800"/>
          </a:xfrm>
          <a:prstGeom prst="rect">
            <a:avLst/>
          </a:prstGeom>
          <a:solidFill>
            <a:srgbClr val="E1EF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50"/>
          <p:cNvSpPr/>
          <p:nvPr/>
        </p:nvSpPr>
        <p:spPr>
          <a:xfrm>
            <a:off x="436281" y="4158380"/>
            <a:ext cx="1647600" cy="507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Planned Sprints</a:t>
            </a:r>
            <a:endParaRPr b="0" i="0" sz="1400" u="none" cap="none" strike="noStrike">
              <a:solidFill>
                <a:srgbClr val="000000"/>
              </a:solidFill>
              <a:latin typeface="Arial"/>
              <a:ea typeface="Arial"/>
              <a:cs typeface="Arial"/>
              <a:sym typeface="Arial"/>
            </a:endParaRPr>
          </a:p>
        </p:txBody>
      </p:sp>
      <p:sp>
        <p:nvSpPr>
          <p:cNvPr id="300" name="Google Shape;300;p50"/>
          <p:cNvSpPr/>
          <p:nvPr/>
        </p:nvSpPr>
        <p:spPr>
          <a:xfrm>
            <a:off x="2400821" y="4183437"/>
            <a:ext cx="1914900" cy="507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Completed Sprints</a:t>
            </a:r>
            <a:endParaRPr b="0" i="0" sz="1400" u="none" cap="none" strike="noStrike">
              <a:solidFill>
                <a:srgbClr val="000000"/>
              </a:solidFill>
              <a:latin typeface="Arial"/>
              <a:ea typeface="Arial"/>
              <a:cs typeface="Arial"/>
              <a:sym typeface="Arial"/>
            </a:endParaRPr>
          </a:p>
        </p:txBody>
      </p:sp>
      <p:pic>
        <p:nvPicPr>
          <p:cNvPr descr="Image result for tick image" id="301" name="Google Shape;301;p50"/>
          <p:cNvPicPr preferRelativeResize="0"/>
          <p:nvPr/>
        </p:nvPicPr>
        <p:blipFill rotWithShape="1">
          <a:blip r:embed="rId3">
            <a:alphaModFix/>
          </a:blip>
          <a:srcRect b="0" l="0" r="0" t="0"/>
          <a:stretch/>
        </p:blipFill>
        <p:spPr>
          <a:xfrm>
            <a:off x="2000355" y="4840374"/>
            <a:ext cx="315938" cy="292759"/>
          </a:xfrm>
          <a:prstGeom prst="rect">
            <a:avLst/>
          </a:prstGeom>
          <a:noFill/>
          <a:ln>
            <a:noFill/>
          </a:ln>
        </p:spPr>
      </p:pic>
      <p:graphicFrame>
        <p:nvGraphicFramePr>
          <p:cNvPr id="302" name="Google Shape;302;p50"/>
          <p:cNvGraphicFramePr/>
          <p:nvPr/>
        </p:nvGraphicFramePr>
        <p:xfrm>
          <a:off x="1763481" y="1024204"/>
          <a:ext cx="3000000" cy="3000000"/>
        </p:xfrm>
        <a:graphic>
          <a:graphicData uri="http://schemas.openxmlformats.org/drawingml/2006/table">
            <a:tbl>
              <a:tblPr>
                <a:noFill/>
                <a:tableStyleId>{06E3FD31-5DD2-4C0D-973B-412822AAE3A3}</a:tableStyleId>
              </a:tblPr>
              <a:tblGrid>
                <a:gridCol w="871575"/>
                <a:gridCol w="674125"/>
                <a:gridCol w="772850"/>
                <a:gridCol w="772850"/>
                <a:gridCol w="772850"/>
                <a:gridCol w="772850"/>
                <a:gridCol w="844175"/>
                <a:gridCol w="772850"/>
                <a:gridCol w="772850"/>
                <a:gridCol w="772850"/>
                <a:gridCol w="772850"/>
              </a:tblGrid>
              <a:tr h="472075">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45725" marB="45725" marR="91450" marL="91450"/>
                </a:tc>
                <a:tc gridSpan="10">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2019</a:t>
                      </a:r>
                      <a:endParaRPr b="1" sz="1600" u="none" cap="none" strike="noStrike"/>
                    </a:p>
                  </a:txBody>
                  <a:tcPr marT="45725" marB="45725" marR="91450" marL="91450"/>
                </a:tc>
                <a:tc hMerge="1"/>
                <a:tc hMerge="1"/>
                <a:tc hMerge="1"/>
                <a:tc hMerge="1"/>
                <a:tc hMerge="1"/>
                <a:tc hMerge="1"/>
                <a:tc hMerge="1"/>
                <a:tc hMerge="1"/>
                <a:tc hMerge="1"/>
              </a:tr>
              <a:tr h="200450">
                <a:tc>
                  <a:txBody>
                    <a:bodyPr>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JAN</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FEB</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MAR</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APR</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MAY</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JUN</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JUL</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AUG</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SEP</a:t>
                      </a:r>
                      <a:endParaRPr b="1" sz="10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t>OCT</a:t>
                      </a:r>
                      <a:endParaRPr b="1" sz="1000" u="none" cap="none" strike="noStrike"/>
                    </a:p>
                  </a:txBody>
                  <a:tcPr marT="45725" marB="45725" marR="91450" marL="91450"/>
                </a:tc>
              </a:tr>
              <a:tr h="638175">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PROJECT</a:t>
                      </a:r>
                      <a:endParaRPr b="1"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r>
              <a:tr h="638175">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AIAP INVOLVEMENT</a:t>
                      </a:r>
                      <a:endParaRPr b="1"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r>
            </a:tbl>
          </a:graphicData>
        </a:graphic>
      </p:graphicFrame>
      <p:sp>
        <p:nvSpPr>
          <p:cNvPr id="303" name="Google Shape;303;p50"/>
          <p:cNvSpPr/>
          <p:nvPr/>
        </p:nvSpPr>
        <p:spPr>
          <a:xfrm>
            <a:off x="2911930" y="1993900"/>
            <a:ext cx="7106100" cy="330000"/>
          </a:xfrm>
          <a:prstGeom prst="homePlat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50"/>
          <p:cNvSpPr/>
          <p:nvPr/>
        </p:nvSpPr>
        <p:spPr>
          <a:xfrm>
            <a:off x="2955184" y="2835057"/>
            <a:ext cx="514200" cy="773100"/>
          </a:xfrm>
          <a:prstGeom prst="homePlate">
            <a:avLst>
              <a:gd fmla="val 50000" name="adj"/>
            </a:avLst>
          </a:prstGeom>
          <a:solidFill>
            <a:srgbClr val="38562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S1</a:t>
            </a:r>
            <a:endParaRPr b="0" i="0" sz="1800" u="none" cap="none" strike="noStrike">
              <a:solidFill>
                <a:schemeClr val="lt1"/>
              </a:solidFill>
              <a:latin typeface="Calibri"/>
              <a:ea typeface="Calibri"/>
              <a:cs typeface="Calibri"/>
              <a:sym typeface="Calibri"/>
            </a:endParaRPr>
          </a:p>
        </p:txBody>
      </p:sp>
      <p:sp>
        <p:nvSpPr>
          <p:cNvPr id="305" name="Google Shape;305;p50"/>
          <p:cNvSpPr/>
          <p:nvPr/>
        </p:nvSpPr>
        <p:spPr>
          <a:xfrm>
            <a:off x="3225686" y="2829941"/>
            <a:ext cx="782100" cy="762300"/>
          </a:xfrm>
          <a:prstGeom prst="chevron">
            <a:avLst>
              <a:gd fmla="val 50000" name="adj"/>
            </a:avLst>
          </a:prstGeom>
          <a:solidFill>
            <a:srgbClr val="274E1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S2</a:t>
            </a:r>
            <a:endParaRPr b="0" i="0" sz="1800" u="none" cap="none" strike="noStrike">
              <a:solidFill>
                <a:srgbClr val="FFFFFF"/>
              </a:solidFill>
              <a:latin typeface="Calibri"/>
              <a:ea typeface="Calibri"/>
              <a:cs typeface="Calibri"/>
              <a:sym typeface="Calibri"/>
            </a:endParaRPr>
          </a:p>
        </p:txBody>
      </p:sp>
      <p:sp>
        <p:nvSpPr>
          <p:cNvPr id="306" name="Google Shape;306;p50"/>
          <p:cNvSpPr/>
          <p:nvPr/>
        </p:nvSpPr>
        <p:spPr>
          <a:xfrm>
            <a:off x="4291350" y="2856655"/>
            <a:ext cx="792000" cy="735600"/>
          </a:xfrm>
          <a:prstGeom prst="chevron">
            <a:avLst>
              <a:gd fmla="val 50000" name="adj"/>
            </a:avLst>
          </a:prstGeom>
          <a:solidFill>
            <a:srgbClr val="38562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S4</a:t>
            </a:r>
            <a:endParaRPr b="0" i="0" sz="1800" u="none" cap="none" strike="noStrike">
              <a:solidFill>
                <a:schemeClr val="lt1"/>
              </a:solidFill>
              <a:latin typeface="Calibri"/>
              <a:ea typeface="Calibri"/>
              <a:cs typeface="Calibri"/>
              <a:sym typeface="Calibri"/>
            </a:endParaRPr>
          </a:p>
        </p:txBody>
      </p:sp>
      <p:sp>
        <p:nvSpPr>
          <p:cNvPr id="307" name="Google Shape;307;p50"/>
          <p:cNvSpPr/>
          <p:nvPr/>
        </p:nvSpPr>
        <p:spPr>
          <a:xfrm>
            <a:off x="4857578" y="2863712"/>
            <a:ext cx="829800" cy="735600"/>
          </a:xfrm>
          <a:prstGeom prst="chevron">
            <a:avLst>
              <a:gd fmla="val 50000" name="adj"/>
            </a:avLst>
          </a:prstGeom>
          <a:solidFill>
            <a:srgbClr val="274E1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S5</a:t>
            </a:r>
            <a:endParaRPr b="0" i="0" sz="1800" u="none" cap="none" strike="noStrike">
              <a:solidFill>
                <a:srgbClr val="FFFFFF"/>
              </a:solidFill>
              <a:latin typeface="Calibri"/>
              <a:ea typeface="Calibri"/>
              <a:cs typeface="Calibri"/>
              <a:sym typeface="Calibri"/>
            </a:endParaRPr>
          </a:p>
        </p:txBody>
      </p:sp>
      <p:sp>
        <p:nvSpPr>
          <p:cNvPr id="308" name="Google Shape;308;p50"/>
          <p:cNvSpPr/>
          <p:nvPr/>
        </p:nvSpPr>
        <p:spPr>
          <a:xfrm>
            <a:off x="5433401" y="2863703"/>
            <a:ext cx="867300" cy="7356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S6</a:t>
            </a:r>
            <a:endParaRPr b="0" i="0" sz="1800" u="none" cap="none" strike="noStrike">
              <a:solidFill>
                <a:schemeClr val="dk1"/>
              </a:solidFill>
              <a:latin typeface="Calibri"/>
              <a:ea typeface="Calibri"/>
              <a:cs typeface="Calibri"/>
              <a:sym typeface="Calibri"/>
            </a:endParaRPr>
          </a:p>
        </p:txBody>
      </p:sp>
      <p:sp>
        <p:nvSpPr>
          <p:cNvPr id="309" name="Google Shape;309;p50"/>
          <p:cNvSpPr/>
          <p:nvPr/>
        </p:nvSpPr>
        <p:spPr>
          <a:xfrm>
            <a:off x="6023177" y="2865949"/>
            <a:ext cx="893700" cy="7350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S7</a:t>
            </a:r>
            <a:endParaRPr b="0" i="0" sz="1800" u="none" cap="none" strike="noStrike">
              <a:solidFill>
                <a:schemeClr val="dk1"/>
              </a:solidFill>
              <a:latin typeface="Calibri"/>
              <a:ea typeface="Calibri"/>
              <a:cs typeface="Calibri"/>
              <a:sym typeface="Calibri"/>
            </a:endParaRPr>
          </a:p>
        </p:txBody>
      </p:sp>
      <p:sp>
        <p:nvSpPr>
          <p:cNvPr id="310" name="Google Shape;310;p50"/>
          <p:cNvSpPr/>
          <p:nvPr/>
        </p:nvSpPr>
        <p:spPr>
          <a:xfrm>
            <a:off x="7209600" y="2855867"/>
            <a:ext cx="800400" cy="7365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S9</a:t>
            </a:r>
            <a:endParaRPr b="0" i="0" sz="1800" u="none" cap="none" strike="noStrike">
              <a:solidFill>
                <a:schemeClr val="dk1"/>
              </a:solidFill>
              <a:latin typeface="Calibri"/>
              <a:ea typeface="Calibri"/>
              <a:cs typeface="Calibri"/>
              <a:sym typeface="Calibri"/>
            </a:endParaRPr>
          </a:p>
        </p:txBody>
      </p:sp>
      <p:sp>
        <p:nvSpPr>
          <p:cNvPr id="311" name="Google Shape;311;p50"/>
          <p:cNvSpPr/>
          <p:nvPr/>
        </p:nvSpPr>
        <p:spPr>
          <a:xfrm>
            <a:off x="7695327" y="2855867"/>
            <a:ext cx="817200" cy="7365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RS</a:t>
            </a:r>
            <a:endParaRPr b="0" i="0" sz="1800" u="none" cap="none" strike="noStrike">
              <a:solidFill>
                <a:schemeClr val="dk1"/>
              </a:solidFill>
              <a:latin typeface="Calibri"/>
              <a:ea typeface="Calibri"/>
              <a:cs typeface="Calibri"/>
              <a:sym typeface="Calibri"/>
            </a:endParaRPr>
          </a:p>
        </p:txBody>
      </p:sp>
      <p:sp>
        <p:nvSpPr>
          <p:cNvPr id="312" name="Google Shape;312;p50"/>
          <p:cNvSpPr/>
          <p:nvPr/>
        </p:nvSpPr>
        <p:spPr>
          <a:xfrm>
            <a:off x="3753069" y="2842133"/>
            <a:ext cx="754200" cy="735600"/>
          </a:xfrm>
          <a:prstGeom prst="chevron">
            <a:avLst>
              <a:gd fmla="val 50000" name="adj"/>
            </a:avLst>
          </a:prstGeom>
          <a:solidFill>
            <a:srgbClr val="274E1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S3</a:t>
            </a:r>
            <a:endParaRPr b="0" i="0" sz="1800" u="none" cap="none" strike="noStrike">
              <a:solidFill>
                <a:srgbClr val="FFFFFF"/>
              </a:solidFill>
              <a:latin typeface="Calibri"/>
              <a:ea typeface="Calibri"/>
              <a:cs typeface="Calibri"/>
              <a:sym typeface="Calibri"/>
            </a:endParaRPr>
          </a:p>
        </p:txBody>
      </p:sp>
      <p:sp>
        <p:nvSpPr>
          <p:cNvPr id="313" name="Google Shape;313;p50"/>
          <p:cNvSpPr/>
          <p:nvPr/>
        </p:nvSpPr>
        <p:spPr>
          <a:xfrm>
            <a:off x="6650931" y="2863984"/>
            <a:ext cx="846300" cy="7350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S8</a:t>
            </a:r>
            <a:endParaRPr b="0" i="0" sz="1800" u="none" cap="none" strike="noStrike">
              <a:solidFill>
                <a:schemeClr val="dk1"/>
              </a:solidFill>
              <a:latin typeface="Calibri"/>
              <a:ea typeface="Calibri"/>
              <a:cs typeface="Calibri"/>
              <a:sym typeface="Calibri"/>
            </a:endParaRPr>
          </a:p>
        </p:txBody>
      </p:sp>
      <p:sp>
        <p:nvSpPr>
          <p:cNvPr id="314" name="Google Shape;314;p50"/>
          <p:cNvSpPr/>
          <p:nvPr/>
        </p:nvSpPr>
        <p:spPr>
          <a:xfrm>
            <a:off x="8207999" y="2853413"/>
            <a:ext cx="1803600" cy="736500"/>
          </a:xfrm>
          <a:prstGeom prst="chevron">
            <a:avLst>
              <a:gd fmla="val 50000"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Image result for tick image" id="315" name="Google Shape;315;p50"/>
          <p:cNvPicPr preferRelativeResize="0"/>
          <p:nvPr/>
        </p:nvPicPr>
        <p:blipFill rotWithShape="1">
          <a:blip r:embed="rId3">
            <a:alphaModFix/>
          </a:blip>
          <a:srcRect b="0" l="0" r="0" t="0"/>
          <a:stretch/>
        </p:blipFill>
        <p:spPr>
          <a:xfrm>
            <a:off x="2955184" y="4885125"/>
            <a:ext cx="315938" cy="292759"/>
          </a:xfrm>
          <a:prstGeom prst="rect">
            <a:avLst/>
          </a:prstGeom>
          <a:noFill/>
          <a:ln>
            <a:noFill/>
          </a:ln>
        </p:spPr>
      </p:pic>
      <p:pic>
        <p:nvPicPr>
          <p:cNvPr descr="Image result for tick image" id="316" name="Google Shape;316;p50"/>
          <p:cNvPicPr preferRelativeResize="0"/>
          <p:nvPr/>
        </p:nvPicPr>
        <p:blipFill rotWithShape="1">
          <a:blip r:embed="rId3">
            <a:alphaModFix/>
          </a:blip>
          <a:srcRect b="0" l="0" r="0" t="0"/>
          <a:stretch/>
        </p:blipFill>
        <p:spPr>
          <a:xfrm>
            <a:off x="3910009" y="4885125"/>
            <a:ext cx="315938" cy="292759"/>
          </a:xfrm>
          <a:prstGeom prst="rect">
            <a:avLst/>
          </a:prstGeom>
          <a:noFill/>
          <a:ln>
            <a:noFill/>
          </a:ln>
        </p:spPr>
      </p:pic>
      <p:sp>
        <p:nvSpPr>
          <p:cNvPr id="317" name="Google Shape;317;p50"/>
          <p:cNvSpPr/>
          <p:nvPr/>
        </p:nvSpPr>
        <p:spPr>
          <a:xfrm>
            <a:off x="4617873" y="2705400"/>
            <a:ext cx="206700" cy="205800"/>
          </a:xfrm>
          <a:prstGeom prst="diamond">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0"/>
          <p:cNvSpPr/>
          <p:nvPr/>
        </p:nvSpPr>
        <p:spPr>
          <a:xfrm>
            <a:off x="4315721" y="4171700"/>
            <a:ext cx="315900" cy="330000"/>
          </a:xfrm>
          <a:prstGeom prst="diamond">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0"/>
          <p:cNvSpPr/>
          <p:nvPr/>
        </p:nvSpPr>
        <p:spPr>
          <a:xfrm>
            <a:off x="4632671" y="4171712"/>
            <a:ext cx="1914900" cy="507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POC Ready</a:t>
            </a:r>
            <a:endParaRPr b="0" i="0" sz="1400" u="none" cap="none" strike="noStrike">
              <a:solidFill>
                <a:srgbClr val="000000"/>
              </a:solidFill>
              <a:latin typeface="Arial"/>
              <a:ea typeface="Arial"/>
              <a:cs typeface="Arial"/>
              <a:sym typeface="Arial"/>
            </a:endParaRPr>
          </a:p>
        </p:txBody>
      </p:sp>
      <p:pic>
        <p:nvPicPr>
          <p:cNvPr descr="Image result for tick image" id="320" name="Google Shape;320;p50"/>
          <p:cNvPicPr preferRelativeResize="0"/>
          <p:nvPr/>
        </p:nvPicPr>
        <p:blipFill rotWithShape="1">
          <a:blip r:embed="rId3">
            <a:alphaModFix/>
          </a:blip>
          <a:srcRect b="0" l="0" r="0" t="0"/>
          <a:stretch/>
        </p:blipFill>
        <p:spPr>
          <a:xfrm>
            <a:off x="4822649" y="4963372"/>
            <a:ext cx="315938" cy="292759"/>
          </a:xfrm>
          <a:prstGeom prst="rect">
            <a:avLst/>
          </a:prstGeom>
          <a:noFill/>
          <a:ln>
            <a:noFill/>
          </a:ln>
        </p:spPr>
      </p:pic>
      <p:pic>
        <p:nvPicPr>
          <p:cNvPr descr="Image result for tick image" id="321" name="Google Shape;321;p50"/>
          <p:cNvPicPr preferRelativeResize="0"/>
          <p:nvPr/>
        </p:nvPicPr>
        <p:blipFill rotWithShape="1">
          <a:blip r:embed="rId3">
            <a:alphaModFix/>
          </a:blip>
          <a:srcRect b="0" l="0" r="0" t="0"/>
          <a:stretch/>
        </p:blipFill>
        <p:spPr>
          <a:xfrm>
            <a:off x="5735274" y="4994697"/>
            <a:ext cx="315938" cy="2927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id="462" name="Google Shape;462;p68"/>
          <p:cNvPicPr preferRelativeResize="0"/>
          <p:nvPr/>
        </p:nvPicPr>
        <p:blipFill rotWithShape="1">
          <a:blip r:embed="rId3">
            <a:alphaModFix/>
          </a:blip>
          <a:srcRect b="0" l="0" r="0" t="9813"/>
          <a:stretch/>
        </p:blipFill>
        <p:spPr>
          <a:xfrm>
            <a:off x="3556000" y="249160"/>
            <a:ext cx="5740400" cy="64691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pic>
        <p:nvPicPr>
          <p:cNvPr id="467" name="Google Shape;467;p69"/>
          <p:cNvPicPr preferRelativeResize="0"/>
          <p:nvPr>
            <p:ph idx="1" type="body"/>
          </p:nvPr>
        </p:nvPicPr>
        <p:blipFill rotWithShape="1">
          <a:blip r:embed="rId3">
            <a:alphaModFix/>
          </a:blip>
          <a:srcRect b="0" l="0" r="44221" t="19336"/>
          <a:stretch/>
        </p:blipFill>
        <p:spPr>
          <a:xfrm>
            <a:off x="3684610" y="1041399"/>
            <a:ext cx="5129190" cy="45895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0"/>
          <p:cNvSpPr txBox="1"/>
          <p:nvPr>
            <p:ph type="title"/>
          </p:nvPr>
        </p:nvSpPr>
        <p:spPr>
          <a:xfrm>
            <a:off x="838200" y="224708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#1 Scores broken down by tax category and country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71"/>
          <p:cNvPicPr preferRelativeResize="0"/>
          <p:nvPr/>
        </p:nvPicPr>
        <p:blipFill rotWithShape="1">
          <a:blip r:embed="rId3">
            <a:alphaModFix/>
          </a:blip>
          <a:srcRect b="0" l="0" r="0" t="0"/>
          <a:stretch/>
        </p:blipFill>
        <p:spPr>
          <a:xfrm>
            <a:off x="2844800" y="241300"/>
            <a:ext cx="6502400" cy="637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72"/>
          <p:cNvPicPr preferRelativeResize="0"/>
          <p:nvPr/>
        </p:nvPicPr>
        <p:blipFill rotWithShape="1">
          <a:blip r:embed="rId3">
            <a:alphaModFix/>
          </a:blip>
          <a:srcRect b="0" l="0" r="0" t="0"/>
          <a:stretch/>
        </p:blipFill>
        <p:spPr>
          <a:xfrm>
            <a:off x="3530600" y="1460500"/>
            <a:ext cx="5130800" cy="393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3"/>
          <p:cNvSpPr txBox="1"/>
          <p:nvPr>
            <p:ph type="title"/>
          </p:nvPr>
        </p:nvSpPr>
        <p:spPr>
          <a:xfrm>
            <a:off x="838200" y="224708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#2 Scores broken down by tax category and country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pic>
        <p:nvPicPr>
          <p:cNvPr id="492" name="Google Shape;492;p74"/>
          <p:cNvPicPr preferRelativeResize="0"/>
          <p:nvPr/>
        </p:nvPicPr>
        <p:blipFill rotWithShape="1">
          <a:blip r:embed="rId3">
            <a:alphaModFix/>
          </a:blip>
          <a:srcRect b="0" l="0" r="0" t="0"/>
          <a:stretch/>
        </p:blipFill>
        <p:spPr>
          <a:xfrm>
            <a:off x="2844800" y="254000"/>
            <a:ext cx="6502400" cy="6337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pic>
        <p:nvPicPr>
          <p:cNvPr id="497" name="Google Shape;497;p75"/>
          <p:cNvPicPr preferRelativeResize="0"/>
          <p:nvPr/>
        </p:nvPicPr>
        <p:blipFill rotWithShape="1">
          <a:blip r:embed="rId3">
            <a:alphaModFix/>
          </a:blip>
          <a:srcRect b="0" l="0" r="0" t="0"/>
          <a:stretch/>
        </p:blipFill>
        <p:spPr>
          <a:xfrm>
            <a:off x="3568700" y="1460500"/>
            <a:ext cx="5041900" cy="393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6"/>
          <p:cNvSpPr txBox="1"/>
          <p:nvPr>
            <p:ph type="title"/>
          </p:nvPr>
        </p:nvSpPr>
        <p:spPr>
          <a:xfrm>
            <a:off x="838200" y="224708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#3 Scores broken down by tax category and country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77"/>
          <p:cNvPicPr preferRelativeResize="0"/>
          <p:nvPr/>
        </p:nvPicPr>
        <p:blipFill rotWithShape="1">
          <a:blip r:embed="rId3">
            <a:alphaModFix/>
          </a:blip>
          <a:srcRect b="0" l="0" r="0" t="0"/>
          <a:stretch/>
        </p:blipFill>
        <p:spPr>
          <a:xfrm>
            <a:off x="2844800" y="241300"/>
            <a:ext cx="6502400" cy="637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Overview </a:t>
            </a:r>
            <a:endParaRPr b="1"/>
          </a:p>
        </p:txBody>
      </p:sp>
      <p:sp>
        <p:nvSpPr>
          <p:cNvPr id="328" name="Google Shape;328;p5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High-level summary of POC results and implications </a:t>
            </a:r>
            <a:endParaRPr/>
          </a:p>
          <a:p>
            <a:pPr indent="-342900" lvl="0" marL="457200" rtl="0" algn="l">
              <a:spcBef>
                <a:spcPts val="0"/>
              </a:spcBef>
              <a:spcAft>
                <a:spcPts val="0"/>
              </a:spcAft>
              <a:buSzPts val="1800"/>
              <a:buChar char="•"/>
            </a:pPr>
            <a:r>
              <a:rPr lang="en-US"/>
              <a:t>Detailed summary of POC results and implications </a:t>
            </a:r>
            <a:endParaRPr/>
          </a:p>
          <a:p>
            <a:pPr indent="-342900" lvl="0" marL="457200" rtl="0" algn="l">
              <a:spcBef>
                <a:spcPts val="0"/>
              </a:spcBef>
              <a:spcAft>
                <a:spcPts val="0"/>
              </a:spcAft>
              <a:buSzPts val="1800"/>
              <a:buChar char="•"/>
            </a:pPr>
            <a:r>
              <a:rPr lang="en-US"/>
              <a:t>Examples of correct and incorrect model predictions </a:t>
            </a:r>
            <a:endParaRPr/>
          </a:p>
          <a:p>
            <a:pPr indent="-342900" lvl="0" marL="457200" rtl="0" algn="l">
              <a:spcBef>
                <a:spcPts val="0"/>
              </a:spcBef>
              <a:spcAft>
                <a:spcPts val="0"/>
              </a:spcAft>
              <a:buSzPts val="1800"/>
              <a:buChar char="•"/>
            </a:pPr>
            <a:r>
              <a:rPr lang="en-US"/>
              <a:t>Planned tasks for Sprint #6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pic>
        <p:nvPicPr>
          <p:cNvPr id="512" name="Google Shape;512;p78"/>
          <p:cNvPicPr preferRelativeResize="0"/>
          <p:nvPr/>
        </p:nvPicPr>
        <p:blipFill rotWithShape="1">
          <a:blip r:embed="rId3">
            <a:alphaModFix/>
          </a:blip>
          <a:srcRect b="0" l="0" r="0" t="0"/>
          <a:stretch/>
        </p:blipFill>
        <p:spPr>
          <a:xfrm>
            <a:off x="3517900" y="1460500"/>
            <a:ext cx="5156200" cy="3937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1 – 3 Tax category scores for machine and analyst </a:t>
            </a:r>
            <a:endParaRPr/>
          </a:p>
        </p:txBody>
      </p:sp>
      <p:graphicFrame>
        <p:nvGraphicFramePr>
          <p:cNvPr id="518" name="Google Shape;518;p79"/>
          <p:cNvGraphicFramePr/>
          <p:nvPr/>
        </p:nvGraphicFramePr>
        <p:xfrm>
          <a:off x="1003300" y="1790701"/>
          <a:ext cx="3000000" cy="3000000"/>
        </p:xfrm>
        <a:graphic>
          <a:graphicData uri="http://schemas.openxmlformats.org/drawingml/2006/table">
            <a:tbl>
              <a:tblPr>
                <a:noFill/>
                <a:tableStyleId>{92805DED-6B97-4284-94C1-A230772331DD}</a:tableStyleId>
              </a:tblPr>
              <a:tblGrid>
                <a:gridCol w="1267675"/>
                <a:gridCol w="1504625"/>
                <a:gridCol w="1504625"/>
                <a:gridCol w="1504625"/>
                <a:gridCol w="1386150"/>
                <a:gridCol w="1504625"/>
                <a:gridCol w="1386150"/>
              </a:tblGrid>
              <a:tr h="653675">
                <a:tc>
                  <a:txBody>
                    <a:bodyPr>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1 Machine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1 Analyst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2 Machine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2 Analyst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3 Machine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1800" u="none" cap="none" strike="noStrike"/>
                        <a:t>Round 3 Analyst </a:t>
                      </a:r>
                      <a:endParaRPr b="0" i="0" sz="1800" u="none" cap="none" strike="noStrike">
                        <a:solidFill>
                          <a:srgbClr val="000000"/>
                        </a:solidFill>
                        <a:latin typeface="Calibri"/>
                        <a:ea typeface="Calibri"/>
                        <a:cs typeface="Calibri"/>
                        <a:sym typeface="Calibri"/>
                      </a:endParaRPr>
                    </a:p>
                  </a:txBody>
                  <a:tcPr marT="12700" marB="0" marR="12700" marL="12700" anchor="b"/>
                </a:tc>
              </a:tr>
              <a:tr h="436275">
                <a:tc>
                  <a:txBody>
                    <a:bodyPr>
                      <a:noAutofit/>
                    </a:bodyPr>
                    <a:lstStyle/>
                    <a:p>
                      <a:pPr indent="0" lvl="0" marL="0" marR="0" rtl="0" algn="l">
                        <a:spcBef>
                          <a:spcPts val="0"/>
                        </a:spcBef>
                        <a:spcAft>
                          <a:spcPts val="0"/>
                        </a:spcAft>
                        <a:buNone/>
                      </a:pPr>
                      <a:r>
                        <a:rPr lang="en-US" sz="1800" u="none" cap="none" strike="noStrike"/>
                        <a:t>F1 Score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0.7560</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0.6417</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0.7214</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0.647</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0.7190</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0.6413</a:t>
                      </a:r>
                      <a:endParaRPr b="0" i="0" sz="1800" u="none" cap="none" strike="noStrike">
                        <a:solidFill>
                          <a:srgbClr val="000000"/>
                        </a:solidFill>
                        <a:latin typeface="Calibri"/>
                        <a:ea typeface="Calibri"/>
                        <a:cs typeface="Calibri"/>
                        <a:sym typeface="Calibri"/>
                      </a:endParaRPr>
                    </a:p>
                  </a:txBody>
                  <a:tcPr marT="12700" marB="0" marR="12700" marL="12700" anchor="b"/>
                </a:tc>
              </a:tr>
              <a:tr h="436275">
                <a:tc>
                  <a:txBody>
                    <a:bodyPr>
                      <a:noAutofit/>
                    </a:bodyPr>
                    <a:lstStyle/>
                    <a:p>
                      <a:pPr indent="0" lvl="0" marL="0" marR="0" rtl="0" algn="l">
                        <a:spcBef>
                          <a:spcPts val="0"/>
                        </a:spcBef>
                        <a:spcAft>
                          <a:spcPts val="0"/>
                        </a:spcAft>
                        <a:buNone/>
                      </a:pPr>
                      <a:r>
                        <a:rPr lang="en-US" sz="1800" u="none" cap="none" strike="noStrike"/>
                        <a:t>Precision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0.8726</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0.7598</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0.7960</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0.7759</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0.7612</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0.7312</a:t>
                      </a:r>
                      <a:endParaRPr b="0" i="0" sz="1800" u="none" cap="none" strike="noStrike">
                        <a:solidFill>
                          <a:srgbClr val="202124"/>
                        </a:solidFill>
                        <a:latin typeface="Calibri"/>
                        <a:ea typeface="Calibri"/>
                        <a:cs typeface="Calibri"/>
                        <a:sym typeface="Calibri"/>
                      </a:endParaRPr>
                    </a:p>
                  </a:txBody>
                  <a:tcPr marT="12700" marB="0" marR="12700" marL="12700" anchor="b"/>
                </a:tc>
              </a:tr>
              <a:tr h="436275">
                <a:tc>
                  <a:txBody>
                    <a:bodyPr>
                      <a:noAutofit/>
                    </a:bodyPr>
                    <a:lstStyle/>
                    <a:p>
                      <a:pPr indent="0" lvl="0" marL="0" marR="0" rtl="0" algn="l">
                        <a:spcBef>
                          <a:spcPts val="0"/>
                        </a:spcBef>
                        <a:spcAft>
                          <a:spcPts val="0"/>
                        </a:spcAft>
                        <a:buNone/>
                      </a:pPr>
                      <a:r>
                        <a:rPr lang="en-US" sz="1800" u="none" cap="none" strike="noStrike"/>
                        <a:t>Recall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0.7124</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0.6759</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0.7481</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0.6752</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0.7410</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0.6882</a:t>
                      </a:r>
                      <a:endParaRPr b="0" i="0" sz="1800" u="none" cap="none" strike="noStrike">
                        <a:solidFill>
                          <a:srgbClr val="202124"/>
                        </a:solidFill>
                        <a:latin typeface="Calibri"/>
                        <a:ea typeface="Calibri"/>
                        <a:cs typeface="Calibri"/>
                        <a:sym typeface="Calibri"/>
                      </a:endParaRPr>
                    </a:p>
                  </a:txBody>
                  <a:tcPr marT="12700" marB="0" marR="12700" marL="12700" anchor="b"/>
                </a:tc>
              </a:tr>
              <a:tr h="653675">
                <a:tc>
                  <a:txBody>
                    <a:bodyPr>
                      <a:noAutofit/>
                    </a:bodyPr>
                    <a:lstStyle/>
                    <a:p>
                      <a:pPr indent="0" lvl="0" marL="0" marR="0" rtl="0" algn="l">
                        <a:spcBef>
                          <a:spcPts val="0"/>
                        </a:spcBef>
                        <a:spcAft>
                          <a:spcPts val="0"/>
                        </a:spcAft>
                        <a:buNone/>
                      </a:pPr>
                      <a:r>
                        <a:rPr lang="en-US" sz="1800" u="none" cap="none" strike="noStrike"/>
                        <a:t>Hamming Loss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0.1296</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0.1333</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0.1537</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0.1123</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0.1593</a:t>
                      </a:r>
                      <a:endParaRPr b="0" i="0" sz="1800" u="none" cap="none" strike="noStrike">
                        <a:solidFill>
                          <a:srgbClr val="202124"/>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1800" u="none" cap="none" strike="noStrike"/>
                        <a:t>0.1222</a:t>
                      </a:r>
                      <a:endParaRPr b="0" i="0" sz="1800" u="none" cap="none" strike="noStrike">
                        <a:solidFill>
                          <a:srgbClr val="202124"/>
                        </a:solidFill>
                        <a:latin typeface="Calibri"/>
                        <a:ea typeface="Calibri"/>
                        <a:cs typeface="Calibri"/>
                        <a:sym typeface="Calibri"/>
                      </a:endParaRPr>
                    </a:p>
                  </a:txBody>
                  <a:tcPr marT="12700" marB="0" marR="12700" marL="12700" anchor="b"/>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Round 1 – 3 Country scores for machine and analyst </a:t>
            </a:r>
            <a:endParaRPr/>
          </a:p>
        </p:txBody>
      </p:sp>
      <p:graphicFrame>
        <p:nvGraphicFramePr>
          <p:cNvPr id="524" name="Google Shape;524;p80"/>
          <p:cNvGraphicFramePr/>
          <p:nvPr/>
        </p:nvGraphicFramePr>
        <p:xfrm>
          <a:off x="838188" y="1873800"/>
          <a:ext cx="3000000" cy="3000000"/>
        </p:xfrm>
        <a:graphic>
          <a:graphicData uri="http://schemas.openxmlformats.org/drawingml/2006/table">
            <a:tbl>
              <a:tblPr>
                <a:noFill/>
                <a:tableStyleId>{8F2499CE-0A7C-4B85-BDB3-A29498F48171}</a:tableStyleId>
              </a:tblPr>
              <a:tblGrid>
                <a:gridCol w="1469575"/>
                <a:gridCol w="1469575"/>
                <a:gridCol w="1469575"/>
                <a:gridCol w="1469575"/>
                <a:gridCol w="1469575"/>
                <a:gridCol w="1469575"/>
                <a:gridCol w="1469575"/>
              </a:tblGrid>
              <a:tr h="381000">
                <a:tc>
                  <a:txBody>
                    <a:bodyPr>
                      <a:noAutofit/>
                    </a:bodyPr>
                    <a:lstStyle/>
                    <a:p>
                      <a:pPr indent="0" lvl="0" marL="0" rtl="0" algn="l">
                        <a:spcBef>
                          <a:spcPts val="0"/>
                        </a:spcBef>
                        <a:spcAft>
                          <a:spcPts val="0"/>
                        </a:spcAft>
                        <a:buNone/>
                      </a:pPr>
                      <a:r>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1 Machine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1 Analyst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2 Machine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2 Analyst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3 Machine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l">
                        <a:spcBef>
                          <a:spcPts val="0"/>
                        </a:spcBef>
                        <a:spcAft>
                          <a:spcPts val="0"/>
                        </a:spcAft>
                        <a:buNone/>
                      </a:pPr>
                      <a:r>
                        <a:rPr lang="en-US" sz="1800">
                          <a:latin typeface="Calibri"/>
                          <a:ea typeface="Calibri"/>
                          <a:cs typeface="Calibri"/>
                          <a:sym typeface="Calibri"/>
                        </a:rPr>
                        <a:t>Round 3 Analyst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381000">
                <a:tc>
                  <a:txBody>
                    <a:bodyPr>
                      <a:noAutofit/>
                    </a:bodyPr>
                    <a:lstStyle/>
                    <a:p>
                      <a:pPr indent="0" lvl="0" marL="0" rtl="0" algn="l">
                        <a:spcBef>
                          <a:spcPts val="0"/>
                        </a:spcBef>
                        <a:spcAft>
                          <a:spcPts val="0"/>
                        </a:spcAft>
                        <a:buNone/>
                      </a:pPr>
                      <a:r>
                        <a:rPr lang="en-US" sz="1800">
                          <a:latin typeface="Calibri"/>
                          <a:ea typeface="Calibri"/>
                          <a:cs typeface="Calibri"/>
                          <a:sym typeface="Calibri"/>
                        </a:rPr>
                        <a:t>F1 Score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0.7266</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0.8214</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0.8356</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0.8442</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a:t>
                      </a:r>
                      <a:r>
                        <a:rPr lang="en-US" sz="1800">
                          <a:latin typeface="Calibri"/>
                          <a:ea typeface="Calibri"/>
                          <a:cs typeface="Calibri"/>
                          <a:sym typeface="Calibri"/>
                        </a:rPr>
                        <a:t>6400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0.8051</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381000">
                <a:tc>
                  <a:txBody>
                    <a:bodyPr>
                      <a:noAutofit/>
                    </a:bodyPr>
                    <a:lstStyle/>
                    <a:p>
                      <a:pPr indent="0" lvl="0" marL="0" rtl="0" algn="l">
                        <a:spcBef>
                          <a:spcPts val="0"/>
                        </a:spcBef>
                        <a:spcAft>
                          <a:spcPts val="0"/>
                        </a:spcAft>
                        <a:buNone/>
                      </a:pPr>
                      <a:r>
                        <a:rPr lang="en-US" sz="1800">
                          <a:latin typeface="Calibri"/>
                          <a:ea typeface="Calibri"/>
                          <a:cs typeface="Calibri"/>
                          <a:sym typeface="Calibri"/>
                        </a:rPr>
                        <a:t>Precision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0.9656</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0.8495</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0.8877</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0.8804</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0.9375</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0.8578</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381000">
                <a:tc>
                  <a:txBody>
                    <a:bodyPr>
                      <a:noAutofit/>
                    </a:bodyPr>
                    <a:lstStyle/>
                    <a:p>
                      <a:pPr indent="0" lvl="0" marL="0" rtl="0" algn="l">
                        <a:spcBef>
                          <a:spcPts val="0"/>
                        </a:spcBef>
                        <a:spcAft>
                          <a:spcPts val="0"/>
                        </a:spcAft>
                        <a:buNone/>
                      </a:pPr>
                      <a:r>
                        <a:rPr lang="en-US" sz="1800">
                          <a:latin typeface="Calibri"/>
                          <a:ea typeface="Calibri"/>
                          <a:cs typeface="Calibri"/>
                          <a:sym typeface="Calibri"/>
                        </a:rPr>
                        <a:t>Recall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0.6087</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0.8333</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0.8125</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0.8531</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0.5250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0.8149</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381000">
                <a:tc>
                  <a:txBody>
                    <a:bodyPr>
                      <a:noAutofit/>
                    </a:bodyPr>
                    <a:lstStyle/>
                    <a:p>
                      <a:pPr indent="0" lvl="0" marL="0" rtl="0" algn="l">
                        <a:spcBef>
                          <a:spcPts val="0"/>
                        </a:spcBef>
                        <a:spcAft>
                          <a:spcPts val="0"/>
                        </a:spcAft>
                        <a:buNone/>
                      </a:pPr>
                      <a:r>
                        <a:rPr lang="en-US" sz="1800">
                          <a:latin typeface="Calibri"/>
                          <a:ea typeface="Calibri"/>
                          <a:cs typeface="Calibri"/>
                          <a:sym typeface="Calibri"/>
                        </a:rPr>
                        <a:t>Hamming Loss </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0.0900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0.0667</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0.075</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0.0600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0.1050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noAutofit/>
                    </a:bodyPr>
                    <a:lstStyle/>
                    <a:p>
                      <a:pPr indent="0" lvl="0" marL="0" rtl="0" algn="r">
                        <a:lnSpc>
                          <a:spcPct val="115000"/>
                        </a:lnSpc>
                        <a:spcBef>
                          <a:spcPts val="0"/>
                        </a:spcBef>
                        <a:spcAft>
                          <a:spcPts val="0"/>
                        </a:spcAft>
                        <a:buNone/>
                      </a:pPr>
                      <a:r>
                        <a:rPr lang="en-US" sz="1800">
                          <a:latin typeface="Calibri"/>
                          <a:ea typeface="Calibri"/>
                          <a:cs typeface="Calibri"/>
                          <a:sym typeface="Calibri"/>
                        </a:rPr>
                        <a:t>0.0600</a:t>
                      </a:r>
                      <a:endParaRPr sz="1800">
                        <a:latin typeface="Calibri"/>
                        <a:ea typeface="Calibri"/>
                        <a:cs typeface="Calibri"/>
                        <a:sym typeface="Calibri"/>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783900" y="-25500"/>
            <a:ext cx="10401300" cy="86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High-level</a:t>
            </a:r>
            <a:r>
              <a:rPr b="1" lang="en-US" sz="3600"/>
              <a:t> summary </a:t>
            </a:r>
            <a:endParaRPr b="1" sz="3600"/>
          </a:p>
        </p:txBody>
      </p:sp>
      <p:sp>
        <p:nvSpPr>
          <p:cNvPr id="334" name="Google Shape;334;p52"/>
          <p:cNvSpPr txBox="1"/>
          <p:nvPr>
            <p:ph idx="1" type="body"/>
          </p:nvPr>
        </p:nvSpPr>
        <p:spPr>
          <a:xfrm>
            <a:off x="838200" y="634825"/>
            <a:ext cx="10515600" cy="12606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Char char="•"/>
            </a:pPr>
            <a:r>
              <a:rPr lang="en-US" sz="1800">
                <a:solidFill>
                  <a:srgbClr val="000000"/>
                </a:solidFill>
              </a:rPr>
              <a:t>The model’s accuracy matches that of a human analyst for the 27 subcategories and 10 countries. The model’s results also matches results reported in peer-reviewed journals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latin typeface="Times New Roman"/>
                <a:ea typeface="Times New Roman"/>
                <a:cs typeface="Times New Roman"/>
                <a:sym typeface="Times New Roman"/>
              </a:rPr>
              <a:t>T</a:t>
            </a:r>
            <a:r>
              <a:rPr lang="en-US" sz="1800">
                <a:solidFill>
                  <a:srgbClr val="000000"/>
                </a:solidFill>
              </a:rPr>
              <a:t>he performance has been consistent across all 3 rounds.</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Based on this performance, AISG recommends extending the POC model towards development of a minimum viable product.</a:t>
            </a:r>
            <a:endParaRPr sz="1800"/>
          </a:p>
        </p:txBody>
      </p:sp>
      <p:sp>
        <p:nvSpPr>
          <p:cNvPr id="335" name="Google Shape;335;p52"/>
          <p:cNvSpPr/>
          <p:nvPr/>
        </p:nvSpPr>
        <p:spPr>
          <a:xfrm>
            <a:off x="2105916" y="3164124"/>
            <a:ext cx="1062300" cy="10623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6" name="Google Shape;336;p52"/>
          <p:cNvSpPr/>
          <p:nvPr/>
        </p:nvSpPr>
        <p:spPr>
          <a:xfrm>
            <a:off x="3449379" y="5071480"/>
            <a:ext cx="1062400" cy="10624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7" name="Google Shape;337;p52"/>
          <p:cNvSpPr/>
          <p:nvPr/>
        </p:nvSpPr>
        <p:spPr>
          <a:xfrm>
            <a:off x="893823" y="5071495"/>
            <a:ext cx="1062400" cy="10624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338" name="Google Shape;338;p52"/>
          <p:cNvPicPr preferRelativeResize="0"/>
          <p:nvPr/>
        </p:nvPicPr>
        <p:blipFill rotWithShape="1">
          <a:blip r:embed="rId3">
            <a:alphaModFix amt="30000"/>
          </a:blip>
          <a:srcRect b="0" l="0" r="0" t="0"/>
          <a:stretch/>
        </p:blipFill>
        <p:spPr>
          <a:xfrm rot="-5400030">
            <a:off x="2802061" y="4356426"/>
            <a:ext cx="768737" cy="768753"/>
          </a:xfrm>
          <a:prstGeom prst="rect">
            <a:avLst/>
          </a:prstGeom>
          <a:noFill/>
          <a:ln>
            <a:noFill/>
          </a:ln>
        </p:spPr>
      </p:pic>
      <p:pic>
        <p:nvPicPr>
          <p:cNvPr id="339" name="Google Shape;339;p52"/>
          <p:cNvPicPr preferRelativeResize="0"/>
          <p:nvPr/>
        </p:nvPicPr>
        <p:blipFill rotWithShape="1">
          <a:blip r:embed="rId3">
            <a:alphaModFix amt="30000"/>
          </a:blip>
          <a:srcRect b="0" l="0" r="0" t="0"/>
          <a:stretch/>
        </p:blipFill>
        <p:spPr>
          <a:xfrm rot="9899975">
            <a:off x="1667241" y="4271925"/>
            <a:ext cx="752951" cy="752963"/>
          </a:xfrm>
          <a:prstGeom prst="rect">
            <a:avLst/>
          </a:prstGeom>
          <a:noFill/>
          <a:ln>
            <a:noFill/>
          </a:ln>
        </p:spPr>
      </p:pic>
      <p:sp>
        <p:nvSpPr>
          <p:cNvPr id="340" name="Google Shape;340;p52"/>
          <p:cNvSpPr txBox="1"/>
          <p:nvPr/>
        </p:nvSpPr>
        <p:spPr>
          <a:xfrm>
            <a:off x="2097679" y="3552838"/>
            <a:ext cx="1078800" cy="265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467">
                <a:solidFill>
                  <a:schemeClr val="dk1"/>
                </a:solidFill>
                <a:latin typeface="Helvetica Neue Light"/>
                <a:ea typeface="Helvetica Neue Light"/>
                <a:cs typeface="Helvetica Neue Light"/>
                <a:sym typeface="Helvetica Neue Light"/>
              </a:rPr>
              <a:t>Problem</a:t>
            </a:r>
            <a:endParaRPr sz="1467">
              <a:solidFill>
                <a:schemeClr val="dk1"/>
              </a:solidFill>
              <a:latin typeface="Helvetica Neue Light"/>
              <a:ea typeface="Helvetica Neue Light"/>
              <a:cs typeface="Helvetica Neue Light"/>
              <a:sym typeface="Helvetica Neue Light"/>
            </a:endParaRPr>
          </a:p>
          <a:p>
            <a:pPr indent="0" lvl="0" marL="0" marR="0" rtl="0" algn="ctr">
              <a:spcBef>
                <a:spcPts val="0"/>
              </a:spcBef>
              <a:spcAft>
                <a:spcPts val="0"/>
              </a:spcAft>
              <a:buNone/>
            </a:pPr>
            <a:r>
              <a:rPr lang="en-US" sz="1467">
                <a:solidFill>
                  <a:schemeClr val="dk1"/>
                </a:solidFill>
                <a:latin typeface="Helvetica Neue Light"/>
                <a:ea typeface="Helvetica Neue Light"/>
                <a:cs typeface="Helvetica Neue Light"/>
                <a:sym typeface="Helvetica Neue Light"/>
              </a:rPr>
              <a:t>Framing</a:t>
            </a:r>
            <a:endParaRPr sz="1467">
              <a:solidFill>
                <a:schemeClr val="dk1"/>
              </a:solidFill>
              <a:latin typeface="Helvetica Neue Light"/>
              <a:ea typeface="Helvetica Neue Light"/>
              <a:cs typeface="Helvetica Neue Light"/>
              <a:sym typeface="Helvetica Neue Light"/>
            </a:endParaRPr>
          </a:p>
        </p:txBody>
      </p:sp>
      <p:sp>
        <p:nvSpPr>
          <p:cNvPr id="341" name="Google Shape;341;p52"/>
          <p:cNvSpPr txBox="1"/>
          <p:nvPr/>
        </p:nvSpPr>
        <p:spPr>
          <a:xfrm>
            <a:off x="3393367" y="5290900"/>
            <a:ext cx="1174400" cy="6236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467">
                <a:solidFill>
                  <a:schemeClr val="dk1"/>
                </a:solidFill>
                <a:latin typeface="Helvetica Neue Light"/>
                <a:ea typeface="Helvetica Neue Light"/>
                <a:cs typeface="Helvetica Neue Light"/>
                <a:sym typeface="Helvetica Neue Light"/>
              </a:rPr>
              <a:t>Exploratory Data Analysis</a:t>
            </a:r>
            <a:endParaRPr sz="1467">
              <a:solidFill>
                <a:schemeClr val="dk1"/>
              </a:solidFill>
              <a:latin typeface="Helvetica Neue Light"/>
              <a:ea typeface="Helvetica Neue Light"/>
              <a:cs typeface="Helvetica Neue Light"/>
              <a:sym typeface="Helvetica Neue Light"/>
            </a:endParaRPr>
          </a:p>
        </p:txBody>
      </p:sp>
      <p:sp>
        <p:nvSpPr>
          <p:cNvPr id="342" name="Google Shape;342;p52"/>
          <p:cNvSpPr txBox="1"/>
          <p:nvPr/>
        </p:nvSpPr>
        <p:spPr>
          <a:xfrm>
            <a:off x="893825" y="5249975"/>
            <a:ext cx="1073200" cy="705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467">
                <a:solidFill>
                  <a:schemeClr val="dk1"/>
                </a:solidFill>
                <a:latin typeface="Helvetica Neue Light"/>
                <a:ea typeface="Helvetica Neue Light"/>
                <a:cs typeface="Helvetica Neue Light"/>
                <a:sym typeface="Helvetica Neue Light"/>
              </a:rPr>
              <a:t>Research &amp; Modeling</a:t>
            </a:r>
            <a:endParaRPr sz="1467">
              <a:solidFill>
                <a:schemeClr val="dk1"/>
              </a:solidFill>
              <a:latin typeface="Helvetica Neue Light"/>
              <a:ea typeface="Helvetica Neue Light"/>
              <a:cs typeface="Helvetica Neue Light"/>
              <a:sym typeface="Helvetica Neue Light"/>
            </a:endParaRPr>
          </a:p>
        </p:txBody>
      </p:sp>
      <p:pic>
        <p:nvPicPr>
          <p:cNvPr id="343" name="Google Shape;343;p52"/>
          <p:cNvPicPr preferRelativeResize="0"/>
          <p:nvPr/>
        </p:nvPicPr>
        <p:blipFill rotWithShape="1">
          <a:blip r:embed="rId3">
            <a:alphaModFix amt="30000"/>
          </a:blip>
          <a:srcRect b="0" l="0" r="0" t="0"/>
          <a:stretch/>
        </p:blipFill>
        <p:spPr>
          <a:xfrm rot="2213374">
            <a:off x="2311462" y="5093548"/>
            <a:ext cx="838733" cy="838747"/>
          </a:xfrm>
          <a:prstGeom prst="rect">
            <a:avLst/>
          </a:prstGeom>
          <a:noFill/>
          <a:ln>
            <a:noFill/>
          </a:ln>
        </p:spPr>
      </p:pic>
      <p:sp>
        <p:nvSpPr>
          <p:cNvPr id="344" name="Google Shape;344;p52"/>
          <p:cNvSpPr txBox="1"/>
          <p:nvPr/>
        </p:nvSpPr>
        <p:spPr>
          <a:xfrm>
            <a:off x="1330500" y="1895425"/>
            <a:ext cx="2866800" cy="603200"/>
          </a:xfrm>
          <a:prstGeom prst="rect">
            <a:avLst/>
          </a:prstGeom>
          <a:noFill/>
          <a:ln>
            <a:noFill/>
          </a:ln>
        </p:spPr>
        <p:txBody>
          <a:bodyPr anchorCtr="0" anchor="ctr" bIns="0" lIns="91425" spcFirstLastPara="1" rIns="91425" wrap="square" tIns="0">
            <a:noAutofit/>
          </a:bodyPr>
          <a:lstStyle/>
          <a:p>
            <a:pPr indent="0" lvl="0" marL="0" marR="0" rtl="0" algn="ctr">
              <a:spcBef>
                <a:spcPts val="0"/>
              </a:spcBef>
              <a:spcAft>
                <a:spcPts val="0"/>
              </a:spcAft>
              <a:buNone/>
            </a:pPr>
            <a:r>
              <a:rPr b="1" lang="en-US" sz="1600">
                <a:solidFill>
                  <a:schemeClr val="accent2"/>
                </a:solidFill>
                <a:latin typeface="Helvetica Neue"/>
                <a:ea typeface="Helvetica Neue"/>
                <a:cs typeface="Helvetica Neue"/>
                <a:sym typeface="Helvetica Neue"/>
              </a:rPr>
              <a:t>Phase I: Investigate</a:t>
            </a:r>
            <a:endParaRPr sz="1600">
              <a:solidFill>
                <a:schemeClr val="accent2"/>
              </a:solidFill>
              <a:latin typeface="Helvetica Neue"/>
              <a:ea typeface="Helvetica Neue"/>
              <a:cs typeface="Helvetica Neue"/>
              <a:sym typeface="Helvetica Neue"/>
            </a:endParaRPr>
          </a:p>
        </p:txBody>
      </p:sp>
      <p:cxnSp>
        <p:nvCxnSpPr>
          <p:cNvPr id="345" name="Google Shape;345;p52"/>
          <p:cNvCxnSpPr/>
          <p:nvPr/>
        </p:nvCxnSpPr>
        <p:spPr>
          <a:xfrm rot="-5400000">
            <a:off x="3505440" y="4648400"/>
            <a:ext cx="2649600" cy="0"/>
          </a:xfrm>
          <a:prstGeom prst="straightConnector1">
            <a:avLst/>
          </a:prstGeom>
          <a:noFill/>
          <a:ln cap="flat" cmpd="sng" w="9525">
            <a:solidFill>
              <a:srgbClr val="999999"/>
            </a:solidFill>
            <a:prstDash val="solid"/>
            <a:round/>
            <a:headEnd len="sm" w="sm" type="none"/>
            <a:tailEnd len="sm" w="sm" type="none"/>
          </a:ln>
        </p:spPr>
      </p:cxnSp>
      <p:sp>
        <p:nvSpPr>
          <p:cNvPr id="346" name="Google Shape;346;p52"/>
          <p:cNvSpPr/>
          <p:nvPr/>
        </p:nvSpPr>
        <p:spPr>
          <a:xfrm>
            <a:off x="4707841" y="4465251"/>
            <a:ext cx="244800" cy="366400"/>
          </a:xfrm>
          <a:prstGeom prst="chevron">
            <a:avLst>
              <a:gd fmla="val 50000" name="adj"/>
            </a:avLst>
          </a:prstGeom>
          <a:solidFill>
            <a:srgbClr val="66666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7" name="Google Shape;347;p52"/>
          <p:cNvSpPr/>
          <p:nvPr/>
        </p:nvSpPr>
        <p:spPr>
          <a:xfrm>
            <a:off x="5151451" y="4015163"/>
            <a:ext cx="1478016" cy="1616904"/>
          </a:xfrm>
          <a:prstGeom prst="flowChartMultidocumen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467">
                <a:solidFill>
                  <a:schemeClr val="dk1"/>
                </a:solidFill>
                <a:latin typeface="Calibri"/>
                <a:ea typeface="Calibri"/>
                <a:cs typeface="Calibri"/>
                <a:sym typeface="Calibri"/>
              </a:rPr>
              <a:t>Initial </a:t>
            </a:r>
            <a:endParaRPr sz="1467">
              <a:solidFill>
                <a:schemeClr val="dk1"/>
              </a:solidFill>
              <a:latin typeface="Calibri"/>
              <a:ea typeface="Calibri"/>
              <a:cs typeface="Calibri"/>
              <a:sym typeface="Calibri"/>
            </a:endParaRPr>
          </a:p>
          <a:p>
            <a:pPr indent="0" lvl="0" marL="0" marR="0" rtl="0" algn="ctr">
              <a:spcBef>
                <a:spcPts val="0"/>
              </a:spcBef>
              <a:spcAft>
                <a:spcPts val="0"/>
              </a:spcAft>
              <a:buNone/>
            </a:pPr>
            <a:r>
              <a:rPr lang="en-US" sz="1467">
                <a:solidFill>
                  <a:schemeClr val="dk1"/>
                </a:solidFill>
                <a:latin typeface="Calibri"/>
                <a:ea typeface="Calibri"/>
                <a:cs typeface="Calibri"/>
                <a:sym typeface="Calibri"/>
              </a:rPr>
              <a:t>Results</a:t>
            </a:r>
            <a:endParaRPr sz="1467">
              <a:solidFill>
                <a:schemeClr val="dk1"/>
              </a:solidFill>
              <a:latin typeface="Calibri"/>
              <a:ea typeface="Calibri"/>
              <a:cs typeface="Calibri"/>
              <a:sym typeface="Calibri"/>
            </a:endParaRPr>
          </a:p>
        </p:txBody>
      </p:sp>
      <p:sp>
        <p:nvSpPr>
          <p:cNvPr id="348" name="Google Shape;348;p52"/>
          <p:cNvSpPr txBox="1"/>
          <p:nvPr/>
        </p:nvSpPr>
        <p:spPr>
          <a:xfrm>
            <a:off x="5090800" y="1895425"/>
            <a:ext cx="2306800" cy="603200"/>
          </a:xfrm>
          <a:prstGeom prst="rect">
            <a:avLst/>
          </a:prstGeom>
          <a:noFill/>
          <a:ln>
            <a:noFill/>
          </a:ln>
        </p:spPr>
        <p:txBody>
          <a:bodyPr anchorCtr="0" anchor="ctr" bIns="0" lIns="91425" spcFirstLastPara="1" rIns="91425" wrap="square" tIns="0">
            <a:noAutofit/>
          </a:bodyPr>
          <a:lstStyle/>
          <a:p>
            <a:pPr indent="0" lvl="0" marL="0" marR="0" rtl="0" algn="ctr">
              <a:spcBef>
                <a:spcPts val="0"/>
              </a:spcBef>
              <a:spcAft>
                <a:spcPts val="0"/>
              </a:spcAft>
              <a:buNone/>
            </a:pPr>
            <a:r>
              <a:rPr b="1" lang="en-US" sz="1600">
                <a:solidFill>
                  <a:schemeClr val="accent2"/>
                </a:solidFill>
                <a:latin typeface="Helvetica Neue"/>
                <a:ea typeface="Helvetica Neue"/>
                <a:cs typeface="Helvetica Neue"/>
                <a:sym typeface="Helvetica Neue"/>
              </a:rPr>
              <a:t> Decision Point</a:t>
            </a:r>
            <a:endParaRPr b="1" sz="1467">
              <a:solidFill>
                <a:schemeClr val="accent2"/>
              </a:solidFill>
              <a:latin typeface="Helvetica Neue"/>
              <a:ea typeface="Helvetica Neue"/>
              <a:cs typeface="Helvetica Neue"/>
              <a:sym typeface="Helvetica Neue"/>
            </a:endParaRPr>
          </a:p>
        </p:txBody>
      </p:sp>
      <p:pic>
        <p:nvPicPr>
          <p:cNvPr id="349" name="Google Shape;349;p52"/>
          <p:cNvPicPr preferRelativeResize="0"/>
          <p:nvPr/>
        </p:nvPicPr>
        <p:blipFill rotWithShape="1">
          <a:blip r:embed="rId3">
            <a:alphaModFix/>
          </a:blip>
          <a:srcRect b="0" l="0" r="0" t="0"/>
          <a:stretch/>
        </p:blipFill>
        <p:spPr>
          <a:xfrm rot="651016">
            <a:off x="7073877" y="3359130"/>
            <a:ext cx="768740" cy="768751"/>
          </a:xfrm>
          <a:prstGeom prst="rect">
            <a:avLst/>
          </a:prstGeom>
          <a:noFill/>
          <a:ln>
            <a:noFill/>
          </a:ln>
        </p:spPr>
      </p:pic>
      <p:sp>
        <p:nvSpPr>
          <p:cNvPr id="350" name="Google Shape;350;p52"/>
          <p:cNvSpPr txBox="1"/>
          <p:nvPr/>
        </p:nvSpPr>
        <p:spPr>
          <a:xfrm>
            <a:off x="7635075" y="1895425"/>
            <a:ext cx="3944000" cy="603200"/>
          </a:xfrm>
          <a:prstGeom prst="rect">
            <a:avLst/>
          </a:prstGeom>
          <a:noFill/>
          <a:ln>
            <a:noFill/>
          </a:ln>
        </p:spPr>
        <p:txBody>
          <a:bodyPr anchorCtr="0" anchor="ctr" bIns="0" lIns="91425" spcFirstLastPara="1" rIns="91425" wrap="square" tIns="0">
            <a:noAutofit/>
          </a:bodyPr>
          <a:lstStyle/>
          <a:p>
            <a:pPr indent="0" lvl="0" marL="0" marR="0" rtl="0" algn="ctr">
              <a:spcBef>
                <a:spcPts val="0"/>
              </a:spcBef>
              <a:spcAft>
                <a:spcPts val="0"/>
              </a:spcAft>
              <a:buNone/>
            </a:pPr>
            <a:r>
              <a:rPr b="1" lang="en-US" sz="1600">
                <a:solidFill>
                  <a:schemeClr val="accent2"/>
                </a:solidFill>
                <a:latin typeface="Helvetica Neue"/>
                <a:ea typeface="Helvetica Neue"/>
                <a:cs typeface="Helvetica Neue"/>
                <a:sym typeface="Helvetica Neue"/>
              </a:rPr>
              <a:t>Phase II: Develop or Pivot</a:t>
            </a:r>
            <a:endParaRPr sz="1467">
              <a:solidFill>
                <a:schemeClr val="accent2"/>
              </a:solidFill>
              <a:latin typeface="Helvetica Neue"/>
              <a:ea typeface="Helvetica Neue"/>
              <a:cs typeface="Helvetica Neue"/>
              <a:sym typeface="Helvetica Neue"/>
            </a:endParaRPr>
          </a:p>
        </p:txBody>
      </p:sp>
      <p:pic>
        <p:nvPicPr>
          <p:cNvPr id="351" name="Google Shape;351;p52"/>
          <p:cNvPicPr preferRelativeResize="0"/>
          <p:nvPr/>
        </p:nvPicPr>
        <p:blipFill rotWithShape="1">
          <a:blip r:embed="rId3">
            <a:alphaModFix/>
          </a:blip>
          <a:srcRect b="0" l="0" r="0" t="0"/>
          <a:stretch/>
        </p:blipFill>
        <p:spPr>
          <a:xfrm flipH="1" rot="10148984">
            <a:off x="7073877" y="5296055"/>
            <a:ext cx="768740" cy="768751"/>
          </a:xfrm>
          <a:prstGeom prst="rect">
            <a:avLst/>
          </a:prstGeom>
          <a:noFill/>
          <a:ln>
            <a:noFill/>
          </a:ln>
        </p:spPr>
      </p:pic>
      <p:pic>
        <p:nvPicPr>
          <p:cNvPr id="352" name="Google Shape;352;p52"/>
          <p:cNvPicPr preferRelativeResize="0"/>
          <p:nvPr/>
        </p:nvPicPr>
        <p:blipFill rotWithShape="1">
          <a:blip r:embed="rId3">
            <a:alphaModFix/>
          </a:blip>
          <a:srcRect b="0" l="0" r="0" t="0"/>
          <a:stretch/>
        </p:blipFill>
        <p:spPr>
          <a:xfrm rot="2276734">
            <a:off x="7073876" y="4340228"/>
            <a:ext cx="768739" cy="768752"/>
          </a:xfrm>
          <a:prstGeom prst="rect">
            <a:avLst/>
          </a:prstGeom>
          <a:noFill/>
          <a:ln>
            <a:noFill/>
          </a:ln>
        </p:spPr>
      </p:pic>
      <p:sp>
        <p:nvSpPr>
          <p:cNvPr id="353" name="Google Shape;353;p52"/>
          <p:cNvSpPr txBox="1"/>
          <p:nvPr/>
        </p:nvSpPr>
        <p:spPr>
          <a:xfrm>
            <a:off x="7934333" y="5739735"/>
            <a:ext cx="3645200" cy="868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1333">
                <a:solidFill>
                  <a:schemeClr val="dk1"/>
                </a:solidFill>
                <a:latin typeface="Calibri"/>
                <a:ea typeface="Calibri"/>
                <a:cs typeface="Calibri"/>
                <a:sym typeface="Calibri"/>
              </a:rPr>
              <a:t>Option 3</a:t>
            </a:r>
            <a:r>
              <a:rPr lang="en-US" sz="1333">
                <a:solidFill>
                  <a:schemeClr val="dk1"/>
                </a:solidFill>
                <a:latin typeface="Calibri"/>
                <a:ea typeface="Calibri"/>
                <a:cs typeface="Calibri"/>
                <a:sym typeface="Calibri"/>
              </a:rPr>
              <a:t> (illustrative)</a:t>
            </a:r>
            <a:endParaRPr b="1" sz="1333">
              <a:solidFill>
                <a:schemeClr val="dk1"/>
              </a:solidFill>
              <a:latin typeface="Calibri"/>
              <a:ea typeface="Calibri"/>
              <a:cs typeface="Calibri"/>
              <a:sym typeface="Calibri"/>
            </a:endParaRPr>
          </a:p>
          <a:p>
            <a:pPr indent="0" lvl="0" marL="0" marR="0" rtl="0" algn="l">
              <a:spcBef>
                <a:spcPts val="0"/>
              </a:spcBef>
              <a:spcAft>
                <a:spcPts val="0"/>
              </a:spcAft>
              <a:buNone/>
            </a:pPr>
            <a:r>
              <a:rPr lang="en-US" sz="1333">
                <a:solidFill>
                  <a:schemeClr val="dk1"/>
                </a:solidFill>
                <a:latin typeface="Calibri"/>
                <a:ea typeface="Calibri"/>
                <a:cs typeface="Calibri"/>
                <a:sym typeface="Calibri"/>
              </a:rPr>
              <a:t>Reshape problem statement to fit in time frame, and start collecting useful data for future efforts</a:t>
            </a:r>
            <a:endParaRPr sz="1333">
              <a:solidFill>
                <a:schemeClr val="dk1"/>
              </a:solidFill>
              <a:latin typeface="Calibri"/>
              <a:ea typeface="Calibri"/>
              <a:cs typeface="Calibri"/>
              <a:sym typeface="Calibri"/>
            </a:endParaRPr>
          </a:p>
        </p:txBody>
      </p:sp>
      <p:sp>
        <p:nvSpPr>
          <p:cNvPr id="354" name="Google Shape;354;p52"/>
          <p:cNvSpPr txBox="1"/>
          <p:nvPr/>
        </p:nvSpPr>
        <p:spPr>
          <a:xfrm>
            <a:off x="7934325" y="3186800"/>
            <a:ext cx="3645200" cy="768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1333">
                <a:solidFill>
                  <a:schemeClr val="lt1"/>
                </a:solidFill>
                <a:latin typeface="Calibri"/>
                <a:ea typeface="Calibri"/>
                <a:cs typeface="Calibri"/>
                <a:sym typeface="Calibri"/>
              </a:rPr>
              <a:t>Option 1</a:t>
            </a:r>
            <a:r>
              <a:rPr lang="en-US" sz="1333">
                <a:solidFill>
                  <a:schemeClr val="lt1"/>
                </a:solidFill>
                <a:latin typeface="Calibri"/>
                <a:ea typeface="Calibri"/>
                <a:cs typeface="Calibri"/>
                <a:sym typeface="Calibri"/>
              </a:rPr>
              <a:t> (illustrative)</a:t>
            </a:r>
            <a:endParaRPr sz="1333">
              <a:solidFill>
                <a:schemeClr val="lt1"/>
              </a:solidFill>
              <a:latin typeface="Calibri"/>
              <a:ea typeface="Calibri"/>
              <a:cs typeface="Calibri"/>
              <a:sym typeface="Calibri"/>
            </a:endParaRPr>
          </a:p>
          <a:p>
            <a:pPr indent="0" lvl="0" marL="0" marR="0" rtl="0" algn="l">
              <a:spcBef>
                <a:spcPts val="0"/>
              </a:spcBef>
              <a:spcAft>
                <a:spcPts val="0"/>
              </a:spcAft>
              <a:buNone/>
            </a:pPr>
            <a:r>
              <a:rPr lang="en-US" sz="1333">
                <a:solidFill>
                  <a:schemeClr val="lt1"/>
                </a:solidFill>
                <a:latin typeface="Calibri"/>
                <a:ea typeface="Calibri"/>
                <a:cs typeface="Calibri"/>
                <a:sym typeface="Calibri"/>
              </a:rPr>
              <a:t>Proceed to build the full MVP solution with feedback loop for continuous model-training</a:t>
            </a:r>
            <a:endParaRPr sz="1333">
              <a:solidFill>
                <a:schemeClr val="lt1"/>
              </a:solidFill>
              <a:latin typeface="Calibri"/>
              <a:ea typeface="Calibri"/>
              <a:cs typeface="Calibri"/>
              <a:sym typeface="Calibri"/>
            </a:endParaRPr>
          </a:p>
        </p:txBody>
      </p:sp>
      <p:sp>
        <p:nvSpPr>
          <p:cNvPr id="355" name="Google Shape;355;p52"/>
          <p:cNvSpPr txBox="1"/>
          <p:nvPr/>
        </p:nvSpPr>
        <p:spPr>
          <a:xfrm>
            <a:off x="7934333" y="4055433"/>
            <a:ext cx="3645200" cy="15768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1333">
                <a:solidFill>
                  <a:schemeClr val="dk1"/>
                </a:solidFill>
                <a:latin typeface="Calibri"/>
                <a:ea typeface="Calibri"/>
                <a:cs typeface="Calibri"/>
                <a:sym typeface="Calibri"/>
              </a:rPr>
              <a:t>Option 2</a:t>
            </a:r>
            <a:r>
              <a:rPr lang="en-US" sz="1333">
                <a:solidFill>
                  <a:schemeClr val="dk1"/>
                </a:solidFill>
                <a:latin typeface="Calibri"/>
                <a:ea typeface="Calibri"/>
                <a:cs typeface="Calibri"/>
                <a:sym typeface="Calibri"/>
              </a:rPr>
              <a:t> (illustrative)</a:t>
            </a:r>
            <a:endParaRPr b="1" sz="1333">
              <a:solidFill>
                <a:schemeClr val="dk1"/>
              </a:solidFill>
              <a:latin typeface="Calibri"/>
              <a:ea typeface="Calibri"/>
              <a:cs typeface="Calibri"/>
              <a:sym typeface="Calibri"/>
            </a:endParaRPr>
          </a:p>
          <a:p>
            <a:pPr indent="0" lvl="0" marL="0" marR="0" rtl="0" algn="l">
              <a:spcBef>
                <a:spcPts val="0"/>
              </a:spcBef>
              <a:spcAft>
                <a:spcPts val="0"/>
              </a:spcAft>
              <a:buNone/>
            </a:pPr>
            <a:r>
              <a:rPr lang="en-US" sz="1333">
                <a:solidFill>
                  <a:schemeClr val="dk1"/>
                </a:solidFill>
                <a:latin typeface="Calibri"/>
                <a:ea typeface="Calibri"/>
                <a:cs typeface="Calibri"/>
                <a:sym typeface="Calibri"/>
              </a:rPr>
              <a:t>Explore the use of other data sources (e.g. data from proactive search), other techniques to improve performance (e.g. classifying updates based on tax guide entities or applying unsupervised techniques) or build better feedback loop for model learning</a:t>
            </a:r>
            <a:endParaRPr sz="1333">
              <a:solidFill>
                <a:schemeClr val="dk1"/>
              </a:solidFill>
              <a:latin typeface="Calibri"/>
              <a:ea typeface="Calibri"/>
              <a:cs typeface="Calibri"/>
              <a:sym typeface="Calibri"/>
            </a:endParaRPr>
          </a:p>
        </p:txBody>
      </p:sp>
      <p:sp>
        <p:nvSpPr>
          <p:cNvPr id="356" name="Google Shape;356;p52"/>
          <p:cNvSpPr txBox="1"/>
          <p:nvPr/>
        </p:nvSpPr>
        <p:spPr>
          <a:xfrm>
            <a:off x="4830249" y="2400900"/>
            <a:ext cx="2666400" cy="603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i="1" lang="en-US" sz="1467">
                <a:solidFill>
                  <a:srgbClr val="666666"/>
                </a:solidFill>
                <a:latin typeface="Helvetica Neue"/>
                <a:ea typeface="Helvetica Neue"/>
                <a:cs typeface="Helvetica Neue"/>
                <a:sym typeface="Helvetica Neue"/>
              </a:rPr>
              <a:t>Based on phase I results, decide on phase II approach </a:t>
            </a:r>
            <a:endParaRPr i="1" sz="1467">
              <a:solidFill>
                <a:schemeClr val="dk1"/>
              </a:solidFill>
              <a:latin typeface="Calibri"/>
              <a:ea typeface="Calibri"/>
              <a:cs typeface="Calibri"/>
              <a:sym typeface="Calibri"/>
            </a:endParaRPr>
          </a:p>
        </p:txBody>
      </p:sp>
      <p:sp>
        <p:nvSpPr>
          <p:cNvPr id="357" name="Google Shape;357;p52"/>
          <p:cNvSpPr txBox="1"/>
          <p:nvPr/>
        </p:nvSpPr>
        <p:spPr>
          <a:xfrm>
            <a:off x="8196325" y="2390851"/>
            <a:ext cx="2734400" cy="6236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467" u="sng">
                <a:solidFill>
                  <a:srgbClr val="666666"/>
                </a:solidFill>
                <a:latin typeface="Helvetica Neue"/>
                <a:ea typeface="Helvetica Neue"/>
                <a:cs typeface="Helvetica Neue"/>
                <a:sym typeface="Helvetica Neue"/>
              </a:rPr>
              <a:t>~6 months</a:t>
            </a:r>
            <a:r>
              <a:rPr i="1" lang="en-US" sz="1467">
                <a:solidFill>
                  <a:srgbClr val="666666"/>
                </a:solidFill>
                <a:latin typeface="Helvetica Neue"/>
                <a:ea typeface="Helvetica Neue"/>
                <a:cs typeface="Helvetica Neue"/>
                <a:sym typeface="Helvetica Neue"/>
              </a:rPr>
              <a:t> of development or exploratory sprints</a:t>
            </a:r>
            <a:endParaRPr i="1" sz="1467">
              <a:solidFill>
                <a:schemeClr val="dk1"/>
              </a:solidFill>
              <a:latin typeface="Calibri"/>
              <a:ea typeface="Calibri"/>
              <a:cs typeface="Calibri"/>
              <a:sym typeface="Calibri"/>
            </a:endParaRPr>
          </a:p>
        </p:txBody>
      </p:sp>
      <p:sp>
        <p:nvSpPr>
          <p:cNvPr id="358" name="Google Shape;358;p52"/>
          <p:cNvSpPr txBox="1"/>
          <p:nvPr/>
        </p:nvSpPr>
        <p:spPr>
          <a:xfrm>
            <a:off x="893825" y="2390851"/>
            <a:ext cx="3645200" cy="6236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467" u="sng">
                <a:solidFill>
                  <a:srgbClr val="666666"/>
                </a:solidFill>
                <a:latin typeface="Helvetica Neue"/>
                <a:ea typeface="Helvetica Neue"/>
                <a:cs typeface="Helvetica Neue"/>
                <a:sym typeface="Helvetica Neue"/>
              </a:rPr>
              <a:t>~3 months</a:t>
            </a:r>
            <a:r>
              <a:rPr i="1" lang="en-US" sz="1467">
                <a:solidFill>
                  <a:srgbClr val="666666"/>
                </a:solidFill>
                <a:latin typeface="Helvetica Neue"/>
                <a:ea typeface="Helvetica Neue"/>
                <a:cs typeface="Helvetica Neue"/>
                <a:sym typeface="Helvetica Neue"/>
              </a:rPr>
              <a:t> of exploratory sprints to understand problem and data, then tackle initial solution</a:t>
            </a:r>
            <a:endParaRPr i="1" sz="1467">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Model benchmarked against human analyst</a:t>
            </a:r>
            <a:endParaRPr/>
          </a:p>
        </p:txBody>
      </p:sp>
      <p:sp>
        <p:nvSpPr>
          <p:cNvPr id="365" name="Google Shape;365;p53"/>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222222"/>
                </a:solidFill>
                <a:highlight>
                  <a:srgbClr val="FFFFFF"/>
                </a:highlight>
                <a:latin typeface="Arial"/>
                <a:ea typeface="Arial"/>
                <a:cs typeface="Arial"/>
                <a:sym typeface="Arial"/>
              </a:rPr>
              <a:t>The best performance a machine learning model can achieve would be the performance of a human analyst. Therefore, we benchmark our model's *F1 score against an intra-analyst F1 score.</a:t>
            </a:r>
            <a:endParaRPr sz="1800"/>
          </a:p>
        </p:txBody>
      </p:sp>
      <p:sp>
        <p:nvSpPr>
          <p:cNvPr id="366" name="Google Shape;366;p53"/>
          <p:cNvSpPr txBox="1"/>
          <p:nvPr/>
        </p:nvSpPr>
        <p:spPr>
          <a:xfrm>
            <a:off x="253075" y="6183525"/>
            <a:ext cx="10889400" cy="60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US">
                <a:solidFill>
                  <a:schemeClr val="dk1"/>
                </a:solidFill>
                <a:latin typeface="Calibri"/>
                <a:ea typeface="Calibri"/>
                <a:cs typeface="Calibri"/>
                <a:sym typeface="Calibri"/>
              </a:rPr>
              <a:t>*F1 score :</a:t>
            </a:r>
            <a:r>
              <a:rPr lang="en-US">
                <a:solidFill>
                  <a:schemeClr val="dk1"/>
                </a:solidFill>
                <a:latin typeface="Calibri"/>
                <a:ea typeface="Calibri"/>
                <a:cs typeface="Calibri"/>
                <a:sym typeface="Calibri"/>
              </a:rPr>
              <a:t> Balances precision and recall to give a measure of the model’s accuracy. Ranges between 0 and 1, with 1 being perfect accuracy.</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661200" y="669925"/>
            <a:ext cx="10869600" cy="1200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t>F1-Score Comparison for Tax category</a:t>
            </a:r>
            <a:endParaRPr b="1" sz="3600"/>
          </a:p>
          <a:p>
            <a:pPr indent="0" lvl="0" marL="0" rtl="0" algn="l">
              <a:spcBef>
                <a:spcPts val="0"/>
              </a:spcBef>
              <a:spcAft>
                <a:spcPts val="0"/>
              </a:spcAft>
              <a:buNone/>
            </a:pPr>
            <a:r>
              <a:t/>
            </a:r>
            <a:endParaRPr sz="1400"/>
          </a:p>
        </p:txBody>
      </p:sp>
      <p:graphicFrame>
        <p:nvGraphicFramePr>
          <p:cNvPr id="372" name="Google Shape;372;p54"/>
          <p:cNvGraphicFramePr/>
          <p:nvPr/>
        </p:nvGraphicFramePr>
        <p:xfrm>
          <a:off x="1269975" y="1870825"/>
          <a:ext cx="3000000" cy="3000000"/>
        </p:xfrm>
        <a:graphic>
          <a:graphicData uri="http://schemas.openxmlformats.org/drawingml/2006/table">
            <a:tbl>
              <a:tblPr>
                <a:noFill/>
                <a:tableStyleId>{8F2499CE-0A7C-4B85-BDB3-A29498F48171}</a:tableStyleId>
              </a:tblPr>
              <a:tblGrid>
                <a:gridCol w="2593575"/>
                <a:gridCol w="3529225"/>
                <a:gridCol w="3529225"/>
              </a:tblGrid>
              <a:tr h="508000">
                <a:tc>
                  <a:txBody>
                    <a:bodyPr>
                      <a:noAutofit/>
                    </a:bodyPr>
                    <a:lstStyle/>
                    <a:p>
                      <a:pPr indent="0" lvl="0" marL="0" rtl="0" algn="ctr">
                        <a:spcBef>
                          <a:spcPts val="0"/>
                        </a:spcBef>
                        <a:spcAft>
                          <a:spcPts val="0"/>
                        </a:spcAft>
                        <a:buNone/>
                      </a:pPr>
                      <a:r>
                        <a:rPr lang="en-US" sz="1900"/>
                        <a:t>Analysts in superset</a:t>
                      </a:r>
                      <a:endParaRPr sz="1900"/>
                    </a:p>
                  </a:txBody>
                  <a:tcPr marT="121900" marB="121900" marR="121900" marL="121900">
                    <a:solidFill>
                      <a:srgbClr val="C9DAF8"/>
                    </a:solidFill>
                  </a:tcPr>
                </a:tc>
                <a:tc>
                  <a:txBody>
                    <a:bodyPr>
                      <a:noAutofit/>
                    </a:bodyPr>
                    <a:lstStyle/>
                    <a:p>
                      <a:pPr indent="0" lvl="0" marL="0" rtl="0" algn="ctr">
                        <a:spcBef>
                          <a:spcPts val="0"/>
                        </a:spcBef>
                        <a:spcAft>
                          <a:spcPts val="0"/>
                        </a:spcAft>
                        <a:buNone/>
                      </a:pPr>
                      <a:r>
                        <a:rPr lang="en-US" sz="1900"/>
                        <a:t>F1 of </a:t>
                      </a:r>
                      <a:r>
                        <a:rPr b="1" lang="en-US" sz="1900"/>
                        <a:t>Analyst </a:t>
                      </a:r>
                      <a:r>
                        <a:rPr lang="en-US" sz="1900"/>
                        <a:t>not in superset</a:t>
                      </a:r>
                      <a:endParaRPr sz="1900"/>
                    </a:p>
                  </a:txBody>
                  <a:tcPr marT="121900" marB="121900" marR="121900" marL="121900">
                    <a:lnR cap="flat" cmpd="sng" w="9525">
                      <a:solidFill>
                        <a:srgbClr val="9E9E9E"/>
                      </a:solidFill>
                      <a:prstDash val="solid"/>
                      <a:round/>
                      <a:headEnd len="sm" w="sm" type="none"/>
                      <a:tailEnd len="sm" w="sm" type="none"/>
                    </a:lnR>
                    <a:solidFill>
                      <a:srgbClr val="C9DAF8"/>
                    </a:solidFill>
                  </a:tcPr>
                </a:tc>
                <a:tc>
                  <a:txBody>
                    <a:bodyPr>
                      <a:noAutofit/>
                    </a:bodyPr>
                    <a:lstStyle/>
                    <a:p>
                      <a:pPr indent="0" lvl="0" marL="0" rtl="0" algn="ctr">
                        <a:spcBef>
                          <a:spcPts val="0"/>
                        </a:spcBef>
                        <a:spcAft>
                          <a:spcPts val="0"/>
                        </a:spcAft>
                        <a:buNone/>
                      </a:pPr>
                      <a:r>
                        <a:rPr lang="en-US" sz="1900"/>
                        <a:t>F1 of </a:t>
                      </a:r>
                      <a:r>
                        <a:rPr b="1" lang="en-US" sz="1900"/>
                        <a:t>Machine</a:t>
                      </a:r>
                      <a:endParaRPr b="1"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508000">
                <a:tc>
                  <a:txBody>
                    <a:bodyPr>
                      <a:noAutofit/>
                    </a:bodyPr>
                    <a:lstStyle/>
                    <a:p>
                      <a:pPr indent="0" lvl="0" marL="0" rtl="0" algn="ctr">
                        <a:spcBef>
                          <a:spcPts val="0"/>
                        </a:spcBef>
                        <a:spcAft>
                          <a:spcPts val="0"/>
                        </a:spcAft>
                        <a:buNone/>
                      </a:pPr>
                      <a:r>
                        <a:rPr lang="en-US" sz="1900"/>
                        <a:t>Analysts 2&amp;3</a:t>
                      </a:r>
                      <a:endParaRPr sz="1900"/>
                    </a:p>
                  </a:txBody>
                  <a:tcPr marT="121900" marB="121900" marR="121900" marL="121900"/>
                </a:tc>
                <a:tc>
                  <a:txBody>
                    <a:bodyPr>
                      <a:noAutofit/>
                    </a:bodyPr>
                    <a:lstStyle/>
                    <a:p>
                      <a:pPr indent="0" lvl="0" marL="0" rtl="0" algn="ctr">
                        <a:spcBef>
                          <a:spcPts val="0"/>
                        </a:spcBef>
                        <a:spcAft>
                          <a:spcPts val="0"/>
                        </a:spcAft>
                        <a:buNone/>
                      </a:pPr>
                      <a:r>
                        <a:rPr lang="en-US" sz="1900"/>
                        <a:t>0.6941 (Analyst 1)</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0.6274</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Clr>
                          <a:schemeClr val="dk1"/>
                        </a:buClr>
                        <a:buSzPts val="1500"/>
                        <a:buFont typeface="Arial"/>
                        <a:buNone/>
                      </a:pPr>
                      <a:r>
                        <a:rPr lang="en-US" sz="1900">
                          <a:solidFill>
                            <a:schemeClr val="dk1"/>
                          </a:solidFill>
                        </a:rPr>
                        <a:t>Analysts 1&amp;3</a:t>
                      </a:r>
                      <a:endParaRPr sz="1900"/>
                    </a:p>
                  </a:txBody>
                  <a:tcPr marT="121900" marB="121900" marR="121900" marL="121900"/>
                </a:tc>
                <a:tc>
                  <a:txBody>
                    <a:bodyPr>
                      <a:noAutofit/>
                    </a:bodyPr>
                    <a:lstStyle/>
                    <a:p>
                      <a:pPr indent="0" lvl="0" marL="0" rtl="0" algn="ctr">
                        <a:spcBef>
                          <a:spcPts val="0"/>
                        </a:spcBef>
                        <a:spcAft>
                          <a:spcPts val="0"/>
                        </a:spcAft>
                        <a:buNone/>
                      </a:pPr>
                      <a:r>
                        <a:rPr lang="en-US" sz="1900"/>
                        <a:t>0.5622</a:t>
                      </a:r>
                      <a:r>
                        <a:rPr lang="en-US" sz="1900">
                          <a:solidFill>
                            <a:schemeClr val="dk1"/>
                          </a:solidFill>
                        </a:rPr>
                        <a:t> (Analyst 2)</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0.5714</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Clr>
                          <a:schemeClr val="dk1"/>
                        </a:buClr>
                        <a:buSzPts val="1500"/>
                        <a:buFont typeface="Arial"/>
                        <a:buNone/>
                      </a:pPr>
                      <a:r>
                        <a:rPr lang="en-US" sz="1900">
                          <a:solidFill>
                            <a:schemeClr val="dk1"/>
                          </a:solidFill>
                        </a:rPr>
                        <a:t>Analysts 1&amp;2</a:t>
                      </a:r>
                      <a:endParaRPr sz="1900"/>
                    </a:p>
                  </a:txBody>
                  <a:tcPr marT="121900" marB="121900" marR="121900" marL="121900"/>
                </a:tc>
                <a:tc>
                  <a:txBody>
                    <a:bodyPr>
                      <a:noAutofit/>
                    </a:bodyPr>
                    <a:lstStyle/>
                    <a:p>
                      <a:pPr indent="0" lvl="0" marL="0" rtl="0" algn="ctr">
                        <a:spcBef>
                          <a:spcPts val="0"/>
                        </a:spcBef>
                        <a:spcAft>
                          <a:spcPts val="0"/>
                        </a:spcAft>
                        <a:buNone/>
                      </a:pPr>
                      <a:r>
                        <a:rPr lang="en-US" sz="1900"/>
                        <a:t>0.6974</a:t>
                      </a:r>
                      <a:r>
                        <a:rPr lang="en-US" sz="1900">
                          <a:solidFill>
                            <a:schemeClr val="dk1"/>
                          </a:solidFill>
                        </a:rPr>
                        <a:t> (Analyst 3)</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0.6062</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None/>
                      </a:pPr>
                      <a:r>
                        <a:rPr b="1" lang="en-US" sz="1900">
                          <a:solidFill>
                            <a:schemeClr val="dk1"/>
                          </a:solidFill>
                        </a:rPr>
                        <a:t>Average</a:t>
                      </a:r>
                      <a:endParaRPr b="1" sz="1900">
                        <a:solidFill>
                          <a:schemeClr val="dk1"/>
                        </a:solidFill>
                      </a:endParaRPr>
                    </a:p>
                  </a:txBody>
                  <a:tcPr marT="121900" marB="121900" marR="121900" marL="121900">
                    <a:solidFill>
                      <a:srgbClr val="D9EAD3"/>
                    </a:solidFill>
                  </a:tcPr>
                </a:tc>
                <a:tc>
                  <a:txBody>
                    <a:bodyPr>
                      <a:noAutofit/>
                    </a:bodyPr>
                    <a:lstStyle/>
                    <a:p>
                      <a:pPr indent="0" lvl="0" marL="0" rtl="0" algn="ctr">
                        <a:spcBef>
                          <a:spcPts val="0"/>
                        </a:spcBef>
                        <a:spcAft>
                          <a:spcPts val="0"/>
                        </a:spcAft>
                        <a:buNone/>
                      </a:pPr>
                      <a:r>
                        <a:rPr b="1" lang="en-US" sz="1900"/>
                        <a:t>0.6512</a:t>
                      </a:r>
                      <a:endParaRPr b="1" sz="1900"/>
                    </a:p>
                  </a:txBody>
                  <a:tcPr marT="121900" marB="121900" marR="121900" marL="121900">
                    <a:lnR cap="flat" cmpd="sng" w="9525">
                      <a:solidFill>
                        <a:srgbClr val="9E9E9E"/>
                      </a:solidFill>
                      <a:prstDash val="solid"/>
                      <a:round/>
                      <a:headEnd len="sm" w="sm" type="none"/>
                      <a:tailEnd len="sm" w="sm" type="none"/>
                    </a:lnR>
                    <a:solidFill>
                      <a:srgbClr val="D9EAD3"/>
                    </a:solidFill>
                  </a:tcPr>
                </a:tc>
                <a:tc>
                  <a:txBody>
                    <a:bodyPr>
                      <a:noAutofit/>
                    </a:bodyPr>
                    <a:lstStyle/>
                    <a:p>
                      <a:pPr indent="0" lvl="0" marL="0" rtl="0" algn="ctr">
                        <a:spcBef>
                          <a:spcPts val="0"/>
                        </a:spcBef>
                        <a:spcAft>
                          <a:spcPts val="0"/>
                        </a:spcAft>
                        <a:buNone/>
                      </a:pPr>
                      <a:r>
                        <a:rPr b="1" lang="en-US" sz="1900"/>
                        <a:t>0.6017</a:t>
                      </a:r>
                      <a:endParaRPr b="1"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t>F1-Score Comparison for Country</a:t>
            </a:r>
            <a:endParaRPr b="1" sz="3600"/>
          </a:p>
        </p:txBody>
      </p:sp>
      <p:graphicFrame>
        <p:nvGraphicFramePr>
          <p:cNvPr id="378" name="Google Shape;378;p55"/>
          <p:cNvGraphicFramePr/>
          <p:nvPr/>
        </p:nvGraphicFramePr>
        <p:xfrm>
          <a:off x="1270000" y="1905000"/>
          <a:ext cx="3000000" cy="3000000"/>
        </p:xfrm>
        <a:graphic>
          <a:graphicData uri="http://schemas.openxmlformats.org/drawingml/2006/table">
            <a:tbl>
              <a:tblPr>
                <a:noFill/>
                <a:tableStyleId>{8F2499CE-0A7C-4B85-BDB3-A29498F48171}</a:tableStyleId>
              </a:tblPr>
              <a:tblGrid>
                <a:gridCol w="2593575"/>
                <a:gridCol w="3529225"/>
                <a:gridCol w="3529225"/>
              </a:tblGrid>
              <a:tr h="508000">
                <a:tc>
                  <a:txBody>
                    <a:bodyPr>
                      <a:noAutofit/>
                    </a:bodyPr>
                    <a:lstStyle/>
                    <a:p>
                      <a:pPr indent="0" lvl="0" marL="0" rtl="0" algn="ctr">
                        <a:spcBef>
                          <a:spcPts val="0"/>
                        </a:spcBef>
                        <a:spcAft>
                          <a:spcPts val="0"/>
                        </a:spcAft>
                        <a:buNone/>
                      </a:pPr>
                      <a:r>
                        <a:rPr lang="en-US" sz="1900"/>
                        <a:t>Analysts in superset</a:t>
                      </a:r>
                      <a:endParaRPr sz="1900"/>
                    </a:p>
                  </a:txBody>
                  <a:tcPr marT="121900" marB="121900" marR="121900" marL="121900">
                    <a:solidFill>
                      <a:srgbClr val="C9DAF8"/>
                    </a:solidFill>
                  </a:tcPr>
                </a:tc>
                <a:tc>
                  <a:txBody>
                    <a:bodyPr>
                      <a:noAutofit/>
                    </a:bodyPr>
                    <a:lstStyle/>
                    <a:p>
                      <a:pPr indent="0" lvl="0" marL="0" rtl="0" algn="ctr">
                        <a:spcBef>
                          <a:spcPts val="0"/>
                        </a:spcBef>
                        <a:spcAft>
                          <a:spcPts val="0"/>
                        </a:spcAft>
                        <a:buNone/>
                      </a:pPr>
                      <a:r>
                        <a:rPr lang="en-US" sz="1900"/>
                        <a:t>F1 of </a:t>
                      </a:r>
                      <a:r>
                        <a:rPr b="1" lang="en-US" sz="1900"/>
                        <a:t>Analyst </a:t>
                      </a:r>
                      <a:r>
                        <a:rPr lang="en-US" sz="1900"/>
                        <a:t>not in superset</a:t>
                      </a:r>
                      <a:endParaRPr sz="1900"/>
                    </a:p>
                  </a:txBody>
                  <a:tcPr marT="121900" marB="121900" marR="121900" marL="121900">
                    <a:lnR cap="flat" cmpd="sng" w="9525">
                      <a:solidFill>
                        <a:srgbClr val="9E9E9E"/>
                      </a:solidFill>
                      <a:prstDash val="solid"/>
                      <a:round/>
                      <a:headEnd len="sm" w="sm" type="none"/>
                      <a:tailEnd len="sm" w="sm" type="none"/>
                    </a:lnR>
                    <a:solidFill>
                      <a:srgbClr val="C9DAF8"/>
                    </a:solidFill>
                  </a:tcPr>
                </a:tc>
                <a:tc>
                  <a:txBody>
                    <a:bodyPr>
                      <a:noAutofit/>
                    </a:bodyPr>
                    <a:lstStyle/>
                    <a:p>
                      <a:pPr indent="0" lvl="0" marL="0" rtl="0" algn="ctr">
                        <a:spcBef>
                          <a:spcPts val="0"/>
                        </a:spcBef>
                        <a:spcAft>
                          <a:spcPts val="0"/>
                        </a:spcAft>
                        <a:buNone/>
                      </a:pPr>
                      <a:r>
                        <a:rPr lang="en-US" sz="1900"/>
                        <a:t>F1 of </a:t>
                      </a:r>
                      <a:r>
                        <a:rPr b="1" lang="en-US" sz="1900"/>
                        <a:t>Machine</a:t>
                      </a:r>
                      <a:endParaRPr b="1"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508000">
                <a:tc>
                  <a:txBody>
                    <a:bodyPr>
                      <a:noAutofit/>
                    </a:bodyPr>
                    <a:lstStyle/>
                    <a:p>
                      <a:pPr indent="0" lvl="0" marL="0" rtl="0" algn="ctr">
                        <a:spcBef>
                          <a:spcPts val="0"/>
                        </a:spcBef>
                        <a:spcAft>
                          <a:spcPts val="0"/>
                        </a:spcAft>
                        <a:buNone/>
                      </a:pPr>
                      <a:r>
                        <a:rPr lang="en-US" sz="1900"/>
                        <a:t>Analysts 2&amp;3</a:t>
                      </a:r>
                      <a:endParaRPr sz="1900"/>
                    </a:p>
                  </a:txBody>
                  <a:tcPr marT="121900" marB="121900" marR="121900" marL="121900"/>
                </a:tc>
                <a:tc>
                  <a:txBody>
                    <a:bodyPr>
                      <a:noAutofit/>
                    </a:bodyPr>
                    <a:lstStyle/>
                    <a:p>
                      <a:pPr indent="0" lvl="0" marL="0" rtl="0" algn="ctr">
                        <a:spcBef>
                          <a:spcPts val="0"/>
                        </a:spcBef>
                        <a:spcAft>
                          <a:spcPts val="0"/>
                        </a:spcAft>
                        <a:buNone/>
                      </a:pPr>
                      <a:r>
                        <a:rPr lang="en-US" sz="1900"/>
                        <a:t>0.8159 (Analyst 1)</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0.7504</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Clr>
                          <a:schemeClr val="dk1"/>
                        </a:buClr>
                        <a:buSzPts val="1500"/>
                        <a:buFont typeface="Arial"/>
                        <a:buNone/>
                      </a:pPr>
                      <a:r>
                        <a:rPr lang="en-US" sz="1900">
                          <a:solidFill>
                            <a:schemeClr val="dk1"/>
                          </a:solidFill>
                        </a:rPr>
                        <a:t>Analysts 1&amp;3</a:t>
                      </a:r>
                      <a:endParaRPr sz="1900"/>
                    </a:p>
                  </a:txBody>
                  <a:tcPr marT="121900" marB="121900" marR="121900" marL="121900"/>
                </a:tc>
                <a:tc>
                  <a:txBody>
                    <a:bodyPr>
                      <a:noAutofit/>
                    </a:bodyPr>
                    <a:lstStyle/>
                    <a:p>
                      <a:pPr indent="0" lvl="0" marL="0" rtl="0" algn="ctr">
                        <a:spcBef>
                          <a:spcPts val="0"/>
                        </a:spcBef>
                        <a:spcAft>
                          <a:spcPts val="0"/>
                        </a:spcAft>
                        <a:buNone/>
                      </a:pPr>
                      <a:r>
                        <a:rPr lang="en-US" sz="1900"/>
                        <a:t>0.7697.</a:t>
                      </a:r>
                      <a:r>
                        <a:rPr lang="en-US" sz="1900">
                          <a:solidFill>
                            <a:schemeClr val="dk1"/>
                          </a:solidFill>
                        </a:rPr>
                        <a:t> (Analyst 2)</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0.7857</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Clr>
                          <a:schemeClr val="dk1"/>
                        </a:buClr>
                        <a:buSzPts val="1500"/>
                        <a:buFont typeface="Arial"/>
                        <a:buNone/>
                      </a:pPr>
                      <a:r>
                        <a:rPr lang="en-US" sz="1900">
                          <a:solidFill>
                            <a:schemeClr val="dk1"/>
                          </a:solidFill>
                        </a:rPr>
                        <a:t>Analysts 1&amp;2</a:t>
                      </a:r>
                      <a:endParaRPr sz="1900"/>
                    </a:p>
                  </a:txBody>
                  <a:tcPr marT="121900" marB="121900" marR="121900" marL="121900"/>
                </a:tc>
                <a:tc>
                  <a:txBody>
                    <a:bodyPr>
                      <a:noAutofit/>
                    </a:bodyPr>
                    <a:lstStyle/>
                    <a:p>
                      <a:pPr indent="0" lvl="0" marL="0" rtl="0" algn="ctr">
                        <a:spcBef>
                          <a:spcPts val="0"/>
                        </a:spcBef>
                        <a:spcAft>
                          <a:spcPts val="0"/>
                        </a:spcAft>
                        <a:buNone/>
                      </a:pPr>
                      <a:r>
                        <a:rPr lang="en-US" sz="1900"/>
                        <a:t>0.8488</a:t>
                      </a:r>
                      <a:r>
                        <a:rPr lang="en-US" sz="1900">
                          <a:solidFill>
                            <a:schemeClr val="dk1"/>
                          </a:solidFill>
                        </a:rPr>
                        <a:t> (Analyst 3)</a:t>
                      </a:r>
                      <a:endParaRPr sz="1900"/>
                    </a:p>
                  </a:txBody>
                  <a:tcPr marT="121900" marB="121900" marR="121900" marL="121900">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US" sz="1900"/>
                        <a:t>0.7940</a:t>
                      </a:r>
                      <a:endParaRPr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8000">
                <a:tc>
                  <a:txBody>
                    <a:bodyPr>
                      <a:noAutofit/>
                    </a:bodyPr>
                    <a:lstStyle/>
                    <a:p>
                      <a:pPr indent="0" lvl="0" marL="0" rtl="0" algn="ctr">
                        <a:spcBef>
                          <a:spcPts val="0"/>
                        </a:spcBef>
                        <a:spcAft>
                          <a:spcPts val="0"/>
                        </a:spcAft>
                        <a:buNone/>
                      </a:pPr>
                      <a:r>
                        <a:rPr b="1" lang="en-US" sz="1900">
                          <a:solidFill>
                            <a:schemeClr val="dk1"/>
                          </a:solidFill>
                        </a:rPr>
                        <a:t>Average</a:t>
                      </a:r>
                      <a:endParaRPr b="1" sz="1900">
                        <a:solidFill>
                          <a:schemeClr val="dk1"/>
                        </a:solidFill>
                      </a:endParaRPr>
                    </a:p>
                  </a:txBody>
                  <a:tcPr marT="121900" marB="121900" marR="121900" marL="121900">
                    <a:solidFill>
                      <a:srgbClr val="D9EAD3"/>
                    </a:solidFill>
                  </a:tcPr>
                </a:tc>
                <a:tc>
                  <a:txBody>
                    <a:bodyPr>
                      <a:noAutofit/>
                    </a:bodyPr>
                    <a:lstStyle/>
                    <a:p>
                      <a:pPr indent="0" lvl="0" marL="0" rtl="0" algn="ctr">
                        <a:spcBef>
                          <a:spcPts val="0"/>
                        </a:spcBef>
                        <a:spcAft>
                          <a:spcPts val="0"/>
                        </a:spcAft>
                        <a:buNone/>
                      </a:pPr>
                      <a:r>
                        <a:rPr b="1" lang="en-US" sz="1900"/>
                        <a:t>0.8115</a:t>
                      </a:r>
                      <a:endParaRPr b="1" sz="1900"/>
                    </a:p>
                  </a:txBody>
                  <a:tcPr marT="121900" marB="121900" marR="121900" marL="121900">
                    <a:lnR cap="flat" cmpd="sng" w="9525">
                      <a:solidFill>
                        <a:srgbClr val="9E9E9E"/>
                      </a:solidFill>
                      <a:prstDash val="solid"/>
                      <a:round/>
                      <a:headEnd len="sm" w="sm" type="none"/>
                      <a:tailEnd len="sm" w="sm" type="none"/>
                    </a:lnR>
                    <a:solidFill>
                      <a:srgbClr val="D9EAD3"/>
                    </a:solidFill>
                  </a:tcPr>
                </a:tc>
                <a:tc>
                  <a:txBody>
                    <a:bodyPr>
                      <a:noAutofit/>
                    </a:bodyPr>
                    <a:lstStyle/>
                    <a:p>
                      <a:pPr indent="0" lvl="0" marL="0" rtl="0" algn="ctr">
                        <a:spcBef>
                          <a:spcPts val="0"/>
                        </a:spcBef>
                        <a:spcAft>
                          <a:spcPts val="0"/>
                        </a:spcAft>
                        <a:buNone/>
                      </a:pPr>
                      <a:r>
                        <a:rPr b="1" lang="en-US" sz="1900"/>
                        <a:t>0.7767</a:t>
                      </a:r>
                      <a:endParaRPr b="1" sz="19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379" name="Google Shape;379;p55"/>
          <p:cNvSpPr txBox="1"/>
          <p:nvPr/>
        </p:nvSpPr>
        <p:spPr>
          <a:xfrm>
            <a:off x="838200" y="5013300"/>
            <a:ext cx="10765200" cy="1325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838200" y="762450"/>
            <a:ext cx="11152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800"/>
              <a:t>Additional model metrics for tax category</a:t>
            </a:r>
            <a:r>
              <a:rPr b="1" lang="en-US" sz="4800"/>
              <a:t> </a:t>
            </a:r>
            <a:endParaRPr sz="2400"/>
          </a:p>
        </p:txBody>
      </p:sp>
      <p:graphicFrame>
        <p:nvGraphicFramePr>
          <p:cNvPr id="385" name="Google Shape;385;p56"/>
          <p:cNvGraphicFramePr/>
          <p:nvPr/>
        </p:nvGraphicFramePr>
        <p:xfrm>
          <a:off x="838200" y="2511425"/>
          <a:ext cx="3000000" cy="3000000"/>
        </p:xfrm>
        <a:graphic>
          <a:graphicData uri="http://schemas.openxmlformats.org/drawingml/2006/table">
            <a:tbl>
              <a:tblPr bandRow="1" firstRow="1">
                <a:noFill/>
                <a:tableStyleId>{A796985F-BCF9-4972-8389-A41B128522AC}</a:tableStyleId>
              </a:tblPr>
              <a:tblGrid>
                <a:gridCol w="3505200"/>
                <a:gridCol w="3505200"/>
                <a:gridCol w="3505200"/>
              </a:tblGrid>
              <a:tr h="370875">
                <a:tc>
                  <a:txBody>
                    <a:bodyPr>
                      <a:noAutofit/>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2400" u="none" cap="none" strike="noStrike"/>
                        <a:t>Machine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2400" u="none" cap="none" strike="noStrike"/>
                        <a:t>Analyst </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F1 Score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0.7252</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a:t>0.6512</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Precision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0.7757</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a:t>0.6273</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Recall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0.7329</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a:t>
                      </a:r>
                      <a:r>
                        <a:rPr lang="en-US" sz="2400"/>
                        <a:t>8004</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Hamming Loss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0.1475</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0.1</a:t>
                      </a:r>
                      <a:r>
                        <a:rPr lang="en-US" sz="2400"/>
                        <a:t>029</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gridSpan="3">
                  <a:txBody>
                    <a:bodyPr>
                      <a:noAutofit/>
                    </a:bodyPr>
                    <a:lstStyle/>
                    <a:p>
                      <a:pPr indent="0" lvl="0" marL="0" marR="0" rtl="0" algn="l">
                        <a:spcBef>
                          <a:spcPts val="0"/>
                        </a:spcBef>
                        <a:spcAft>
                          <a:spcPts val="0"/>
                        </a:spcAft>
                        <a:buNone/>
                      </a:pPr>
                      <a:r>
                        <a:rPr lang="en-US" sz="2400" u="none" cap="none" strike="noStrike"/>
                        <a:t>Total number of categories identified per doc: 12.9</a:t>
                      </a:r>
                      <a:endParaRPr b="0" i="0" sz="2400" u="none" cap="none" strike="noStrike">
                        <a:solidFill>
                          <a:srgbClr val="000000"/>
                        </a:solidFill>
                        <a:latin typeface="Calibri"/>
                        <a:ea typeface="Calibri"/>
                        <a:cs typeface="Calibri"/>
                        <a:sym typeface="Calibri"/>
                      </a:endParaRPr>
                    </a:p>
                  </a:txBody>
                  <a:tcPr marT="12700" marB="0" marR="12700" marL="12700" anchor="b"/>
                </a:tc>
                <a:tc hMerge="1"/>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7"/>
          <p:cNvSpPr txBox="1"/>
          <p:nvPr>
            <p:ph type="title"/>
          </p:nvPr>
        </p:nvSpPr>
        <p:spPr>
          <a:xfrm>
            <a:off x="838200" y="6699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4800"/>
              <a:t>Additional model metrics for country</a:t>
            </a:r>
            <a:endParaRPr sz="2400"/>
          </a:p>
        </p:txBody>
      </p:sp>
      <p:graphicFrame>
        <p:nvGraphicFramePr>
          <p:cNvPr id="392" name="Google Shape;392;p57"/>
          <p:cNvGraphicFramePr/>
          <p:nvPr/>
        </p:nvGraphicFramePr>
        <p:xfrm>
          <a:off x="838200" y="2536825"/>
          <a:ext cx="3000000" cy="3000000"/>
        </p:xfrm>
        <a:graphic>
          <a:graphicData uri="http://schemas.openxmlformats.org/drawingml/2006/table">
            <a:tbl>
              <a:tblPr bandRow="1" firstRow="1">
                <a:noFill/>
                <a:tableStyleId>{A796985F-BCF9-4972-8389-A41B128522AC}</a:tableStyleId>
              </a:tblPr>
              <a:tblGrid>
                <a:gridCol w="3505200"/>
                <a:gridCol w="3505200"/>
                <a:gridCol w="3505200"/>
              </a:tblGrid>
              <a:tr h="370875">
                <a:tc>
                  <a:txBody>
                    <a:bodyPr>
                      <a:noAutofit/>
                    </a:bodyPr>
                    <a:lstStyle/>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2400" u="none" cap="none" strike="noStrike"/>
                        <a:t>Machine </a:t>
                      </a:r>
                      <a:endParaRPr b="1"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l">
                        <a:spcBef>
                          <a:spcPts val="0"/>
                        </a:spcBef>
                        <a:spcAft>
                          <a:spcPts val="0"/>
                        </a:spcAft>
                        <a:buNone/>
                      </a:pPr>
                      <a:r>
                        <a:rPr lang="en-US" sz="2400" u="none" cap="none" strike="noStrike"/>
                        <a:t>Analyst </a:t>
                      </a:r>
                      <a:endParaRPr b="1"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F1 Score </a:t>
                      </a:r>
                      <a:endParaRPr b="1"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0.7517</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a:t>
                      </a:r>
                      <a:r>
                        <a:rPr lang="en-US" sz="2400"/>
                        <a:t>8115</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Precision </a:t>
                      </a:r>
                      <a:endParaRPr b="1"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0.9205</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a:t>
                      </a:r>
                      <a:r>
                        <a:rPr lang="en-US" sz="2400"/>
                        <a:t>7629</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Recall </a:t>
                      </a:r>
                      <a:endParaRPr b="1"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0.6567</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a:t>
                      </a:r>
                      <a:r>
                        <a:rPr lang="en-US" sz="2400"/>
                        <a:t>9010</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a:txBody>
                    <a:bodyPr>
                      <a:noAutofit/>
                    </a:bodyPr>
                    <a:lstStyle/>
                    <a:p>
                      <a:pPr indent="0" lvl="0" marL="0" marR="0" rtl="0" algn="l">
                        <a:spcBef>
                          <a:spcPts val="0"/>
                        </a:spcBef>
                        <a:spcAft>
                          <a:spcPts val="0"/>
                        </a:spcAft>
                        <a:buNone/>
                      </a:pPr>
                      <a:r>
                        <a:rPr lang="en-US" sz="2400" u="none" cap="none" strike="noStrike"/>
                        <a:t>Hamming Loss </a:t>
                      </a:r>
                      <a:endParaRPr b="1"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0.0900</a:t>
                      </a:r>
                      <a:endParaRPr b="0" i="0" sz="2400" u="none" cap="none" strike="noStrike">
                        <a:solidFill>
                          <a:srgbClr val="000000"/>
                        </a:solidFill>
                        <a:latin typeface="Calibri"/>
                        <a:ea typeface="Calibri"/>
                        <a:cs typeface="Calibri"/>
                        <a:sym typeface="Calibri"/>
                      </a:endParaRPr>
                    </a:p>
                  </a:txBody>
                  <a:tcPr marT="12700" marB="0" marR="12700" marL="12700" anchor="b"/>
                </a:tc>
                <a:tc>
                  <a:txBody>
                    <a:bodyPr>
                      <a:noAutofit/>
                    </a:bodyPr>
                    <a:lstStyle/>
                    <a:p>
                      <a:pPr indent="0" lvl="0" marL="0" marR="0" rtl="0" algn="r">
                        <a:spcBef>
                          <a:spcPts val="0"/>
                        </a:spcBef>
                        <a:spcAft>
                          <a:spcPts val="0"/>
                        </a:spcAft>
                        <a:buNone/>
                      </a:pPr>
                      <a:r>
                        <a:rPr lang="en-US" sz="2400" u="none" cap="none" strike="noStrike"/>
                        <a:t>0.0622</a:t>
                      </a:r>
                      <a:endParaRPr b="0" i="0" sz="2400" u="none" cap="none" strike="noStrike">
                        <a:solidFill>
                          <a:srgbClr val="000000"/>
                        </a:solidFill>
                        <a:latin typeface="Calibri"/>
                        <a:ea typeface="Calibri"/>
                        <a:cs typeface="Calibri"/>
                        <a:sym typeface="Calibri"/>
                      </a:endParaRPr>
                    </a:p>
                  </a:txBody>
                  <a:tcPr marT="12700" marB="0" marR="12700" marL="12700" anchor="b"/>
                </a:tc>
              </a:tr>
              <a:tr h="370875">
                <a:tc gridSpan="3">
                  <a:txBody>
                    <a:bodyPr>
                      <a:noAutofit/>
                    </a:bodyPr>
                    <a:lstStyle/>
                    <a:p>
                      <a:pPr indent="0" lvl="0" marL="0" rtl="0" algn="l">
                        <a:spcBef>
                          <a:spcPts val="0"/>
                        </a:spcBef>
                        <a:spcAft>
                          <a:spcPts val="0"/>
                        </a:spcAft>
                        <a:buClr>
                          <a:schemeClr val="dk1"/>
                        </a:buClr>
                        <a:buFont typeface="Arial"/>
                        <a:buNone/>
                      </a:pPr>
                      <a:r>
                        <a:rPr lang="en-US" sz="2400"/>
                        <a:t>Total number of categories identified per doc: 2.2</a:t>
                      </a:r>
                      <a:endParaRPr sz="2400" u="none" cap="none" strike="noStrike"/>
                    </a:p>
                  </a:txBody>
                  <a:tcPr marT="12700" marB="0" marR="12700" marL="12700" anchor="b"/>
                </a:tc>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