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81" r:id="rId12"/>
    <p:sldId id="265" r:id="rId13"/>
    <p:sldId id="266" r:id="rId14"/>
    <p:sldId id="269" r:id="rId15"/>
    <p:sldId id="267" r:id="rId16"/>
    <p:sldId id="270" r:id="rId17"/>
    <p:sldId id="275" r:id="rId18"/>
    <p:sldId id="276" r:id="rId19"/>
    <p:sldId id="277" r:id="rId20"/>
    <p:sldId id="278" r:id="rId21"/>
    <p:sldId id="272" r:id="rId22"/>
    <p:sldId id="274" r:id="rId23"/>
    <p:sldId id="273" r:id="rId24"/>
    <p:sldId id="280"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70" d="100"/>
          <a:sy n="70" d="100"/>
        </p:scale>
        <p:origin x="72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91D3D-EF6C-40C3-8268-54F3F2D90022}"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0D50C-F8CF-4188-8069-6CCE0CC1C42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400D50C-F8CF-4188-8069-6CCE0CC1C42E}"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4373A61-64E2-48D6-A3FC-7BDEBD30ADE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C4373A61-64E2-48D6-A3FC-7BDEBD30ADE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C4373A61-64E2-48D6-A3FC-7BDEBD30ADE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4373A61-64E2-48D6-A3FC-7BDEBD30ADED}"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4373A61-64E2-48D6-A3FC-7BDEBD30ADED}"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p:txBody>
          <a:bodyPr/>
          <a:lstStyle/>
          <a:p>
            <a:fld id="{C4373A61-64E2-48D6-A3FC-7BDEBD30ADED}"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4373A61-64E2-48D6-A3FC-7BDEBD30ADE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373A61-64E2-48D6-A3FC-7BDEBD30ADED}"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B8D7E5-EA97-4D16-9102-4FBF737EE7A2}"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513" y="204716"/>
            <a:ext cx="10740788" cy="3630305"/>
          </a:xfrm>
        </p:spPr>
        <p:txBody>
          <a:bodyPr/>
          <a:lstStyle/>
          <a:p>
            <a:pPr algn="ctr"/>
            <a:r>
              <a:rPr lang="en-IN" sz="4800" b="1" dirty="0" smtClean="0"/>
              <a:t>LOW COST SENSOR WITH </a:t>
            </a:r>
            <a:r>
              <a:rPr lang="en-IN" sz="4800" b="1" dirty="0" smtClean="0"/>
              <a:t>LORACONNECTIVITY </a:t>
            </a:r>
            <a:r>
              <a:rPr lang="en-IN" sz="4800" b="1" dirty="0" smtClean="0"/>
              <a:t>AND CALIBRATION FOR AIR POLLUTION MONITORING</a:t>
            </a:r>
            <a:br>
              <a:rPr lang="en-US" sz="4800" b="1" dirty="0" smtClean="0"/>
            </a:br>
            <a:endParaRPr lang="en-IN"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756" y="392853"/>
            <a:ext cx="8825657" cy="818727"/>
          </a:xfrm>
        </p:spPr>
        <p:txBody>
          <a:bodyPr/>
          <a:lstStyle/>
          <a:p>
            <a:pPr marL="0" marR="0" algn="ctr">
              <a:lnSpc>
                <a:spcPct val="115000"/>
              </a:lnSpc>
              <a:spcBef>
                <a:spcPts val="1200"/>
              </a:spcBef>
              <a:spcAft>
                <a:spcPts val="1000"/>
              </a:spcAft>
            </a:pPr>
            <a:r>
              <a:rPr lang="en-US" sz="4400" b="1" u="sng" dirty="0">
                <a:latin typeface="Times New Roman" panose="02020603050405020304" pitchFamily="18" charset="0"/>
                <a:ea typeface="Times New Roman" panose="02020603050405020304" pitchFamily="18" charset="0"/>
                <a:cs typeface="Latha" panose="020B0604020202020204" pitchFamily="34" charset="0"/>
              </a:rPr>
              <a:t>MODULES</a:t>
            </a:r>
            <a:endParaRPr lang="en-US" dirty="0"/>
          </a:p>
        </p:txBody>
      </p:sp>
      <p:sp>
        <p:nvSpPr>
          <p:cNvPr id="3" name="Text Placeholder 2"/>
          <p:cNvSpPr>
            <a:spLocks noGrp="1"/>
          </p:cNvSpPr>
          <p:nvPr>
            <p:ph type="body" idx="1"/>
          </p:nvPr>
        </p:nvSpPr>
        <p:spPr>
          <a:xfrm>
            <a:off x="697756" y="1599840"/>
            <a:ext cx="9886424" cy="4320900"/>
          </a:xfrm>
        </p:spPr>
        <p:txBody>
          <a:bodyPr>
            <a:normAutofit/>
          </a:bodyPr>
          <a:lstStyle/>
          <a:p>
            <a:r>
              <a:rPr lang="en-US" sz="3200" cap="none" dirty="0">
                <a:solidFill>
                  <a:schemeClr val="accent3"/>
                </a:solidFill>
                <a:latin typeface="Times New Roman" panose="02020603050405020304" pitchFamily="18" charset="0"/>
                <a:ea typeface="Times New Roman" panose="02020603050405020304" pitchFamily="18" charset="0"/>
                <a:cs typeface="Latha" panose="020B0604020202020204" pitchFamily="34" charset="0"/>
              </a:rPr>
              <a:t>Modules Name</a:t>
            </a:r>
            <a:r>
              <a:rPr lang="en-US" sz="3200" cap="none" dirty="0" smtClean="0">
                <a:solidFill>
                  <a:schemeClr val="accent3"/>
                </a:solidFill>
                <a:latin typeface="Times New Roman" panose="02020603050405020304" pitchFamily="18" charset="0"/>
                <a:ea typeface="Times New Roman" panose="02020603050405020304" pitchFamily="18" charset="0"/>
                <a:cs typeface="Latha" panose="020B0604020202020204" pitchFamily="34" charset="0"/>
              </a:rPr>
              <a:t>:</a:t>
            </a:r>
            <a:endParaRPr lang="en-US" sz="3200" cap="none" dirty="0" smtClean="0">
              <a:solidFill>
                <a:schemeClr val="accent3"/>
              </a:solidFill>
              <a:latin typeface="Times New Roman" panose="02020603050405020304" pitchFamily="18" charset="0"/>
              <a:ea typeface="Times New Roman" panose="02020603050405020304" pitchFamily="18" charset="0"/>
              <a:cs typeface="Latha" panose="020B0604020202020204" pitchFamily="34" charset="0"/>
            </a:endParaRPr>
          </a:p>
          <a:p>
            <a:endParaRPr lang="en-US" sz="3200" dirty="0" smtClean="0"/>
          </a:p>
          <a:p>
            <a:pPr lvl="0"/>
            <a:r>
              <a:rPr lang="en-US" sz="3200" b="1" dirty="0" smtClean="0"/>
              <a:t>TRANSMITTER</a:t>
            </a:r>
            <a:endParaRPr lang="en-US" sz="3200" dirty="0" smtClean="0"/>
          </a:p>
          <a:p>
            <a:pPr lvl="0"/>
            <a:r>
              <a:rPr lang="en-US" sz="3200" b="1" dirty="0" smtClean="0"/>
              <a:t>RECEIVER</a:t>
            </a:r>
            <a:endParaRPr lang="en-US" sz="3200" dirty="0" smtClean="0"/>
          </a:p>
          <a:p>
            <a:pPr marL="742950" lvl="0" indent="-742950">
              <a:buClr>
                <a:schemeClr val="accent3">
                  <a:lumMod val="40000"/>
                  <a:lumOff val="60000"/>
                </a:schemeClr>
              </a:buClr>
            </a:pPr>
            <a:endParaRPr lang="en-US" sz="4000" dirty="0"/>
          </a:p>
          <a:p>
            <a:pPr marL="742950" indent="-742950">
              <a:buClr>
                <a:schemeClr val="accent3">
                  <a:lumMod val="40000"/>
                  <a:lumOff val="60000"/>
                </a:schemeClr>
              </a:buClr>
              <a:buFont typeface="+mj-lt"/>
              <a:buAutoNum type="arabicPeriod"/>
            </a:pPr>
            <a:endParaRPr lang="en-US" sz="4000" cap="none" dirty="0" smtClean="0">
              <a:solidFill>
                <a:schemeClr val="accent3">
                  <a:lumMod val="40000"/>
                  <a:lumOff val="60000"/>
                </a:schemeClr>
              </a:solidFill>
              <a:latin typeface="Times New Roman" panose="02020603050405020304" pitchFamily="18" charset="0"/>
              <a:ea typeface="Times New Roman" panose="02020603050405020304" pitchFamily="18" charset="0"/>
              <a:cs typeface="Latha" panose="020B0604020202020204" pitchFamily="34" charset="0"/>
            </a:endParaRPr>
          </a:p>
          <a:p>
            <a:endParaRPr lang="en-US" sz="4000" cap="none" dirty="0">
              <a:solidFill>
                <a:schemeClr val="accent3">
                  <a:lumMod val="40000"/>
                  <a:lumOff val="60000"/>
                </a:schemeClr>
              </a:solidFill>
              <a:latin typeface="Times New Roman" panose="02020603050405020304" pitchFamily="18" charset="0"/>
              <a:ea typeface="Times New Roman" panose="02020603050405020304" pitchFamily="18" charset="0"/>
              <a:cs typeface="Latha"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756" y="392853"/>
            <a:ext cx="8825657" cy="818727"/>
          </a:xfrm>
        </p:spPr>
        <p:txBody>
          <a:bodyPr/>
          <a:lstStyle/>
          <a:p>
            <a:pPr lvl="0"/>
            <a:r>
              <a:rPr lang="en-US" sz="4400" b="1" dirty="0" smtClean="0"/>
              <a:t>TRANSMITTER</a:t>
            </a:r>
            <a:endParaRPr lang="en-US" sz="4400" dirty="0" smtClean="0"/>
          </a:p>
        </p:txBody>
      </p:sp>
      <p:pic>
        <p:nvPicPr>
          <p:cNvPr id="5" name="Picture 4"/>
          <p:cNvPicPr>
            <a:picLocks noChangeAspect="1"/>
          </p:cNvPicPr>
          <p:nvPr/>
        </p:nvPicPr>
        <p:blipFill>
          <a:blip r:embed="rId1"/>
          <a:stretch>
            <a:fillRect/>
          </a:stretch>
        </p:blipFill>
        <p:spPr>
          <a:xfrm>
            <a:off x="2215604" y="1744071"/>
            <a:ext cx="7529949" cy="417905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662940" y="1234440"/>
            <a:ext cx="9921240" cy="5074920"/>
          </a:xfrm>
        </p:spPr>
        <p:txBody>
          <a:bodyPr>
            <a:normAutofit/>
          </a:bodyPr>
          <a:lstStyle/>
          <a:p>
            <a:pPr algn="just"/>
            <a:r>
              <a:rPr lang="en-US" sz="4000" cap="none" dirty="0" smtClean="0">
                <a:solidFill>
                  <a:schemeClr val="accent3">
                    <a:lumMod val="40000"/>
                    <a:lumOff val="60000"/>
                  </a:schemeClr>
                </a:solidFill>
                <a:latin typeface="Times New Roman" panose="02020603050405020304" pitchFamily="18" charset="0"/>
              </a:rPr>
              <a:t>               </a:t>
            </a:r>
            <a:r>
              <a:rPr lang="en-US" sz="2800" dirty="0" smtClean="0"/>
              <a:t>In this module, we get the gases value in the atmosphere using gas sensors series. The MQ-9 (Carbon Monoxide), MQ-135 (Air Quality, CO, Ammonia, Benzene, Alcohol, Smoke), MQ-137(Ammonia), MQ-138(Benzene, Toluene, Alcohol, Acetone, Propane, Formaldehyde gas, Hydrogen)provide the polluted the gas values. After getting the sensors value the </a:t>
            </a:r>
            <a:r>
              <a:rPr lang="en-US" sz="2800" dirty="0" err="1" smtClean="0"/>
              <a:t>LORAtx</a:t>
            </a:r>
            <a:r>
              <a:rPr lang="en-US" sz="2800" dirty="0" smtClean="0"/>
              <a:t> </a:t>
            </a:r>
            <a:r>
              <a:rPr lang="en-US" sz="2800" dirty="0" smtClean="0"/>
              <a:t>sends data with GPS to the </a:t>
            </a:r>
            <a:r>
              <a:rPr lang="en-US" sz="2800" dirty="0" err="1" smtClean="0"/>
              <a:t>LORArx</a:t>
            </a:r>
            <a:r>
              <a:rPr lang="en-US" sz="2800" dirty="0" smtClean="0"/>
              <a:t>. The LCD is used to show the corresponding gases value of the atmosphere</a:t>
            </a:r>
            <a:r>
              <a:rPr lang="en-US" sz="2800" dirty="0" smtClean="0">
                <a:solidFill>
                  <a:schemeClr val="accent3"/>
                </a:solidFill>
              </a:rPr>
              <a:t>.</a:t>
            </a:r>
            <a:endParaRPr lang="en-US" sz="2800" dirty="0">
              <a:solidFill>
                <a:schemeClr val="accent3"/>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896" y="730567"/>
            <a:ext cx="9223484" cy="1417320"/>
          </a:xfrm>
        </p:spPr>
        <p:txBody>
          <a:bodyPr/>
          <a:lstStyle/>
          <a:p>
            <a:pPr lvl="0"/>
            <a:r>
              <a:rPr lang="en-US" sz="4400" b="1" dirty="0" smtClean="0"/>
              <a:t>RECEIVER</a:t>
            </a:r>
            <a:endParaRPr lang="en-US" sz="4400" dirty="0" smtClean="0"/>
          </a:p>
        </p:txBody>
      </p:sp>
      <p:pic>
        <p:nvPicPr>
          <p:cNvPr id="5" name="Picture 4"/>
          <p:cNvPicPr>
            <a:picLocks noChangeAspect="1"/>
          </p:cNvPicPr>
          <p:nvPr/>
        </p:nvPicPr>
        <p:blipFill>
          <a:blip r:embed="rId1"/>
          <a:stretch>
            <a:fillRect/>
          </a:stretch>
        </p:blipFill>
        <p:spPr>
          <a:xfrm>
            <a:off x="3294726" y="2959432"/>
            <a:ext cx="5438775" cy="26860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643597" y="1267850"/>
            <a:ext cx="9921240" cy="4754880"/>
          </a:xfrm>
        </p:spPr>
        <p:txBody>
          <a:bodyPr>
            <a:normAutofit/>
          </a:bodyPr>
          <a:lstStyle/>
          <a:p>
            <a:endParaRPr lang="en-US" sz="2800" dirty="0" smtClean="0"/>
          </a:p>
          <a:p>
            <a:endParaRPr lang="en-US" sz="2800" dirty="0" smtClean="0"/>
          </a:p>
          <a:p>
            <a:r>
              <a:rPr lang="en-US" sz="2800" dirty="0" smtClean="0"/>
              <a:t>In this module, the </a:t>
            </a:r>
            <a:r>
              <a:rPr lang="en-US" sz="2800" dirty="0" err="1" smtClean="0"/>
              <a:t>LORArx</a:t>
            </a:r>
            <a:r>
              <a:rPr lang="en-US" sz="2800" dirty="0" smtClean="0"/>
              <a:t> </a:t>
            </a:r>
            <a:r>
              <a:rPr lang="en-US" sz="2800" dirty="0" smtClean="0"/>
              <a:t>is used to get the gases value that </a:t>
            </a:r>
            <a:r>
              <a:rPr lang="en-US" sz="2800" dirty="0" err="1" smtClean="0"/>
              <a:t>LORAtx</a:t>
            </a:r>
            <a:r>
              <a:rPr lang="en-US" sz="2800" dirty="0" smtClean="0"/>
              <a:t> </a:t>
            </a:r>
            <a:r>
              <a:rPr lang="en-US" sz="2800" dirty="0" smtClean="0"/>
              <a:t>sends the IOT is used update the gases value in a webpage. The GSM is used to send the values of the corresponding location as SMS. The LCD is used to show the gases values</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164253"/>
            <a:ext cx="8825657" cy="681567"/>
          </a:xfrm>
        </p:spPr>
        <p:txBody>
          <a:bodyPr/>
          <a:lstStyle/>
          <a:p>
            <a:r>
              <a:rPr lang="en-US" b="1" u="sng" dirty="0"/>
              <a:t>HARDWARE REQUIREMENTS:</a:t>
            </a:r>
            <a:endParaRPr lang="en-US" dirty="0"/>
          </a:p>
        </p:txBody>
      </p:sp>
      <p:sp>
        <p:nvSpPr>
          <p:cNvPr id="3" name="Text Placeholder 2"/>
          <p:cNvSpPr>
            <a:spLocks noGrp="1"/>
          </p:cNvSpPr>
          <p:nvPr>
            <p:ph type="body" idx="1"/>
          </p:nvPr>
        </p:nvSpPr>
        <p:spPr>
          <a:xfrm>
            <a:off x="514876" y="1028700"/>
            <a:ext cx="10800824" cy="5554980"/>
          </a:xfrm>
        </p:spPr>
        <p:txBody>
          <a:bodyPr>
            <a:noAutofit/>
          </a:bodyPr>
          <a:lstStyle/>
          <a:p>
            <a:pPr lvl="0"/>
            <a:r>
              <a:rPr lang="en-IN" sz="2800" dirty="0" smtClean="0"/>
              <a:t>POWER SUPPLY</a:t>
            </a:r>
            <a:endParaRPr lang="en-US" sz="2800" b="1" dirty="0" smtClean="0"/>
          </a:p>
          <a:p>
            <a:pPr lvl="0"/>
            <a:r>
              <a:rPr lang="en-IN" sz="2800" dirty="0" smtClean="0"/>
              <a:t>ARDUINO UNO</a:t>
            </a:r>
            <a:endParaRPr lang="en-US" sz="2800" b="1" dirty="0" smtClean="0"/>
          </a:p>
          <a:p>
            <a:pPr lvl="0"/>
            <a:r>
              <a:rPr lang="en-IN" sz="2800" dirty="0" smtClean="0"/>
              <a:t>LCD </a:t>
            </a:r>
            <a:endParaRPr lang="en-US" sz="2800" b="1" dirty="0" smtClean="0"/>
          </a:p>
          <a:p>
            <a:pPr lvl="0"/>
            <a:r>
              <a:rPr lang="en-IN" sz="2800" dirty="0" smtClean="0"/>
              <a:t>MQ-9</a:t>
            </a:r>
            <a:endParaRPr lang="en-US" sz="2800" b="1" dirty="0" smtClean="0"/>
          </a:p>
          <a:p>
            <a:pPr lvl="0"/>
            <a:r>
              <a:rPr lang="en-IN" sz="2800" dirty="0" smtClean="0"/>
              <a:t>MQ-135</a:t>
            </a:r>
            <a:endParaRPr lang="en-US" sz="2800" b="1" dirty="0" smtClean="0"/>
          </a:p>
          <a:p>
            <a:pPr lvl="0"/>
            <a:r>
              <a:rPr lang="en-IN" sz="2800" dirty="0" smtClean="0"/>
              <a:t>MQ-137</a:t>
            </a:r>
            <a:endParaRPr lang="en-US" sz="2800" b="1" dirty="0" smtClean="0"/>
          </a:p>
          <a:p>
            <a:pPr lvl="0"/>
            <a:r>
              <a:rPr lang="en-IN" sz="2800" dirty="0" smtClean="0"/>
              <a:t> MQ-138</a:t>
            </a:r>
            <a:endParaRPr lang="en-US" sz="2800" b="1" dirty="0" smtClean="0"/>
          </a:p>
          <a:p>
            <a:pPr lvl="0"/>
            <a:r>
              <a:rPr lang="en-IN" sz="2800" dirty="0" smtClean="0"/>
              <a:t>LORA  PAIR</a:t>
            </a:r>
            <a:endParaRPr lang="en-US" sz="28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1330113"/>
            <a:ext cx="8825657" cy="681567"/>
          </a:xfrm>
        </p:spPr>
        <p:txBody>
          <a:bodyPr/>
          <a:lstStyle/>
          <a:p>
            <a:r>
              <a:rPr lang="en-US" b="1" u="sng" dirty="0"/>
              <a:t>SOFTWARE REQUIREMENTS:</a:t>
            </a:r>
            <a:endParaRPr lang="en-US" dirty="0"/>
          </a:p>
        </p:txBody>
      </p:sp>
      <p:sp>
        <p:nvSpPr>
          <p:cNvPr id="3" name="Text Placeholder 2"/>
          <p:cNvSpPr>
            <a:spLocks noGrp="1"/>
          </p:cNvSpPr>
          <p:nvPr>
            <p:ph type="body" idx="1"/>
          </p:nvPr>
        </p:nvSpPr>
        <p:spPr>
          <a:xfrm>
            <a:off x="514876" y="2606040"/>
            <a:ext cx="10800824" cy="1485900"/>
          </a:xfrm>
        </p:spPr>
        <p:txBody>
          <a:bodyPr>
            <a:noAutofit/>
          </a:bodyPr>
          <a:lstStyle/>
          <a:p>
            <a:pPr marL="457200" indent="-457200" algn="just">
              <a:buFont typeface="Wingdings" panose="05000000000000000000" pitchFamily="2" charset="2"/>
              <a:buChar char="v"/>
            </a:pPr>
            <a:r>
              <a:rPr lang="en-US" sz="2800" cap="none" dirty="0" smtClean="0">
                <a:solidFill>
                  <a:schemeClr val="accent3">
                    <a:lumMod val="40000"/>
                    <a:lumOff val="60000"/>
                  </a:schemeClr>
                </a:solidFill>
                <a:latin typeface="Times New Roman" panose="02020603050405020304" pitchFamily="18" charset="0"/>
                <a:cs typeface="Times New Roman" panose="02020603050405020304" pitchFamily="18" charset="0"/>
              </a:rPr>
              <a:t>ARDUINO </a:t>
            </a:r>
            <a:r>
              <a:rPr lang="en-US" sz="2800" cap="none" dirty="0">
                <a:solidFill>
                  <a:schemeClr val="accent3">
                    <a:lumMod val="40000"/>
                    <a:lumOff val="60000"/>
                  </a:schemeClr>
                </a:solidFill>
                <a:latin typeface="Times New Roman" panose="02020603050405020304" pitchFamily="18" charset="0"/>
                <a:cs typeface="Times New Roman" panose="02020603050405020304" pitchFamily="18" charset="0"/>
              </a:rPr>
              <a:t>IDE</a:t>
            </a:r>
            <a:endParaRPr lang="en-US" sz="2800" cap="none" dirty="0">
              <a:solidFill>
                <a:schemeClr val="accent3">
                  <a:lumMod val="40000"/>
                  <a:lumOff val="60000"/>
                </a:schemeClr>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cap="none" dirty="0" smtClean="0">
                <a:solidFill>
                  <a:schemeClr val="accent3">
                    <a:lumMod val="40000"/>
                    <a:lumOff val="60000"/>
                  </a:schemeClr>
                </a:solidFill>
                <a:latin typeface="Times New Roman" panose="02020603050405020304" pitchFamily="18" charset="0"/>
                <a:cs typeface="Times New Roman" panose="02020603050405020304" pitchFamily="18" charset="0"/>
              </a:rPr>
              <a:t>EMBEDDED </a:t>
            </a:r>
            <a:r>
              <a:rPr lang="en-US" sz="2800" cap="none" dirty="0">
                <a:solidFill>
                  <a:schemeClr val="accent3">
                    <a:lumMod val="40000"/>
                    <a:lumOff val="60000"/>
                  </a:schemeClr>
                </a:solidFill>
                <a:latin typeface="Times New Roman" panose="02020603050405020304" pitchFamily="18" charset="0"/>
                <a:cs typeface="Times New Roman" panose="02020603050405020304" pitchFamily="18" charset="0"/>
              </a:rPr>
              <a:t>C</a:t>
            </a:r>
            <a:endParaRPr lang="en-US" sz="2800" cap="none"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1330113"/>
            <a:ext cx="8825657" cy="681567"/>
          </a:xfrm>
        </p:spPr>
        <p:txBody>
          <a:bodyPr/>
          <a:lstStyle/>
          <a:p>
            <a:pPr fontAlgn="base"/>
            <a:r>
              <a:rPr lang="en-US" b="1" u="sng" dirty="0"/>
              <a:t>ADVANTAGES:</a:t>
            </a:r>
            <a:endParaRPr lang="en-US" dirty="0"/>
          </a:p>
        </p:txBody>
      </p:sp>
      <p:sp>
        <p:nvSpPr>
          <p:cNvPr id="3" name="Text Placeholder 2"/>
          <p:cNvSpPr>
            <a:spLocks noGrp="1"/>
          </p:cNvSpPr>
          <p:nvPr>
            <p:ph type="body" idx="1"/>
          </p:nvPr>
        </p:nvSpPr>
        <p:spPr>
          <a:xfrm>
            <a:off x="514876" y="2606040"/>
            <a:ext cx="10937984" cy="2766060"/>
          </a:xfrm>
        </p:spPr>
        <p:txBody>
          <a:bodyPr>
            <a:noAutofit/>
          </a:bodyPr>
          <a:lstStyle/>
          <a:p>
            <a:r>
              <a:rPr lang="en-US" sz="3600" b="1" dirty="0" smtClean="0"/>
              <a:t> </a:t>
            </a:r>
            <a:endParaRPr lang="en-US" sz="3600" dirty="0" smtClean="0"/>
          </a:p>
          <a:p>
            <a:pPr lvl="0">
              <a:buFont typeface="Wingdings" panose="05000000000000000000" pitchFamily="2" charset="2"/>
              <a:buChar char="v"/>
            </a:pPr>
            <a:r>
              <a:rPr lang="en-IN" sz="3600" dirty="0" smtClean="0">
                <a:solidFill>
                  <a:schemeClr val="tx1"/>
                </a:solidFill>
              </a:rPr>
              <a:t>Real time monitoring system</a:t>
            </a:r>
            <a:endParaRPr lang="en-US" sz="3600" b="1" dirty="0" smtClean="0">
              <a:solidFill>
                <a:schemeClr val="tx1"/>
              </a:solidFill>
            </a:endParaRPr>
          </a:p>
          <a:p>
            <a:pPr>
              <a:buFont typeface="Wingdings" panose="05000000000000000000" pitchFamily="2" charset="2"/>
              <a:buChar char="v"/>
            </a:pPr>
            <a:r>
              <a:rPr lang="en-IN" sz="3600" dirty="0" smtClean="0">
                <a:solidFill>
                  <a:schemeClr val="tx1"/>
                </a:solidFill>
              </a:rPr>
              <a:t>Real time alert system</a:t>
            </a:r>
            <a:endParaRPr lang="en-IN" sz="32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1330113"/>
            <a:ext cx="8825657" cy="681567"/>
          </a:xfrm>
        </p:spPr>
        <p:txBody>
          <a:bodyPr/>
          <a:lstStyle/>
          <a:p>
            <a:r>
              <a:rPr lang="en-IN" b="1" u="sng" dirty="0"/>
              <a:t>APPLICATIONS:</a:t>
            </a:r>
            <a:endParaRPr lang="en-US" dirty="0"/>
          </a:p>
        </p:txBody>
      </p:sp>
      <p:sp>
        <p:nvSpPr>
          <p:cNvPr id="3" name="Text Placeholder 2"/>
          <p:cNvSpPr>
            <a:spLocks noGrp="1"/>
          </p:cNvSpPr>
          <p:nvPr>
            <p:ph type="body" idx="1"/>
          </p:nvPr>
        </p:nvSpPr>
        <p:spPr>
          <a:xfrm>
            <a:off x="514876" y="2606040"/>
            <a:ext cx="10800824" cy="2308860"/>
          </a:xfrm>
        </p:spPr>
        <p:txBody>
          <a:bodyPr>
            <a:noAutofit/>
          </a:bodyPr>
          <a:lstStyle/>
          <a:p>
            <a:pPr lvl="0"/>
            <a:r>
              <a:rPr lang="en-IN" sz="3600" dirty="0" smtClean="0"/>
              <a:t>This system is used to monitor the air quality system in the high polluted places to measures the world pollution control.</a:t>
            </a:r>
            <a:endParaRPr lang="en-US" sz="36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690033"/>
            <a:ext cx="8825657" cy="681567"/>
          </a:xfrm>
        </p:spPr>
        <p:txBody>
          <a:bodyPr/>
          <a:lstStyle/>
          <a:p>
            <a:r>
              <a:rPr lang="en-US" b="1" u="sng" dirty="0"/>
              <a:t>FUTURE ENHANCEMENT:</a:t>
            </a:r>
            <a:endParaRPr lang="en-US" dirty="0"/>
          </a:p>
        </p:txBody>
      </p:sp>
      <p:sp>
        <p:nvSpPr>
          <p:cNvPr id="3" name="Text Placeholder 2"/>
          <p:cNvSpPr>
            <a:spLocks noGrp="1"/>
          </p:cNvSpPr>
          <p:nvPr>
            <p:ph type="body" idx="1"/>
          </p:nvPr>
        </p:nvSpPr>
        <p:spPr>
          <a:xfrm>
            <a:off x="514876" y="1920240"/>
            <a:ext cx="10663664" cy="4320540"/>
          </a:xfrm>
        </p:spPr>
        <p:txBody>
          <a:bodyPr>
            <a:noAutofit/>
          </a:bodyPr>
          <a:lstStyle/>
          <a:p>
            <a:pPr lvl="0">
              <a:buFont typeface="Wingdings" panose="05000000000000000000" pitchFamily="2" charset="2"/>
              <a:buChar char="v"/>
            </a:pPr>
            <a:r>
              <a:rPr lang="en-US" sz="4000" dirty="0" smtClean="0"/>
              <a:t>In future we can upgrade the accuracy of the data collecting faster.</a:t>
            </a:r>
            <a:endParaRPr lang="en-US" sz="4000" dirty="0" smtClean="0"/>
          </a:p>
          <a:p>
            <a:pPr lvl="0">
              <a:buFont typeface="Wingdings" panose="05000000000000000000" pitchFamily="2" charset="2"/>
              <a:buChar char="v"/>
            </a:pPr>
            <a:r>
              <a:rPr lang="en-US" sz="4000" dirty="0" smtClean="0"/>
              <a:t>We can also get more gases value in future.</a:t>
            </a:r>
            <a:endParaRPr lang="en-US" sz="4000" dirty="0" smtClean="0"/>
          </a:p>
          <a:p>
            <a:pPr marL="571500" lvl="0" indent="-571500" algn="just"/>
            <a:r>
              <a:rPr lang="en-US" sz="4000" dirty="0" smtClean="0">
                <a:solidFill>
                  <a:schemeClr val="accent3"/>
                </a:solidFill>
              </a:rPr>
              <a:t>.</a:t>
            </a:r>
            <a:endParaRPr lang="en-US" sz="4000" dirty="0">
              <a:solidFill>
                <a:schemeClr val="accent3"/>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476" y="392853"/>
            <a:ext cx="8825657" cy="1001607"/>
          </a:xfrm>
        </p:spPr>
        <p:txBody>
          <a:bodyPr/>
          <a:lstStyle/>
          <a:p>
            <a:r>
              <a:rPr lang="en-US" b="1" u="sng" dirty="0"/>
              <a:t>ABSTRACT:</a:t>
            </a:r>
            <a:endParaRPr lang="en-US" dirty="0"/>
          </a:p>
        </p:txBody>
      </p:sp>
      <p:sp>
        <p:nvSpPr>
          <p:cNvPr id="3" name="Text Placeholder 2"/>
          <p:cNvSpPr>
            <a:spLocks noGrp="1"/>
          </p:cNvSpPr>
          <p:nvPr>
            <p:ph type="body" idx="1"/>
          </p:nvPr>
        </p:nvSpPr>
        <p:spPr>
          <a:xfrm>
            <a:off x="1154954" y="1577340"/>
            <a:ext cx="10297905" cy="4754880"/>
          </a:xfrm>
        </p:spPr>
        <p:txBody>
          <a:bodyPr>
            <a:noAutofit/>
          </a:bodyPr>
          <a:lstStyle/>
          <a:p>
            <a:r>
              <a:rPr lang="en-IN" sz="1800" dirty="0" smtClean="0"/>
              <a:t>Air pollution poses significant risk to environment and health. Air quality monitoring stations are often confined to a small number of locations due to the high cost of the monitoring equipment. They provide a low fidelity picture of the air quality in the city; local variations are overlooked. However, recent developments in low-cost sensor technology and wireless communication systems like Internet of Things (</a:t>
            </a:r>
            <a:r>
              <a:rPr lang="en-IN" sz="1800" dirty="0" err="1" smtClean="0"/>
              <a:t>IoT</a:t>
            </a:r>
            <a:r>
              <a:rPr lang="en-IN" sz="1800" dirty="0" smtClean="0"/>
              <a:t>) provide an opportunity to use arrayed sensor networks to measure air pollution, in real time, at a large number of locations. This article reports the development of a novel low-cost sensor node that utilizes cost-effective electrochemical sensors to measure carbon levels. The node can be powered by either solar-recharged battery or mains supply. It is capable of long-range, low power communication over public or private long-range wide area network </a:t>
            </a:r>
            <a:r>
              <a:rPr lang="en-IN" sz="1800" dirty="0" err="1" smtClean="0"/>
              <a:t>IoT</a:t>
            </a:r>
            <a:r>
              <a:rPr lang="en-IN" sz="1800" dirty="0" smtClean="0"/>
              <a:t> network and short-range high data rate communication over Wi-Fi. The developed sensor nodes were co-located with an accurate reference CO2 sensor for field calibration. </a:t>
            </a:r>
            <a:endParaRPr lang="en-US" sz="1800" b="1" dirty="0" smtClean="0"/>
          </a:p>
          <a:p>
            <a:r>
              <a:rPr lang="en-IN" sz="1800" dirty="0" smtClean="0"/>
              <a:t>.</a:t>
            </a:r>
            <a:endParaRPr lang="en-IN" sz="18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690033"/>
            <a:ext cx="8825657" cy="681567"/>
          </a:xfrm>
        </p:spPr>
        <p:txBody>
          <a:bodyPr/>
          <a:lstStyle/>
          <a:p>
            <a:r>
              <a:rPr lang="en-US" b="1" u="sng" dirty="0"/>
              <a:t>CONCLUSION:</a:t>
            </a:r>
            <a:endParaRPr lang="en-US" dirty="0"/>
          </a:p>
        </p:txBody>
      </p:sp>
      <p:sp>
        <p:nvSpPr>
          <p:cNvPr id="3" name="Text Placeholder 2"/>
          <p:cNvSpPr>
            <a:spLocks noGrp="1"/>
          </p:cNvSpPr>
          <p:nvPr>
            <p:ph type="body" idx="1"/>
          </p:nvPr>
        </p:nvSpPr>
        <p:spPr>
          <a:xfrm>
            <a:off x="514876" y="1920240"/>
            <a:ext cx="10663664" cy="4320540"/>
          </a:xfrm>
        </p:spPr>
        <p:txBody>
          <a:bodyPr>
            <a:noAutofit/>
          </a:bodyPr>
          <a:lstStyle/>
          <a:p>
            <a:r>
              <a:rPr lang="en-US" sz="3200" cap="none"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smtClean="0"/>
              <a:t>	</a:t>
            </a:r>
            <a:r>
              <a:rPr lang="en-US" dirty="0" smtClean="0"/>
              <a:t>The model proposed in this paper serves  automatic detection of potholes and humps and alerting vehicle drivers to evade potential accidents. This article reports the development of a novel low-cost sensor node that utilizes cost-effective electrochemical sensors to measure carbon levels. The node can be powered by either solar-recharged battery or mains supply. It is capable of long-range, low power communication over public or private long-range wide area network </a:t>
            </a:r>
            <a:r>
              <a:rPr lang="en-US" dirty="0" err="1" smtClean="0"/>
              <a:t>IoT</a:t>
            </a:r>
            <a:r>
              <a:rPr lang="en-US" dirty="0" smtClean="0"/>
              <a:t> network and short-range high data rate communication over Wi-Fi. The developed sensor nodes were co-located with an accurate reference CO2 sensor for field calibration. </a:t>
            </a:r>
            <a:endParaRPr lang="en-US" sz="2400" dirty="0" smtClean="0"/>
          </a:p>
          <a:p>
            <a:pPr marL="457200" indent="-457200" algn="just"/>
            <a:endParaRPr lang="en-US" sz="2400" dirty="0">
              <a:solidFill>
                <a:schemeClr val="accent3"/>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141393"/>
            <a:ext cx="8825657" cy="681567"/>
          </a:xfrm>
        </p:spPr>
        <p:txBody>
          <a:bodyPr/>
          <a:lstStyle/>
          <a:p>
            <a:pPr marL="0" marR="0" algn="just">
              <a:lnSpc>
                <a:spcPct val="115000"/>
              </a:lnSpc>
              <a:spcBef>
                <a:spcPts val="1200"/>
              </a:spcBef>
              <a:spcAft>
                <a:spcPts val="1000"/>
              </a:spcAft>
            </a:pPr>
            <a:r>
              <a:rPr lang="en-US" b="1" u="sng" dirty="0" smtClean="0">
                <a:latin typeface="Times New Roman" panose="02020603050405020304" pitchFamily="18" charset="0"/>
                <a:ea typeface="Times New Roman" panose="02020603050405020304" pitchFamily="18" charset="0"/>
                <a:cs typeface="Latha" panose="020B0604020202020204" pitchFamily="34" charset="0"/>
              </a:rPr>
              <a:t>REFERENCE:</a:t>
            </a:r>
            <a:endParaRPr lang="en-US" sz="3200" dirty="0">
              <a:effectLst/>
              <a:latin typeface="Calibri" panose="020F0502020204030204" pitchFamily="34" charset="0"/>
              <a:ea typeface="Times New Roman" panose="02020603050405020304" pitchFamily="18" charset="0"/>
              <a:cs typeface="Latha" panose="020B0604020202020204" pitchFamily="34" charset="0"/>
            </a:endParaRPr>
          </a:p>
        </p:txBody>
      </p:sp>
      <p:sp>
        <p:nvSpPr>
          <p:cNvPr id="3" name="Text Placeholder 2"/>
          <p:cNvSpPr>
            <a:spLocks noGrp="1"/>
          </p:cNvSpPr>
          <p:nvPr>
            <p:ph type="body" idx="1"/>
          </p:nvPr>
        </p:nvSpPr>
        <p:spPr>
          <a:xfrm>
            <a:off x="514876" y="914400"/>
            <a:ext cx="10549364" cy="5852160"/>
          </a:xfrm>
        </p:spPr>
        <p:txBody>
          <a:bodyPr>
            <a:noAutofit/>
          </a:bodyPr>
          <a:lstStyle/>
          <a:p>
            <a:r>
              <a:rPr lang="en-US" dirty="0" smtClean="0"/>
              <a:t>[1] A. J. Cohen et al., “Estimates and 25-year trends of the global burden of disease attributable to ambient air pollution: An analysis of data from the global burden of diseases study 2015,” Lancet, vol. 389, no. 10082, pp. 1907–1918, May 2017.</a:t>
            </a:r>
            <a:endParaRPr lang="en-US" dirty="0" smtClean="0"/>
          </a:p>
          <a:p>
            <a:r>
              <a:rPr lang="en-US" dirty="0" smtClean="0"/>
              <a:t> [2] N. </a:t>
            </a:r>
            <a:r>
              <a:rPr lang="en-US" dirty="0" err="1" smtClean="0"/>
              <a:t>Castell</a:t>
            </a:r>
            <a:r>
              <a:rPr lang="en-US" dirty="0" smtClean="0"/>
              <a:t> et al., “Can commercial low-cost sensor platforms contribute to air quality monitoring and exposure estimates?” Environ. Int., vol. 99, pp. 293–302, Feb. 2017.</a:t>
            </a:r>
            <a:endParaRPr lang="en-US" dirty="0" smtClean="0"/>
          </a:p>
          <a:p>
            <a:r>
              <a:rPr lang="en-US" dirty="0" smtClean="0"/>
              <a:t> [3] K. </a:t>
            </a:r>
            <a:r>
              <a:rPr lang="en-US" dirty="0" err="1" smtClean="0"/>
              <a:t>Hu</a:t>
            </a:r>
            <a:r>
              <a:rPr lang="en-US" dirty="0" smtClean="0"/>
              <a:t>, V. </a:t>
            </a:r>
            <a:r>
              <a:rPr lang="en-US" dirty="0" err="1" smtClean="0"/>
              <a:t>Sivaraman</a:t>
            </a:r>
            <a:r>
              <a:rPr lang="en-US" dirty="0" smtClean="0"/>
              <a:t>, B. G. </a:t>
            </a:r>
            <a:r>
              <a:rPr lang="en-US" dirty="0" err="1" smtClean="0"/>
              <a:t>Luxan</a:t>
            </a:r>
            <a:r>
              <a:rPr lang="en-US" dirty="0" smtClean="0"/>
              <a:t>, and A. </a:t>
            </a:r>
            <a:r>
              <a:rPr lang="en-US" dirty="0" err="1" smtClean="0"/>
              <a:t>Rahman</a:t>
            </a:r>
            <a:r>
              <a:rPr lang="en-US" dirty="0" smtClean="0"/>
              <a:t>, “Design and evaluation of a metropolitan air pollution sensing system,” IEEE Sensors J., vol. 16, no. 5, pp. 1448–1459, Mar. 2016, </a:t>
            </a:r>
            <a:r>
              <a:rPr lang="en-US" dirty="0" err="1" smtClean="0"/>
              <a:t>doi</a:t>
            </a:r>
            <a:r>
              <a:rPr lang="en-US" dirty="0" smtClean="0"/>
              <a:t>: 10.1109/JSEN.2015.2499308. </a:t>
            </a:r>
            <a:endParaRPr lang="en-US" dirty="0" smtClean="0"/>
          </a:p>
          <a:p>
            <a:r>
              <a:rPr lang="en-US" dirty="0" smtClean="0"/>
              <a:t>[4] B. </a:t>
            </a:r>
            <a:r>
              <a:rPr lang="en-US" dirty="0" err="1" smtClean="0"/>
              <a:t>Maag</a:t>
            </a:r>
            <a:r>
              <a:rPr lang="en-US" dirty="0" smtClean="0"/>
              <a:t>, Z. Zhou, and L. Thiele, “A survey on sensor calibration in air pollution monitoring deployments,” IEEE Internet Things J., vol. 5, no. 6, pp. 4857–4870, Dec. 2018, </a:t>
            </a:r>
            <a:r>
              <a:rPr lang="en-US" dirty="0" err="1" smtClean="0"/>
              <a:t>doi</a:t>
            </a:r>
            <a:r>
              <a:rPr lang="en-US" dirty="0" smtClean="0"/>
              <a:t>: 10.1109/JIOT.2018.2853660.</a:t>
            </a:r>
            <a:endParaRPr lang="en-US" dirty="0" smtClean="0"/>
          </a:p>
          <a:p>
            <a:r>
              <a:rPr lang="en-US" dirty="0" smtClean="0"/>
              <a:t> [5] X. Liu, S. Cheng, H. Liu, S. </a:t>
            </a:r>
            <a:r>
              <a:rPr lang="en-US" dirty="0" err="1" smtClean="0"/>
              <a:t>Hu</a:t>
            </a:r>
            <a:r>
              <a:rPr lang="en-US" dirty="0" smtClean="0"/>
              <a:t>, D. Zhang, and H. </a:t>
            </a:r>
            <a:r>
              <a:rPr lang="en-US" dirty="0" err="1" smtClean="0"/>
              <a:t>Ning</a:t>
            </a:r>
            <a:r>
              <a:rPr lang="en-US" dirty="0" smtClean="0"/>
              <a:t>, “A survey on gas sensing technology,” Sensors, vol. 12, no. 7, pp. 9635–9665, Jul. 2012.</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a:xfrm>
            <a:off x="804863" y="819150"/>
            <a:ext cx="10414000" cy="5472113"/>
          </a:xfrm>
        </p:spPr>
        <p:txBody>
          <a:bodyPr>
            <a:normAutofit lnSpcReduction="10000"/>
          </a:bodyPr>
          <a:lstStyle/>
          <a:p>
            <a:r>
              <a:rPr lang="en-US" dirty="0" smtClean="0"/>
              <a:t>[6] Y. Yang, Z. </a:t>
            </a:r>
            <a:r>
              <a:rPr lang="en-US" dirty="0" err="1" smtClean="0"/>
              <a:t>Zheng</a:t>
            </a:r>
            <a:r>
              <a:rPr lang="en-US" dirty="0" smtClean="0"/>
              <a:t>, K. </a:t>
            </a:r>
            <a:r>
              <a:rPr lang="en-US" dirty="0" err="1" smtClean="0"/>
              <a:t>Bian</a:t>
            </a:r>
            <a:r>
              <a:rPr lang="en-US" dirty="0" smtClean="0"/>
              <a:t>, L. Song, and Z. Han, “Real-time profiling of fine-grained air quality index distribution using UAV sensing,” IEEE Internet Things J., vol. 5, no. 1, pp. 186–198, Feb. 2018, </a:t>
            </a:r>
            <a:r>
              <a:rPr lang="en-US" dirty="0" err="1" smtClean="0"/>
              <a:t>doi</a:t>
            </a:r>
            <a:r>
              <a:rPr lang="en-US" dirty="0" smtClean="0"/>
              <a:t>: 10.1109/JIOT.2017.2777820.</a:t>
            </a:r>
            <a:endParaRPr lang="en-US" dirty="0" smtClean="0"/>
          </a:p>
          <a:p>
            <a:r>
              <a:rPr lang="en-US" dirty="0" smtClean="0"/>
              <a:t> [7] M. Chen, J. Yang, L. </a:t>
            </a:r>
            <a:r>
              <a:rPr lang="en-US" dirty="0" err="1" smtClean="0"/>
              <a:t>Hu</a:t>
            </a:r>
            <a:r>
              <a:rPr lang="en-US" dirty="0" smtClean="0"/>
              <a:t>, M. S. </a:t>
            </a:r>
            <a:r>
              <a:rPr lang="en-US" dirty="0" err="1" smtClean="0"/>
              <a:t>Hossain</a:t>
            </a:r>
            <a:r>
              <a:rPr lang="en-US" dirty="0" smtClean="0"/>
              <a:t>, and G. Muhammad, “Urban healthcare big data system based on </a:t>
            </a:r>
            <a:r>
              <a:rPr lang="en-US" dirty="0" err="1" smtClean="0"/>
              <a:t>Crowdsourced</a:t>
            </a:r>
            <a:r>
              <a:rPr lang="en-US" dirty="0" smtClean="0"/>
              <a:t> and cloud-based air quality indicators,” IEEE </a:t>
            </a:r>
            <a:r>
              <a:rPr lang="en-US" dirty="0" err="1" smtClean="0"/>
              <a:t>Commun</a:t>
            </a:r>
            <a:r>
              <a:rPr lang="en-US" dirty="0" smtClean="0"/>
              <a:t>. Mag., vol. 56, no. 11, pp. 14–20, Nov. 2018.</a:t>
            </a:r>
            <a:endParaRPr lang="en-US" dirty="0" smtClean="0"/>
          </a:p>
          <a:p>
            <a:r>
              <a:rPr lang="en-US" dirty="0" smtClean="0"/>
              <a:t> [8] G. </a:t>
            </a:r>
            <a:r>
              <a:rPr lang="en-US" dirty="0" err="1" smtClean="0"/>
              <a:t>Mois</a:t>
            </a:r>
            <a:r>
              <a:rPr lang="en-US" dirty="0" smtClean="0"/>
              <a:t>, T. </a:t>
            </a:r>
            <a:r>
              <a:rPr lang="en-US" dirty="0" err="1" smtClean="0"/>
              <a:t>Sanislav</a:t>
            </a:r>
            <a:r>
              <a:rPr lang="en-US" dirty="0" smtClean="0"/>
              <a:t>, and S. C. </a:t>
            </a:r>
            <a:r>
              <a:rPr lang="en-US" dirty="0" err="1" smtClean="0"/>
              <a:t>Folea</a:t>
            </a:r>
            <a:r>
              <a:rPr lang="en-US" dirty="0" smtClean="0"/>
              <a:t>, “A cyber-physical system for environmental monitoring,” IEEE Trans. </a:t>
            </a:r>
            <a:r>
              <a:rPr lang="en-US" dirty="0" err="1" smtClean="0"/>
              <a:t>Instrum</a:t>
            </a:r>
            <a:r>
              <a:rPr lang="en-US" dirty="0" smtClean="0"/>
              <a:t>. Meas., vol. 65, no. 6, pp. 1463–1471, Jun. 2016.</a:t>
            </a:r>
            <a:endParaRPr lang="en-US" dirty="0" smtClean="0"/>
          </a:p>
          <a:p>
            <a:r>
              <a:rPr lang="en-US" dirty="0" smtClean="0"/>
              <a:t> [9] G. </a:t>
            </a:r>
            <a:r>
              <a:rPr lang="en-US" dirty="0" err="1" smtClean="0"/>
              <a:t>Mois</a:t>
            </a:r>
            <a:r>
              <a:rPr lang="en-US" dirty="0" smtClean="0"/>
              <a:t>, S. </a:t>
            </a:r>
            <a:r>
              <a:rPr lang="en-US" dirty="0" err="1" smtClean="0"/>
              <a:t>Folea</a:t>
            </a:r>
            <a:r>
              <a:rPr lang="en-US" dirty="0" smtClean="0"/>
              <a:t>, and T. </a:t>
            </a:r>
            <a:r>
              <a:rPr lang="en-US" dirty="0" err="1" smtClean="0"/>
              <a:t>Sanislav</a:t>
            </a:r>
            <a:r>
              <a:rPr lang="en-US" dirty="0" smtClean="0"/>
              <a:t>, “Analysis of three </a:t>
            </a:r>
            <a:r>
              <a:rPr lang="en-US" dirty="0" err="1" smtClean="0"/>
              <a:t>IoT</a:t>
            </a:r>
            <a:r>
              <a:rPr lang="en-US" dirty="0" smtClean="0"/>
              <a:t>-based wireless sensors for environmental monitoring,” IEEE Trans. </a:t>
            </a:r>
            <a:r>
              <a:rPr lang="en-US" dirty="0" err="1" smtClean="0"/>
              <a:t>Instrum</a:t>
            </a:r>
            <a:r>
              <a:rPr lang="en-US" dirty="0" smtClean="0"/>
              <a:t>. Meas., vol. 66, no. 8, pp. 2056–2064, Aug. 2017. </a:t>
            </a:r>
            <a:endParaRPr lang="en-US" dirty="0" smtClean="0"/>
          </a:p>
          <a:p>
            <a:r>
              <a:rPr lang="en-US" dirty="0" smtClean="0"/>
              <a:t>[10] A. </a:t>
            </a:r>
            <a:r>
              <a:rPr lang="en-US" dirty="0" err="1" smtClean="0"/>
              <a:t>Kadri</a:t>
            </a:r>
            <a:r>
              <a:rPr lang="en-US" dirty="0" smtClean="0"/>
              <a:t>, E. </a:t>
            </a:r>
            <a:r>
              <a:rPr lang="en-US" dirty="0" err="1" smtClean="0"/>
              <a:t>Yaacoub</a:t>
            </a:r>
            <a:r>
              <a:rPr lang="en-US" dirty="0" smtClean="0"/>
              <a:t>, M. </a:t>
            </a:r>
            <a:r>
              <a:rPr lang="en-US" dirty="0" err="1" smtClean="0"/>
              <a:t>Mushtaha</a:t>
            </a:r>
            <a:r>
              <a:rPr lang="en-US" dirty="0" smtClean="0"/>
              <a:t>, and A. Abu-</a:t>
            </a:r>
            <a:r>
              <a:rPr lang="en-US" dirty="0" err="1" smtClean="0"/>
              <a:t>Dayya</a:t>
            </a:r>
            <a:r>
              <a:rPr lang="en-US" dirty="0" smtClean="0"/>
              <a:t>, “Wireless sensor network for real-time air pollution monitoring,” in Proc. 1st Int. Conf. </a:t>
            </a:r>
            <a:r>
              <a:rPr lang="en-US" dirty="0" err="1" smtClean="0"/>
              <a:t>Commun</a:t>
            </a:r>
            <a:r>
              <a:rPr lang="en-US" dirty="0" smtClean="0"/>
              <a:t>., Signal Process., Their Appl. (ICCSPA), Feb. 2013, pp. 1–5.</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256" y="2038773"/>
            <a:ext cx="8825657" cy="2098887"/>
          </a:xfrm>
        </p:spPr>
        <p:txBody>
          <a:bodyPr/>
          <a:lstStyle/>
          <a:p>
            <a:pPr marL="0" marR="0" algn="ctr">
              <a:lnSpc>
                <a:spcPct val="115000"/>
              </a:lnSpc>
              <a:spcBef>
                <a:spcPts val="1200"/>
              </a:spcBef>
              <a:spcAft>
                <a:spcPts val="1000"/>
              </a:spcAft>
            </a:pPr>
            <a:r>
              <a:rPr lang="en-US" sz="9600" b="1" u="sng" dirty="0">
                <a:latin typeface="Times New Roman" panose="02020603050405020304" pitchFamily="18" charset="0"/>
                <a:ea typeface="Times New Roman" panose="02020603050405020304" pitchFamily="18" charset="0"/>
                <a:cs typeface="Latha" panose="020B0604020202020204" pitchFamily="34" charset="0"/>
              </a:rPr>
              <a:t>THANK YOU</a:t>
            </a:r>
            <a:endParaRPr lang="en-US" sz="8000"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896" y="850053"/>
            <a:ext cx="8825657" cy="1298787"/>
          </a:xfrm>
        </p:spPr>
        <p:txBody>
          <a:bodyPr/>
          <a:lstStyle/>
          <a:p>
            <a:pPr marL="0" marR="0">
              <a:lnSpc>
                <a:spcPct val="115000"/>
              </a:lnSpc>
              <a:spcBef>
                <a:spcPts val="1200"/>
              </a:spcBef>
              <a:spcAft>
                <a:spcPts val="1000"/>
              </a:spcAft>
            </a:pPr>
            <a:r>
              <a:rPr lang="en-US" sz="4400" b="1" u="sng" dirty="0">
                <a:latin typeface="Times New Roman" panose="02020603050405020304" pitchFamily="18" charset="0"/>
                <a:ea typeface="Times New Roman" panose="02020603050405020304" pitchFamily="18" charset="0"/>
                <a:cs typeface="Latha" panose="020B0604020202020204" pitchFamily="34" charset="0"/>
              </a:rPr>
              <a:t>SCOPE OF THE PROJECT</a:t>
            </a:r>
            <a:r>
              <a:rPr lang="en-US" sz="4400" b="1" u="sng" dirty="0" smtClean="0">
                <a:latin typeface="Times New Roman" panose="02020603050405020304" pitchFamily="18" charset="0"/>
                <a:ea typeface="Times New Roman" panose="02020603050405020304" pitchFamily="18" charset="0"/>
                <a:cs typeface="Latha" panose="020B0604020202020204" pitchFamily="34" charset="0"/>
              </a:rPr>
              <a:t>:</a:t>
            </a:r>
            <a:endParaRPr lang="en-US" dirty="0"/>
          </a:p>
        </p:txBody>
      </p:sp>
      <p:sp>
        <p:nvSpPr>
          <p:cNvPr id="3" name="Text Placeholder 2"/>
          <p:cNvSpPr>
            <a:spLocks noGrp="1"/>
          </p:cNvSpPr>
          <p:nvPr>
            <p:ph type="body" idx="1"/>
          </p:nvPr>
        </p:nvSpPr>
        <p:spPr>
          <a:xfrm>
            <a:off x="880634" y="2834280"/>
            <a:ext cx="9337785" cy="1920599"/>
          </a:xfrm>
        </p:spPr>
        <p:txBody>
          <a:bodyPr>
            <a:normAutofit/>
          </a:bodyPr>
          <a:lstStyle/>
          <a:p>
            <a:r>
              <a:rPr lang="en-US" sz="2400" dirty="0" smtClean="0"/>
              <a:t>The scope of the project presents an prototype that reports the development of a novel low-cost sensor node that utilizes cost-effective electrochemical sensors to measure carbon levels.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438573"/>
            <a:ext cx="8825657" cy="910167"/>
          </a:xfrm>
        </p:spPr>
        <p:txBody>
          <a:bodyPr/>
          <a:lstStyle/>
          <a:p>
            <a:pPr marL="0" marR="0" algn="just">
              <a:lnSpc>
                <a:spcPct val="115000"/>
              </a:lnSpc>
              <a:spcBef>
                <a:spcPts val="1200"/>
              </a:spcBef>
              <a:spcAft>
                <a:spcPts val="1000"/>
              </a:spcAft>
            </a:pPr>
            <a:r>
              <a:rPr lang="en-US" sz="4400" b="1" u="sng" dirty="0">
                <a:latin typeface="Times New Roman" panose="02020603050405020304" pitchFamily="18" charset="0"/>
                <a:ea typeface="Times New Roman" panose="02020603050405020304" pitchFamily="18" charset="0"/>
                <a:cs typeface="Latha" panose="020B0604020202020204" pitchFamily="34" charset="0"/>
              </a:rPr>
              <a:t>LITERATURE SURVEY:</a:t>
            </a:r>
            <a:endParaRPr lang="en-US" sz="3600" dirty="0">
              <a:effectLst/>
              <a:latin typeface="Calibri" panose="020F0502020204030204" pitchFamily="34" charset="0"/>
              <a:ea typeface="Times New Roman" panose="02020603050405020304" pitchFamily="18" charset="0"/>
              <a:cs typeface="Latha" panose="020B0604020202020204" pitchFamily="34" charset="0"/>
            </a:endParaRPr>
          </a:p>
        </p:txBody>
      </p:sp>
      <p:sp>
        <p:nvSpPr>
          <p:cNvPr id="3" name="Text Placeholder 2"/>
          <p:cNvSpPr>
            <a:spLocks noGrp="1"/>
          </p:cNvSpPr>
          <p:nvPr>
            <p:ph type="body" idx="1"/>
          </p:nvPr>
        </p:nvSpPr>
        <p:spPr>
          <a:xfrm>
            <a:off x="440759" y="1289871"/>
            <a:ext cx="10549364" cy="4800600"/>
          </a:xfrm>
        </p:spPr>
        <p:txBody>
          <a:bodyPr>
            <a:noAutofit/>
          </a:bodyPr>
          <a:lstStyle/>
          <a:p>
            <a:r>
              <a:rPr lang="en-US" sz="1400" b="1" dirty="0" smtClean="0"/>
              <a:t>TITTLE 1: </a:t>
            </a:r>
            <a:r>
              <a:rPr lang="en-US" sz="1400" dirty="0" smtClean="0"/>
              <a:t>Convolution Recurrent Neural Networks Based Dynamic </a:t>
            </a:r>
            <a:r>
              <a:rPr lang="en-US" sz="1400" dirty="0" err="1" smtClean="0"/>
              <a:t>Transboundary</a:t>
            </a:r>
            <a:r>
              <a:rPr lang="en-US" sz="1400" dirty="0" smtClean="0"/>
              <a:t> Air Pollution </a:t>
            </a:r>
            <a:r>
              <a:rPr lang="en-US" sz="1400" dirty="0" err="1" smtClean="0"/>
              <a:t>Predictiona</a:t>
            </a:r>
            <a:endParaRPr lang="en-US" sz="1400" dirty="0" smtClean="0"/>
          </a:p>
          <a:p>
            <a:endParaRPr lang="en-US" sz="1400" dirty="0" smtClean="0"/>
          </a:p>
          <a:p>
            <a:r>
              <a:rPr lang="en-US" sz="1400" b="1" dirty="0" smtClean="0"/>
              <a:t>AUTHOR</a:t>
            </a:r>
            <a:r>
              <a:rPr lang="en-US" sz="1400" dirty="0" smtClean="0"/>
              <a:t> </a:t>
            </a:r>
            <a:r>
              <a:rPr lang="en-US" sz="1400" dirty="0" err="1" smtClean="0"/>
              <a:t>Peijiang</a:t>
            </a:r>
            <a:r>
              <a:rPr lang="en-US" sz="1400" dirty="0" smtClean="0"/>
              <a:t> Zhao ,Koji </a:t>
            </a:r>
            <a:r>
              <a:rPr lang="en-US" sz="1400" dirty="0" err="1" smtClean="0"/>
              <a:t>Zettsu</a:t>
            </a:r>
            <a:endParaRPr lang="en-US" sz="1400" dirty="0" smtClean="0"/>
          </a:p>
          <a:p>
            <a:endParaRPr lang="en-US" sz="1400" b="1" dirty="0" smtClean="0"/>
          </a:p>
          <a:p>
            <a:r>
              <a:rPr lang="en-US" sz="1400" b="1" dirty="0" smtClean="0"/>
              <a:t> YEAR</a:t>
            </a:r>
            <a:r>
              <a:rPr lang="en-US" sz="1400" dirty="0" smtClean="0"/>
              <a:t>: 2019</a:t>
            </a:r>
            <a:r>
              <a:rPr lang="en-US" sz="1400" b="1" dirty="0" smtClean="0"/>
              <a:t> </a:t>
            </a:r>
            <a:endParaRPr lang="en-US" sz="1400" dirty="0" smtClean="0"/>
          </a:p>
          <a:p>
            <a:endParaRPr lang="en-US" sz="1400" b="1" dirty="0" smtClean="0"/>
          </a:p>
          <a:p>
            <a:r>
              <a:rPr lang="en-US" sz="1400" b="1" dirty="0" smtClean="0"/>
              <a:t>DESCRIPTION</a:t>
            </a:r>
            <a:r>
              <a:rPr lang="en-US" sz="1400" dirty="0" smtClean="0"/>
              <a:t>:	</a:t>
            </a:r>
            <a:endParaRPr lang="en-US" sz="1400" dirty="0" smtClean="0"/>
          </a:p>
          <a:p>
            <a:r>
              <a:rPr lang="en-US" sz="1400" dirty="0" smtClean="0"/>
              <a:t>    </a:t>
            </a:r>
            <a:r>
              <a:rPr lang="en-US" sz="1400" dirty="0" err="1" smtClean="0"/>
              <a:t>Transboundary</a:t>
            </a:r>
            <a:r>
              <a:rPr lang="en-US" sz="1400" dirty="0" smtClean="0"/>
              <a:t> air pollution is one of the main sources of air pollution in island cities. However, the </a:t>
            </a:r>
            <a:r>
              <a:rPr lang="en-US" sz="1400" dirty="0" err="1" smtClean="0"/>
              <a:t>transboundary</a:t>
            </a:r>
            <a:r>
              <a:rPr lang="en-US" sz="1400" dirty="0" smtClean="0"/>
              <a:t> pollution confounded by local emission, meteorological conditions, and it is difficult to predict. Currently, most of urban </a:t>
            </a:r>
            <a:r>
              <a:rPr lang="en-US" sz="1400" dirty="0" err="1" smtClean="0"/>
              <a:t>airpollution</a:t>
            </a:r>
            <a:r>
              <a:rPr lang="en-US" sz="1400" dirty="0" smtClean="0"/>
              <a:t> prediction methods do not predict with </a:t>
            </a:r>
            <a:r>
              <a:rPr lang="en-US" sz="1400" dirty="0" err="1" smtClean="0"/>
              <a:t>transboundary</a:t>
            </a:r>
            <a:r>
              <a:rPr lang="en-US" sz="1400" dirty="0" smtClean="0"/>
              <a:t> air pollution. Therefore, we introduce a dynamic </a:t>
            </a:r>
            <a:r>
              <a:rPr lang="en-US" sz="1400" dirty="0" err="1" smtClean="0"/>
              <a:t>transboundary</a:t>
            </a:r>
            <a:r>
              <a:rPr lang="en-US" sz="1400" dirty="0" smtClean="0"/>
              <a:t> air pollution prediction approach based on </a:t>
            </a:r>
            <a:r>
              <a:rPr lang="en-US" sz="1400" dirty="0" err="1" smtClean="0"/>
              <a:t>convolutional</a:t>
            </a:r>
            <a:r>
              <a:rPr lang="en-US" sz="1400" dirty="0" smtClean="0"/>
              <a:t> recurrent neural networks(D-CRNN) which: (</a:t>
            </a:r>
            <a:r>
              <a:rPr lang="en-US" sz="1400" dirty="0" err="1" smtClean="0"/>
              <a:t>i</a:t>
            </a:r>
            <a:r>
              <a:rPr lang="en-US" sz="1400" dirty="0" smtClean="0"/>
              <a:t>) Divide the prediction inputs into prediction locations and </a:t>
            </a:r>
            <a:r>
              <a:rPr lang="en-US" sz="1400" dirty="0" err="1" smtClean="0"/>
              <a:t>transboundary</a:t>
            </a:r>
            <a:r>
              <a:rPr lang="en-US" sz="1400" dirty="0" smtClean="0"/>
              <a:t> air pollution sources; (ii) Use two different </a:t>
            </a:r>
            <a:r>
              <a:rPr lang="en-US" sz="1400" dirty="0" err="1" smtClean="0"/>
              <a:t>convolutional</a:t>
            </a:r>
            <a:r>
              <a:rPr lang="en-US" sz="1400" dirty="0" smtClean="0"/>
              <a:t> recurrent neural networks to solve the spatial-temporal feature of each inputs. (iii) Through a </a:t>
            </a:r>
            <a:r>
              <a:rPr lang="en-US" sz="1400" dirty="0" err="1" smtClean="0"/>
              <a:t>transboundary</a:t>
            </a:r>
            <a:r>
              <a:rPr lang="en-US" sz="1400" dirty="0" smtClean="0"/>
              <a:t> prediction network to integrate the spatial-temporal feature of prediction locations with the spatial-temporal feature of </a:t>
            </a:r>
            <a:r>
              <a:rPr lang="en-US" sz="1400" dirty="0" err="1" smtClean="0"/>
              <a:t>transboundary</a:t>
            </a:r>
            <a:r>
              <a:rPr lang="en-US" sz="1400" dirty="0" smtClean="0"/>
              <a:t> air pollution sources in a dynamic asynchronous method. Then use those mixed features to predict the air pollution. We evaluate our DCRNN model with the local atmospheric monitoring data in Kyushu, Japan and the </a:t>
            </a:r>
            <a:r>
              <a:rPr lang="en-US" sz="1400" dirty="0" err="1" smtClean="0"/>
              <a:t>transboundary</a:t>
            </a:r>
            <a:r>
              <a:rPr lang="en-US" sz="1400" dirty="0" smtClean="0"/>
              <a:t> air pollution data from 33 coastal cities in eastern Asia from January 2015 to July 2017. The results show that our D-CRNN model have achieved 86.2%, 78.6% accuracy of total prediction and </a:t>
            </a:r>
            <a:r>
              <a:rPr lang="en-US" sz="1400" dirty="0" err="1" smtClean="0"/>
              <a:t>transboundary</a:t>
            </a:r>
            <a:r>
              <a:rPr lang="en-US" sz="1400" dirty="0" smtClean="0"/>
              <a:t> air pollution in next 6 hours..</a:t>
            </a:r>
            <a:endParaRPr lang="en-US" sz="1400" dirty="0" smtClean="0"/>
          </a:p>
          <a:p>
            <a:r>
              <a:rPr lang="en-US" sz="1400" b="1" dirty="0" smtClean="0"/>
              <a:t> </a:t>
            </a:r>
            <a:endParaRPr lang="en-US" sz="1400" dirty="0" smtClean="0"/>
          </a:p>
          <a:p>
            <a:r>
              <a:rPr lang="en-US" sz="1400" dirty="0" smtClean="0"/>
              <a:t>.</a:t>
            </a:r>
            <a:endParaRPr lang="en-US" dirty="0" smtClean="0"/>
          </a:p>
          <a:p>
            <a:endParaRPr lang="en-US" dirty="0">
              <a:solidFill>
                <a:schemeClr val="accent3"/>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457200"/>
            <a:ext cx="10721340" cy="5760720"/>
          </a:xfrm>
        </p:spPr>
        <p:txBody>
          <a:bodyPr>
            <a:noAutofit/>
          </a:bodyPr>
          <a:lstStyle/>
          <a:p>
            <a:r>
              <a:rPr lang="en-US" sz="1600" b="1" dirty="0" smtClean="0"/>
              <a:t>TITTLE 2: </a:t>
            </a:r>
            <a:r>
              <a:rPr lang="en-US" sz="1600" dirty="0" smtClean="0"/>
              <a:t>Air Purification System for Street Level Air Pollution and Roadside Air Pollution</a:t>
            </a:r>
            <a:endParaRPr lang="en-US" sz="1600" dirty="0" smtClean="0"/>
          </a:p>
          <a:p>
            <a:r>
              <a:rPr lang="en-US" sz="1600" b="1" dirty="0" smtClean="0"/>
              <a:t> </a:t>
            </a:r>
            <a:endParaRPr lang="en-US" sz="1600" dirty="0" smtClean="0"/>
          </a:p>
          <a:p>
            <a:r>
              <a:rPr lang="en-US" sz="1600" b="1" dirty="0" smtClean="0"/>
              <a:t>AUTHOR: </a:t>
            </a:r>
            <a:r>
              <a:rPr lang="en-US" sz="1600" dirty="0" err="1" smtClean="0"/>
              <a:t>B.Ravi</a:t>
            </a:r>
            <a:r>
              <a:rPr lang="en-US" sz="1600" dirty="0" smtClean="0"/>
              <a:t> Subrahmanyam1 , </a:t>
            </a:r>
            <a:r>
              <a:rPr lang="en-US" sz="1600" dirty="0" err="1" smtClean="0"/>
              <a:t>Avanish</a:t>
            </a:r>
            <a:r>
              <a:rPr lang="en-US" sz="1600" dirty="0" smtClean="0"/>
              <a:t> </a:t>
            </a:r>
            <a:r>
              <a:rPr lang="en-US" sz="1600" dirty="0" err="1" smtClean="0"/>
              <a:t>Gautam</a:t>
            </a:r>
            <a:r>
              <a:rPr lang="en-US" sz="1600" dirty="0" smtClean="0"/>
              <a:t> Dr. </a:t>
            </a:r>
            <a:r>
              <a:rPr lang="en-US" sz="1600" dirty="0" err="1" smtClean="0"/>
              <a:t>Prabhakar</a:t>
            </a:r>
            <a:r>
              <a:rPr lang="en-US" sz="1600" dirty="0" smtClean="0"/>
              <a:t> Tiwari3</a:t>
            </a:r>
            <a:endParaRPr lang="en-US" sz="1600" dirty="0" smtClean="0"/>
          </a:p>
          <a:p>
            <a:r>
              <a:rPr lang="en-US" sz="1600" b="1" dirty="0" smtClean="0"/>
              <a:t>YEAR</a:t>
            </a:r>
            <a:r>
              <a:rPr lang="en-US" sz="1600" dirty="0" smtClean="0"/>
              <a:t>: 2018</a:t>
            </a:r>
            <a:endParaRPr lang="en-US" sz="1600" dirty="0" smtClean="0"/>
          </a:p>
          <a:p>
            <a:r>
              <a:rPr lang="en-US" sz="1600" b="1" dirty="0" smtClean="0"/>
              <a:t> </a:t>
            </a:r>
            <a:endParaRPr lang="en-US" sz="1600" dirty="0" smtClean="0"/>
          </a:p>
          <a:p>
            <a:r>
              <a:rPr lang="en-US" sz="1600" b="1" dirty="0" smtClean="0"/>
              <a:t>DESCRIPTION</a:t>
            </a:r>
            <a:r>
              <a:rPr lang="en-US" sz="1600" dirty="0" smtClean="0"/>
              <a:t>:	</a:t>
            </a:r>
            <a:endParaRPr lang="en-US" sz="1600" dirty="0" smtClean="0"/>
          </a:p>
          <a:p>
            <a:r>
              <a:rPr lang="en-US" sz="1600" dirty="0" smtClean="0"/>
              <a:t>— Decreasing the pollution level is now the main aim for many. Pollution is in many forms; almost every natural thing is now affected by the term pollution. Not only land, water, air, but each and every thing belongs to the planet is now in danger levels of pollution. Already human civilizations woke up to reduce this danger but are not into many things one of such is air. Air pollution is one of the hardest challenges to the humans as it is beyond our hand limits. So there must be a technology for that to decrease the alarming levels of air pollution. The discussed method also aims to bring the increased levels of pollution back to the bottom. In this method the air is being purified by the use of distilled water only, without the use of any synthetic material and/or chemical substance. Here, the air is made passed through the water so by reaction with water, pollutants stay in it results in clean air. In this method air is being purified by polluting water, but the fact is cleaning water is easy and there are many methods for this but cleaning air needs some boost up in the technology level.</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457200"/>
            <a:ext cx="10721340" cy="5760720"/>
          </a:xfrm>
        </p:spPr>
        <p:txBody>
          <a:bodyPr>
            <a:noAutofit/>
          </a:bodyPr>
          <a:lstStyle/>
          <a:p>
            <a:r>
              <a:rPr lang="en-US" sz="1400" b="1" dirty="0" smtClean="0"/>
              <a:t>TITTLE 3: </a:t>
            </a:r>
            <a:r>
              <a:rPr lang="en-US" sz="1400" dirty="0" smtClean="0"/>
              <a:t>Identifying Outdoor Context by Correlating Air and Noise Pollution Sensor log	</a:t>
            </a:r>
            <a:endParaRPr lang="en-US" sz="1400" dirty="0" smtClean="0"/>
          </a:p>
          <a:p>
            <a:r>
              <a:rPr lang="en-US" sz="1400" dirty="0" smtClean="0"/>
              <a:t> </a:t>
            </a:r>
            <a:endParaRPr lang="en-US" sz="1400" dirty="0" smtClean="0"/>
          </a:p>
          <a:p>
            <a:r>
              <a:rPr lang="en-US" sz="1400" b="1" dirty="0" smtClean="0"/>
              <a:t>AUTHOR: </a:t>
            </a:r>
            <a:r>
              <a:rPr lang="en-US" sz="1400" dirty="0" smtClean="0"/>
              <a:t> </a:t>
            </a:r>
            <a:r>
              <a:rPr lang="en-US" sz="1400" dirty="0" err="1" smtClean="0"/>
              <a:t>Biswajit</a:t>
            </a:r>
            <a:r>
              <a:rPr lang="en-US" sz="1400" dirty="0" smtClean="0"/>
              <a:t> </a:t>
            </a:r>
            <a:r>
              <a:rPr lang="en-US" sz="1400" dirty="0" err="1" smtClean="0"/>
              <a:t>Maity</a:t>
            </a:r>
            <a:r>
              <a:rPr lang="en-US" sz="1400" dirty="0" smtClean="0"/>
              <a:t> , </a:t>
            </a:r>
            <a:r>
              <a:rPr lang="en-US" sz="1400" dirty="0" err="1" smtClean="0"/>
              <a:t>Yashwant</a:t>
            </a:r>
            <a:r>
              <a:rPr lang="en-US" sz="1400" dirty="0" smtClean="0"/>
              <a:t> </a:t>
            </a:r>
            <a:r>
              <a:rPr lang="en-US" sz="1400" dirty="0" err="1" smtClean="0"/>
              <a:t>Polapragada</a:t>
            </a:r>
            <a:r>
              <a:rPr lang="en-US" sz="1400" dirty="0" smtClean="0"/>
              <a:t> , </a:t>
            </a:r>
            <a:r>
              <a:rPr lang="en-US" sz="1400" dirty="0" err="1" smtClean="0"/>
              <a:t>Arindam</a:t>
            </a:r>
            <a:r>
              <a:rPr lang="en-US" sz="1400" dirty="0" smtClean="0"/>
              <a:t> </a:t>
            </a:r>
            <a:r>
              <a:rPr lang="en-US" sz="1400" dirty="0" err="1" smtClean="0"/>
              <a:t>Ghosh</a:t>
            </a:r>
            <a:r>
              <a:rPr lang="en-US" sz="1400" dirty="0" smtClean="0"/>
              <a:t> , </a:t>
            </a:r>
            <a:r>
              <a:rPr lang="en-US" sz="1400" dirty="0" err="1" smtClean="0"/>
              <a:t>Sanghita</a:t>
            </a:r>
            <a:r>
              <a:rPr lang="en-US" sz="1400" dirty="0" smtClean="0"/>
              <a:t> </a:t>
            </a:r>
            <a:r>
              <a:rPr lang="en-US" sz="1400" dirty="0" err="1" smtClean="0"/>
              <a:t>Bhattacharjee</a:t>
            </a:r>
            <a:r>
              <a:rPr lang="en-US" sz="1400" dirty="0" smtClean="0"/>
              <a:t>, </a:t>
            </a:r>
            <a:r>
              <a:rPr lang="en-US" sz="1400" dirty="0" err="1" smtClean="0"/>
              <a:t>Subrata</a:t>
            </a:r>
            <a:r>
              <a:rPr lang="en-US" sz="1400" dirty="0" smtClean="0"/>
              <a:t> Nandi,</a:t>
            </a:r>
            <a:r>
              <a:rPr lang="en-US" sz="1400" b="1" dirty="0" smtClean="0"/>
              <a:t> </a:t>
            </a:r>
            <a:endParaRPr lang="en-US" sz="1400" dirty="0" smtClean="0"/>
          </a:p>
          <a:p>
            <a:r>
              <a:rPr lang="en-US" sz="1400" b="1" dirty="0" smtClean="0"/>
              <a:t> </a:t>
            </a:r>
            <a:endParaRPr lang="en-US" sz="1400" dirty="0" smtClean="0"/>
          </a:p>
          <a:p>
            <a:r>
              <a:rPr lang="en-US" sz="1400" b="1" dirty="0" smtClean="0"/>
              <a:t>YEAR</a:t>
            </a:r>
            <a:r>
              <a:rPr lang="en-US" sz="1400" dirty="0" smtClean="0"/>
              <a:t>: 2020</a:t>
            </a:r>
            <a:endParaRPr lang="en-US" sz="1400" dirty="0" smtClean="0"/>
          </a:p>
          <a:p>
            <a:r>
              <a:rPr lang="en-US" sz="1400" b="1" dirty="0" smtClean="0"/>
              <a:t> </a:t>
            </a:r>
            <a:endParaRPr lang="en-US" sz="1400" dirty="0" smtClean="0"/>
          </a:p>
          <a:p>
            <a:r>
              <a:rPr lang="en-US" sz="1400" b="1" dirty="0" smtClean="0"/>
              <a:t>DESCRIPTION</a:t>
            </a:r>
            <a:r>
              <a:rPr lang="en-US" sz="1400" dirty="0" smtClean="0"/>
              <a:t>:	</a:t>
            </a:r>
            <a:endParaRPr lang="en-US" sz="1400" dirty="0" smtClean="0"/>
          </a:p>
          <a:p>
            <a:r>
              <a:rPr lang="en-US" sz="1400" dirty="0" smtClean="0"/>
              <a:t>In an urban area, the degree of ambient noise and air pollution play a vital role in determining the quality of human life. The impact of these two pollutants is increasing day-by-day due to rapid urbanization. Although, creating real-time pollution maps and forecasting of pollution levels have been studied extensively, the contextual, </a:t>
            </a:r>
            <a:r>
              <a:rPr lang="en-US" sz="1400" dirty="0" err="1" smtClean="0"/>
              <a:t>spatio</a:t>
            </a:r>
            <a:r>
              <a:rPr lang="en-US" sz="1400" dirty="0" smtClean="0"/>
              <a:t>-temporal correlation between air and noise pollution has not been investigated thoroughly. This correlation is important to identify the characteristics of an urban area. In this paper, we have highlighted some aspects that are useful to identify a context from different pollutant data. To collect the noise data, we have developed an android based application ”</a:t>
            </a:r>
            <a:r>
              <a:rPr lang="en-US" sz="1400" dirty="0" err="1" smtClean="0"/>
              <a:t>AudREC</a:t>
            </a:r>
            <a:r>
              <a:rPr lang="en-US" sz="1400" dirty="0" smtClean="0"/>
              <a:t>” that uses the inbuilt mobile micro-phone sensor. Moreover, for measuring air pollutants, we have used a ready-made ”Flow” device that senses PM2.5 and CO2, etc. The initial outdoor experiments show the feasibility of the platform for recognizing contexts from air and noise pollution information.</a:t>
            </a:r>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457200"/>
            <a:ext cx="10721340" cy="5760720"/>
          </a:xfrm>
        </p:spPr>
        <p:txBody>
          <a:bodyPr>
            <a:noAutofit/>
          </a:bodyPr>
          <a:lstStyle/>
          <a:p>
            <a:r>
              <a:rPr lang="en-US" sz="1400" b="1" dirty="0" smtClean="0"/>
              <a:t>TITTLE 4: </a:t>
            </a:r>
            <a:r>
              <a:rPr lang="en-US" sz="1400" dirty="0" smtClean="0"/>
              <a:t>Air Pollution Monitoring System using Internet of Vehicles and Pollution Sensors</a:t>
            </a:r>
            <a:endParaRPr lang="en-US" sz="1400" dirty="0" smtClean="0"/>
          </a:p>
          <a:p>
            <a:r>
              <a:rPr lang="en-US" sz="1400" b="1" dirty="0" smtClean="0"/>
              <a:t> </a:t>
            </a:r>
            <a:endParaRPr lang="en-US" sz="1400" dirty="0" smtClean="0"/>
          </a:p>
          <a:p>
            <a:r>
              <a:rPr lang="en-US" sz="1400" b="1" dirty="0" smtClean="0"/>
              <a:t>AUTHOR: </a:t>
            </a:r>
            <a:r>
              <a:rPr lang="en-US" sz="1400" dirty="0" smtClean="0"/>
              <a:t>Kanpur </a:t>
            </a:r>
            <a:r>
              <a:rPr lang="en-US" sz="1400" dirty="0" err="1" smtClean="0"/>
              <a:t>Rani</a:t>
            </a:r>
            <a:r>
              <a:rPr lang="en-US" sz="1400" dirty="0" smtClean="0"/>
              <a:t> V, V </a:t>
            </a:r>
            <a:r>
              <a:rPr lang="en-US" sz="1400" dirty="0" err="1" smtClean="0"/>
              <a:t>allikanna</a:t>
            </a:r>
            <a:r>
              <a:rPr lang="en-US" sz="1400" dirty="0" smtClean="0"/>
              <a:t> A L</a:t>
            </a:r>
            <a:r>
              <a:rPr lang="en-US" sz="1400" b="1" dirty="0" smtClean="0"/>
              <a:t> </a:t>
            </a:r>
            <a:endParaRPr lang="en-US" sz="1400" dirty="0" smtClean="0"/>
          </a:p>
          <a:p>
            <a:r>
              <a:rPr lang="en-US" sz="1400" b="1" dirty="0" smtClean="0"/>
              <a:t> </a:t>
            </a:r>
            <a:endParaRPr lang="en-US" sz="1400" dirty="0" smtClean="0"/>
          </a:p>
          <a:p>
            <a:r>
              <a:rPr lang="en-US" sz="1400" b="1" dirty="0" smtClean="0"/>
              <a:t>YEAR</a:t>
            </a:r>
            <a:r>
              <a:rPr lang="en-US" sz="1400" dirty="0" smtClean="0"/>
              <a:t>: 2020</a:t>
            </a:r>
            <a:endParaRPr lang="en-US" sz="1400" dirty="0" smtClean="0"/>
          </a:p>
          <a:p>
            <a:r>
              <a:rPr lang="en-US" sz="1400" b="1" dirty="0" smtClean="0"/>
              <a:t> </a:t>
            </a:r>
            <a:endParaRPr lang="en-US" sz="1400" dirty="0" smtClean="0"/>
          </a:p>
          <a:p>
            <a:r>
              <a:rPr lang="en-US" sz="1400" b="1" dirty="0" smtClean="0"/>
              <a:t>DESCRIPTION</a:t>
            </a:r>
            <a:r>
              <a:rPr lang="en-US" sz="1400" dirty="0" smtClean="0"/>
              <a:t>:	</a:t>
            </a:r>
            <a:endParaRPr lang="en-US" sz="1400" dirty="0" smtClean="0"/>
          </a:p>
          <a:p>
            <a:r>
              <a:rPr lang="en-US" sz="1400" dirty="0" smtClean="0"/>
              <a:t>                   The urban societies are running into fast growth, and an overriding portion of the realms population almost similar to be in built-up societies in the forthcoming generation. Because of the rapid progressions in India, the count of automobiles improved. Besides a few built-up sectors, the automobile count also wrinkled. Motorized automobiles are ace of the primary causes of contamination in the atmosphere. Contamination released from the motorized automobiles is mostly the source of contamination is directly released in the atmosphere as if they occur various biochemical responses amid pollutants it also pollutes the atmosphere this is labeled as secondary pollution. Once the air is infected it is appropriately high, then it grades grave implications, it can even demise the result in a few cases. Additionally, this contamination distresses the public in heart and lung diseases. The work is proposed to monitor the air pollutants in the air and generates the advanced alerts by forecasting the pollution level in the city. It is designed with the various gases that emerge from automobile pollution affecting urban areas. The proposed system has been experimented in a defined environment and it yielded the better performance as 99.23% accuracy to generate the alert for </a:t>
            </a:r>
            <a:r>
              <a:rPr lang="en-US" sz="1400" dirty="0" err="1" smtClean="0"/>
              <a:t>TrueTrue</a:t>
            </a:r>
            <a:r>
              <a:rPr lang="en-US" sz="1400" dirty="0" smtClean="0"/>
              <a:t> case.</a:t>
            </a:r>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457200"/>
            <a:ext cx="10721340" cy="5760720"/>
          </a:xfrm>
        </p:spPr>
        <p:txBody>
          <a:bodyPr>
            <a:noAutofit/>
          </a:bodyPr>
          <a:lstStyle/>
          <a:p>
            <a:r>
              <a:rPr lang="en-US" dirty="0" smtClean="0"/>
              <a:t> </a:t>
            </a:r>
            <a:endParaRPr lang="en-US" sz="1400" dirty="0" smtClean="0"/>
          </a:p>
          <a:p>
            <a:r>
              <a:rPr lang="en-US" sz="1400" b="1" dirty="0" smtClean="0"/>
              <a:t>TITTLE 5: </a:t>
            </a:r>
            <a:r>
              <a:rPr lang="en-US" sz="1400" dirty="0" smtClean="0"/>
              <a:t>Prediction and Monitoring of Air Pollution Using Internet of Things (</a:t>
            </a:r>
            <a:r>
              <a:rPr lang="en-US" sz="1400" dirty="0" err="1" smtClean="0"/>
              <a:t>IoT</a:t>
            </a:r>
            <a:r>
              <a:rPr lang="en-US" sz="1400" dirty="0" smtClean="0"/>
              <a:t>)</a:t>
            </a:r>
            <a:endParaRPr lang="en-US" sz="1400" dirty="0" smtClean="0"/>
          </a:p>
          <a:p>
            <a:r>
              <a:rPr lang="en-US" sz="1400" b="1" dirty="0" smtClean="0"/>
              <a:t> </a:t>
            </a:r>
            <a:endParaRPr lang="en-US" sz="1400" dirty="0" smtClean="0"/>
          </a:p>
          <a:p>
            <a:r>
              <a:rPr lang="en-US" sz="1400" b="1" dirty="0" smtClean="0"/>
              <a:t>AUTHOR: </a:t>
            </a:r>
            <a:r>
              <a:rPr lang="en-US" sz="1400" dirty="0" err="1" smtClean="0"/>
              <a:t>Sarita</a:t>
            </a:r>
            <a:r>
              <a:rPr lang="en-US" sz="1400" dirty="0" smtClean="0"/>
              <a:t> </a:t>
            </a:r>
            <a:r>
              <a:rPr lang="en-US" sz="1400" dirty="0" err="1" smtClean="0"/>
              <a:t>Jiyal</a:t>
            </a:r>
            <a:r>
              <a:rPr lang="en-US" sz="1400" dirty="0" smtClean="0"/>
              <a:t> ,</a:t>
            </a:r>
            <a:r>
              <a:rPr lang="en-US" sz="1400" dirty="0" err="1" smtClean="0"/>
              <a:t>Rakesh</a:t>
            </a:r>
            <a:r>
              <a:rPr lang="en-US" sz="1400" dirty="0" smtClean="0"/>
              <a:t> Kumar </a:t>
            </a:r>
            <a:r>
              <a:rPr lang="en-US" sz="1400" dirty="0" err="1" smtClean="0"/>
              <a:t>Saini</a:t>
            </a:r>
            <a:endParaRPr lang="en-US" sz="1400" dirty="0" smtClean="0"/>
          </a:p>
          <a:p>
            <a:r>
              <a:rPr lang="en-US" sz="1400" b="1" dirty="0" smtClean="0"/>
              <a:t> </a:t>
            </a:r>
            <a:endParaRPr lang="en-US" sz="1400" dirty="0" smtClean="0"/>
          </a:p>
          <a:p>
            <a:r>
              <a:rPr lang="en-US" sz="1400" b="1" dirty="0" smtClean="0"/>
              <a:t>YEAR</a:t>
            </a:r>
            <a:r>
              <a:rPr lang="en-US" sz="1400" dirty="0" smtClean="0"/>
              <a:t>: 2020</a:t>
            </a:r>
            <a:endParaRPr lang="en-US" sz="1400" dirty="0" smtClean="0"/>
          </a:p>
          <a:p>
            <a:r>
              <a:rPr lang="en-US" sz="1400" b="1" dirty="0" smtClean="0"/>
              <a:t> </a:t>
            </a:r>
            <a:endParaRPr lang="en-US" sz="1400" dirty="0" smtClean="0"/>
          </a:p>
          <a:p>
            <a:r>
              <a:rPr lang="en-US" sz="1400" b="1" dirty="0" smtClean="0"/>
              <a:t>DESCRIPTION</a:t>
            </a:r>
            <a:r>
              <a:rPr lang="en-US" sz="1400" dirty="0" smtClean="0"/>
              <a:t>:	</a:t>
            </a:r>
            <a:endParaRPr lang="en-US" sz="1400" dirty="0" smtClean="0"/>
          </a:p>
          <a:p>
            <a:r>
              <a:rPr lang="en-US" sz="1400" dirty="0" smtClean="0"/>
              <a:t>—In all developing countries such as India the main problem of premature death is air pollution which also effect the economy of country. When urbanization started then various problem occurs such as environmental pollution, traffic system etc. there is so much loss of resources in crowded cities due to urbanization. The concept of smart sustainable city can be used to balance the resources. If we do loss of resources excessively than we will definitely create problems to our future generation and excessive use of resources causes air pollution. Than it is necessary to predict air pollution timely by which it can be monitored. Using Internet of Things monitoring of air pollution is necessary to save our environment from all harmful pollutants. Vehicles are the main cause of air pollution. Electric Vehicles and cycles can be used in place of other vehicles for controlling the air pollution. This research teaches that prediction of air pollution level is very important by which peoples can divert there route of travelling.</a:t>
            </a:r>
            <a:endParaRPr lang="en-US" sz="1400" dirty="0" smtClean="0"/>
          </a:p>
          <a:p>
            <a:r>
              <a:rPr lang="en-US" sz="1400" b="1" dirty="0" smtClean="0"/>
              <a:t> </a:t>
            </a:r>
            <a:endParaRPr lang="en-US" sz="1400" dirty="0" smtClean="0"/>
          </a:p>
          <a:p>
            <a:pPr algn="just"/>
            <a:r>
              <a:rPr lang="en-US" dirty="0" smtClean="0">
                <a:solidFill>
                  <a:schemeClr val="accent3"/>
                </a:solidFill>
              </a:rPr>
              <a:t>.</a:t>
            </a:r>
            <a:endParaRPr lang="en-US" dirty="0">
              <a:solidFill>
                <a:schemeClr val="accent3"/>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BLOCK DIAGRAM</a:t>
            </a:r>
            <a:endParaRPr lang="en-US" b="1" dirty="0"/>
          </a:p>
        </p:txBody>
      </p:sp>
      <p:pic>
        <p:nvPicPr>
          <p:cNvPr id="3" name="Picture 2"/>
          <p:cNvPicPr>
            <a:picLocks noChangeAspect="1"/>
          </p:cNvPicPr>
          <p:nvPr/>
        </p:nvPicPr>
        <p:blipFill>
          <a:blip r:embed="rId1"/>
          <a:stretch>
            <a:fillRect/>
          </a:stretch>
        </p:blipFill>
        <p:spPr>
          <a:xfrm>
            <a:off x="646111" y="2617527"/>
            <a:ext cx="5629275" cy="3124200"/>
          </a:xfrm>
          <a:prstGeom prst="rect">
            <a:avLst/>
          </a:prstGeom>
        </p:spPr>
      </p:pic>
      <p:pic>
        <p:nvPicPr>
          <p:cNvPr id="4" name="Picture 3"/>
          <p:cNvPicPr>
            <a:picLocks noChangeAspect="1"/>
          </p:cNvPicPr>
          <p:nvPr/>
        </p:nvPicPr>
        <p:blipFill>
          <a:blip r:embed="rId2"/>
          <a:stretch>
            <a:fillRect/>
          </a:stretch>
        </p:blipFill>
        <p:spPr>
          <a:xfrm>
            <a:off x="6597484" y="2836602"/>
            <a:ext cx="5438775" cy="2686050"/>
          </a:xfrm>
          <a:prstGeom prst="rect">
            <a:avLst/>
          </a:prstGeom>
        </p:spPr>
      </p:pic>
      <p:pic>
        <p:nvPicPr>
          <p:cNvPr id="6" name="Picture 5"/>
          <p:cNvPicPr>
            <a:picLocks noChangeAspect="1"/>
          </p:cNvPicPr>
          <p:nvPr/>
        </p:nvPicPr>
        <p:blipFill>
          <a:blip r:embed="rId1"/>
          <a:stretch>
            <a:fillRect/>
          </a:stretch>
        </p:blipFill>
        <p:spPr>
          <a:xfrm>
            <a:off x="550577" y="2617527"/>
            <a:ext cx="5629275" cy="3124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11954</Words>
  <Application>WPS Presentation</Application>
  <PresentationFormat>Widescreen</PresentationFormat>
  <Paragraphs>138</Paragraphs>
  <Slides>23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Wingdings 3</vt:lpstr>
      <vt:lpstr>Arial</vt:lpstr>
      <vt:lpstr>Times New Roman</vt:lpstr>
      <vt:lpstr>Latha</vt:lpstr>
      <vt:lpstr>Calibri</vt:lpstr>
      <vt:lpstr>Century Gothic</vt:lpstr>
      <vt:lpstr>Microsoft YaHei</vt:lpstr>
      <vt:lpstr>Arial Unicode MS</vt:lpstr>
      <vt:lpstr>Ion</vt:lpstr>
      <vt:lpstr>LOW COST SENSOR WITH LORACONNECTIVITY AND CALIBRATION FOR AIR POLLUTION MONITORING </vt:lpstr>
      <vt:lpstr>ABSTRACT:</vt:lpstr>
      <vt:lpstr>SCOPE OF THE PROJECT:</vt:lpstr>
      <vt:lpstr>LITERATURE SURVEY:</vt:lpstr>
      <vt:lpstr>PowerPoint 演示文稿</vt:lpstr>
      <vt:lpstr>PowerPoint 演示文稿</vt:lpstr>
      <vt:lpstr>PowerPoint 演示文稿</vt:lpstr>
      <vt:lpstr>PowerPoint 演示文稿</vt:lpstr>
      <vt:lpstr>BLOCK DIAGRAM</vt:lpstr>
      <vt:lpstr>MODULES</vt:lpstr>
      <vt:lpstr>TRANSMITTER</vt:lpstr>
      <vt:lpstr>PowerPoint 演示文稿</vt:lpstr>
      <vt:lpstr>RECEIVER</vt:lpstr>
      <vt:lpstr>PowerPoint 演示文稿</vt:lpstr>
      <vt:lpstr>HARDWARE REQUIREMENTS:</vt:lpstr>
      <vt:lpstr>SOFTWARE REQUIREMENTS:</vt:lpstr>
      <vt:lpstr>ADVANTAGES:</vt:lpstr>
      <vt:lpstr>APPLICATIONS:</vt:lpstr>
      <vt:lpstr>FUTURE ENHANCEMENT:</vt:lpstr>
      <vt:lpstr>CONCLUSION:</vt:lpstr>
      <vt:lpstr>REFERENCE:</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SHOPPING TROLLEY BASED ON RFID</dc:title>
  <dc:creator>SPIRO-32</dc:creator>
  <cp:lastModifiedBy>Administrator</cp:lastModifiedBy>
  <cp:revision>36</cp:revision>
  <dcterms:created xsi:type="dcterms:W3CDTF">2021-11-12T10:53:00Z</dcterms:created>
  <dcterms:modified xsi:type="dcterms:W3CDTF">2023-03-17T08:34:43Z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A9F4C3CC3865434691C3C2DF5E3008B9</vt:lpwstr>
  </property>
  <property fmtid="{D5CDD505-2E9C-101B-9397-08002B2CF9AE}" pid="3" name="KSOProductBuildVer">
    <vt:lpwstr>1033-11.2.0.11486</vt:lpwstr>
  </property>
</Properties>
</file>