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022E9-C696-4ED1-98FA-DFF4117CDD69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31C79-0140-4B56-8CCA-B8DAE6264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904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63012df1a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63012df1a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A00958B6-E800-4053-8783-640B22BDB3D2}" type="datetimeFigureOut">
              <a:rPr lang="en-IN" smtClean="0"/>
              <a:t>22-12-2020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15DBB203-431C-4FC6-9111-B47D29323F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607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58B6-E800-4053-8783-640B22BDB3D2}" type="datetimeFigureOut">
              <a:rPr lang="en-IN" smtClean="0"/>
              <a:t>22-12-2020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B203-431C-4FC6-9111-B47D29323F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33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58B6-E800-4053-8783-640B22BDB3D2}" type="datetimeFigureOut">
              <a:rPr lang="en-IN" smtClean="0"/>
              <a:t>22-12-2020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B203-431C-4FC6-9111-B47D29323F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594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58B6-E800-4053-8783-640B22BDB3D2}" type="datetimeFigureOut">
              <a:rPr lang="en-IN" smtClean="0"/>
              <a:t>22-12-2020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B203-431C-4FC6-9111-B47D29323F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713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58B6-E800-4053-8783-640B22BDB3D2}" type="datetimeFigureOut">
              <a:rPr lang="en-IN" smtClean="0"/>
              <a:t>22-12-2020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B203-431C-4FC6-9111-B47D29323F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0766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58B6-E800-4053-8783-640B22BDB3D2}" type="datetimeFigureOut">
              <a:rPr lang="en-IN" smtClean="0"/>
              <a:t>22-12-2020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B203-431C-4FC6-9111-B47D29323F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4057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58B6-E800-4053-8783-640B22BDB3D2}" type="datetimeFigureOut">
              <a:rPr lang="en-IN" smtClean="0"/>
              <a:t>22-12-2020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B203-431C-4FC6-9111-B47D29323F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8882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58B6-E800-4053-8783-640B22BDB3D2}" type="datetimeFigureOut">
              <a:rPr lang="en-IN" smtClean="0"/>
              <a:t>22-12-2020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B203-431C-4FC6-9111-B47D29323F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7776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58B6-E800-4053-8783-640B22BDB3D2}" type="datetimeFigureOut">
              <a:rPr lang="en-IN" smtClean="0"/>
              <a:t>22-12-2020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B203-431C-4FC6-9111-B47D29323F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016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 design">
  <p:cSld name="Technology desig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subTitle" idx="1"/>
          </p:nvPr>
        </p:nvSpPr>
        <p:spPr>
          <a:xfrm flipH="1">
            <a:off x="8592233" y="3879553"/>
            <a:ext cx="2828800" cy="14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 rot="-5400000">
            <a:off x="-1361868" y="3003400"/>
            <a:ext cx="4876800" cy="8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588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58B6-E800-4053-8783-640B22BDB3D2}" type="datetimeFigureOut">
              <a:rPr lang="en-IN" smtClean="0"/>
              <a:t>22-12-2020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B203-431C-4FC6-9111-B47D29323F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154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58B6-E800-4053-8783-640B22BDB3D2}" type="datetimeFigureOut">
              <a:rPr lang="en-IN" smtClean="0"/>
              <a:t>22-12-2020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B203-431C-4FC6-9111-B47D29323F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295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58B6-E800-4053-8783-640B22BDB3D2}" type="datetimeFigureOut">
              <a:rPr lang="en-IN" smtClean="0"/>
              <a:t>22-12-2020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B203-431C-4FC6-9111-B47D29323F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03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58B6-E800-4053-8783-640B22BDB3D2}" type="datetimeFigureOut">
              <a:rPr lang="en-IN" smtClean="0"/>
              <a:t>22-12-2020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B203-431C-4FC6-9111-B47D29323F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97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58B6-E800-4053-8783-640B22BDB3D2}" type="datetimeFigureOut">
              <a:rPr lang="en-IN" smtClean="0"/>
              <a:t>22-12-2020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B203-431C-4FC6-9111-B47D29323F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861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58B6-E800-4053-8783-640B22BDB3D2}" type="datetimeFigureOut">
              <a:rPr lang="en-IN" smtClean="0"/>
              <a:t>22-12-2020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B203-431C-4FC6-9111-B47D29323F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419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58B6-E800-4053-8783-640B22BDB3D2}" type="datetimeFigureOut">
              <a:rPr lang="en-IN" smtClean="0"/>
              <a:t>22-12-2020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B203-431C-4FC6-9111-B47D29323F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630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58B6-E800-4053-8783-640B22BDB3D2}" type="datetimeFigureOut">
              <a:rPr lang="en-IN" smtClean="0"/>
              <a:t>22-12-2020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B203-431C-4FC6-9111-B47D29323F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954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00958B6-E800-4053-8783-640B22BDB3D2}" type="datetimeFigureOut">
              <a:rPr lang="en-IN" smtClean="0"/>
              <a:t>22-12-2020</a:t>
            </a:fld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5DBB203-431C-4FC6-9111-B47D29323F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08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FDCF-64DB-4764-ADEA-5A63AEA30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633" y="748011"/>
            <a:ext cx="8825658" cy="3055363"/>
          </a:xfrm>
        </p:spPr>
        <p:txBody>
          <a:bodyPr/>
          <a:lstStyle/>
          <a:p>
            <a:r>
              <a:rPr lang="en-IN" b="1" dirty="0"/>
              <a:t>NON-CONTACT INFRARED TEMPERATURE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C5D39-0C60-49CD-A942-FEA193E97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8138" y="4379845"/>
            <a:ext cx="9407028" cy="1967977"/>
          </a:xfrm>
        </p:spPr>
        <p:txBody>
          <a:bodyPr>
            <a:normAutofit lnSpcReduction="10000"/>
          </a:bodyPr>
          <a:lstStyle/>
          <a:p>
            <a:pPr algn="r"/>
            <a:r>
              <a:rPr lang="en-IN" dirty="0"/>
              <a:t>SUBMITTED BY</a:t>
            </a:r>
          </a:p>
          <a:p>
            <a:pPr algn="r"/>
            <a:r>
              <a:rPr lang="en-IN" dirty="0"/>
              <a:t>APARNA R</a:t>
            </a:r>
          </a:p>
          <a:p>
            <a:pPr algn="r"/>
            <a:r>
              <a:rPr lang="en-IN" dirty="0"/>
              <a:t>FEMINA PA</a:t>
            </a:r>
          </a:p>
          <a:p>
            <a:pPr algn="r"/>
            <a:r>
              <a:rPr lang="en-IN" dirty="0"/>
              <a:t>SANDHYA PRADEEP</a:t>
            </a:r>
          </a:p>
          <a:p>
            <a:pPr algn="r"/>
            <a:r>
              <a:rPr lang="en-IN" dirty="0"/>
              <a:t>VARSHA MC</a:t>
            </a:r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995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2C50-0962-4326-A265-92A93900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RELEVANCE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49E6A-9D8D-4800-B454-7FD749C76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cap="none" spc="0" dirty="0">
                <a:ln w="11430"/>
                <a:solidFill>
                  <a:schemeClr val="tx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 Non </a:t>
            </a:r>
            <a:r>
              <a:rPr lang="en-US" sz="3200" dirty="0">
                <a:ln w="11430"/>
                <a:solidFill>
                  <a:schemeClr val="tx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3200" cap="none" spc="0" dirty="0">
                <a:ln w="11430"/>
                <a:solidFill>
                  <a:schemeClr val="tx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ontact Infrared Temperature </a:t>
            </a:r>
            <a:r>
              <a:rPr lang="en-US" sz="3200" dirty="0">
                <a:ln w="11430"/>
                <a:solidFill>
                  <a:schemeClr val="tx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3200" cap="none" spc="0" dirty="0">
                <a:ln w="11430"/>
                <a:solidFill>
                  <a:schemeClr val="tx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ensor helps to check the body </a:t>
            </a:r>
            <a:r>
              <a:rPr lang="en-US" sz="3200" dirty="0">
                <a:ln w="11430"/>
                <a:solidFill>
                  <a:schemeClr val="tx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temperature without even touching  the body which is very important in this current pandemic situation.</a:t>
            </a:r>
          </a:p>
        </p:txBody>
      </p:sp>
    </p:spTree>
    <p:extLst>
      <p:ext uri="{BB962C8B-B14F-4D97-AF65-F5344CB8AC3E}">
        <p14:creationId xmlns:p14="http://schemas.microsoft.com/office/powerpoint/2010/main" val="285434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0992-3135-4093-BE10-6193BBBE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EBF68-B912-4A06-9B3D-CF45A30DC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n>
                  <a:prstDash val="solid"/>
                </a:ln>
                <a:solidFill>
                  <a:schemeClr val="tx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 DIY non contact IR temperature sensor have been </a:t>
            </a:r>
            <a:r>
              <a:rPr lang="en-US" sz="2400" cap="none" spc="0" dirty="0">
                <a:ln>
                  <a:prstDash val="solid"/>
                </a:ln>
                <a:solidFill>
                  <a:schemeClr val="tx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Around  on internet for ages but they  don’t take into </a:t>
            </a:r>
            <a:r>
              <a:rPr lang="en-US" sz="2400" dirty="0">
                <a:ln>
                  <a:prstDash val="solid"/>
                </a:ln>
                <a:solidFill>
                  <a:schemeClr val="tx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Consideration the distance  inacccuracy &amp; limitations </a:t>
            </a:r>
            <a:r>
              <a:rPr lang="en-US" sz="2400" cap="none" spc="0" dirty="0">
                <a:ln>
                  <a:prstDash val="solid"/>
                </a:ln>
                <a:solidFill>
                  <a:schemeClr val="tx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Of “MLX90614 IR Temperature sensor”.</a:t>
            </a:r>
          </a:p>
          <a:p>
            <a:pPr marL="0" indent="0">
              <a:buNone/>
            </a:pPr>
            <a:r>
              <a:rPr lang="en-US" sz="2400" cap="none" spc="0" dirty="0">
                <a:ln>
                  <a:prstDash val="solid"/>
                </a:ln>
                <a:solidFill>
                  <a:schemeClr val="tx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We’ve solved this problem by using a Proximity </a:t>
            </a:r>
            <a:r>
              <a:rPr lang="en-US" sz="2400" dirty="0">
                <a:ln>
                  <a:prstDash val="solid"/>
                </a:ln>
                <a:solidFill>
                  <a:schemeClr val="tx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Sensor that only allows temperature measurement fr</a:t>
            </a:r>
            <a:r>
              <a:rPr lang="en-US" sz="2400" cap="none" spc="0" dirty="0">
                <a:ln>
                  <a:prstDash val="solid"/>
                </a:ln>
                <a:solidFill>
                  <a:schemeClr val="tx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om a fixed/pre-defined  distance.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123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9C4D-F63A-47A0-80BB-F7CBBB41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8276-307E-4033-9062-17336316D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/>
            <a:r>
              <a:rPr lang="en-US" sz="2400" dirty="0">
                <a:ln>
                  <a:prstDash val="solid"/>
                </a:ln>
                <a:solidFill>
                  <a:schemeClr val="tx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MLX90614 IR temperature sensor</a:t>
            </a:r>
          </a:p>
          <a:p>
            <a:pPr marL="514350" indent="-514350"/>
            <a:r>
              <a:rPr lang="en-US" sz="2400" dirty="0">
                <a:ln>
                  <a:prstDash val="solid"/>
                </a:ln>
                <a:solidFill>
                  <a:schemeClr val="tx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APDS-9960 proximity sensor</a:t>
            </a:r>
          </a:p>
          <a:p>
            <a:pPr marL="514350" indent="-514350"/>
            <a:r>
              <a:rPr lang="en-US" sz="2400" dirty="0">
                <a:ln>
                  <a:prstDash val="solid"/>
                </a:ln>
                <a:solidFill>
                  <a:schemeClr val="tx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128*32 12C OLED display</a:t>
            </a:r>
          </a:p>
          <a:p>
            <a:pPr marL="514350" indent="-514350"/>
            <a:r>
              <a:rPr lang="en-US" sz="2400" dirty="0">
                <a:ln>
                  <a:prstDash val="solid"/>
                </a:ln>
                <a:solidFill>
                  <a:schemeClr val="tx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Arduino Nano</a:t>
            </a:r>
          </a:p>
          <a:p>
            <a:pPr marL="514350" indent="-514350"/>
            <a:r>
              <a:rPr lang="en-US" sz="2400" dirty="0">
                <a:ln>
                  <a:prstDash val="solid"/>
                </a:ln>
                <a:solidFill>
                  <a:schemeClr val="tx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Piezo Buzzer</a:t>
            </a:r>
          </a:p>
          <a:p>
            <a:pPr marL="514350" indent="-514350"/>
            <a:r>
              <a:rPr lang="en-US" sz="2400" dirty="0">
                <a:ln>
                  <a:prstDash val="solid"/>
                </a:ln>
                <a:solidFill>
                  <a:schemeClr val="tx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TP4056 Battery charging Module</a:t>
            </a:r>
          </a:p>
          <a:p>
            <a:pPr marL="514350" indent="-514350"/>
            <a:r>
              <a:rPr lang="en-US" sz="2400" dirty="0">
                <a:ln>
                  <a:prstDash val="solid"/>
                </a:ln>
                <a:solidFill>
                  <a:schemeClr val="tx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18650 Li-ion rechargeable Cell</a:t>
            </a:r>
          </a:p>
          <a:p>
            <a:pPr marL="514350" indent="-514350"/>
            <a:r>
              <a:rPr lang="en-US" sz="2400" dirty="0">
                <a:ln>
                  <a:prstDash val="solid"/>
                </a:ln>
                <a:solidFill>
                  <a:schemeClr val="tx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Push button switch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875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B94D-4BE6-47EF-B33D-AB96A06E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B934C-9EEE-4F57-8A3C-7F3372076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93780"/>
            <a:ext cx="8761413" cy="34163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 contact temperature sensor used in medical field has a 3D printed outer case ,which is expensive .So here we make use of a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PLASTIC CASE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set up the whole circuit.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D4B50-8881-443E-8FC1-238C0FA1B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313" y="3668367"/>
            <a:ext cx="30480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EBDB61-4D62-4E7C-B74C-F53347437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6626" y="3658842"/>
            <a:ext cx="2743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8D82BF6-5F50-4D9E-96E0-C999DA2F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5013" y="3658842"/>
            <a:ext cx="3352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6456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5E3F-1542-44FB-B28C-0F2C3BBC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486DE645-4451-4638-A50C-7A57DE9CC3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039591"/>
              </p:ext>
            </p:extLst>
          </p:nvPr>
        </p:nvGraphicFramePr>
        <p:xfrm>
          <a:off x="4651513" y="2703442"/>
          <a:ext cx="2358888" cy="463825"/>
        </p:xfrm>
        <a:graphic>
          <a:graphicData uri="http://schemas.openxmlformats.org/drawingml/2006/table">
            <a:tbl>
              <a:tblPr/>
              <a:tblGrid>
                <a:gridCol w="2358888">
                  <a:extLst>
                    <a:ext uri="{9D8B030D-6E8A-4147-A177-3AD203B41FA5}">
                      <a16:colId xmlns:a16="http://schemas.microsoft.com/office/drawing/2014/main" val="2557521172"/>
                    </a:ext>
                  </a:extLst>
                </a:gridCol>
              </a:tblGrid>
              <a:tr h="46382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PIEZO BUZZER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89097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FB02F66-4260-475E-80FC-0ABE165E1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951153"/>
              </p:ext>
            </p:extLst>
          </p:nvPr>
        </p:nvGraphicFramePr>
        <p:xfrm>
          <a:off x="1550504" y="3816626"/>
          <a:ext cx="2160105" cy="463826"/>
        </p:xfrm>
        <a:graphic>
          <a:graphicData uri="http://schemas.openxmlformats.org/drawingml/2006/table">
            <a:tbl>
              <a:tblPr/>
              <a:tblGrid>
                <a:gridCol w="2160105">
                  <a:extLst>
                    <a:ext uri="{9D8B030D-6E8A-4147-A177-3AD203B41FA5}">
                      <a16:colId xmlns:a16="http://schemas.microsoft.com/office/drawing/2014/main" val="1131764266"/>
                    </a:ext>
                  </a:extLst>
                </a:gridCol>
              </a:tblGrid>
              <a:tr h="463826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ARDUINO NANO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94813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03A688E-DCCC-4824-A531-89FC39318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531758"/>
              </p:ext>
            </p:extLst>
          </p:nvPr>
        </p:nvGraphicFramePr>
        <p:xfrm>
          <a:off x="1550504" y="4578626"/>
          <a:ext cx="2160105" cy="396240"/>
        </p:xfrm>
        <a:graphic>
          <a:graphicData uri="http://schemas.openxmlformats.org/drawingml/2006/table">
            <a:tbl>
              <a:tblPr/>
              <a:tblGrid>
                <a:gridCol w="2160105">
                  <a:extLst>
                    <a:ext uri="{9D8B030D-6E8A-4147-A177-3AD203B41FA5}">
                      <a16:colId xmlns:a16="http://schemas.microsoft.com/office/drawing/2014/main" val="1131764266"/>
                    </a:ext>
                  </a:extLst>
                </a:gridCol>
              </a:tblGrid>
              <a:tr h="36443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SWITCH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94813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FCBEBCC-6056-4351-8415-C15B36734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762096"/>
              </p:ext>
            </p:extLst>
          </p:nvPr>
        </p:nvGraphicFramePr>
        <p:xfrm>
          <a:off x="1550503" y="5771322"/>
          <a:ext cx="2835968" cy="701040"/>
        </p:xfrm>
        <a:graphic>
          <a:graphicData uri="http://schemas.openxmlformats.org/drawingml/2006/table">
            <a:tbl>
              <a:tblPr/>
              <a:tblGrid>
                <a:gridCol w="2835968">
                  <a:extLst>
                    <a:ext uri="{9D8B030D-6E8A-4147-A177-3AD203B41FA5}">
                      <a16:colId xmlns:a16="http://schemas.microsoft.com/office/drawing/2014/main" val="1131764266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Li-ion RECHARGEABLE CELL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94813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797E72D-E2E3-4343-B571-1600DACFC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614846"/>
              </p:ext>
            </p:extLst>
          </p:nvPr>
        </p:nvGraphicFramePr>
        <p:xfrm>
          <a:off x="4578628" y="5771322"/>
          <a:ext cx="2239616" cy="701040"/>
        </p:xfrm>
        <a:graphic>
          <a:graphicData uri="http://schemas.openxmlformats.org/drawingml/2006/table">
            <a:tbl>
              <a:tblPr/>
              <a:tblGrid>
                <a:gridCol w="2239616">
                  <a:extLst>
                    <a:ext uri="{9D8B030D-6E8A-4147-A177-3AD203B41FA5}">
                      <a16:colId xmlns:a16="http://schemas.microsoft.com/office/drawing/2014/main" val="1131764266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OLED DISPLAY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94813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BAB6F7-CCE1-4D4F-AE3B-F1D923CA4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676428"/>
              </p:ext>
            </p:extLst>
          </p:nvPr>
        </p:nvGraphicFramePr>
        <p:xfrm>
          <a:off x="9621078" y="5764305"/>
          <a:ext cx="2358889" cy="701039"/>
        </p:xfrm>
        <a:graphic>
          <a:graphicData uri="http://schemas.openxmlformats.org/drawingml/2006/table">
            <a:tbl>
              <a:tblPr/>
              <a:tblGrid>
                <a:gridCol w="2358889">
                  <a:extLst>
                    <a:ext uri="{9D8B030D-6E8A-4147-A177-3AD203B41FA5}">
                      <a16:colId xmlns:a16="http://schemas.microsoft.com/office/drawing/2014/main" val="1131764266"/>
                    </a:ext>
                  </a:extLst>
                </a:gridCol>
              </a:tblGrid>
              <a:tr h="701039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PROXIMITY SENSOR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94813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85ACA91-67B1-4339-91A9-0CE17D012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482166"/>
              </p:ext>
            </p:extLst>
          </p:nvPr>
        </p:nvGraphicFramePr>
        <p:xfrm>
          <a:off x="7010401" y="5771322"/>
          <a:ext cx="2239616" cy="701040"/>
        </p:xfrm>
        <a:graphic>
          <a:graphicData uri="http://schemas.openxmlformats.org/drawingml/2006/table">
            <a:tbl>
              <a:tblPr/>
              <a:tblGrid>
                <a:gridCol w="2239616">
                  <a:extLst>
                    <a:ext uri="{9D8B030D-6E8A-4147-A177-3AD203B41FA5}">
                      <a16:colId xmlns:a16="http://schemas.microsoft.com/office/drawing/2014/main" val="1131764266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MLX90614 SENSOR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948134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F47E9-6A37-46B4-87CC-417A7EE3480E}"/>
              </a:ext>
            </a:extLst>
          </p:cNvPr>
          <p:cNvCxnSpPr>
            <a:cxnSpLocks/>
          </p:cNvCxnSpPr>
          <p:nvPr/>
        </p:nvCxnSpPr>
        <p:spPr>
          <a:xfrm>
            <a:off x="5857461" y="3167267"/>
            <a:ext cx="0" cy="755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D23069-D4F7-45D0-BAAD-FA7671627A93}"/>
              </a:ext>
            </a:extLst>
          </p:cNvPr>
          <p:cNvCxnSpPr>
            <a:cxnSpLocks/>
          </p:cNvCxnSpPr>
          <p:nvPr/>
        </p:nvCxnSpPr>
        <p:spPr>
          <a:xfrm flipH="1">
            <a:off x="3710610" y="3922643"/>
            <a:ext cx="21468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DF06ACA-4D69-4B65-8ACF-204FAAD760CE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2630556" y="4280452"/>
            <a:ext cx="0" cy="298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579123-26A3-4458-A930-26D0D7730F92}"/>
              </a:ext>
            </a:extLst>
          </p:cNvPr>
          <p:cNvCxnSpPr/>
          <p:nvPr/>
        </p:nvCxnSpPr>
        <p:spPr>
          <a:xfrm>
            <a:off x="2630556" y="4974866"/>
            <a:ext cx="0" cy="79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E7FB29A-0EA3-48DE-A939-8F3868797F2F}"/>
              </a:ext>
            </a:extLst>
          </p:cNvPr>
          <p:cNvCxnSpPr/>
          <p:nvPr/>
        </p:nvCxnSpPr>
        <p:spPr>
          <a:xfrm>
            <a:off x="3710609" y="4147930"/>
            <a:ext cx="3578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92362CA-6943-4BD3-B5B4-87D56B2077BF}"/>
              </a:ext>
            </a:extLst>
          </p:cNvPr>
          <p:cNvCxnSpPr/>
          <p:nvPr/>
        </p:nvCxnSpPr>
        <p:spPr>
          <a:xfrm>
            <a:off x="4068417" y="4147930"/>
            <a:ext cx="0" cy="1623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E988267-B910-430E-B87D-894A2AA4B96B}"/>
              </a:ext>
            </a:extLst>
          </p:cNvPr>
          <p:cNvCxnSpPr/>
          <p:nvPr/>
        </p:nvCxnSpPr>
        <p:spPr>
          <a:xfrm>
            <a:off x="3710609" y="4108173"/>
            <a:ext cx="20010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8EC212-6E7F-4B4E-8B92-7B8EA1FD30BE}"/>
              </a:ext>
            </a:extLst>
          </p:cNvPr>
          <p:cNvCxnSpPr>
            <a:cxnSpLocks/>
          </p:cNvCxnSpPr>
          <p:nvPr/>
        </p:nvCxnSpPr>
        <p:spPr>
          <a:xfrm flipV="1">
            <a:off x="5711687" y="4108173"/>
            <a:ext cx="0" cy="1663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A4CD49E-F30E-4C16-9B27-39FB7FDC82D6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3710609" y="4048539"/>
            <a:ext cx="25179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86C1CEE-F753-434D-A186-03164A32EC3C}"/>
              </a:ext>
            </a:extLst>
          </p:cNvPr>
          <p:cNvCxnSpPr>
            <a:cxnSpLocks/>
          </p:cNvCxnSpPr>
          <p:nvPr/>
        </p:nvCxnSpPr>
        <p:spPr>
          <a:xfrm flipV="1">
            <a:off x="8130209" y="4041523"/>
            <a:ext cx="0" cy="1722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71034AE-43C5-40DD-8CAC-897079EBD03F}"/>
              </a:ext>
            </a:extLst>
          </p:cNvPr>
          <p:cNvCxnSpPr>
            <a:cxnSpLocks/>
          </p:cNvCxnSpPr>
          <p:nvPr/>
        </p:nvCxnSpPr>
        <p:spPr>
          <a:xfrm flipH="1" flipV="1">
            <a:off x="6228523" y="4041523"/>
            <a:ext cx="1901686" cy="14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FCD70D-5103-4E25-8E6F-F0269AD2431F}"/>
              </a:ext>
            </a:extLst>
          </p:cNvPr>
          <p:cNvCxnSpPr>
            <a:cxnSpLocks/>
          </p:cNvCxnSpPr>
          <p:nvPr/>
        </p:nvCxnSpPr>
        <p:spPr>
          <a:xfrm flipV="1">
            <a:off x="10800522" y="4055555"/>
            <a:ext cx="0" cy="1708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8831C80-7358-4F8A-B8ED-E6107AD3AAA7}"/>
              </a:ext>
            </a:extLst>
          </p:cNvPr>
          <p:cNvCxnSpPr/>
          <p:nvPr/>
        </p:nvCxnSpPr>
        <p:spPr>
          <a:xfrm flipH="1">
            <a:off x="8130209" y="4041523"/>
            <a:ext cx="2670313" cy="14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21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A894-98E6-4A36-8AF5-F8849B84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CIRCUIT DIAGRAM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D6719B-2DF7-4310-B8A9-C135961B479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682521" y="2603500"/>
          <a:ext cx="5707770" cy="341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8885690" imgH="5318095" progId="StaticMetafile">
                  <p:embed/>
                </p:oleObj>
              </mc:Choice>
              <mc:Fallback>
                <p:oleObj name="Picture" r:id="rId2" imgW="8885690" imgH="5318095" progId="StaticMetafile">
                  <p:embed/>
                  <p:pic>
                    <p:nvPicPr>
                      <p:cNvPr id="11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521" y="2603500"/>
                        <a:ext cx="5707770" cy="341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163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96923" y="443945"/>
            <a:ext cx="3327385" cy="779765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267" b="1" spc="67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FLOW CHART</a:t>
            </a:r>
            <a:endParaRPr lang="en-US" sz="2000" b="1" spc="67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096000" y="177800"/>
            <a:ext cx="2641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Parallelogram 8"/>
          <p:cNvSpPr/>
          <p:nvPr/>
        </p:nvSpPr>
        <p:spPr>
          <a:xfrm>
            <a:off x="5486400" y="990600"/>
            <a:ext cx="4165600" cy="609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5486400" y="2046356"/>
            <a:ext cx="426720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/>
          <p:cNvSpPr/>
          <p:nvPr/>
        </p:nvSpPr>
        <p:spPr>
          <a:xfrm>
            <a:off x="5588000" y="3124200"/>
            <a:ext cx="396240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RE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AD THE IR SENSOR</a:t>
            </a:r>
          </a:p>
        </p:txBody>
      </p:sp>
      <p:sp>
        <p:nvSpPr>
          <p:cNvPr id="12" name="Diamond 11"/>
          <p:cNvSpPr/>
          <p:nvPr/>
        </p:nvSpPr>
        <p:spPr>
          <a:xfrm>
            <a:off x="5892800" y="4140200"/>
            <a:ext cx="3556000" cy="1524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/>
          <p:cNvSpPr/>
          <p:nvPr/>
        </p:nvSpPr>
        <p:spPr>
          <a:xfrm>
            <a:off x="9201425" y="5476078"/>
            <a:ext cx="182880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Parallelogram 13"/>
          <p:cNvSpPr/>
          <p:nvPr/>
        </p:nvSpPr>
        <p:spPr>
          <a:xfrm>
            <a:off x="1524000" y="4241800"/>
            <a:ext cx="2946400" cy="1117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/>
          <p:cNvSpPr/>
          <p:nvPr/>
        </p:nvSpPr>
        <p:spPr>
          <a:xfrm>
            <a:off x="5080000" y="279400"/>
            <a:ext cx="4876800" cy="2420727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sz="21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  <a:p>
            <a:pPr algn="ctr"/>
            <a:endParaRPr lang="en-US" sz="21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  <a:p>
            <a:pPr algn="ctr"/>
            <a:r>
              <a:rPr lang="en-US" sz="21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CONFIGURE THE INPUT</a:t>
            </a:r>
          </a:p>
          <a:p>
            <a:pPr algn="ctr"/>
            <a:r>
              <a:rPr lang="en-US" sz="21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OTPUT PINS OF ARDUINO</a:t>
            </a:r>
          </a:p>
          <a:p>
            <a:pPr algn="ctr"/>
            <a:endParaRPr lang="en-US" sz="21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1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1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 THE PROXIMITY SENSOR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92635" y="4274062"/>
            <a:ext cx="3484288" cy="1231106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</a:p>
          <a:p>
            <a:pPr algn="ctr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TEMPERATURE &gt; 99 DEG 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341857" y="5461001"/>
            <a:ext cx="1445267" cy="861774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</a:bodyPr>
          <a:lstStyle/>
          <a:p>
            <a:pPr algn="ctr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RING THE</a:t>
            </a:r>
          </a:p>
          <a:p>
            <a:pPr algn="ctr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BUZZER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01614" y="4546601"/>
            <a:ext cx="2461443" cy="492443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</a:bodyPr>
          <a:lstStyle/>
          <a:p>
            <a:pPr algn="ctr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DISPLAY ON OLED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44000" y="4140201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YES</a:t>
            </a:r>
          </a:p>
        </p:txBody>
      </p:sp>
      <p:sp>
        <p:nvSpPr>
          <p:cNvPr id="57" name="Right Arrow 56"/>
          <p:cNvSpPr/>
          <p:nvPr/>
        </p:nvSpPr>
        <p:spPr>
          <a:xfrm rot="5400000">
            <a:off x="7315200" y="787400"/>
            <a:ext cx="203200" cy="203200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9" name="Right Arrow 58"/>
          <p:cNvSpPr/>
          <p:nvPr/>
        </p:nvSpPr>
        <p:spPr>
          <a:xfrm rot="5400000">
            <a:off x="7467600" y="2870200"/>
            <a:ext cx="304800" cy="2032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Right Arrow 60"/>
          <p:cNvSpPr/>
          <p:nvPr/>
        </p:nvSpPr>
        <p:spPr>
          <a:xfrm rot="5209411">
            <a:off x="7489704" y="3877912"/>
            <a:ext cx="293072" cy="21977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3" name="Right Arrow 62"/>
          <p:cNvSpPr/>
          <p:nvPr/>
        </p:nvSpPr>
        <p:spPr>
          <a:xfrm rot="5218162">
            <a:off x="7368685" y="1664063"/>
            <a:ext cx="363515" cy="248415"/>
          </a:xfrm>
          <a:prstGeom prst="rightArrow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80" name="Elbow Connector 79"/>
          <p:cNvCxnSpPr>
            <a:stCxn id="61" idx="2"/>
          </p:cNvCxnSpPr>
          <p:nvPr/>
        </p:nvCxnSpPr>
        <p:spPr>
          <a:xfrm rot="10800000">
            <a:off x="2844802" y="3530600"/>
            <a:ext cx="4683751" cy="4998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>
            <a:off x="2489200" y="3886200"/>
            <a:ext cx="7112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2" idx="3"/>
          </p:cNvCxnSpPr>
          <p:nvPr/>
        </p:nvCxnSpPr>
        <p:spPr>
          <a:xfrm flipV="1">
            <a:off x="9448800" y="4546600"/>
            <a:ext cx="812800" cy="355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>
            <a:off x="9804400" y="5003800"/>
            <a:ext cx="9144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4" idx="3"/>
          </p:cNvCxnSpPr>
          <p:nvPr/>
        </p:nvCxnSpPr>
        <p:spPr>
          <a:xfrm rot="5400000">
            <a:off x="2241551" y="5962651"/>
            <a:ext cx="12192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endCxn id="10" idx="3"/>
          </p:cNvCxnSpPr>
          <p:nvPr/>
        </p:nvCxnSpPr>
        <p:spPr>
          <a:xfrm flipV="1">
            <a:off x="2844800" y="2452756"/>
            <a:ext cx="6908800" cy="4165603"/>
          </a:xfrm>
          <a:prstGeom prst="bentConnector3">
            <a:avLst>
              <a:gd name="adj1" fmla="val 1247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105</TotalTime>
  <Words>211</Words>
  <Application>Microsoft Office PowerPoint</Application>
  <PresentationFormat>Widescreen</PresentationFormat>
  <Paragraphs>45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Andalus</vt:lpstr>
      <vt:lpstr>Arabic Typesetting</vt:lpstr>
      <vt:lpstr>Arial</vt:lpstr>
      <vt:lpstr>Calibri</vt:lpstr>
      <vt:lpstr>Century Gothic</vt:lpstr>
      <vt:lpstr>Wingdings 3</vt:lpstr>
      <vt:lpstr>Ion Boardroom</vt:lpstr>
      <vt:lpstr>Picture (Metafile)</vt:lpstr>
      <vt:lpstr>NON-CONTACT INFRARED TEMPERATURE SENSOR</vt:lpstr>
      <vt:lpstr>RELEVANCE</vt:lpstr>
      <vt:lpstr>PowerPoint Presentation</vt:lpstr>
      <vt:lpstr>COMPONENTS REQUIRED</vt:lpstr>
      <vt:lpstr>DESIGN</vt:lpstr>
      <vt:lpstr>BLOCK DIAGRAM</vt:lpstr>
      <vt:lpstr>CIRCUIT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NON-CONTACT INFRARED TEMPERATURE SENSOR</dc:title>
  <dc:creator>Varsha MC</dc:creator>
  <cp:lastModifiedBy>Varsha MC</cp:lastModifiedBy>
  <cp:revision>7</cp:revision>
  <dcterms:created xsi:type="dcterms:W3CDTF">2020-12-22T03:24:22Z</dcterms:created>
  <dcterms:modified xsi:type="dcterms:W3CDTF">2020-12-22T05:09:27Z</dcterms:modified>
</cp:coreProperties>
</file>