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4" r:id="rId4"/>
  </p:sldMasterIdLst>
  <p:notesMasterIdLst>
    <p:notesMasterId r:id="rId17"/>
  </p:notesMasterIdLst>
  <p:sldIdLst>
    <p:sldId id="260" r:id="rId5"/>
    <p:sldId id="257" r:id="rId6"/>
    <p:sldId id="261" r:id="rId7"/>
    <p:sldId id="262" r:id="rId8"/>
    <p:sldId id="263" r:id="rId9"/>
    <p:sldId id="267" r:id="rId10"/>
    <p:sldId id="268" r:id="rId11"/>
    <p:sldId id="265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CAD22-0FBB-418C-BC8A-3F0C9F2F15F6}">
          <p14:sldIdLst>
            <p14:sldId id="260"/>
          </p14:sldIdLst>
        </p14:section>
        <p14:section name="Untitled Section" id="{F2EDB4A1-98E5-4174-987F-567D62496DA0}">
          <p14:sldIdLst>
            <p14:sldId id="257"/>
            <p14:sldId id="261"/>
            <p14:sldId id="262"/>
            <p14:sldId id="263"/>
            <p14:sldId id="267"/>
            <p14:sldId id="268"/>
            <p14:sldId id="265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0A0B-291C-4112-A023-023C51AB2E85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>
            <a:extLst>
              <a:ext uri="{FF2B5EF4-FFF2-40B4-BE49-F238E27FC236}">
                <a16:creationId xmlns:a16="http://schemas.microsoft.com/office/drawing/2014/main" id="{15A20B02-58BE-4F55-B56E-B1FD7F2074AF}"/>
              </a:ext>
            </a:extLst>
          </p:cNvPr>
          <p:cNvSpPr txBox="1"/>
          <p:nvPr/>
        </p:nvSpPr>
        <p:spPr>
          <a:xfrm>
            <a:off x="1509766" y="115867"/>
            <a:ext cx="93782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SAPTHAGIRI COLLEGE OF ENGINEERING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(Affiliated to Visvesvaraya Technological University, Belagavi &amp; Approved by AICTE, New </a:t>
            </a:r>
            <a:r>
              <a:rPr lang="en-IN" sz="16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IN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Science &amp; Engineering 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F4D22D-4321-4669-BF6E-13B5ECBA82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194" y="166481"/>
            <a:ext cx="1159572" cy="1166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EF5A82-473F-42E4-A9D1-18C5003134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8660" y="286578"/>
            <a:ext cx="896190" cy="926672"/>
          </a:xfrm>
          <a:prstGeom prst="rect">
            <a:avLst/>
          </a:prstGeom>
        </p:spPr>
      </p:pic>
      <p:sp>
        <p:nvSpPr>
          <p:cNvPr id="22" name="Subtitle 3"/>
          <p:cNvSpPr txBox="1">
            <a:spLocks/>
          </p:cNvSpPr>
          <p:nvPr/>
        </p:nvSpPr>
        <p:spPr>
          <a:xfrm>
            <a:off x="860356" y="2261323"/>
            <a:ext cx="10386399" cy="1093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on Python and Machine Learning</a:t>
            </a:r>
          </a:p>
          <a:p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“Prediction of Cancer Type using KNN algorithm” 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021" y="4177327"/>
            <a:ext cx="366553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SRI VARSHNI K S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1SG18IS107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7129" y="3992946"/>
            <a:ext cx="366553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H R RANGANATHA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HOD,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1157" y="292130"/>
            <a:ext cx="284725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Reflections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32" y="1171393"/>
            <a:ext cx="5114925" cy="4227830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596" y="1171393"/>
            <a:ext cx="5779725" cy="4227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6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3524" y="292130"/>
            <a:ext cx="2882520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8003" y="1585122"/>
            <a:ext cx="10615688" cy="347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370" marR="629285" indent="-285750" algn="just">
              <a:lnSpc>
                <a:spcPct val="148000"/>
              </a:lnSpc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an amazing experience to do internship at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Technologies. We were introduced to the world of python and Machine Learning.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marR="629285" indent="-285750" algn="just">
              <a:lnSpc>
                <a:spcPct val="148000"/>
              </a:lnSpc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were introduced, advantages, disadvantages and characteristics of these algorithms were taught.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marR="629285" indent="-285750" algn="just">
              <a:lnSpc>
                <a:spcPct val="148000"/>
              </a:lnSpc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gave us the spirit to learn ML and their concepts in a deeper manner.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marR="629285" indent="-285750" algn="just">
              <a:lnSpc>
                <a:spcPct val="148000"/>
              </a:lnSpc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helped us to understand how to apply the algorithms in a most efficient manner and predict the results for given datasets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0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4586" y="2505732"/>
            <a:ext cx="7783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 H A N K   Y O U</a:t>
            </a:r>
            <a:endParaRPr lang="en-US" sz="5400" b="1" spc="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88" y="301891"/>
            <a:ext cx="4037135" cy="100148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23" y="1420942"/>
            <a:ext cx="8265721" cy="5192236"/>
          </a:xfrm>
        </p:spPr>
        <p:txBody>
          <a:bodyPr anchor="t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organization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Acquired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challenging task performed 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Reflection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5.Conclusion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 txBox="1">
            <a:spLocks/>
          </p:cNvSpPr>
          <p:nvPr/>
        </p:nvSpPr>
        <p:spPr>
          <a:xfrm>
            <a:off x="2318406" y="367205"/>
            <a:ext cx="9529605" cy="10014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company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874" y="1207581"/>
            <a:ext cx="1083781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090" marR="449580" indent="-28575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US" sz="2000" spc="-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  <a:r>
              <a:rPr lang="en-US" sz="2000" spc="-7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-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spc="-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000" spc="-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2000" spc="-2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focusing on quality standards and customer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marL="466090" marR="449580" indent="-28575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Pvt. Ltd. offers cost effective highly scalable products for varied verticals. They focus on creating sustainable value growth through innovative solutions and unique partnerships.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090" marR="449580" indent="-28575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products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KECMS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Enterprise Content Management System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Education Management System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Advanced Security System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44958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4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044" y="239878"/>
            <a:ext cx="718818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 of the organization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05690" y="1228992"/>
            <a:ext cx="108378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a world-class research and development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committed to enhancing stakeholder’s value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best products that are socially innovative with high-quality attributes and provide excellent education to all.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Zeal to excel and zest for change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and fairness in all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 for dignity and potential of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 adherence to commitments.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speed of response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learning, creativity and team-work.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8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31309" y="383570"/>
            <a:ext cx="524694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Learning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Experience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3996" y="1496065"/>
            <a:ext cx="97157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59410" lvl="0" indent="-342900">
              <a:lnSpc>
                <a:spcPct val="200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915" algn="l"/>
                <a:tab pos="109855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en-US" sz="20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lang="en-US" sz="20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spc="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experiences</a:t>
            </a:r>
            <a:r>
              <a:rPr lang="en-US" sz="20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000" spc="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000" spc="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US" sz="2000" spc="-2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encounters,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and solutions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359410" indent="-342900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  <a:tabLst>
                <a:tab pos="1097915" algn="l"/>
                <a:tab pos="109855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helped us learn the basic concepts of python and applications of machine  learning algorithms to different datasets and predict the results.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59410" indent="-342900">
              <a:lnSpc>
                <a:spcPct val="200000"/>
              </a:lnSpc>
              <a:buSzPts val="1200"/>
              <a:buFont typeface="Wingdings" panose="05000000000000000000" pitchFamily="2" charset="2"/>
              <a:buChar char="Ø"/>
              <a:tabLst>
                <a:tab pos="1097915" algn="l"/>
                <a:tab pos="109855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introduced us with the real life work problems and hence helped develop problem solving skills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1309" y="383570"/>
            <a:ext cx="537871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Acquired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938" y="1574642"/>
            <a:ext cx="9087457" cy="356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59410" lvl="0" indent="-342900">
              <a:lnSpc>
                <a:spcPct val="150000"/>
              </a:lnSpc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1097915" algn="l"/>
                <a:tab pos="109855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59410" lvl="0" indent="-342900">
              <a:lnSpc>
                <a:spcPct val="150000"/>
              </a:lnSpc>
              <a:spcBef>
                <a:spcPts val="113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90043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59410" lvl="0" indent="-342900">
              <a:lnSpc>
                <a:spcPct val="150000"/>
              </a:lnSpc>
              <a:spcBef>
                <a:spcPts val="114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90043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0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59410" lvl="0" indent="-342900">
              <a:lnSpc>
                <a:spcPct val="150000"/>
              </a:lnSpc>
              <a:spcBef>
                <a:spcPts val="112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90043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 and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marR="359410" indent="-342900">
              <a:lnSpc>
                <a:spcPct val="150000"/>
              </a:lnSpc>
              <a:spcBef>
                <a:spcPts val="1120"/>
              </a:spcBef>
              <a:buSzPts val="1200"/>
              <a:buFont typeface="Wingdings" panose="05000000000000000000" pitchFamily="2" charset="2"/>
              <a:buChar char="Ø"/>
              <a:tabLst>
                <a:tab pos="900430" algn="l"/>
              </a:tabLs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59410" indent="-342900">
              <a:lnSpc>
                <a:spcPct val="150000"/>
              </a:lnSpc>
              <a:spcBef>
                <a:spcPts val="1120"/>
              </a:spcBef>
              <a:buSzPts val="1200"/>
              <a:buFont typeface="Wingdings" panose="05000000000000000000" pitchFamily="2" charset="2"/>
              <a:buChar char="Ø"/>
              <a:tabLst>
                <a:tab pos="90043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 for image and video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0395" y="383570"/>
            <a:ext cx="382348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Skills Learned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99" y="1214625"/>
            <a:ext cx="9096103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269240" indent="-28575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basics</a:t>
            </a: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 data types </a:t>
            </a: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collections (arrays)</a:t>
            </a:r>
            <a:endParaRPr lang="en-I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pPr marL="342900" marR="269240" indent="-342900" algn="just">
              <a:lnSpc>
                <a:spcPct val="150000"/>
              </a:lnSpc>
              <a:spcBef>
                <a:spcPts val="96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</a:t>
            </a:r>
          </a:p>
        </p:txBody>
      </p:sp>
    </p:spTree>
    <p:extLst>
      <p:ext uri="{BB962C8B-B14F-4D97-AF65-F5344CB8AC3E}">
        <p14:creationId xmlns:p14="http://schemas.microsoft.com/office/powerpoint/2010/main" val="30052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1515" y="266004"/>
            <a:ext cx="932178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most challenging task performed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303" y="1276528"/>
            <a:ext cx="110258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challenging part was to learn different machine learning algorithms and their working in a short period of time, to understand the new concepts and to learn how to make use of it in real time problems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 challenge to decide which data pre-processing technique is suitable for the given dataset and replacing the missing values by various methods.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appropriate algorithm for the given datasets and applying them to get accurate results and also deciding which input features contribute in predicting the accurate output posed a challenge.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8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297" y="6293286"/>
            <a:ext cx="16433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ISE, SCE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5315" y="6293286"/>
            <a:ext cx="26789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and Machine Learning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62" y="6293286"/>
            <a:ext cx="287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0395" y="383570"/>
            <a:ext cx="473501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Identified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F1C69-938F-4311-B363-72F55DB502C0}"/>
              </a:ext>
            </a:extLst>
          </p:cNvPr>
          <p:cNvSpPr txBox="1"/>
          <p:nvPr/>
        </p:nvSpPr>
        <p:spPr>
          <a:xfrm>
            <a:off x="1243996" y="1701788"/>
            <a:ext cx="92059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may not fulﬁll the exact requirement of any adverse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or misinterpretation or anomaly in data or wrong assumption can cause failure to  detect absolute/correct result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user friendly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Nirmala UI Semilight</vt:lpstr>
      <vt:lpstr>Times New Roman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2021-10-31T08:09:07Z</dcterms:created>
  <dcterms:modified xsi:type="dcterms:W3CDTF">2022-07-29T03:55:00Z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