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5"/>
  </p:notesMasterIdLst>
  <p:sldIdLst>
    <p:sldId id="260" r:id="rId5"/>
    <p:sldId id="257" r:id="rId6"/>
    <p:sldId id="261" r:id="rId7"/>
    <p:sldId id="262" r:id="rId8"/>
    <p:sldId id="263" r:id="rId9"/>
    <p:sldId id="267" r:id="rId10"/>
    <p:sldId id="268" r:id="rId11"/>
    <p:sldId id="265"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DCAD22-0FBB-418C-BC8A-3F0C9F2F15F6}">
          <p14:sldIdLst>
            <p14:sldId id="260"/>
          </p14:sldIdLst>
        </p14:section>
        <p14:section name="Untitled Section" id="{F2EDB4A1-98E5-4174-987F-567D62496DA0}">
          <p14:sldIdLst>
            <p14:sldId id="257"/>
            <p14:sldId id="261"/>
            <p14:sldId id="262"/>
            <p14:sldId id="263"/>
            <p14:sldId id="267"/>
            <p14:sldId id="268"/>
            <p14:sldId id="265"/>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0" d="100"/>
          <a:sy n="40" d="100"/>
        </p:scale>
        <p:origin x="66" y="78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2/9/2022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2/9/2022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2823424" y="738089"/>
            <a:ext cx="9664411" cy="572821"/>
          </a:xfrm>
        </p:spPr>
        <p:txBody>
          <a:bodyPr>
            <a:noAutofit/>
          </a:bodyPr>
          <a:lstStyle/>
          <a:p>
            <a:pPr algn="l"/>
            <a:r>
              <a:rPr lang="en-US" sz="2800" dirty="0" smtClean="0">
                <a:latin typeface="Copperplate Gothic Bold" panose="020E0705020206020404" pitchFamily="34" charset="0"/>
              </a:rPr>
              <a:t>Python - Machine Learning</a:t>
            </a:r>
            <a:endParaRPr lang="en-US" sz="2800" dirty="0">
              <a:latin typeface="Copperplate Gothic Bold" panose="020E0705020206020404" pitchFamily="34" charset="0"/>
            </a:endParaRP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71298" y="5103307"/>
            <a:ext cx="6331092" cy="899903"/>
          </a:xfrm>
        </p:spPr>
        <p:txBody>
          <a:bodyPr>
            <a:noAutofit/>
          </a:bodyPr>
          <a:lstStyle/>
          <a:p>
            <a:pPr algn="l"/>
            <a:r>
              <a:rPr lang="en-US" sz="1800" dirty="0" smtClean="0">
                <a:ln w="0">
                  <a:solidFill>
                    <a:schemeClr val="accent2">
                      <a:lumMod val="60000"/>
                      <a:lumOff val="40000"/>
                    </a:schemeClr>
                  </a:solidFill>
                </a:ln>
                <a:solidFill>
                  <a:schemeClr val="accent2">
                    <a:lumMod val="60000"/>
                    <a:lumOff val="40000"/>
                  </a:schemeClr>
                </a:solidFill>
                <a:effectLst>
                  <a:outerShdw blurRad="38100" dist="19050" dir="2700000" algn="tl" rotWithShape="0">
                    <a:schemeClr val="dk1">
                      <a:alpha val="40000"/>
                    </a:schemeClr>
                  </a:outerShdw>
                </a:effectLst>
              </a:rPr>
              <a:t>Sri </a:t>
            </a:r>
            <a:r>
              <a:rPr lang="en-US" sz="1800" dirty="0" err="1" smtClean="0">
                <a:ln w="0">
                  <a:solidFill>
                    <a:schemeClr val="accent2">
                      <a:lumMod val="60000"/>
                      <a:lumOff val="40000"/>
                    </a:schemeClr>
                  </a:solidFill>
                </a:ln>
                <a:solidFill>
                  <a:schemeClr val="accent2">
                    <a:lumMod val="60000"/>
                    <a:lumOff val="40000"/>
                  </a:schemeClr>
                </a:solidFill>
                <a:effectLst>
                  <a:outerShdw blurRad="38100" dist="19050" dir="2700000" algn="tl" rotWithShape="0">
                    <a:schemeClr val="dk1">
                      <a:alpha val="40000"/>
                    </a:schemeClr>
                  </a:outerShdw>
                </a:effectLst>
              </a:rPr>
              <a:t>Varshni</a:t>
            </a:r>
            <a:r>
              <a:rPr lang="en-US" sz="1800" dirty="0" smtClean="0">
                <a:ln w="0">
                  <a:solidFill>
                    <a:schemeClr val="accent2">
                      <a:lumMod val="60000"/>
                      <a:lumOff val="40000"/>
                    </a:schemeClr>
                  </a:solidFill>
                </a:ln>
                <a:solidFill>
                  <a:schemeClr val="accent2">
                    <a:lumMod val="60000"/>
                    <a:lumOff val="40000"/>
                  </a:schemeClr>
                </a:solidFill>
                <a:effectLst>
                  <a:outerShdw blurRad="38100" dist="19050" dir="2700000" algn="tl" rotWithShape="0">
                    <a:schemeClr val="dk1">
                      <a:alpha val="40000"/>
                    </a:schemeClr>
                  </a:outerShdw>
                </a:effectLst>
              </a:rPr>
              <a:t> K S</a:t>
            </a:r>
          </a:p>
          <a:p>
            <a:pPr algn="l">
              <a:spcBef>
                <a:spcPts val="600"/>
              </a:spcBef>
            </a:pPr>
            <a:r>
              <a:rPr lang="en-US" sz="1800" dirty="0" err="1" smtClean="0">
                <a:ln w="0">
                  <a:solidFill>
                    <a:schemeClr val="accent2">
                      <a:lumMod val="60000"/>
                      <a:lumOff val="40000"/>
                    </a:schemeClr>
                  </a:solidFill>
                </a:ln>
                <a:solidFill>
                  <a:schemeClr val="accent2">
                    <a:lumMod val="60000"/>
                    <a:lumOff val="40000"/>
                  </a:schemeClr>
                </a:solidFill>
                <a:effectLst>
                  <a:outerShdw blurRad="38100" dist="19050" dir="2700000" algn="tl" rotWithShape="0">
                    <a:schemeClr val="dk1">
                      <a:alpha val="40000"/>
                    </a:schemeClr>
                  </a:outerShdw>
                </a:effectLst>
              </a:rPr>
              <a:t>Sapthagiri</a:t>
            </a:r>
            <a:r>
              <a:rPr lang="en-US" sz="1800" dirty="0" smtClean="0">
                <a:ln w="0">
                  <a:solidFill>
                    <a:schemeClr val="accent2">
                      <a:lumMod val="60000"/>
                      <a:lumOff val="40000"/>
                    </a:schemeClr>
                  </a:solidFill>
                </a:ln>
                <a:solidFill>
                  <a:schemeClr val="accent2">
                    <a:lumMod val="60000"/>
                    <a:lumOff val="40000"/>
                  </a:schemeClr>
                </a:solidFill>
                <a:effectLst>
                  <a:outerShdw blurRad="38100" dist="19050" dir="2700000" algn="tl" rotWithShape="0">
                    <a:schemeClr val="dk1">
                      <a:alpha val="40000"/>
                    </a:schemeClr>
                  </a:outerShdw>
                </a:effectLst>
              </a:rPr>
              <a:t> College of Engineering</a:t>
            </a:r>
          </a:p>
        </p:txBody>
      </p:sp>
      <p:sp>
        <p:nvSpPr>
          <p:cNvPr id="4" name="Rectangle 3"/>
          <p:cNvSpPr/>
          <p:nvPr/>
        </p:nvSpPr>
        <p:spPr>
          <a:xfrm>
            <a:off x="4370075" y="171722"/>
            <a:ext cx="1983235" cy="461665"/>
          </a:xfrm>
          <a:prstGeom prst="rect">
            <a:avLst/>
          </a:prstGeom>
          <a:noFill/>
        </p:spPr>
        <p:txBody>
          <a:bodyPr wrap="none" lIns="91440" tIns="45720" rIns="91440" bIns="45720">
            <a:spAutoFit/>
          </a:bodyPr>
          <a:lstStyle/>
          <a:p>
            <a:pPr algn="ctr"/>
            <a:r>
              <a:rPr lang="en-US" sz="2400" dirty="0" smtClean="0">
                <a:ln w="0"/>
                <a:solidFill>
                  <a:srgbClr val="00B0F0"/>
                </a:solidFill>
                <a:effectLst>
                  <a:outerShdw blurRad="38100" dist="19050" dir="2700000" algn="tl" rotWithShape="0">
                    <a:schemeClr val="dk1">
                      <a:alpha val="40000"/>
                    </a:schemeClr>
                  </a:outerShdw>
                </a:effectLst>
                <a:latin typeface="Berlin Sans FB Demi" panose="020E0802020502020306" pitchFamily="34" charset="0"/>
              </a:rPr>
              <a:t>Internship on</a:t>
            </a:r>
            <a:endParaRPr lang="en-US" sz="2400" b="0" cap="none" spc="0" dirty="0">
              <a:ln w="0"/>
              <a:solidFill>
                <a:srgbClr val="00B0F0"/>
              </a:solidFill>
              <a:effectLst>
                <a:outerShdw blurRad="38100" dist="19050" dir="2700000" algn="tl" rotWithShape="0">
                  <a:schemeClr val="dk1">
                    <a:alpha val="40000"/>
                  </a:schemeClr>
                </a:outerShdw>
              </a:effectLst>
              <a:latin typeface="Berlin Sans FB Demi" panose="020E0802020502020306" pitchFamily="34" charset="0"/>
            </a:endParaRPr>
          </a:p>
        </p:txBody>
      </p:sp>
      <p:sp>
        <p:nvSpPr>
          <p:cNvPr id="6" name="Rectangle 5"/>
          <p:cNvSpPr/>
          <p:nvPr/>
        </p:nvSpPr>
        <p:spPr>
          <a:xfrm>
            <a:off x="-664453" y="6068440"/>
            <a:ext cx="4065876" cy="369332"/>
          </a:xfrm>
          <a:prstGeom prst="rect">
            <a:avLst/>
          </a:prstGeom>
          <a:noFill/>
        </p:spPr>
        <p:txBody>
          <a:bodyPr wrap="square" lIns="91440" tIns="45720" rIns="91440" bIns="45720">
            <a:spAutoFit/>
          </a:bodyPr>
          <a:lstStyle/>
          <a:p>
            <a:pPr algn="ctr"/>
            <a:r>
              <a:rPr lang="en-US" sz="1600" dirty="0" smtClean="0">
                <a:ln w="0"/>
                <a:solidFill>
                  <a:srgbClr val="00B0F0"/>
                </a:solidFill>
                <a:effectLst>
                  <a:outerShdw blurRad="38100" dist="19050" dir="2700000" algn="tl" rotWithShape="0">
                    <a:schemeClr val="dk1">
                      <a:alpha val="40000"/>
                    </a:schemeClr>
                  </a:outerShdw>
                </a:effectLst>
                <a:latin typeface="Bahnschrift SemiBold" panose="020B0502040204020203" pitchFamily="34" charset="0"/>
              </a:rPr>
              <a:t>Internship</a:t>
            </a:r>
            <a:r>
              <a:rPr lang="en-US" dirty="0" smtClean="0">
                <a:ln w="0"/>
                <a:solidFill>
                  <a:srgbClr val="00B0F0"/>
                </a:solidFill>
                <a:effectLst>
                  <a:outerShdw blurRad="38100" dist="19050" dir="2700000" algn="tl" rotWithShape="0">
                    <a:schemeClr val="dk1">
                      <a:alpha val="40000"/>
                    </a:schemeClr>
                  </a:outerShdw>
                </a:effectLst>
                <a:latin typeface="Bahnschrift SemiBold" panose="020B0502040204020203" pitchFamily="34" charset="0"/>
              </a:rPr>
              <a:t> carried out at</a:t>
            </a:r>
            <a:endParaRPr lang="en-US" dirty="0">
              <a:ln w="0"/>
              <a:solidFill>
                <a:srgbClr val="00B0F0"/>
              </a:solidFill>
              <a:effectLst>
                <a:outerShdw blurRad="38100" dist="19050" dir="2700000" algn="tl" rotWithShape="0">
                  <a:schemeClr val="dk1">
                    <a:alpha val="40000"/>
                  </a:schemeClr>
                </a:outerShdw>
              </a:effectLst>
              <a:latin typeface="Bahnschrift SemiBold" panose="020B0502040204020203" pitchFamily="34" charset="0"/>
            </a:endParaRPr>
          </a:p>
        </p:txBody>
      </p:sp>
      <p:sp>
        <p:nvSpPr>
          <p:cNvPr id="7" name="Rectangle 6"/>
          <p:cNvSpPr/>
          <p:nvPr/>
        </p:nvSpPr>
        <p:spPr>
          <a:xfrm>
            <a:off x="1281299" y="6064115"/>
            <a:ext cx="7100921" cy="400110"/>
          </a:xfrm>
          <a:prstGeom prst="rect">
            <a:avLst/>
          </a:prstGeom>
          <a:noFill/>
        </p:spPr>
        <p:txBody>
          <a:bodyPr wrap="square" lIns="91440" tIns="45720" rIns="91440" bIns="45720">
            <a:spAutoFit/>
          </a:bodyPr>
          <a:lstStyle/>
          <a:p>
            <a:pPr algn="ctr"/>
            <a:r>
              <a:rPr lang="en-US" sz="2000" b="1" dirty="0" err="1" smtClean="0">
                <a:ln w="9525">
                  <a:solidFill>
                    <a:srgbClr val="FF0000"/>
                  </a:solidFill>
                  <a:prstDash val="solid"/>
                </a:ln>
                <a:solidFill>
                  <a:srgbClr val="FFFF00"/>
                </a:solidFill>
                <a:effectLst>
                  <a:outerShdw blurRad="12700" dist="38100" dir="2700000" algn="tl" rotWithShape="0">
                    <a:schemeClr val="bg1">
                      <a:lumMod val="50000"/>
                    </a:schemeClr>
                  </a:outerShdw>
                </a:effectLst>
              </a:rPr>
              <a:t>Karunadu</a:t>
            </a:r>
            <a:r>
              <a:rPr lang="en-US" sz="2000" b="1" dirty="0" smtClean="0">
                <a:ln w="9525">
                  <a:solidFill>
                    <a:srgbClr val="FF0000"/>
                  </a:solidFill>
                  <a:prstDash val="solid"/>
                </a:ln>
                <a:solidFill>
                  <a:srgbClr val="FFFF00"/>
                </a:solidFill>
                <a:effectLst>
                  <a:outerShdw blurRad="12700" dist="38100" dir="2700000" algn="tl" rotWithShape="0">
                    <a:schemeClr val="bg1">
                      <a:lumMod val="50000"/>
                    </a:schemeClr>
                  </a:outerShdw>
                </a:effectLst>
              </a:rPr>
              <a:t> Technologies Private Limited</a:t>
            </a:r>
            <a:endParaRPr lang="en-US" sz="2000" b="1" dirty="0">
              <a:ln w="9525">
                <a:solidFill>
                  <a:srgbClr val="FF0000"/>
                </a:solidFill>
                <a:prstDash val="solid"/>
              </a:ln>
              <a:solidFill>
                <a:srgbClr val="FFFF00"/>
              </a:solidFill>
              <a:effectLst>
                <a:outerShdw blurRad="12700" dist="38100" dir="2700000" algn="tl" rotWithShape="0">
                  <a:schemeClr val="bg1">
                    <a:lumMod val="50000"/>
                  </a:schemeClr>
                </a:outerShdw>
              </a:effectLst>
            </a:endParaRPr>
          </a:p>
        </p:txBody>
      </p:sp>
      <p:sp>
        <p:nvSpPr>
          <p:cNvPr id="5" name="Rectangle 4"/>
          <p:cNvSpPr/>
          <p:nvPr/>
        </p:nvSpPr>
        <p:spPr>
          <a:xfrm>
            <a:off x="1149803" y="2219627"/>
            <a:ext cx="8794295" cy="1569660"/>
          </a:xfrm>
          <a:prstGeom prst="rect">
            <a:avLst/>
          </a:prstGeom>
          <a:noFill/>
          <a:ln>
            <a:noFill/>
          </a:ln>
        </p:spPr>
        <p:txBody>
          <a:bodyPr wrap="square" lIns="91440" tIns="45720" rIns="91440" bIns="45720">
            <a:spAutoFit/>
          </a:bodyPr>
          <a:lstStyle/>
          <a:p>
            <a:pPr algn="ctr"/>
            <a:r>
              <a:rPr lang="en-US" sz="4800" b="1" dirty="0" smtClean="0">
                <a:ln w="9525">
                  <a:solidFill>
                    <a:schemeClr val="accent5">
                      <a:lumMod val="75000"/>
                    </a:schemeClr>
                  </a:solidFill>
                  <a:prstDash val="solid"/>
                </a:ln>
                <a:solidFill>
                  <a:schemeClr val="tx1">
                    <a:lumMod val="95000"/>
                  </a:schemeClr>
                </a:solidFill>
                <a:effectLst>
                  <a:outerShdw blurRad="50800" dist="38100" dir="2700000" algn="tl" rotWithShape="0">
                    <a:schemeClr val="accent2">
                      <a:lumMod val="75000"/>
                      <a:alpha val="40000"/>
                    </a:schemeClr>
                  </a:outerShdw>
                </a:effectLst>
                <a:latin typeface="Algerian" panose="04020705040A02060702" pitchFamily="82" charset="0"/>
              </a:rPr>
              <a:t>Prediction of Cancer type using KNN algorithm</a:t>
            </a:r>
            <a:endParaRPr lang="en-US" sz="4800" b="1" cap="none" spc="0" dirty="0">
              <a:ln w="9525">
                <a:solidFill>
                  <a:schemeClr val="accent5">
                    <a:lumMod val="75000"/>
                  </a:schemeClr>
                </a:solidFill>
                <a:prstDash val="solid"/>
              </a:ln>
              <a:solidFill>
                <a:schemeClr val="tx1">
                  <a:lumMod val="95000"/>
                </a:schemeClr>
              </a:solidFill>
              <a:effectLst>
                <a:outerShdw blurRad="50800" dist="38100" dir="2700000" algn="tl" rotWithShape="0">
                  <a:schemeClr val="accent2">
                    <a:lumMod val="75000"/>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p:nvSpPr>
        <p:spPr>
          <a:xfrm>
            <a:off x="8893138" y="46099"/>
            <a:ext cx="3510898"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Karunadu</a:t>
            </a:r>
            <a:r>
              <a:rPr lang="en-US" sz="1200" b="1" kern="0" spc="50" dirty="0">
                <a:ln w="0">
                  <a:solidFill>
                    <a:schemeClr val="accent4"/>
                  </a:solidFill>
                </a:ln>
                <a:solidFill>
                  <a:schemeClr val="bg1"/>
                </a:solidFill>
                <a:effectLst>
                  <a:innerShdw blurRad="63500" dist="50800" dir="13500000">
                    <a:srgbClr val="000000">
                      <a:alpha val="50000"/>
                    </a:srgbClr>
                  </a:innerShdw>
                </a:effectLst>
              </a:rPr>
              <a:t>  Technologies Private Limited</a:t>
            </a:r>
          </a:p>
        </p:txBody>
      </p:sp>
      <p:sp>
        <p:nvSpPr>
          <p:cNvPr id="3" name="Rectangle 2"/>
          <p:cNvSpPr/>
          <p:nvPr/>
        </p:nvSpPr>
        <p:spPr>
          <a:xfrm>
            <a:off x="388342" y="46099"/>
            <a:ext cx="4887926"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Sapthagiri</a:t>
            </a:r>
            <a:r>
              <a:rPr lang="en-US" sz="1200" b="1" kern="0" spc="50" dirty="0">
                <a:ln w="0">
                  <a:solidFill>
                    <a:schemeClr val="accent4"/>
                  </a:solidFill>
                </a:ln>
                <a:solidFill>
                  <a:schemeClr val="bg1"/>
                </a:solidFill>
                <a:effectLst>
                  <a:innerShdw blurRad="63500" dist="50800" dir="13500000">
                    <a:srgbClr val="000000">
                      <a:alpha val="50000"/>
                    </a:srgbClr>
                  </a:innerShdw>
                </a:effectLst>
              </a:rPr>
              <a:t> College of </a:t>
            </a:r>
            <a:r>
              <a:rPr lang="en-US" sz="1200" b="1" kern="0" spc="50" dirty="0" smtClean="0">
                <a:ln w="0">
                  <a:solidFill>
                    <a:schemeClr val="accent4"/>
                  </a:solidFill>
                </a:ln>
                <a:solidFill>
                  <a:schemeClr val="bg1"/>
                </a:solidFill>
                <a:effectLst>
                  <a:innerShdw blurRad="63500" dist="50800" dir="13500000">
                    <a:srgbClr val="000000">
                      <a:alpha val="50000"/>
                    </a:srgbClr>
                  </a:innerShdw>
                </a:effectLst>
              </a:rPr>
              <a:t>Engineering             </a:t>
            </a:r>
            <a:endParaRPr lang="en-US" sz="1200" b="1" kern="0" spc="50" dirty="0">
              <a:ln w="0">
                <a:solidFill>
                  <a:schemeClr val="accent4"/>
                </a:solidFill>
              </a:ln>
              <a:solidFill>
                <a:schemeClr val="bg1"/>
              </a:solidFill>
              <a:effectLst>
                <a:innerShdw blurRad="63500" dist="50800" dir="13500000">
                  <a:srgbClr val="000000">
                    <a:alpha val="50000"/>
                  </a:srgbClr>
                </a:innerShdw>
              </a:effectLst>
            </a:endParaRPr>
          </a:p>
        </p:txBody>
      </p:sp>
      <p:sp>
        <p:nvSpPr>
          <p:cNvPr id="5" name="Rectangle 4"/>
          <p:cNvSpPr/>
          <p:nvPr/>
        </p:nvSpPr>
        <p:spPr>
          <a:xfrm>
            <a:off x="3359616" y="2636360"/>
            <a:ext cx="5891960" cy="923330"/>
          </a:xfrm>
          <a:prstGeom prst="rect">
            <a:avLst/>
          </a:prstGeom>
          <a:noFill/>
        </p:spPr>
        <p:txBody>
          <a:bodyPr wrap="square" lIns="91440" tIns="45720" rIns="91440" bIns="45720">
            <a:spAutoFit/>
          </a:bodyPr>
          <a:lstStyle/>
          <a:p>
            <a:pPr algn="ctr"/>
            <a:r>
              <a:rPr lang="en-US" sz="5400" b="1" spc="60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Rockwell" panose="02060603020205020403" pitchFamily="18" charset="0"/>
              </a:rPr>
              <a:t>THANK  YOU</a:t>
            </a:r>
            <a:endParaRPr lang="en-US" sz="5400" b="1" spc="6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Rockwell" panose="02060603020205020403" pitchFamily="18" charset="0"/>
            </a:endParaRPr>
          </a:p>
        </p:txBody>
      </p:sp>
    </p:spTree>
    <p:extLst>
      <p:ext uri="{BB962C8B-B14F-4D97-AF65-F5344CB8AC3E}">
        <p14:creationId xmlns:p14="http://schemas.microsoft.com/office/powerpoint/2010/main" val="241136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3389021" y="617577"/>
            <a:ext cx="4037135" cy="1001485"/>
          </a:xfrm>
        </p:spPr>
        <p:txBody>
          <a:bodyPr>
            <a:normAutofit/>
          </a:bodyPr>
          <a:lstStyle/>
          <a:p>
            <a:pPr algn="l"/>
            <a:r>
              <a:rPr lang="en-US" b="1" u="sng" dirty="0" smtClean="0">
                <a:solidFill>
                  <a:srgbClr val="00B0F0"/>
                </a:solidFill>
                <a:latin typeface="Modern No. 20" panose="02070704070505020303" pitchFamily="18" charset="0"/>
              </a:rPr>
              <a:t>Table of contents</a:t>
            </a:r>
            <a:endParaRPr lang="en-US" b="1" u="sng" dirty="0">
              <a:solidFill>
                <a:srgbClr val="00B0F0"/>
              </a:solidFill>
              <a:latin typeface="Modern No. 20" panose="02070704070505020303" pitchFamily="18" charset="0"/>
            </a:endParaRP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87285" y="1861707"/>
            <a:ext cx="6468275" cy="3598567"/>
          </a:xfrm>
        </p:spPr>
        <p:txBody>
          <a:bodyPr anchor="t">
            <a:noAutofit/>
          </a:bodyPr>
          <a:lstStyle/>
          <a:p>
            <a:r>
              <a:rPr lang="en-US" dirty="0" smtClean="0">
                <a:latin typeface="Segoe UI Semibold" panose="020B0702040204020203" pitchFamily="34" charset="0"/>
                <a:cs typeface="Segoe UI Semibold" panose="020B0702040204020203" pitchFamily="34" charset="0"/>
              </a:rPr>
              <a:t>Company profile</a:t>
            </a:r>
          </a:p>
          <a:p>
            <a:r>
              <a:rPr lang="en-US" dirty="0" smtClean="0">
                <a:latin typeface="Segoe UI Semibold" panose="020B0702040204020203" pitchFamily="34" charset="0"/>
                <a:cs typeface="Segoe UI Semibold" panose="020B0702040204020203" pitchFamily="34" charset="0"/>
              </a:rPr>
              <a:t>Topics learnt during internship</a:t>
            </a:r>
          </a:p>
          <a:p>
            <a:r>
              <a:rPr lang="en-US" dirty="0" smtClean="0">
                <a:latin typeface="Segoe UI Semibold" panose="020B0702040204020203" pitchFamily="34" charset="0"/>
                <a:cs typeface="Segoe UI Semibold" panose="020B0702040204020203" pitchFamily="34" charset="0"/>
              </a:rPr>
              <a:t>About </a:t>
            </a:r>
            <a:r>
              <a:rPr lang="en-US" dirty="0" smtClean="0">
                <a:latin typeface="Segoe UI Semibold" panose="020B0702040204020203" pitchFamily="34" charset="0"/>
                <a:cs typeface="Segoe UI Semibold" panose="020B0702040204020203" pitchFamily="34" charset="0"/>
              </a:rPr>
              <a:t>the project</a:t>
            </a:r>
          </a:p>
          <a:p>
            <a:r>
              <a:rPr lang="en-US" dirty="0" smtClean="0">
                <a:latin typeface="Segoe UI Semibold" panose="020B0702040204020203" pitchFamily="34" charset="0"/>
                <a:cs typeface="Segoe UI Semibold" panose="020B0702040204020203" pitchFamily="34" charset="0"/>
              </a:rPr>
              <a:t>Approach used</a:t>
            </a:r>
            <a:endParaRPr lang="en-US" dirty="0">
              <a:latin typeface="Segoe UI Semibold" panose="020B0702040204020203" pitchFamily="34" charset="0"/>
              <a:cs typeface="Segoe UI Semibold" panose="020B0702040204020203" pitchFamily="34" charset="0"/>
            </a:endParaRPr>
          </a:p>
          <a:p>
            <a:r>
              <a:rPr lang="en-US" dirty="0" smtClean="0">
                <a:latin typeface="Segoe UI Semibold" panose="020B0702040204020203" pitchFamily="34" charset="0"/>
                <a:cs typeface="Segoe UI Semibold" panose="020B0702040204020203" pitchFamily="34" charset="0"/>
              </a:rPr>
              <a:t>Steps of execution</a:t>
            </a:r>
          </a:p>
          <a:p>
            <a:r>
              <a:rPr lang="en-US" dirty="0" smtClean="0">
                <a:latin typeface="Segoe UI Semibold" panose="020B0702040204020203" pitchFamily="34" charset="0"/>
                <a:cs typeface="Segoe UI Semibold" panose="020B0702040204020203" pitchFamily="34" charset="0"/>
              </a:rPr>
              <a:t>Pseudocode </a:t>
            </a:r>
          </a:p>
          <a:p>
            <a:r>
              <a:rPr lang="en-US" dirty="0" smtClean="0">
                <a:latin typeface="Segoe UI Semibold" panose="020B0702040204020203" pitchFamily="34" charset="0"/>
                <a:cs typeface="Segoe UI Semibold" panose="020B0702040204020203" pitchFamily="34" charset="0"/>
              </a:rPr>
              <a:t>Results </a:t>
            </a:r>
          </a:p>
          <a:p>
            <a:endParaRPr lang="en-US" dirty="0"/>
          </a:p>
        </p:txBody>
      </p:sp>
      <p:sp>
        <p:nvSpPr>
          <p:cNvPr id="13" name="Rectangle 12"/>
          <p:cNvSpPr/>
          <p:nvPr/>
        </p:nvSpPr>
        <p:spPr>
          <a:xfrm>
            <a:off x="-959195" y="142458"/>
            <a:ext cx="4887926"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Sapthagiri</a:t>
            </a:r>
            <a:r>
              <a:rPr lang="en-US" sz="1200" b="1" kern="0" spc="50" dirty="0">
                <a:ln w="0">
                  <a:solidFill>
                    <a:schemeClr val="accent4"/>
                  </a:solidFill>
                </a:ln>
                <a:solidFill>
                  <a:schemeClr val="bg1"/>
                </a:solidFill>
                <a:effectLst>
                  <a:innerShdw blurRad="63500" dist="50800" dir="13500000">
                    <a:srgbClr val="000000">
                      <a:alpha val="50000"/>
                    </a:srgbClr>
                  </a:innerShdw>
                </a:effectLst>
              </a:rPr>
              <a:t> College of Engineering</a:t>
            </a:r>
          </a:p>
        </p:txBody>
      </p:sp>
      <p:sp>
        <p:nvSpPr>
          <p:cNvPr id="14" name="Rectangle 13"/>
          <p:cNvSpPr/>
          <p:nvPr/>
        </p:nvSpPr>
        <p:spPr>
          <a:xfrm>
            <a:off x="6716274" y="51883"/>
            <a:ext cx="3510898"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Karunadu</a:t>
            </a:r>
            <a:r>
              <a:rPr lang="en-US" sz="1200" b="1" kern="0" spc="50" dirty="0">
                <a:ln w="0">
                  <a:solidFill>
                    <a:schemeClr val="accent4"/>
                  </a:solidFill>
                </a:ln>
                <a:solidFill>
                  <a:schemeClr val="bg1"/>
                </a:solidFill>
                <a:effectLst>
                  <a:innerShdw blurRad="63500" dist="50800" dir="13500000">
                    <a:srgbClr val="000000">
                      <a:alpha val="50000"/>
                    </a:srgbClr>
                  </a:innerShdw>
                </a:effectLst>
              </a:rPr>
              <a:t>  Technologies Private Limited</a:t>
            </a:r>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Rectangle 5"/>
          <p:cNvSpPr/>
          <p:nvPr/>
        </p:nvSpPr>
        <p:spPr>
          <a:xfrm>
            <a:off x="8788635" y="46099"/>
            <a:ext cx="3510898"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Karunadu</a:t>
            </a:r>
            <a:r>
              <a:rPr lang="en-US" sz="1200" b="1" kern="0" spc="50" dirty="0">
                <a:ln w="0">
                  <a:solidFill>
                    <a:schemeClr val="accent4"/>
                  </a:solidFill>
                </a:ln>
                <a:solidFill>
                  <a:schemeClr val="bg1"/>
                </a:solidFill>
                <a:effectLst>
                  <a:innerShdw blurRad="63500" dist="50800" dir="13500000">
                    <a:srgbClr val="000000">
                      <a:alpha val="50000"/>
                    </a:srgbClr>
                  </a:innerShdw>
                </a:effectLst>
              </a:rPr>
              <a:t>  Technologies Private Limited</a:t>
            </a:r>
          </a:p>
        </p:txBody>
      </p:sp>
      <p:sp>
        <p:nvSpPr>
          <p:cNvPr id="7" name="Rectangle 6"/>
          <p:cNvSpPr/>
          <p:nvPr/>
        </p:nvSpPr>
        <p:spPr>
          <a:xfrm>
            <a:off x="388342" y="46099"/>
            <a:ext cx="4887926"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Sapthagiri</a:t>
            </a:r>
            <a:r>
              <a:rPr lang="en-US" sz="1200" b="1" kern="0" spc="50" dirty="0">
                <a:ln w="0">
                  <a:solidFill>
                    <a:schemeClr val="accent4"/>
                  </a:solidFill>
                </a:ln>
                <a:solidFill>
                  <a:schemeClr val="bg1"/>
                </a:solidFill>
                <a:effectLst>
                  <a:innerShdw blurRad="63500" dist="50800" dir="13500000">
                    <a:srgbClr val="000000">
                      <a:alpha val="50000"/>
                    </a:srgbClr>
                  </a:innerShdw>
                </a:effectLst>
              </a:rPr>
              <a:t> College of Engineering</a:t>
            </a:r>
          </a:p>
        </p:txBody>
      </p:sp>
      <p:sp>
        <p:nvSpPr>
          <p:cNvPr id="9" name="Rectangle 8"/>
          <p:cNvSpPr/>
          <p:nvPr/>
        </p:nvSpPr>
        <p:spPr>
          <a:xfrm>
            <a:off x="4012466" y="295612"/>
            <a:ext cx="3722493" cy="707886"/>
          </a:xfrm>
          <a:prstGeom prst="rect">
            <a:avLst/>
          </a:prstGeom>
          <a:noFill/>
        </p:spPr>
        <p:txBody>
          <a:bodyPr wrap="none" lIns="91440" tIns="45720" rIns="91440" bIns="45720">
            <a:spAutoFit/>
          </a:bodyPr>
          <a:lstStyle/>
          <a:p>
            <a:pPr algn="ctr"/>
            <a:r>
              <a:rPr lang="en-US" sz="4000" u="sng" dirty="0" smtClean="0">
                <a:ln w="0"/>
                <a:solidFill>
                  <a:srgbClr val="00B0F0"/>
                </a:solidFill>
                <a:effectLst>
                  <a:outerShdw blurRad="38100" dist="19050" dir="2700000" algn="tl" rotWithShape="0">
                    <a:schemeClr val="dk1">
                      <a:alpha val="40000"/>
                    </a:schemeClr>
                  </a:outerShdw>
                </a:effectLst>
                <a:latin typeface="Modern No. 20" panose="02070704070505020303" pitchFamily="18" charset="0"/>
              </a:rPr>
              <a:t>Company profile </a:t>
            </a:r>
            <a:endParaRPr lang="en-US" sz="4000" b="0" u="sng" cap="none" spc="0" dirty="0">
              <a:ln w="0"/>
              <a:solidFill>
                <a:srgbClr val="00B0F0"/>
              </a:solidFill>
              <a:effectLst>
                <a:outerShdw blurRad="38100" dist="19050" dir="2700000" algn="tl" rotWithShape="0">
                  <a:schemeClr val="dk1">
                    <a:alpha val="40000"/>
                  </a:schemeClr>
                </a:outerShdw>
              </a:effectLst>
              <a:latin typeface="Modern No. 20" panose="02070704070505020303" pitchFamily="18" charset="0"/>
            </a:endParaRPr>
          </a:p>
        </p:txBody>
      </p:sp>
      <p:sp>
        <p:nvSpPr>
          <p:cNvPr id="10" name="Rectangle 9"/>
          <p:cNvSpPr/>
          <p:nvPr/>
        </p:nvSpPr>
        <p:spPr>
          <a:xfrm>
            <a:off x="2039023" y="1982178"/>
            <a:ext cx="2443414" cy="4708981"/>
          </a:xfrm>
          <a:prstGeom prst="rect">
            <a:avLst/>
          </a:prstGeom>
          <a:noFill/>
        </p:spPr>
        <p:txBody>
          <a:bodyPr wrap="square" lIns="91440" tIns="45720" rIns="91440" bIns="45720">
            <a:spAutoFit/>
          </a:bodyPr>
          <a:lstStyle/>
          <a:p>
            <a:pPr algn="r">
              <a:lnSpc>
                <a:spcPct val="150000"/>
              </a:lnSpc>
            </a:pPr>
            <a:r>
              <a:rPr lang="en-US" sz="2000" b="1" dirty="0" smtClean="0">
                <a:ln w="3175">
                  <a:solidFill>
                    <a:schemeClr val="accent2"/>
                  </a:solidFill>
                  <a:prstDash val="solid"/>
                </a:ln>
                <a:solidFill>
                  <a:schemeClr val="accent2">
                    <a:lumMod val="40000"/>
                    <a:lumOff val="60000"/>
                  </a:schemeClr>
                </a:solidFill>
                <a:latin typeface="Bahnschrift SemiBold" panose="020B0502040204020203" pitchFamily="34" charset="0"/>
              </a:rPr>
              <a:t>Company name:</a:t>
            </a:r>
          </a:p>
          <a:p>
            <a:pPr algn="r">
              <a:lnSpc>
                <a:spcPct val="150000"/>
              </a:lnSpc>
            </a:pPr>
            <a:r>
              <a:rPr lang="en-US" sz="2000" b="1" dirty="0" smtClean="0">
                <a:ln w="3175">
                  <a:solidFill>
                    <a:schemeClr val="accent2"/>
                  </a:solidFill>
                  <a:prstDash val="solid"/>
                </a:ln>
                <a:solidFill>
                  <a:schemeClr val="accent2">
                    <a:lumMod val="40000"/>
                    <a:lumOff val="60000"/>
                  </a:schemeClr>
                </a:solidFill>
                <a:latin typeface="Bahnschrift SemiBold" panose="020B0502040204020203" pitchFamily="34" charset="0"/>
              </a:rPr>
              <a:t>Based in:</a:t>
            </a:r>
          </a:p>
          <a:p>
            <a:pPr algn="r">
              <a:lnSpc>
                <a:spcPct val="150000"/>
              </a:lnSpc>
            </a:pPr>
            <a:r>
              <a:rPr lang="en-US" sz="2000" b="1" dirty="0">
                <a:ln w="3175">
                  <a:solidFill>
                    <a:schemeClr val="accent2"/>
                  </a:solidFill>
                  <a:prstDash val="solid"/>
                </a:ln>
                <a:solidFill>
                  <a:schemeClr val="accent2">
                    <a:lumMod val="40000"/>
                    <a:lumOff val="60000"/>
                  </a:schemeClr>
                </a:solidFill>
                <a:latin typeface="Bahnschrift" panose="020B0502040204020203" pitchFamily="34" charset="0"/>
              </a:rPr>
              <a:t>MD &amp; </a:t>
            </a:r>
            <a:r>
              <a:rPr lang="en-US" sz="2000" b="1" dirty="0" smtClean="0">
                <a:ln w="3175">
                  <a:solidFill>
                    <a:schemeClr val="accent2"/>
                  </a:solidFill>
                  <a:prstDash val="solid"/>
                </a:ln>
                <a:solidFill>
                  <a:schemeClr val="accent2">
                    <a:lumMod val="40000"/>
                    <a:lumOff val="60000"/>
                  </a:schemeClr>
                </a:solidFill>
                <a:latin typeface="Bahnschrift" panose="020B0502040204020203" pitchFamily="34" charset="0"/>
              </a:rPr>
              <a:t>CEO:</a:t>
            </a:r>
            <a:r>
              <a:rPr lang="en-US" sz="2000" b="1" dirty="0" smtClean="0">
                <a:ln w="3175">
                  <a:solidFill>
                    <a:schemeClr val="accent2"/>
                  </a:solidFill>
                  <a:prstDash val="solid"/>
                </a:ln>
                <a:solidFill>
                  <a:schemeClr val="accent2">
                    <a:lumMod val="40000"/>
                    <a:lumOff val="60000"/>
                  </a:schemeClr>
                </a:solidFill>
                <a:latin typeface="Bahnschrift SemiBold" panose="020B0502040204020203" pitchFamily="34" charset="0"/>
              </a:rPr>
              <a:t> </a:t>
            </a:r>
          </a:p>
          <a:p>
            <a:pPr algn="r">
              <a:lnSpc>
                <a:spcPct val="150000"/>
              </a:lnSpc>
            </a:pPr>
            <a:r>
              <a:rPr lang="en-US" sz="2000" b="1" dirty="0" smtClean="0">
                <a:ln w="3175">
                  <a:solidFill>
                    <a:schemeClr val="accent2"/>
                  </a:solidFill>
                  <a:prstDash val="solid"/>
                </a:ln>
                <a:solidFill>
                  <a:schemeClr val="accent2">
                    <a:lumMod val="40000"/>
                    <a:lumOff val="60000"/>
                  </a:schemeClr>
                </a:solidFill>
                <a:latin typeface="Bahnschrift SemiBold" panose="020B0502040204020203" pitchFamily="34" charset="0"/>
              </a:rPr>
              <a:t>Vision:</a:t>
            </a:r>
          </a:p>
          <a:p>
            <a:pPr algn="r">
              <a:lnSpc>
                <a:spcPct val="150000"/>
              </a:lnSpc>
            </a:pPr>
            <a:endParaRPr lang="en-US" sz="2000" b="1" dirty="0" smtClean="0">
              <a:ln w="3175">
                <a:solidFill>
                  <a:schemeClr val="accent2"/>
                </a:solidFill>
                <a:prstDash val="solid"/>
              </a:ln>
              <a:solidFill>
                <a:schemeClr val="accent2">
                  <a:lumMod val="40000"/>
                  <a:lumOff val="60000"/>
                </a:schemeClr>
              </a:solidFill>
              <a:latin typeface="Bahnschrift SemiBold" panose="020B0502040204020203" pitchFamily="34" charset="0"/>
            </a:endParaRPr>
          </a:p>
          <a:p>
            <a:pPr algn="r">
              <a:lnSpc>
                <a:spcPct val="150000"/>
              </a:lnSpc>
            </a:pPr>
            <a:endParaRPr lang="en-US" sz="2000" b="1" dirty="0" smtClean="0">
              <a:ln w="3175">
                <a:solidFill>
                  <a:schemeClr val="accent2"/>
                </a:solidFill>
                <a:prstDash val="solid"/>
              </a:ln>
              <a:solidFill>
                <a:schemeClr val="accent2">
                  <a:lumMod val="40000"/>
                  <a:lumOff val="60000"/>
                </a:schemeClr>
              </a:solidFill>
              <a:latin typeface="Bahnschrift SemiBold" panose="020B0502040204020203" pitchFamily="34" charset="0"/>
            </a:endParaRPr>
          </a:p>
          <a:p>
            <a:pPr algn="r">
              <a:lnSpc>
                <a:spcPct val="150000"/>
              </a:lnSpc>
            </a:pPr>
            <a:r>
              <a:rPr lang="en-US" sz="2000" b="1" dirty="0" smtClean="0">
                <a:ln w="3175">
                  <a:solidFill>
                    <a:schemeClr val="accent2"/>
                  </a:solidFill>
                  <a:prstDash val="solid"/>
                </a:ln>
                <a:solidFill>
                  <a:schemeClr val="accent2">
                    <a:lumMod val="40000"/>
                    <a:lumOff val="60000"/>
                  </a:schemeClr>
                </a:solidFill>
                <a:latin typeface="Bahnschrift SemiBold" panose="020B0502040204020203" pitchFamily="34" charset="0"/>
              </a:rPr>
              <a:t>Gmail ID:</a:t>
            </a:r>
          </a:p>
          <a:p>
            <a:pPr algn="r">
              <a:lnSpc>
                <a:spcPct val="150000"/>
              </a:lnSpc>
            </a:pPr>
            <a:r>
              <a:rPr lang="en-US" sz="2000" b="1" dirty="0" smtClean="0">
                <a:ln w="3175">
                  <a:solidFill>
                    <a:schemeClr val="accent2"/>
                  </a:solidFill>
                  <a:prstDash val="solid"/>
                </a:ln>
                <a:solidFill>
                  <a:schemeClr val="accent2">
                    <a:lumMod val="40000"/>
                    <a:lumOff val="60000"/>
                  </a:schemeClr>
                </a:solidFill>
                <a:latin typeface="Bahnschrift SemiBold" panose="020B0502040204020203" pitchFamily="34" charset="0"/>
              </a:rPr>
              <a:t>Website:</a:t>
            </a:r>
          </a:p>
          <a:p>
            <a:pPr algn="r">
              <a:lnSpc>
                <a:spcPct val="150000"/>
              </a:lnSpc>
            </a:pPr>
            <a:r>
              <a:rPr lang="en-US" sz="2000" b="1" dirty="0" smtClean="0">
                <a:ln w="3175">
                  <a:solidFill>
                    <a:schemeClr val="accent2"/>
                  </a:solidFill>
                  <a:prstDash val="solid"/>
                </a:ln>
                <a:solidFill>
                  <a:schemeClr val="accent2">
                    <a:lumMod val="40000"/>
                    <a:lumOff val="60000"/>
                  </a:schemeClr>
                </a:solidFill>
                <a:latin typeface="Bahnschrift SemiBold" panose="020B0502040204020203" pitchFamily="34" charset="0"/>
              </a:rPr>
              <a:t>Internship duration:</a:t>
            </a:r>
          </a:p>
          <a:p>
            <a:pPr algn="r">
              <a:lnSpc>
                <a:spcPct val="150000"/>
              </a:lnSpc>
            </a:pPr>
            <a:r>
              <a:rPr lang="en-US" sz="2000" b="1" dirty="0" smtClean="0">
                <a:ln w="3175">
                  <a:solidFill>
                    <a:schemeClr val="accent2"/>
                  </a:solidFill>
                  <a:prstDash val="solid"/>
                </a:ln>
                <a:solidFill>
                  <a:schemeClr val="accent2">
                    <a:lumMod val="40000"/>
                    <a:lumOff val="60000"/>
                  </a:schemeClr>
                </a:solidFill>
                <a:latin typeface="Bahnschrift SemiBold" panose="020B0502040204020203" pitchFamily="34" charset="0"/>
              </a:rPr>
              <a:t>Internship mentor:</a:t>
            </a:r>
            <a:endParaRPr lang="en-US" sz="2000" b="1" dirty="0">
              <a:ln w="3175">
                <a:solidFill>
                  <a:schemeClr val="accent2"/>
                </a:solidFill>
                <a:prstDash val="solid"/>
              </a:ln>
              <a:solidFill>
                <a:schemeClr val="accent2">
                  <a:lumMod val="40000"/>
                  <a:lumOff val="60000"/>
                </a:schemeClr>
              </a:solidFill>
              <a:latin typeface="Bahnschrift SemiBold" panose="020B0502040204020203" pitchFamily="34" charset="0"/>
            </a:endParaRPr>
          </a:p>
        </p:txBody>
      </p:sp>
      <p:sp>
        <p:nvSpPr>
          <p:cNvPr id="11" name="Rectangle 10"/>
          <p:cNvSpPr/>
          <p:nvPr/>
        </p:nvSpPr>
        <p:spPr>
          <a:xfrm>
            <a:off x="4482437" y="2101002"/>
            <a:ext cx="7709563" cy="369332"/>
          </a:xfrm>
          <a:prstGeom prst="rect">
            <a:avLst/>
          </a:prstGeom>
          <a:noFill/>
        </p:spPr>
        <p:txBody>
          <a:bodyPr wrap="square" lIns="91440" tIns="45720" rIns="91440" bIns="45720">
            <a:spAutoFit/>
          </a:bodyPr>
          <a:lstStyle/>
          <a:p>
            <a:r>
              <a:rPr lang="en-US" dirty="0" err="1" smtClean="0">
                <a:ln w="0"/>
                <a:solidFill>
                  <a:schemeClr val="bg1"/>
                </a:solidFill>
                <a:latin typeface="Segoe UI Semibold" panose="020B0702040204020203" pitchFamily="34" charset="0"/>
                <a:cs typeface="Segoe UI Semibold" panose="020B0702040204020203" pitchFamily="34" charset="0"/>
              </a:rPr>
              <a:t>Karunadu</a:t>
            </a:r>
            <a:r>
              <a:rPr lang="en-US" dirty="0" smtClean="0">
                <a:ln w="0"/>
                <a:solidFill>
                  <a:schemeClr val="bg1"/>
                </a:solidFill>
                <a:latin typeface="Segoe UI Semibold" panose="020B0702040204020203" pitchFamily="34" charset="0"/>
                <a:cs typeface="Segoe UI Semibold" panose="020B0702040204020203" pitchFamily="34" charset="0"/>
              </a:rPr>
              <a:t> Technologies Private Limited</a:t>
            </a:r>
          </a:p>
        </p:txBody>
      </p:sp>
      <p:sp>
        <p:nvSpPr>
          <p:cNvPr id="8" name="Rectangle 7"/>
          <p:cNvSpPr/>
          <p:nvPr/>
        </p:nvSpPr>
        <p:spPr>
          <a:xfrm>
            <a:off x="4482437" y="2574465"/>
            <a:ext cx="7709563" cy="369332"/>
          </a:xfrm>
          <a:prstGeom prst="rect">
            <a:avLst/>
          </a:prstGeom>
          <a:noFill/>
        </p:spPr>
        <p:txBody>
          <a:bodyPr wrap="square" lIns="91440" tIns="45720" rIns="91440" bIns="45720">
            <a:spAutoFit/>
          </a:bodyPr>
          <a:lstStyle/>
          <a:p>
            <a:r>
              <a:rPr lang="en-US" dirty="0" err="1" smtClean="0">
                <a:ln w="0"/>
                <a:solidFill>
                  <a:schemeClr val="bg1"/>
                </a:solidFill>
                <a:latin typeface="Segoe UI Semibold" panose="020B0702040204020203" pitchFamily="34" charset="0"/>
                <a:cs typeface="Segoe UI Semibold" panose="020B0702040204020203" pitchFamily="34" charset="0"/>
              </a:rPr>
              <a:t>Chikkabanavara</a:t>
            </a:r>
            <a:r>
              <a:rPr lang="en-US" dirty="0">
                <a:ln w="0"/>
                <a:solidFill>
                  <a:schemeClr val="bg1"/>
                </a:solidFill>
                <a:latin typeface="Segoe UI Semibold" panose="020B0702040204020203" pitchFamily="34" charset="0"/>
                <a:cs typeface="Segoe UI Semibold" panose="020B0702040204020203" pitchFamily="34" charset="0"/>
              </a:rPr>
              <a:t>,</a:t>
            </a:r>
            <a:r>
              <a:rPr lang="en-US" dirty="0" smtClean="0">
                <a:ln w="0"/>
                <a:solidFill>
                  <a:schemeClr val="bg1"/>
                </a:solidFill>
                <a:latin typeface="Segoe UI Semibold" panose="020B0702040204020203" pitchFamily="34" charset="0"/>
                <a:cs typeface="Segoe UI Semibold" panose="020B0702040204020203" pitchFamily="34" charset="0"/>
              </a:rPr>
              <a:t> Bengaluru - 90</a:t>
            </a:r>
          </a:p>
        </p:txBody>
      </p:sp>
      <p:sp>
        <p:nvSpPr>
          <p:cNvPr id="12" name="Rectangle 11"/>
          <p:cNvSpPr/>
          <p:nvPr/>
        </p:nvSpPr>
        <p:spPr>
          <a:xfrm>
            <a:off x="4482437" y="3009095"/>
            <a:ext cx="7709563" cy="369332"/>
          </a:xfrm>
          <a:prstGeom prst="rect">
            <a:avLst/>
          </a:prstGeom>
          <a:noFill/>
        </p:spPr>
        <p:txBody>
          <a:bodyPr wrap="square" lIns="91440" tIns="45720" rIns="91440" bIns="45720">
            <a:spAutoFit/>
          </a:bodyPr>
          <a:lstStyle/>
          <a:p>
            <a:r>
              <a:rPr lang="en-US" dirty="0">
                <a:ln w="0"/>
                <a:solidFill>
                  <a:schemeClr val="bg1"/>
                </a:solidFill>
                <a:latin typeface="Segoe UI Semibold" panose="020B0702040204020203" pitchFamily="34" charset="0"/>
                <a:cs typeface="Segoe UI Semibold" panose="020B0702040204020203" pitchFamily="34" charset="0"/>
              </a:rPr>
              <a:t>Mr. Mahesh </a:t>
            </a:r>
            <a:r>
              <a:rPr lang="en-US" dirty="0" err="1">
                <a:ln w="0"/>
                <a:solidFill>
                  <a:schemeClr val="bg1"/>
                </a:solidFill>
                <a:latin typeface="Segoe UI Semibold" panose="020B0702040204020203" pitchFamily="34" charset="0"/>
                <a:cs typeface="Segoe UI Semibold" panose="020B0702040204020203" pitchFamily="34" charset="0"/>
              </a:rPr>
              <a:t>Deginal</a:t>
            </a:r>
            <a:endParaRPr lang="en-US" dirty="0" smtClean="0">
              <a:ln w="0"/>
              <a:solidFill>
                <a:schemeClr val="bg1"/>
              </a:solidFill>
              <a:latin typeface="Segoe UI Semibold" panose="020B0702040204020203" pitchFamily="34" charset="0"/>
              <a:cs typeface="Segoe UI Semibold" panose="020B0702040204020203" pitchFamily="34" charset="0"/>
            </a:endParaRPr>
          </a:p>
        </p:txBody>
      </p:sp>
      <p:sp>
        <p:nvSpPr>
          <p:cNvPr id="13" name="Rectangle 12"/>
          <p:cNvSpPr/>
          <p:nvPr/>
        </p:nvSpPr>
        <p:spPr>
          <a:xfrm>
            <a:off x="4482436" y="3494781"/>
            <a:ext cx="7709563" cy="1200329"/>
          </a:xfrm>
          <a:prstGeom prst="rect">
            <a:avLst/>
          </a:prstGeom>
          <a:noFill/>
        </p:spPr>
        <p:txBody>
          <a:bodyPr wrap="square" lIns="91440" tIns="45720" rIns="91440" bIns="45720">
            <a:spAutoFit/>
          </a:bodyPr>
          <a:lstStyle/>
          <a:p>
            <a:r>
              <a:rPr lang="en-US" dirty="0">
                <a:ln w="0"/>
                <a:solidFill>
                  <a:schemeClr val="bg1"/>
                </a:solidFill>
                <a:latin typeface="Segoe UI Semibold" panose="020B0702040204020203" pitchFamily="34" charset="0"/>
                <a:cs typeface="Segoe UI Semibold" panose="020B0702040204020203" pitchFamily="34" charset="0"/>
              </a:rPr>
              <a:t>To </a:t>
            </a:r>
            <a:r>
              <a:rPr lang="en-US" dirty="0" smtClean="0">
                <a:ln w="0"/>
                <a:solidFill>
                  <a:schemeClr val="bg1"/>
                </a:solidFill>
                <a:latin typeface="Segoe UI Semibold" panose="020B0702040204020203" pitchFamily="34" charset="0"/>
                <a:cs typeface="Segoe UI Semibold" panose="020B0702040204020203" pitchFamily="34" charset="0"/>
              </a:rPr>
              <a:t>empower unskilled individual </a:t>
            </a:r>
            <a:r>
              <a:rPr lang="en-US" dirty="0">
                <a:ln w="0"/>
                <a:solidFill>
                  <a:schemeClr val="bg1"/>
                </a:solidFill>
                <a:latin typeface="Segoe UI Semibold" panose="020B0702040204020203" pitchFamily="34" charset="0"/>
                <a:cs typeface="Segoe UI Semibold" panose="020B0702040204020203" pitchFamily="34" charset="0"/>
              </a:rPr>
              <a:t>with knowledge, skills and technical competencies in the field of Information Technology and Embedded engineering which assist them to escalate as integrated individuals contributing to company’s and Nation’s </a:t>
            </a:r>
            <a:r>
              <a:rPr lang="en-US" dirty="0" smtClean="0">
                <a:ln w="0"/>
                <a:solidFill>
                  <a:schemeClr val="bg1"/>
                </a:solidFill>
                <a:latin typeface="Segoe UI Semibold" panose="020B0702040204020203" pitchFamily="34" charset="0"/>
                <a:cs typeface="Segoe UI Semibold" panose="020B0702040204020203" pitchFamily="34" charset="0"/>
              </a:rPr>
              <a:t>growth.</a:t>
            </a:r>
            <a:endParaRPr lang="en-IN" dirty="0">
              <a:ln w="0"/>
              <a:solidFill>
                <a:schemeClr val="bg1"/>
              </a:solidFill>
              <a:latin typeface="Segoe UI Semibold" panose="020B0702040204020203" pitchFamily="34" charset="0"/>
              <a:cs typeface="Segoe UI Semibold" panose="020B0702040204020203" pitchFamily="34" charset="0"/>
            </a:endParaRPr>
          </a:p>
        </p:txBody>
      </p:sp>
      <p:sp>
        <p:nvSpPr>
          <p:cNvPr id="14" name="Rectangle 13"/>
          <p:cNvSpPr/>
          <p:nvPr/>
        </p:nvSpPr>
        <p:spPr>
          <a:xfrm>
            <a:off x="4482437" y="4811464"/>
            <a:ext cx="7709563" cy="369332"/>
          </a:xfrm>
          <a:prstGeom prst="rect">
            <a:avLst/>
          </a:prstGeom>
          <a:noFill/>
        </p:spPr>
        <p:txBody>
          <a:bodyPr wrap="square" lIns="91440" tIns="45720" rIns="91440" bIns="45720">
            <a:spAutoFit/>
          </a:bodyPr>
          <a:lstStyle/>
          <a:p>
            <a:r>
              <a:rPr lang="en-US" dirty="0" smtClean="0">
                <a:ln w="0"/>
                <a:solidFill>
                  <a:schemeClr val="bg1"/>
                </a:solidFill>
                <a:latin typeface="Segoe UI Semibold" panose="020B0702040204020203" pitchFamily="34" charset="0"/>
                <a:cs typeface="Segoe UI Semibold" panose="020B0702040204020203" pitchFamily="34" charset="0"/>
              </a:rPr>
              <a:t>support@karunadutechnologies.com</a:t>
            </a:r>
            <a:endParaRPr lang="en-US" dirty="0">
              <a:ln w="0"/>
              <a:solidFill>
                <a:schemeClr val="bg1"/>
              </a:solidFill>
              <a:latin typeface="Segoe UI Semibold" panose="020B0702040204020203" pitchFamily="34" charset="0"/>
              <a:cs typeface="Segoe UI Semibold" panose="020B0702040204020203" pitchFamily="34" charset="0"/>
            </a:endParaRPr>
          </a:p>
        </p:txBody>
      </p:sp>
      <p:sp>
        <p:nvSpPr>
          <p:cNvPr id="17" name="Rectangle 16"/>
          <p:cNvSpPr/>
          <p:nvPr/>
        </p:nvSpPr>
        <p:spPr>
          <a:xfrm>
            <a:off x="4482437" y="5272318"/>
            <a:ext cx="7709563" cy="369332"/>
          </a:xfrm>
          <a:prstGeom prst="rect">
            <a:avLst/>
          </a:prstGeom>
          <a:noFill/>
        </p:spPr>
        <p:txBody>
          <a:bodyPr wrap="square" lIns="91440" tIns="45720" rIns="91440" bIns="45720">
            <a:spAutoFit/>
          </a:bodyPr>
          <a:lstStyle/>
          <a:p>
            <a:r>
              <a:rPr lang="en-US" dirty="0">
                <a:ln w="0"/>
                <a:solidFill>
                  <a:schemeClr val="bg1"/>
                </a:solidFill>
                <a:latin typeface="Segoe UI Semibold" panose="020B0702040204020203" pitchFamily="34" charset="0"/>
                <a:cs typeface="Segoe UI Semibold" panose="020B0702040204020203" pitchFamily="34" charset="0"/>
              </a:rPr>
              <a:t>www.karunadutechnologies.com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6353" y="1042679"/>
            <a:ext cx="1505888" cy="1210734"/>
          </a:xfrm>
          <a:prstGeom prst="rect">
            <a:avLst/>
          </a:prstGeom>
        </p:spPr>
      </p:pic>
      <p:sp>
        <p:nvSpPr>
          <p:cNvPr id="19" name="Rectangle 18"/>
          <p:cNvSpPr/>
          <p:nvPr/>
        </p:nvSpPr>
        <p:spPr>
          <a:xfrm>
            <a:off x="4482434" y="5751424"/>
            <a:ext cx="7709563" cy="369332"/>
          </a:xfrm>
          <a:prstGeom prst="rect">
            <a:avLst/>
          </a:prstGeom>
          <a:noFill/>
        </p:spPr>
        <p:txBody>
          <a:bodyPr wrap="square" lIns="91440" tIns="45720" rIns="91440" bIns="45720">
            <a:spAutoFit/>
          </a:bodyPr>
          <a:lstStyle/>
          <a:p>
            <a:r>
              <a:rPr lang="en-US" dirty="0" smtClean="0">
                <a:ln w="0"/>
                <a:solidFill>
                  <a:schemeClr val="bg1"/>
                </a:solidFill>
                <a:latin typeface="Segoe UI Semibold" panose="020B0702040204020203" pitchFamily="34" charset="0"/>
                <a:cs typeface="Segoe UI Semibold" panose="020B0702040204020203" pitchFamily="34" charset="0"/>
              </a:rPr>
              <a:t>1</a:t>
            </a:r>
            <a:r>
              <a:rPr lang="en-US" baseline="30000" dirty="0" smtClean="0">
                <a:ln w="0"/>
                <a:solidFill>
                  <a:schemeClr val="bg1"/>
                </a:solidFill>
                <a:latin typeface="Segoe UI Semibold" panose="020B0702040204020203" pitchFamily="34" charset="0"/>
                <a:cs typeface="Segoe UI Semibold" panose="020B0702040204020203" pitchFamily="34" charset="0"/>
              </a:rPr>
              <a:t>st</a:t>
            </a:r>
            <a:r>
              <a:rPr lang="en-US" dirty="0" smtClean="0">
                <a:ln w="0"/>
                <a:solidFill>
                  <a:schemeClr val="bg1"/>
                </a:solidFill>
                <a:latin typeface="Segoe UI Semibold" panose="020B0702040204020203" pitchFamily="34" charset="0"/>
                <a:cs typeface="Segoe UI Semibold" panose="020B0702040204020203" pitchFamily="34" charset="0"/>
              </a:rPr>
              <a:t> September to 30</a:t>
            </a:r>
            <a:r>
              <a:rPr lang="en-US" baseline="30000" dirty="0" smtClean="0">
                <a:ln w="0"/>
                <a:solidFill>
                  <a:schemeClr val="bg1"/>
                </a:solidFill>
                <a:latin typeface="Segoe UI Semibold" panose="020B0702040204020203" pitchFamily="34" charset="0"/>
                <a:cs typeface="Segoe UI Semibold" panose="020B0702040204020203" pitchFamily="34" charset="0"/>
              </a:rPr>
              <a:t>th</a:t>
            </a:r>
            <a:r>
              <a:rPr lang="en-US" dirty="0" smtClean="0">
                <a:ln w="0"/>
                <a:solidFill>
                  <a:schemeClr val="bg1"/>
                </a:solidFill>
                <a:latin typeface="Segoe UI Semibold" panose="020B0702040204020203" pitchFamily="34" charset="0"/>
                <a:cs typeface="Segoe UI Semibold" panose="020B0702040204020203" pitchFamily="34" charset="0"/>
              </a:rPr>
              <a:t> September 2021</a:t>
            </a:r>
            <a:endParaRPr lang="en-US" dirty="0">
              <a:ln w="0"/>
              <a:solidFill>
                <a:schemeClr val="bg1"/>
              </a:solidFill>
              <a:latin typeface="Segoe UI Semibold" panose="020B0702040204020203" pitchFamily="34" charset="0"/>
              <a:cs typeface="Segoe UI Semibold" panose="020B0702040204020203" pitchFamily="34" charset="0"/>
            </a:endParaRPr>
          </a:p>
        </p:txBody>
      </p:sp>
      <p:sp>
        <p:nvSpPr>
          <p:cNvPr id="20" name="Rectangle 19"/>
          <p:cNvSpPr/>
          <p:nvPr/>
        </p:nvSpPr>
        <p:spPr>
          <a:xfrm>
            <a:off x="4482435" y="6214466"/>
            <a:ext cx="7709563" cy="369332"/>
          </a:xfrm>
          <a:prstGeom prst="rect">
            <a:avLst/>
          </a:prstGeom>
          <a:noFill/>
        </p:spPr>
        <p:txBody>
          <a:bodyPr wrap="square" lIns="91440" tIns="45720" rIns="91440" bIns="45720">
            <a:spAutoFit/>
          </a:bodyPr>
          <a:lstStyle/>
          <a:p>
            <a:r>
              <a:rPr lang="en-US" dirty="0" smtClean="0">
                <a:ln w="0"/>
                <a:solidFill>
                  <a:schemeClr val="bg1"/>
                </a:solidFill>
                <a:latin typeface="Segoe UI Semibold" panose="020B0702040204020203" pitchFamily="34" charset="0"/>
                <a:cs typeface="Segoe UI Semibold" panose="020B0702040204020203" pitchFamily="34" charset="0"/>
              </a:rPr>
              <a:t>Mr. Sunil S</a:t>
            </a:r>
            <a:endParaRPr lang="en-US" dirty="0">
              <a:ln w="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5365477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p:nvSpPr>
        <p:spPr>
          <a:xfrm>
            <a:off x="3497348" y="323098"/>
            <a:ext cx="6683240" cy="707886"/>
          </a:xfrm>
          <a:prstGeom prst="rect">
            <a:avLst/>
          </a:prstGeom>
          <a:noFill/>
        </p:spPr>
        <p:txBody>
          <a:bodyPr wrap="none" lIns="91440" tIns="45720" rIns="91440" bIns="45720">
            <a:spAutoFit/>
          </a:bodyPr>
          <a:lstStyle/>
          <a:p>
            <a:pPr algn="ctr"/>
            <a:r>
              <a:rPr lang="en-US" sz="4000" b="0" u="sng" cap="none" spc="0" dirty="0" smtClean="0">
                <a:ln w="0"/>
                <a:solidFill>
                  <a:schemeClr val="accent1"/>
                </a:solidFill>
                <a:effectLst>
                  <a:outerShdw blurRad="38100" dist="25400" dir="5400000" algn="ctr" rotWithShape="0">
                    <a:srgbClr val="6E747A">
                      <a:alpha val="43000"/>
                    </a:srgbClr>
                  </a:outerShdw>
                </a:effectLst>
                <a:latin typeface="Modern No. 20" panose="02070704070505020303" pitchFamily="18" charset="0"/>
              </a:rPr>
              <a:t>Topics learnt during internship</a:t>
            </a:r>
            <a:endParaRPr lang="en-US" sz="4000" b="0" u="sng" cap="none" spc="0" dirty="0">
              <a:ln w="0"/>
              <a:solidFill>
                <a:schemeClr val="accent1"/>
              </a:solidFill>
              <a:effectLst>
                <a:outerShdw blurRad="38100" dist="25400" dir="5400000" algn="ctr" rotWithShape="0">
                  <a:srgbClr val="6E747A">
                    <a:alpha val="43000"/>
                  </a:srgbClr>
                </a:outerShdw>
              </a:effectLst>
              <a:latin typeface="Modern No. 20" panose="02070704070505020303" pitchFamily="18" charset="0"/>
            </a:endParaRPr>
          </a:p>
        </p:txBody>
      </p:sp>
      <p:sp>
        <p:nvSpPr>
          <p:cNvPr id="3" name="Rectangle 2"/>
          <p:cNvSpPr/>
          <p:nvPr/>
        </p:nvSpPr>
        <p:spPr>
          <a:xfrm>
            <a:off x="8919264" y="46098"/>
            <a:ext cx="3510898"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Karunadu</a:t>
            </a:r>
            <a:r>
              <a:rPr lang="en-US" sz="1200" b="1" kern="0" spc="50" dirty="0">
                <a:ln w="0">
                  <a:solidFill>
                    <a:schemeClr val="accent4"/>
                  </a:solidFill>
                </a:ln>
                <a:solidFill>
                  <a:schemeClr val="bg1"/>
                </a:solidFill>
                <a:effectLst>
                  <a:innerShdw blurRad="63500" dist="50800" dir="13500000">
                    <a:srgbClr val="000000">
                      <a:alpha val="50000"/>
                    </a:srgbClr>
                  </a:innerShdw>
                </a:effectLst>
              </a:rPr>
              <a:t>  Technologies Private Limited</a:t>
            </a:r>
          </a:p>
        </p:txBody>
      </p:sp>
      <p:sp>
        <p:nvSpPr>
          <p:cNvPr id="4" name="Rectangle 3"/>
          <p:cNvSpPr/>
          <p:nvPr/>
        </p:nvSpPr>
        <p:spPr>
          <a:xfrm>
            <a:off x="388342" y="46099"/>
            <a:ext cx="4887926"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Sapthagiri</a:t>
            </a:r>
            <a:r>
              <a:rPr lang="en-US" sz="1200" b="1" kern="0" spc="50" dirty="0">
                <a:ln w="0">
                  <a:solidFill>
                    <a:schemeClr val="accent4"/>
                  </a:solidFill>
                </a:ln>
                <a:solidFill>
                  <a:schemeClr val="bg1"/>
                </a:solidFill>
                <a:effectLst>
                  <a:innerShdw blurRad="63500" dist="50800" dir="13500000">
                    <a:srgbClr val="000000">
                      <a:alpha val="50000"/>
                    </a:srgbClr>
                  </a:innerShdw>
                </a:effectLst>
              </a:rPr>
              <a:t> College of </a:t>
            </a:r>
            <a:r>
              <a:rPr lang="en-US" sz="1200" b="1" kern="0" spc="50" dirty="0" smtClean="0">
                <a:ln w="0">
                  <a:solidFill>
                    <a:schemeClr val="accent4"/>
                  </a:solidFill>
                </a:ln>
                <a:solidFill>
                  <a:schemeClr val="bg1"/>
                </a:solidFill>
                <a:effectLst>
                  <a:innerShdw blurRad="63500" dist="50800" dir="13500000">
                    <a:srgbClr val="000000">
                      <a:alpha val="50000"/>
                    </a:srgbClr>
                  </a:innerShdw>
                </a:effectLst>
              </a:rPr>
              <a:t>Engineering             </a:t>
            </a:r>
            <a:endParaRPr lang="en-US" sz="1200" b="1" kern="0" spc="50" dirty="0">
              <a:ln w="0">
                <a:solidFill>
                  <a:schemeClr val="accent4"/>
                </a:solidFill>
              </a:ln>
              <a:solidFill>
                <a:schemeClr val="bg1"/>
              </a:solidFill>
              <a:effectLst>
                <a:innerShdw blurRad="63500" dist="50800" dir="13500000">
                  <a:srgbClr val="000000">
                    <a:alpha val="50000"/>
                  </a:srgbClr>
                </a:innerShdw>
              </a:effectLst>
            </a:endParaRPr>
          </a:p>
        </p:txBody>
      </p:sp>
      <p:sp>
        <p:nvSpPr>
          <p:cNvPr id="5" name="Rectangle 4"/>
          <p:cNvSpPr/>
          <p:nvPr/>
        </p:nvSpPr>
        <p:spPr>
          <a:xfrm>
            <a:off x="1745153" y="1187752"/>
            <a:ext cx="11252390" cy="5440913"/>
          </a:xfrm>
          <a:prstGeom prst="rect">
            <a:avLst/>
          </a:prstGeom>
          <a:noFill/>
        </p:spPr>
        <p:txBody>
          <a:bodyPr wrap="square" lIns="91440" tIns="45720" rIns="91440" bIns="45720">
            <a:spAutoFit/>
          </a:bodyPr>
          <a:lstStyle/>
          <a:p>
            <a:pPr marL="360000" indent="-342900">
              <a:lnSpc>
                <a:spcPts val="2800"/>
              </a:lnSpc>
              <a:buClr>
                <a:srgbClr val="00B0F0"/>
              </a:buClr>
              <a:buFont typeface="Arial" panose="020B0604020202020204" pitchFamily="34" charset="0"/>
              <a:buChar char="•"/>
            </a:pPr>
            <a:r>
              <a:rPr lang="en-US" sz="1600" dirty="0" smtClean="0">
                <a:ln w="0"/>
                <a:solidFill>
                  <a:schemeClr val="bg1"/>
                </a:solidFill>
                <a:latin typeface="Segoe UI Semibold" panose="020B0702040204020203" pitchFamily="34" charset="0"/>
                <a:cs typeface="Segoe UI Semibold" panose="020B0702040204020203" pitchFamily="34" charset="0"/>
              </a:rPr>
              <a:t>Basics </a:t>
            </a:r>
            <a:r>
              <a:rPr lang="en-US" sz="1600" dirty="0">
                <a:ln w="0"/>
                <a:solidFill>
                  <a:schemeClr val="bg1"/>
                </a:solidFill>
                <a:latin typeface="Segoe UI Semibold" panose="020B0702040204020203" pitchFamily="34" charset="0"/>
                <a:cs typeface="Segoe UI Semibold" panose="020B0702040204020203" pitchFamily="34" charset="0"/>
              </a:rPr>
              <a:t>of Python</a:t>
            </a:r>
          </a:p>
          <a:p>
            <a:pPr marL="360000" indent="-342900">
              <a:lnSpc>
                <a:spcPts val="2800"/>
              </a:lnSpc>
              <a:buClr>
                <a:srgbClr val="00B0F0"/>
              </a:buClr>
              <a:buFont typeface="Arial" panose="020B0604020202020204" pitchFamily="34" charset="0"/>
              <a:buChar char="•"/>
            </a:pPr>
            <a:r>
              <a:rPr lang="en-US" sz="1600" dirty="0" smtClean="0">
                <a:ln w="0"/>
                <a:solidFill>
                  <a:schemeClr val="bg1"/>
                </a:solidFill>
                <a:latin typeface="Segoe UI Semibold" panose="020B0702040204020203" pitchFamily="34" charset="0"/>
                <a:cs typeface="Segoe UI Semibold" panose="020B0702040204020203" pitchFamily="34" charset="0"/>
              </a:rPr>
              <a:t>Introduction </a:t>
            </a:r>
            <a:r>
              <a:rPr lang="en-US" sz="1600" dirty="0">
                <a:ln w="0"/>
                <a:solidFill>
                  <a:schemeClr val="bg1"/>
                </a:solidFill>
                <a:latin typeface="Segoe UI Semibold" panose="020B0702040204020203" pitchFamily="34" charset="0"/>
                <a:cs typeface="Segoe UI Semibold" panose="020B0702040204020203" pitchFamily="34" charset="0"/>
              </a:rPr>
              <a:t>and implementation of </a:t>
            </a:r>
            <a:r>
              <a:rPr lang="en-US" sz="1600" dirty="0" err="1">
                <a:ln w="0"/>
                <a:solidFill>
                  <a:schemeClr val="bg1"/>
                </a:solidFill>
                <a:latin typeface="Segoe UI Semibold" panose="020B0702040204020203" pitchFamily="34" charset="0"/>
                <a:cs typeface="Segoe UI Semibold" panose="020B0702040204020203" pitchFamily="34" charset="0"/>
              </a:rPr>
              <a:t>numpy</a:t>
            </a:r>
            <a:r>
              <a:rPr lang="en-US" sz="1600" dirty="0">
                <a:ln w="0"/>
                <a:solidFill>
                  <a:schemeClr val="bg1"/>
                </a:solidFill>
                <a:latin typeface="Segoe UI Semibold" panose="020B0702040204020203" pitchFamily="34" charset="0"/>
                <a:cs typeface="Segoe UI Semibold" panose="020B0702040204020203" pitchFamily="34" charset="0"/>
              </a:rPr>
              <a:t>, </a:t>
            </a:r>
            <a:r>
              <a:rPr lang="en-US" sz="1600" dirty="0" err="1">
                <a:ln w="0"/>
                <a:solidFill>
                  <a:schemeClr val="bg1"/>
                </a:solidFill>
                <a:latin typeface="Segoe UI Semibold" panose="020B0702040204020203" pitchFamily="34" charset="0"/>
                <a:cs typeface="Segoe UI Semibold" panose="020B0702040204020203" pitchFamily="34" charset="0"/>
              </a:rPr>
              <a:t>matplotlib</a:t>
            </a:r>
            <a:r>
              <a:rPr lang="en-US" sz="1600" dirty="0">
                <a:ln w="0"/>
                <a:solidFill>
                  <a:schemeClr val="bg1"/>
                </a:solidFill>
                <a:latin typeface="Segoe UI Semibold" panose="020B0702040204020203" pitchFamily="34" charset="0"/>
                <a:cs typeface="Segoe UI Semibold" panose="020B0702040204020203" pitchFamily="34" charset="0"/>
              </a:rPr>
              <a:t>, </a:t>
            </a:r>
            <a:r>
              <a:rPr lang="en-US" sz="1600" dirty="0" smtClean="0">
                <a:ln w="0"/>
                <a:solidFill>
                  <a:schemeClr val="bg1"/>
                </a:solidFill>
                <a:latin typeface="Segoe UI Semibold" panose="020B0702040204020203" pitchFamily="34" charset="0"/>
                <a:cs typeface="Segoe UI Semibold" panose="020B0702040204020203" pitchFamily="34" charset="0"/>
              </a:rPr>
              <a:t>open </a:t>
            </a:r>
            <a:r>
              <a:rPr lang="en-US" sz="1600" dirty="0">
                <a:ln w="0"/>
                <a:solidFill>
                  <a:schemeClr val="bg1"/>
                </a:solidFill>
                <a:latin typeface="Segoe UI Semibold" panose="020B0702040204020203" pitchFamily="34" charset="0"/>
                <a:cs typeface="Segoe UI Semibold" panose="020B0702040204020203" pitchFamily="34" charset="0"/>
              </a:rPr>
              <a:t>cv </a:t>
            </a:r>
            <a:r>
              <a:rPr lang="en-US" sz="1600" dirty="0" smtClean="0">
                <a:ln w="0"/>
                <a:solidFill>
                  <a:schemeClr val="bg1"/>
                </a:solidFill>
                <a:latin typeface="Segoe UI Semibold" panose="020B0702040204020203" pitchFamily="34" charset="0"/>
                <a:cs typeface="Segoe UI Semibold" panose="020B0702040204020203" pitchFamily="34" charset="0"/>
              </a:rPr>
              <a:t>library functions</a:t>
            </a:r>
          </a:p>
          <a:p>
            <a:pPr marL="360000" lvl="0" indent="-342900">
              <a:lnSpc>
                <a:spcPts val="2800"/>
              </a:lnSpc>
              <a:buClr>
                <a:srgbClr val="00B0F0"/>
              </a:buClr>
              <a:buFont typeface="Arial" panose="020B0604020202020204" pitchFamily="34" charset="0"/>
              <a:buChar char="•"/>
            </a:pPr>
            <a:r>
              <a:rPr lang="en-US" sz="1600" dirty="0" smtClean="0">
                <a:ln w="0"/>
                <a:solidFill>
                  <a:schemeClr val="bg1"/>
                </a:solidFill>
                <a:latin typeface="Segoe UI Semibold" panose="020B0702040204020203" pitchFamily="34" charset="0"/>
                <a:cs typeface="Segoe UI Semibold" panose="020B0702040204020203" pitchFamily="34" charset="0"/>
              </a:rPr>
              <a:t>Introduction to</a:t>
            </a:r>
            <a:r>
              <a:rPr lang="en-US" sz="1600" dirty="0" smtClean="0">
                <a:ln w="0"/>
                <a:solidFill>
                  <a:prstClr val="white"/>
                </a:solidFill>
                <a:latin typeface="Segoe UI Semibold" panose="020B0702040204020203" pitchFamily="34" charset="0"/>
                <a:cs typeface="Segoe UI Semibold" panose="020B0702040204020203" pitchFamily="34" charset="0"/>
              </a:rPr>
              <a:t> PYQT5,  Designing PYQT5 file using GUI interface</a:t>
            </a:r>
            <a:endParaRPr lang="en-US" sz="1600" dirty="0" smtClean="0">
              <a:ln w="0"/>
              <a:solidFill>
                <a:schemeClr val="bg1"/>
              </a:solidFill>
              <a:latin typeface="Segoe UI Semibold" panose="020B0702040204020203" pitchFamily="34" charset="0"/>
              <a:cs typeface="Segoe UI Semibold" panose="020B0702040204020203" pitchFamily="34" charset="0"/>
            </a:endParaRPr>
          </a:p>
          <a:p>
            <a:pPr marL="360000" indent="-342900">
              <a:lnSpc>
                <a:spcPts val="2800"/>
              </a:lnSpc>
              <a:buClr>
                <a:srgbClr val="00B0F0"/>
              </a:buClr>
              <a:buFont typeface="Arial" panose="020B0604020202020204" pitchFamily="34" charset="0"/>
              <a:buChar char="•"/>
            </a:pPr>
            <a:r>
              <a:rPr lang="en-US" sz="1600" dirty="0" smtClean="0">
                <a:ln w="0"/>
                <a:solidFill>
                  <a:schemeClr val="bg1"/>
                </a:solidFill>
                <a:latin typeface="Segoe UI Semibold" panose="020B0702040204020203" pitchFamily="34" charset="0"/>
                <a:cs typeface="Segoe UI Semibold" panose="020B0702040204020203" pitchFamily="34" charset="0"/>
              </a:rPr>
              <a:t>Image Processing: </a:t>
            </a:r>
            <a:r>
              <a:rPr lang="en-US" sz="1600" dirty="0">
                <a:ln w="0"/>
                <a:solidFill>
                  <a:schemeClr val="bg1"/>
                </a:solidFill>
                <a:latin typeface="Segoe UI Semibold" panose="020B0702040204020203" pitchFamily="34" charset="0"/>
                <a:cs typeface="Segoe UI Semibold" panose="020B0702040204020203" pitchFamily="34" charset="0"/>
              </a:rPr>
              <a:t>Face </a:t>
            </a:r>
            <a:r>
              <a:rPr lang="en-US" sz="1600" dirty="0" smtClean="0">
                <a:ln w="0"/>
                <a:solidFill>
                  <a:schemeClr val="bg1"/>
                </a:solidFill>
                <a:latin typeface="Segoe UI Semibold" panose="020B0702040204020203" pitchFamily="34" charset="0"/>
                <a:cs typeface="Segoe UI Semibold" panose="020B0702040204020203" pitchFamily="34" charset="0"/>
              </a:rPr>
              <a:t>and eye detection in an image using </a:t>
            </a:r>
            <a:r>
              <a:rPr lang="en-US" sz="1600" dirty="0" err="1" smtClean="0">
                <a:ln w="0"/>
                <a:solidFill>
                  <a:schemeClr val="bg1"/>
                </a:solidFill>
                <a:latin typeface="Segoe UI Semibold" panose="020B0702040204020203" pitchFamily="34" charset="0"/>
                <a:cs typeface="Segoe UI Semibold" panose="020B0702040204020203" pitchFamily="34" charset="0"/>
              </a:rPr>
              <a:t>haarcascades</a:t>
            </a:r>
            <a:endParaRPr lang="en-US" sz="1600" dirty="0">
              <a:ln w="0"/>
              <a:solidFill>
                <a:schemeClr val="bg1"/>
              </a:solidFill>
              <a:latin typeface="Segoe UI Semibold" panose="020B0702040204020203" pitchFamily="34" charset="0"/>
              <a:cs typeface="Segoe UI Semibold" panose="020B0702040204020203" pitchFamily="34" charset="0"/>
            </a:endParaRPr>
          </a:p>
          <a:p>
            <a:pPr marL="360000" indent="-342900">
              <a:lnSpc>
                <a:spcPts val="2800"/>
              </a:lnSpc>
              <a:buClr>
                <a:srgbClr val="00B0F0"/>
              </a:buClr>
              <a:buFont typeface="Arial" panose="020B0604020202020204" pitchFamily="34" charset="0"/>
              <a:buChar char="•"/>
            </a:pPr>
            <a:r>
              <a:rPr lang="en-US" sz="1600" dirty="0">
                <a:ln w="0"/>
                <a:solidFill>
                  <a:schemeClr val="bg1"/>
                </a:solidFill>
                <a:latin typeface="Segoe UI Semibold" panose="020B0702040204020203" pitchFamily="34" charset="0"/>
                <a:cs typeface="Segoe UI Semibold" panose="020B0702040204020203" pitchFamily="34" charset="0"/>
              </a:rPr>
              <a:t>V</a:t>
            </a:r>
            <a:r>
              <a:rPr lang="en-US" sz="1600" dirty="0" smtClean="0">
                <a:ln w="0"/>
                <a:solidFill>
                  <a:schemeClr val="bg1"/>
                </a:solidFill>
                <a:latin typeface="Segoe UI Semibold" panose="020B0702040204020203" pitchFamily="34" charset="0"/>
                <a:cs typeface="Segoe UI Semibold" panose="020B0702040204020203" pitchFamily="34" charset="0"/>
              </a:rPr>
              <a:t>ideo file processing: </a:t>
            </a:r>
            <a:r>
              <a:rPr lang="en-US" sz="1600" dirty="0">
                <a:ln w="0"/>
                <a:solidFill>
                  <a:schemeClr val="bg1"/>
                </a:solidFill>
                <a:latin typeface="Segoe UI Semibold" panose="020B0702040204020203" pitchFamily="34" charset="0"/>
                <a:cs typeface="Segoe UI Semibold" panose="020B0702040204020203" pitchFamily="34" charset="0"/>
              </a:rPr>
              <a:t>Face and eye detection in a video </a:t>
            </a:r>
            <a:endParaRPr lang="en-US" sz="1600" dirty="0" smtClean="0">
              <a:ln w="0"/>
              <a:solidFill>
                <a:schemeClr val="bg1"/>
              </a:solidFill>
              <a:latin typeface="Segoe UI Semibold" panose="020B0702040204020203" pitchFamily="34" charset="0"/>
              <a:cs typeface="Segoe UI Semibold" panose="020B0702040204020203" pitchFamily="34" charset="0"/>
            </a:endParaRPr>
          </a:p>
          <a:p>
            <a:pPr marL="360000" indent="-342900">
              <a:lnSpc>
                <a:spcPts val="2800"/>
              </a:lnSpc>
              <a:buClr>
                <a:srgbClr val="00B0F0"/>
              </a:buClr>
              <a:buFont typeface="Arial" panose="020B0604020202020204" pitchFamily="34" charset="0"/>
              <a:buChar char="•"/>
            </a:pPr>
            <a:r>
              <a:rPr lang="en-US" sz="1600" dirty="0" smtClean="0">
                <a:ln w="0"/>
                <a:solidFill>
                  <a:schemeClr val="bg1"/>
                </a:solidFill>
                <a:latin typeface="Segoe UI Semibold" panose="020B0702040204020203" pitchFamily="34" charset="0"/>
                <a:cs typeface="Segoe UI Semibold" panose="020B0702040204020203" pitchFamily="34" charset="0"/>
              </a:rPr>
              <a:t>Data science concepts: splitting, evaluation of model, accuracy check, handling missing values </a:t>
            </a:r>
          </a:p>
          <a:p>
            <a:pPr marL="360000" indent="-342900">
              <a:lnSpc>
                <a:spcPts val="2800"/>
              </a:lnSpc>
              <a:buClr>
                <a:srgbClr val="00B0F0"/>
              </a:buClr>
              <a:buFont typeface="Arial" panose="020B0604020202020204" pitchFamily="34" charset="0"/>
              <a:buChar char="•"/>
            </a:pPr>
            <a:r>
              <a:rPr lang="en-US" sz="1600" dirty="0" smtClean="0">
                <a:ln w="0"/>
                <a:solidFill>
                  <a:schemeClr val="bg1"/>
                </a:solidFill>
                <a:latin typeface="Segoe UI Semibold" panose="020B0702040204020203" pitchFamily="34" charset="0"/>
                <a:cs typeface="Segoe UI Semibold" panose="020B0702040204020203" pitchFamily="34" charset="0"/>
              </a:rPr>
              <a:t>Introduction and types of Machine </a:t>
            </a:r>
            <a:r>
              <a:rPr lang="en-US" sz="1600" dirty="0">
                <a:ln w="0"/>
                <a:solidFill>
                  <a:schemeClr val="bg1"/>
                </a:solidFill>
                <a:latin typeface="Segoe UI Semibold" panose="020B0702040204020203" pitchFamily="34" charset="0"/>
                <a:cs typeface="Segoe UI Semibold" panose="020B0702040204020203" pitchFamily="34" charset="0"/>
              </a:rPr>
              <a:t>Learning </a:t>
            </a:r>
            <a:endParaRPr lang="en-US" sz="1600" dirty="0" smtClean="0">
              <a:ln w="0"/>
              <a:solidFill>
                <a:schemeClr val="bg1"/>
              </a:solidFill>
              <a:latin typeface="Segoe UI Semibold" panose="020B0702040204020203" pitchFamily="34" charset="0"/>
              <a:cs typeface="Segoe UI Semibold" panose="020B0702040204020203" pitchFamily="34" charset="0"/>
            </a:endParaRPr>
          </a:p>
          <a:p>
            <a:pPr marL="360000" indent="-342900">
              <a:lnSpc>
                <a:spcPts val="2800"/>
              </a:lnSpc>
              <a:buClr>
                <a:srgbClr val="00B0F0"/>
              </a:buClr>
              <a:buFont typeface="Arial" panose="020B0604020202020204" pitchFamily="34" charset="0"/>
              <a:buChar char="•"/>
            </a:pPr>
            <a:r>
              <a:rPr lang="en-US" sz="1600" dirty="0" smtClean="0">
                <a:ln w="0"/>
                <a:solidFill>
                  <a:schemeClr val="bg1"/>
                </a:solidFill>
                <a:latin typeface="Segoe UI Semibold" panose="020B0702040204020203" pitchFamily="34" charset="0"/>
                <a:cs typeface="Segoe UI Semibold" panose="020B0702040204020203" pitchFamily="34" charset="0"/>
              </a:rPr>
              <a:t>Algorithms and its application:   </a:t>
            </a:r>
          </a:p>
          <a:p>
            <a:pPr marL="817200" lvl="1" indent="-342900">
              <a:lnSpc>
                <a:spcPts val="2800"/>
              </a:lnSpc>
              <a:buClr>
                <a:srgbClr val="00B0F0"/>
              </a:buClr>
              <a:buFont typeface="Wingdings" panose="05000000000000000000" pitchFamily="2" charset="2"/>
              <a:buChar char="Ø"/>
            </a:pPr>
            <a:r>
              <a:rPr lang="en-US" sz="1600" dirty="0" smtClean="0">
                <a:ln w="0"/>
                <a:solidFill>
                  <a:schemeClr val="bg1"/>
                </a:solidFill>
                <a:latin typeface="Segoe UI Semibold" panose="020B0702040204020203" pitchFamily="34" charset="0"/>
                <a:cs typeface="Segoe UI Semibold" panose="020B0702040204020203" pitchFamily="34" charset="0"/>
              </a:rPr>
              <a:t>Linear Regression</a:t>
            </a:r>
          </a:p>
          <a:p>
            <a:pPr marL="817200" lvl="1" indent="-342900">
              <a:lnSpc>
                <a:spcPts val="2800"/>
              </a:lnSpc>
              <a:buClr>
                <a:srgbClr val="00B0F0"/>
              </a:buClr>
              <a:buFont typeface="Wingdings" panose="05000000000000000000" pitchFamily="2" charset="2"/>
              <a:buChar char="Ø"/>
            </a:pPr>
            <a:r>
              <a:rPr lang="en-US" sz="1600" dirty="0" smtClean="0">
                <a:ln w="0"/>
                <a:solidFill>
                  <a:schemeClr val="bg1"/>
                </a:solidFill>
                <a:latin typeface="Segoe UI Semibold" panose="020B0702040204020203" pitchFamily="34" charset="0"/>
                <a:cs typeface="Segoe UI Semibold" panose="020B0702040204020203" pitchFamily="34" charset="0"/>
              </a:rPr>
              <a:t>Multiple Linear Regression</a:t>
            </a:r>
          </a:p>
          <a:p>
            <a:pPr marL="817200" lvl="1" indent="-342900">
              <a:lnSpc>
                <a:spcPts val="2800"/>
              </a:lnSpc>
              <a:buClr>
                <a:srgbClr val="00B0F0"/>
              </a:buClr>
              <a:buFont typeface="Wingdings" panose="05000000000000000000" pitchFamily="2" charset="2"/>
              <a:buChar char="Ø"/>
            </a:pPr>
            <a:r>
              <a:rPr lang="en-US" sz="1600" dirty="0" smtClean="0">
                <a:ln w="0"/>
                <a:solidFill>
                  <a:schemeClr val="bg1"/>
                </a:solidFill>
                <a:latin typeface="Segoe UI Semibold" panose="020B0702040204020203" pitchFamily="34" charset="0"/>
                <a:cs typeface="Segoe UI Semibold" panose="020B0702040204020203" pitchFamily="34" charset="0"/>
              </a:rPr>
              <a:t>Logistic Regression</a:t>
            </a:r>
          </a:p>
          <a:p>
            <a:pPr marL="817200" lvl="1" indent="-342900">
              <a:lnSpc>
                <a:spcPts val="2800"/>
              </a:lnSpc>
              <a:buClr>
                <a:srgbClr val="00B0F0"/>
              </a:buClr>
              <a:buFont typeface="Wingdings" panose="05000000000000000000" pitchFamily="2" charset="2"/>
              <a:buChar char="Ø"/>
            </a:pPr>
            <a:r>
              <a:rPr lang="en-US" sz="1600" dirty="0" smtClean="0">
                <a:ln w="0"/>
                <a:solidFill>
                  <a:schemeClr val="bg1"/>
                </a:solidFill>
                <a:latin typeface="Segoe UI Semibold" panose="020B0702040204020203" pitchFamily="34" charset="0"/>
                <a:cs typeface="Segoe UI Semibold" panose="020B0702040204020203" pitchFamily="34" charset="0"/>
              </a:rPr>
              <a:t>Chain Nearest</a:t>
            </a:r>
          </a:p>
          <a:p>
            <a:pPr marL="817200" lvl="1" indent="-342900">
              <a:lnSpc>
                <a:spcPts val="2800"/>
              </a:lnSpc>
              <a:buClr>
                <a:srgbClr val="00B0F0"/>
              </a:buClr>
              <a:buFont typeface="Wingdings" panose="05000000000000000000" pitchFamily="2" charset="2"/>
              <a:buChar char="Ø"/>
            </a:pPr>
            <a:r>
              <a:rPr lang="en-US" sz="1600" dirty="0" smtClean="0">
                <a:ln w="0"/>
                <a:solidFill>
                  <a:schemeClr val="bg1"/>
                </a:solidFill>
                <a:latin typeface="Segoe UI Semibold" panose="020B0702040204020203" pitchFamily="34" charset="0"/>
                <a:cs typeface="Segoe UI Semibold" panose="020B0702040204020203" pitchFamily="34" charset="0"/>
              </a:rPr>
              <a:t>KNN (K Nearest </a:t>
            </a:r>
            <a:r>
              <a:rPr lang="en-US" sz="1600" dirty="0">
                <a:ln w="0"/>
                <a:solidFill>
                  <a:schemeClr val="bg1"/>
                </a:solidFill>
                <a:latin typeface="Segoe UI Semibold" panose="020B0702040204020203" pitchFamily="34" charset="0"/>
                <a:cs typeface="Segoe UI Semibold" panose="020B0702040204020203" pitchFamily="34" charset="0"/>
              </a:rPr>
              <a:t>N</a:t>
            </a:r>
            <a:r>
              <a:rPr lang="en-US" sz="1600" dirty="0" smtClean="0">
                <a:ln w="0"/>
                <a:solidFill>
                  <a:schemeClr val="bg1"/>
                </a:solidFill>
                <a:latin typeface="Segoe UI Semibold" panose="020B0702040204020203" pitchFamily="34" charset="0"/>
                <a:cs typeface="Segoe UI Semibold" panose="020B0702040204020203" pitchFamily="34" charset="0"/>
              </a:rPr>
              <a:t>eighbor)</a:t>
            </a:r>
          </a:p>
          <a:p>
            <a:pPr marL="817200" lvl="1" indent="-342900">
              <a:lnSpc>
                <a:spcPts val="2800"/>
              </a:lnSpc>
              <a:buClr>
                <a:srgbClr val="00B0F0"/>
              </a:buClr>
              <a:buFont typeface="Wingdings" panose="05000000000000000000" pitchFamily="2" charset="2"/>
              <a:buChar char="Ø"/>
            </a:pPr>
            <a:r>
              <a:rPr lang="en-US" sz="1600" dirty="0" smtClean="0">
                <a:ln w="0"/>
                <a:solidFill>
                  <a:schemeClr val="bg1"/>
                </a:solidFill>
                <a:latin typeface="Segoe UI Semibold" panose="020B0702040204020203" pitchFamily="34" charset="0"/>
                <a:cs typeface="Segoe UI Semibold" panose="020B0702040204020203" pitchFamily="34" charset="0"/>
              </a:rPr>
              <a:t>Decision Table</a:t>
            </a:r>
          </a:p>
          <a:p>
            <a:pPr marL="817200" lvl="1" indent="-342900">
              <a:lnSpc>
                <a:spcPts val="2800"/>
              </a:lnSpc>
              <a:buClr>
                <a:srgbClr val="00B0F0"/>
              </a:buClr>
              <a:buFont typeface="Wingdings" panose="05000000000000000000" pitchFamily="2" charset="2"/>
              <a:buChar char="Ø"/>
            </a:pPr>
            <a:r>
              <a:rPr lang="en-US" sz="1600" dirty="0" smtClean="0">
                <a:ln w="0"/>
                <a:solidFill>
                  <a:schemeClr val="bg1"/>
                </a:solidFill>
                <a:latin typeface="Segoe UI Semibold" panose="020B0702040204020203" pitchFamily="34" charset="0"/>
                <a:cs typeface="Segoe UI Semibold" panose="020B0702040204020203" pitchFamily="34" charset="0"/>
              </a:rPr>
              <a:t>SVM (Support Vector Machine)</a:t>
            </a:r>
          </a:p>
        </p:txBody>
      </p:sp>
    </p:spTree>
    <p:extLst>
      <p:ext uri="{BB962C8B-B14F-4D97-AF65-F5344CB8AC3E}">
        <p14:creationId xmlns:p14="http://schemas.microsoft.com/office/powerpoint/2010/main" val="342328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p:nvSpPr>
        <p:spPr>
          <a:xfrm>
            <a:off x="8893138" y="46099"/>
            <a:ext cx="3510898"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Karunadu</a:t>
            </a:r>
            <a:r>
              <a:rPr lang="en-US" sz="1200" b="1" kern="0" spc="50" dirty="0">
                <a:ln w="0">
                  <a:solidFill>
                    <a:schemeClr val="accent4"/>
                  </a:solidFill>
                </a:ln>
                <a:solidFill>
                  <a:schemeClr val="bg1"/>
                </a:solidFill>
                <a:effectLst>
                  <a:innerShdw blurRad="63500" dist="50800" dir="13500000">
                    <a:srgbClr val="000000">
                      <a:alpha val="50000"/>
                    </a:srgbClr>
                  </a:innerShdw>
                </a:effectLst>
              </a:rPr>
              <a:t>  Technologies Private Limited</a:t>
            </a:r>
          </a:p>
        </p:txBody>
      </p:sp>
      <p:sp>
        <p:nvSpPr>
          <p:cNvPr id="3" name="Rectangle 2"/>
          <p:cNvSpPr/>
          <p:nvPr/>
        </p:nvSpPr>
        <p:spPr>
          <a:xfrm>
            <a:off x="388342" y="46099"/>
            <a:ext cx="4887926"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Sapthagiri</a:t>
            </a:r>
            <a:r>
              <a:rPr lang="en-US" sz="1200" b="1" kern="0" spc="50" dirty="0">
                <a:ln w="0">
                  <a:solidFill>
                    <a:schemeClr val="accent4"/>
                  </a:solidFill>
                </a:ln>
                <a:solidFill>
                  <a:schemeClr val="bg1"/>
                </a:solidFill>
                <a:effectLst>
                  <a:innerShdw blurRad="63500" dist="50800" dir="13500000">
                    <a:srgbClr val="000000">
                      <a:alpha val="50000"/>
                    </a:srgbClr>
                  </a:innerShdw>
                </a:effectLst>
              </a:rPr>
              <a:t> College of </a:t>
            </a:r>
            <a:r>
              <a:rPr lang="en-US" sz="1200" b="1" kern="0" spc="50" dirty="0" smtClean="0">
                <a:ln w="0">
                  <a:solidFill>
                    <a:schemeClr val="accent4"/>
                  </a:solidFill>
                </a:ln>
                <a:solidFill>
                  <a:schemeClr val="bg1"/>
                </a:solidFill>
                <a:effectLst>
                  <a:innerShdw blurRad="63500" dist="50800" dir="13500000">
                    <a:srgbClr val="000000">
                      <a:alpha val="50000"/>
                    </a:srgbClr>
                  </a:innerShdw>
                </a:effectLst>
              </a:rPr>
              <a:t>Engineering             </a:t>
            </a:r>
            <a:endParaRPr lang="en-US" sz="1200" b="1" kern="0" spc="50" dirty="0">
              <a:ln w="0">
                <a:solidFill>
                  <a:schemeClr val="accent4"/>
                </a:solidFill>
              </a:ln>
              <a:solidFill>
                <a:schemeClr val="bg1"/>
              </a:solidFill>
              <a:effectLst>
                <a:innerShdw blurRad="63500" dist="50800" dir="13500000">
                  <a:srgbClr val="000000">
                    <a:alpha val="50000"/>
                  </a:srgbClr>
                </a:innerShdw>
              </a:effectLst>
            </a:endParaRPr>
          </a:p>
        </p:txBody>
      </p:sp>
      <p:sp>
        <p:nvSpPr>
          <p:cNvPr id="5" name="Rectangle 4"/>
          <p:cNvSpPr/>
          <p:nvPr/>
        </p:nvSpPr>
        <p:spPr>
          <a:xfrm>
            <a:off x="4584476" y="336161"/>
            <a:ext cx="3751348" cy="707886"/>
          </a:xfrm>
          <a:prstGeom prst="rect">
            <a:avLst/>
          </a:prstGeom>
          <a:noFill/>
        </p:spPr>
        <p:txBody>
          <a:bodyPr wrap="none" lIns="91440" tIns="45720" rIns="91440" bIns="45720">
            <a:spAutoFit/>
          </a:bodyPr>
          <a:lstStyle/>
          <a:p>
            <a:pPr algn="ctr"/>
            <a:r>
              <a:rPr lang="en-US" sz="4000" b="0" u="sng" cap="none" spc="0" dirty="0" smtClean="0">
                <a:ln w="0"/>
                <a:solidFill>
                  <a:schemeClr val="accent1"/>
                </a:solidFill>
                <a:effectLst>
                  <a:outerShdw blurRad="38100" dist="25400" dir="5400000" algn="ctr" rotWithShape="0">
                    <a:srgbClr val="6E747A">
                      <a:alpha val="43000"/>
                    </a:srgbClr>
                  </a:outerShdw>
                </a:effectLst>
                <a:latin typeface="Modern No. 20" panose="02070704070505020303" pitchFamily="18" charset="0"/>
              </a:rPr>
              <a:t>About the project</a:t>
            </a:r>
            <a:endParaRPr lang="en-US" sz="4000" b="0" u="sng" cap="none" spc="0" dirty="0">
              <a:ln w="0"/>
              <a:solidFill>
                <a:schemeClr val="accent1"/>
              </a:solidFill>
              <a:effectLst>
                <a:outerShdw blurRad="38100" dist="25400" dir="5400000" algn="ctr" rotWithShape="0">
                  <a:srgbClr val="6E747A">
                    <a:alpha val="43000"/>
                  </a:srgbClr>
                </a:outerShdw>
              </a:effectLst>
              <a:latin typeface="Modern No. 20" panose="02070704070505020303" pitchFamily="18" charset="0"/>
            </a:endParaRPr>
          </a:p>
        </p:txBody>
      </p:sp>
      <p:sp>
        <p:nvSpPr>
          <p:cNvPr id="6" name="Rectangle 5"/>
          <p:cNvSpPr/>
          <p:nvPr/>
        </p:nvSpPr>
        <p:spPr>
          <a:xfrm>
            <a:off x="961657" y="1239990"/>
            <a:ext cx="4537806" cy="4708981"/>
          </a:xfrm>
          <a:prstGeom prst="rect">
            <a:avLst/>
          </a:prstGeom>
          <a:noFill/>
        </p:spPr>
        <p:txBody>
          <a:bodyPr wrap="square" lIns="91440" tIns="45720" rIns="91440" bIns="45720">
            <a:spAutoFit/>
          </a:bodyPr>
          <a:lstStyle/>
          <a:p>
            <a:pPr algn="r">
              <a:lnSpc>
                <a:spcPct val="150000"/>
              </a:lnSpc>
            </a:pPr>
            <a:r>
              <a:rPr lang="en-US" sz="2400" b="1" dirty="0" smtClean="0">
                <a:ln w="3175">
                  <a:solidFill>
                    <a:schemeClr val="accent2">
                      <a:lumMod val="60000"/>
                      <a:lumOff val="40000"/>
                    </a:schemeClr>
                  </a:solidFill>
                  <a:prstDash val="solid"/>
                </a:ln>
                <a:solidFill>
                  <a:schemeClr val="accent2">
                    <a:lumMod val="60000"/>
                    <a:lumOff val="40000"/>
                  </a:schemeClr>
                </a:solidFill>
                <a:effectLst>
                  <a:outerShdw blurRad="50800" dist="38100" dir="2700000" algn="tl" rotWithShape="0">
                    <a:prstClr val="black">
                      <a:alpha val="40000"/>
                    </a:prstClr>
                  </a:outerShdw>
                </a:effectLst>
                <a:latin typeface="Bahnschrift" panose="020B0502040204020203" pitchFamily="34" charset="0"/>
              </a:rPr>
              <a:t>Project name</a:t>
            </a:r>
            <a:r>
              <a:rPr lang="en-US" sz="2400" b="1" cap="none" spc="0" dirty="0" smtClean="0">
                <a:ln w="3175">
                  <a:solidFill>
                    <a:schemeClr val="accent2">
                      <a:lumMod val="60000"/>
                      <a:lumOff val="40000"/>
                    </a:schemeClr>
                  </a:solidFill>
                  <a:prstDash val="solid"/>
                </a:ln>
                <a:solidFill>
                  <a:schemeClr val="accent2">
                    <a:lumMod val="60000"/>
                    <a:lumOff val="40000"/>
                  </a:schemeClr>
                </a:solidFill>
                <a:effectLst>
                  <a:outerShdw blurRad="50800" dist="38100" dir="2700000" algn="tl" rotWithShape="0">
                    <a:prstClr val="black">
                      <a:alpha val="40000"/>
                    </a:prstClr>
                  </a:outerShdw>
                </a:effectLst>
                <a:latin typeface="Bahnschrift" panose="020B0502040204020203" pitchFamily="34" charset="0"/>
              </a:rPr>
              <a:t>:</a:t>
            </a:r>
          </a:p>
          <a:p>
            <a:pPr algn="r">
              <a:lnSpc>
                <a:spcPct val="150000"/>
              </a:lnSpc>
            </a:pPr>
            <a:r>
              <a:rPr lang="en-US" sz="2400" b="1" dirty="0" smtClean="0">
                <a:ln w="3175">
                  <a:solidFill>
                    <a:schemeClr val="accent2">
                      <a:lumMod val="60000"/>
                      <a:lumOff val="40000"/>
                    </a:schemeClr>
                  </a:solidFill>
                  <a:prstDash val="solid"/>
                </a:ln>
                <a:solidFill>
                  <a:schemeClr val="accent2">
                    <a:lumMod val="60000"/>
                    <a:lumOff val="40000"/>
                  </a:schemeClr>
                </a:solidFill>
                <a:effectLst>
                  <a:outerShdw blurRad="50800" dist="38100" dir="2700000" algn="tl" rotWithShape="0">
                    <a:prstClr val="black">
                      <a:alpha val="40000"/>
                    </a:prstClr>
                  </a:outerShdw>
                </a:effectLst>
                <a:latin typeface="Bahnschrift" panose="020B0502040204020203" pitchFamily="34" charset="0"/>
              </a:rPr>
              <a:t>Objective:</a:t>
            </a:r>
          </a:p>
          <a:p>
            <a:pPr algn="r">
              <a:lnSpc>
                <a:spcPct val="150000"/>
              </a:lnSpc>
            </a:pPr>
            <a:endParaRPr lang="en-US" sz="1600" b="1" dirty="0" smtClean="0">
              <a:ln w="3175">
                <a:solidFill>
                  <a:schemeClr val="accent2">
                    <a:lumMod val="60000"/>
                    <a:lumOff val="40000"/>
                  </a:schemeClr>
                </a:solidFill>
                <a:prstDash val="solid"/>
              </a:ln>
              <a:solidFill>
                <a:schemeClr val="accent2">
                  <a:lumMod val="60000"/>
                  <a:lumOff val="40000"/>
                </a:schemeClr>
              </a:solidFill>
              <a:effectLst>
                <a:outerShdw blurRad="50800" dist="38100" dir="2700000" algn="tl" rotWithShape="0">
                  <a:prstClr val="black">
                    <a:alpha val="40000"/>
                  </a:prstClr>
                </a:outerShdw>
              </a:effectLst>
              <a:latin typeface="Bahnschrift" panose="020B0502040204020203" pitchFamily="34" charset="0"/>
            </a:endParaRPr>
          </a:p>
          <a:p>
            <a:pPr algn="r">
              <a:lnSpc>
                <a:spcPct val="150000"/>
              </a:lnSpc>
            </a:pPr>
            <a:endParaRPr lang="en-US" sz="1600" b="1" dirty="0" smtClean="0">
              <a:ln w="3175">
                <a:solidFill>
                  <a:schemeClr val="accent2">
                    <a:lumMod val="60000"/>
                    <a:lumOff val="40000"/>
                  </a:schemeClr>
                </a:solidFill>
                <a:prstDash val="solid"/>
              </a:ln>
              <a:solidFill>
                <a:schemeClr val="accent2">
                  <a:lumMod val="60000"/>
                  <a:lumOff val="40000"/>
                </a:schemeClr>
              </a:solidFill>
              <a:effectLst>
                <a:outerShdw blurRad="50800" dist="38100" dir="2700000" algn="tl" rotWithShape="0">
                  <a:prstClr val="black">
                    <a:alpha val="40000"/>
                  </a:prstClr>
                </a:outerShdw>
              </a:effectLst>
              <a:latin typeface="Bahnschrift" panose="020B0502040204020203" pitchFamily="34" charset="0"/>
            </a:endParaRPr>
          </a:p>
          <a:p>
            <a:pPr algn="r">
              <a:lnSpc>
                <a:spcPct val="150000"/>
              </a:lnSpc>
            </a:pPr>
            <a:r>
              <a:rPr lang="en-US" sz="2400" b="1" dirty="0" smtClean="0">
                <a:ln w="3175">
                  <a:solidFill>
                    <a:schemeClr val="accent2">
                      <a:lumMod val="60000"/>
                      <a:lumOff val="40000"/>
                    </a:schemeClr>
                  </a:solidFill>
                  <a:prstDash val="solid"/>
                </a:ln>
                <a:solidFill>
                  <a:schemeClr val="accent2">
                    <a:lumMod val="60000"/>
                    <a:lumOff val="40000"/>
                  </a:schemeClr>
                </a:solidFill>
                <a:effectLst>
                  <a:outerShdw blurRad="50800" dist="38100" dir="2700000" algn="tl" rotWithShape="0">
                    <a:prstClr val="black">
                      <a:alpha val="40000"/>
                    </a:prstClr>
                  </a:outerShdw>
                </a:effectLst>
                <a:latin typeface="Bahnschrift" panose="020B0502040204020203" pitchFamily="34" charset="0"/>
              </a:rPr>
              <a:t>Datasets used: </a:t>
            </a:r>
          </a:p>
          <a:p>
            <a:pPr algn="r">
              <a:lnSpc>
                <a:spcPct val="150000"/>
              </a:lnSpc>
            </a:pPr>
            <a:r>
              <a:rPr lang="en-US" sz="2400" b="1" cap="none" spc="0" dirty="0" smtClean="0">
                <a:ln w="3175">
                  <a:solidFill>
                    <a:schemeClr val="accent2">
                      <a:lumMod val="60000"/>
                      <a:lumOff val="40000"/>
                    </a:schemeClr>
                  </a:solidFill>
                  <a:prstDash val="solid"/>
                </a:ln>
                <a:solidFill>
                  <a:schemeClr val="accent2">
                    <a:lumMod val="60000"/>
                    <a:lumOff val="40000"/>
                  </a:schemeClr>
                </a:solidFill>
                <a:effectLst>
                  <a:outerShdw blurRad="50800" dist="38100" dir="2700000" algn="tl" rotWithShape="0">
                    <a:prstClr val="black">
                      <a:alpha val="40000"/>
                    </a:prstClr>
                  </a:outerShdw>
                </a:effectLst>
                <a:latin typeface="Bahnschrift" panose="020B0502040204020203" pitchFamily="34" charset="0"/>
              </a:rPr>
              <a:t>Software used:</a:t>
            </a:r>
          </a:p>
          <a:p>
            <a:pPr algn="r">
              <a:lnSpc>
                <a:spcPct val="150000"/>
              </a:lnSpc>
            </a:pPr>
            <a:r>
              <a:rPr lang="en-US" sz="2400" b="1" dirty="0" smtClean="0">
                <a:ln w="3175">
                  <a:solidFill>
                    <a:schemeClr val="accent2">
                      <a:lumMod val="60000"/>
                      <a:lumOff val="40000"/>
                    </a:schemeClr>
                  </a:solidFill>
                  <a:prstDash val="solid"/>
                </a:ln>
                <a:solidFill>
                  <a:schemeClr val="accent2">
                    <a:lumMod val="60000"/>
                    <a:lumOff val="40000"/>
                  </a:schemeClr>
                </a:solidFill>
                <a:effectLst>
                  <a:outerShdw blurRad="50800" dist="38100" dir="2700000" algn="tl" rotWithShape="0">
                    <a:prstClr val="black">
                      <a:alpha val="40000"/>
                    </a:prstClr>
                  </a:outerShdw>
                </a:effectLst>
                <a:latin typeface="Bahnschrift" panose="020B0502040204020203" pitchFamily="34" charset="0"/>
              </a:rPr>
              <a:t>Algorithm used: </a:t>
            </a:r>
          </a:p>
          <a:p>
            <a:pPr algn="r">
              <a:lnSpc>
                <a:spcPct val="150000"/>
              </a:lnSpc>
            </a:pPr>
            <a:r>
              <a:rPr lang="en-US" sz="2400" b="1" cap="none" spc="0" dirty="0" smtClean="0">
                <a:ln w="3175">
                  <a:solidFill>
                    <a:schemeClr val="accent2">
                      <a:lumMod val="60000"/>
                      <a:lumOff val="40000"/>
                    </a:schemeClr>
                  </a:solidFill>
                  <a:prstDash val="solid"/>
                </a:ln>
                <a:solidFill>
                  <a:schemeClr val="accent2">
                    <a:lumMod val="60000"/>
                    <a:lumOff val="40000"/>
                  </a:schemeClr>
                </a:solidFill>
                <a:effectLst>
                  <a:outerShdw blurRad="50800" dist="38100" dir="2700000" algn="tl" rotWithShape="0">
                    <a:prstClr val="black">
                      <a:alpha val="40000"/>
                    </a:prstClr>
                  </a:outerShdw>
                </a:effectLst>
                <a:latin typeface="Bahnschrift" panose="020B0502040204020203" pitchFamily="34" charset="0"/>
              </a:rPr>
              <a:t>Data preprocessing techniques:</a:t>
            </a:r>
          </a:p>
          <a:p>
            <a:pPr algn="r">
              <a:lnSpc>
                <a:spcPct val="150000"/>
              </a:lnSpc>
            </a:pPr>
            <a:r>
              <a:rPr lang="en-US" sz="2400" b="1" dirty="0" smtClean="0">
                <a:ln w="3175">
                  <a:solidFill>
                    <a:schemeClr val="accent2">
                      <a:lumMod val="60000"/>
                      <a:lumOff val="40000"/>
                    </a:schemeClr>
                  </a:solidFill>
                  <a:prstDash val="solid"/>
                </a:ln>
                <a:solidFill>
                  <a:schemeClr val="accent2">
                    <a:lumMod val="60000"/>
                    <a:lumOff val="40000"/>
                  </a:schemeClr>
                </a:solidFill>
                <a:effectLst>
                  <a:outerShdw blurRad="50800" dist="38100" dir="2700000" algn="tl" rotWithShape="0">
                    <a:prstClr val="black">
                      <a:alpha val="40000"/>
                    </a:prstClr>
                  </a:outerShdw>
                </a:effectLst>
                <a:latin typeface="Bahnschrift" panose="020B0502040204020203" pitchFamily="34" charset="0"/>
              </a:rPr>
              <a:t>Approach:</a:t>
            </a:r>
            <a:endParaRPr lang="en-US" sz="2400" b="1" cap="none" spc="0" dirty="0">
              <a:ln w="3175">
                <a:solidFill>
                  <a:schemeClr val="accent2">
                    <a:lumMod val="60000"/>
                    <a:lumOff val="40000"/>
                  </a:schemeClr>
                </a:solidFill>
                <a:prstDash val="solid"/>
              </a:ln>
              <a:solidFill>
                <a:schemeClr val="accent2">
                  <a:lumMod val="60000"/>
                  <a:lumOff val="40000"/>
                </a:schemeClr>
              </a:solidFill>
              <a:effectLst>
                <a:outerShdw blurRad="50800" dist="38100" dir="2700000" algn="tl" rotWithShape="0">
                  <a:prstClr val="black">
                    <a:alpha val="40000"/>
                  </a:prstClr>
                </a:outerShdw>
              </a:effectLst>
              <a:latin typeface="Bahnschrift" panose="020B0502040204020203" pitchFamily="34" charset="0"/>
            </a:endParaRPr>
          </a:p>
        </p:txBody>
      </p:sp>
      <p:sp>
        <p:nvSpPr>
          <p:cNvPr id="7" name="Rectangle 6"/>
          <p:cNvSpPr/>
          <p:nvPr/>
        </p:nvSpPr>
        <p:spPr>
          <a:xfrm>
            <a:off x="5499463" y="1433092"/>
            <a:ext cx="7709563" cy="369332"/>
          </a:xfrm>
          <a:prstGeom prst="rect">
            <a:avLst/>
          </a:prstGeom>
          <a:noFill/>
        </p:spPr>
        <p:txBody>
          <a:bodyPr wrap="square" lIns="91440" tIns="45720" rIns="91440" bIns="45720">
            <a:spAutoFit/>
          </a:bodyPr>
          <a:lstStyle/>
          <a:p>
            <a:r>
              <a:rPr lang="en-US" dirty="0">
                <a:ln w="0"/>
                <a:solidFill>
                  <a:schemeClr val="bg1"/>
                </a:solidFill>
                <a:latin typeface="Segoe UI Semibold" panose="020B0702040204020203" pitchFamily="34" charset="0"/>
                <a:cs typeface="Segoe UI Semibold" panose="020B0702040204020203" pitchFamily="34" charset="0"/>
              </a:rPr>
              <a:t>Prediction of Cancer type using KNN </a:t>
            </a:r>
            <a:r>
              <a:rPr lang="en-US" dirty="0" smtClean="0">
                <a:ln w="0"/>
                <a:solidFill>
                  <a:schemeClr val="bg1"/>
                </a:solidFill>
                <a:latin typeface="Segoe UI Semibold" panose="020B0702040204020203" pitchFamily="34" charset="0"/>
                <a:cs typeface="Segoe UI Semibold" panose="020B0702040204020203" pitchFamily="34" charset="0"/>
              </a:rPr>
              <a:t>algorithm</a:t>
            </a:r>
            <a:endParaRPr lang="en-US" dirty="0">
              <a:ln w="0"/>
              <a:solidFill>
                <a:schemeClr val="bg1"/>
              </a:solidFill>
              <a:latin typeface="Segoe UI Semibold" panose="020B0702040204020203" pitchFamily="34" charset="0"/>
              <a:cs typeface="Segoe UI Semibold" panose="020B0702040204020203" pitchFamily="34" charset="0"/>
            </a:endParaRPr>
          </a:p>
        </p:txBody>
      </p:sp>
      <p:sp>
        <p:nvSpPr>
          <p:cNvPr id="8" name="Rectangle 7"/>
          <p:cNvSpPr/>
          <p:nvPr/>
        </p:nvSpPr>
        <p:spPr>
          <a:xfrm>
            <a:off x="5499463" y="1900395"/>
            <a:ext cx="6438267" cy="1287212"/>
          </a:xfrm>
          <a:prstGeom prst="rect">
            <a:avLst/>
          </a:prstGeom>
          <a:noFill/>
        </p:spPr>
        <p:txBody>
          <a:bodyPr wrap="square" lIns="91440" tIns="45720" rIns="91440" bIns="45720">
            <a:spAutoFit/>
          </a:bodyPr>
          <a:lstStyle/>
          <a:p>
            <a:pPr>
              <a:lnSpc>
                <a:spcPct val="150000"/>
              </a:lnSpc>
            </a:pPr>
            <a:r>
              <a:rPr lang="en-US" dirty="0" smtClean="0">
                <a:ln w="0"/>
                <a:solidFill>
                  <a:schemeClr val="bg1"/>
                </a:solidFill>
                <a:latin typeface="Segoe UI Semibold" panose="020B0702040204020203" pitchFamily="34" charset="0"/>
                <a:cs typeface="Segoe UI Semibold" panose="020B0702040204020203" pitchFamily="34" charset="0"/>
              </a:rPr>
              <a:t>Demonstration of predicting the cancer type in patients on diagnosis of tissues (M-</a:t>
            </a:r>
            <a:r>
              <a:rPr lang="en-US" dirty="0" err="1" smtClean="0">
                <a:ln w="0"/>
                <a:solidFill>
                  <a:schemeClr val="bg1"/>
                </a:solidFill>
                <a:latin typeface="Segoe UI Semibold" panose="020B0702040204020203" pitchFamily="34" charset="0"/>
                <a:cs typeface="Segoe UI Semibold" panose="020B0702040204020203" pitchFamily="34" charset="0"/>
              </a:rPr>
              <a:t>malignant,B</a:t>
            </a:r>
            <a:r>
              <a:rPr lang="en-US" dirty="0" smtClean="0">
                <a:ln w="0"/>
                <a:solidFill>
                  <a:schemeClr val="bg1"/>
                </a:solidFill>
                <a:latin typeface="Segoe UI Semibold" panose="020B0702040204020203" pitchFamily="34" charset="0"/>
                <a:cs typeface="Segoe UI Semibold" panose="020B0702040204020203" pitchFamily="34" charset="0"/>
              </a:rPr>
              <a:t>-benign) using KNN Machine Learning algorithm</a:t>
            </a:r>
            <a:endParaRPr lang="en-US" dirty="0">
              <a:ln w="0"/>
              <a:solidFill>
                <a:schemeClr val="bg1"/>
              </a:solidFill>
              <a:latin typeface="Segoe UI Semibold" panose="020B0702040204020203" pitchFamily="34" charset="0"/>
              <a:cs typeface="Segoe UI Semibold" panose="020B0702040204020203" pitchFamily="34" charset="0"/>
            </a:endParaRPr>
          </a:p>
        </p:txBody>
      </p:sp>
      <p:sp>
        <p:nvSpPr>
          <p:cNvPr id="9" name="Rectangle 8"/>
          <p:cNvSpPr/>
          <p:nvPr/>
        </p:nvSpPr>
        <p:spPr>
          <a:xfrm>
            <a:off x="5499461" y="3269989"/>
            <a:ext cx="7709563" cy="369332"/>
          </a:xfrm>
          <a:prstGeom prst="rect">
            <a:avLst/>
          </a:prstGeom>
          <a:noFill/>
        </p:spPr>
        <p:txBody>
          <a:bodyPr wrap="square" lIns="91440" tIns="45720" rIns="91440" bIns="45720">
            <a:spAutoFit/>
          </a:bodyPr>
          <a:lstStyle/>
          <a:p>
            <a:r>
              <a:rPr lang="en-US" dirty="0" smtClean="0">
                <a:ln w="0"/>
                <a:solidFill>
                  <a:schemeClr val="bg1"/>
                </a:solidFill>
                <a:latin typeface="Segoe UI Semibold" panose="020B0702040204020203" pitchFamily="34" charset="0"/>
                <a:cs typeface="Segoe UI Semibold" panose="020B0702040204020203" pitchFamily="34" charset="0"/>
              </a:rPr>
              <a:t>Values of given test parameters of each patient ID</a:t>
            </a:r>
            <a:endParaRPr lang="en-US" dirty="0">
              <a:ln w="0"/>
              <a:solidFill>
                <a:schemeClr val="bg1"/>
              </a:solidFill>
              <a:latin typeface="Segoe UI Semibold" panose="020B0702040204020203" pitchFamily="34" charset="0"/>
              <a:cs typeface="Segoe UI Semibold" panose="020B0702040204020203" pitchFamily="34" charset="0"/>
            </a:endParaRPr>
          </a:p>
        </p:txBody>
      </p:sp>
      <p:sp>
        <p:nvSpPr>
          <p:cNvPr id="11" name="Rectangle 10"/>
          <p:cNvSpPr/>
          <p:nvPr/>
        </p:nvSpPr>
        <p:spPr>
          <a:xfrm>
            <a:off x="5499460" y="3805086"/>
            <a:ext cx="7709563" cy="369332"/>
          </a:xfrm>
          <a:prstGeom prst="rect">
            <a:avLst/>
          </a:prstGeom>
          <a:noFill/>
        </p:spPr>
        <p:txBody>
          <a:bodyPr wrap="square" lIns="91440" tIns="45720" rIns="91440" bIns="45720">
            <a:spAutoFit/>
          </a:bodyPr>
          <a:lstStyle/>
          <a:p>
            <a:r>
              <a:rPr lang="en-US" dirty="0" smtClean="0">
                <a:ln w="0"/>
                <a:solidFill>
                  <a:schemeClr val="bg1"/>
                </a:solidFill>
                <a:latin typeface="Segoe UI Semibold" panose="020B0702040204020203" pitchFamily="34" charset="0"/>
                <a:cs typeface="Segoe UI Semibold" panose="020B0702040204020203" pitchFamily="34" charset="0"/>
              </a:rPr>
              <a:t>Anaconda prompt, </a:t>
            </a:r>
            <a:r>
              <a:rPr lang="en-US" dirty="0" err="1" smtClean="0">
                <a:ln w="0"/>
                <a:solidFill>
                  <a:schemeClr val="bg1"/>
                </a:solidFill>
                <a:latin typeface="Segoe UI Semibold" panose="020B0702040204020203" pitchFamily="34" charset="0"/>
                <a:cs typeface="Segoe UI Semibold" panose="020B0702040204020203" pitchFamily="34" charset="0"/>
              </a:rPr>
              <a:t>Jupyter</a:t>
            </a:r>
            <a:r>
              <a:rPr lang="en-US" dirty="0" smtClean="0">
                <a:ln w="0"/>
                <a:solidFill>
                  <a:schemeClr val="bg1"/>
                </a:solidFill>
                <a:latin typeface="Segoe UI Semibold" panose="020B0702040204020203" pitchFamily="34" charset="0"/>
                <a:cs typeface="Segoe UI Semibold" panose="020B0702040204020203" pitchFamily="34" charset="0"/>
              </a:rPr>
              <a:t> notebook, QT designer (interface)</a:t>
            </a:r>
            <a:endParaRPr lang="en-US" dirty="0">
              <a:ln w="0"/>
              <a:solidFill>
                <a:schemeClr val="bg1"/>
              </a:solidFill>
              <a:latin typeface="Segoe UI Semibold" panose="020B0702040204020203" pitchFamily="34" charset="0"/>
              <a:cs typeface="Segoe UI Semibold" panose="020B0702040204020203" pitchFamily="34" charset="0"/>
            </a:endParaRPr>
          </a:p>
        </p:txBody>
      </p:sp>
      <p:sp>
        <p:nvSpPr>
          <p:cNvPr id="12" name="Rectangle 11"/>
          <p:cNvSpPr/>
          <p:nvPr/>
        </p:nvSpPr>
        <p:spPr>
          <a:xfrm>
            <a:off x="5499459" y="4343672"/>
            <a:ext cx="7709563" cy="369332"/>
          </a:xfrm>
          <a:prstGeom prst="rect">
            <a:avLst/>
          </a:prstGeom>
          <a:noFill/>
        </p:spPr>
        <p:txBody>
          <a:bodyPr wrap="square" lIns="91440" tIns="45720" rIns="91440" bIns="45720">
            <a:spAutoFit/>
          </a:bodyPr>
          <a:lstStyle/>
          <a:p>
            <a:r>
              <a:rPr lang="en-US" dirty="0" smtClean="0">
                <a:ln w="0"/>
                <a:solidFill>
                  <a:schemeClr val="bg1"/>
                </a:solidFill>
                <a:latin typeface="Segoe UI Semibold" panose="020B0702040204020203" pitchFamily="34" charset="0"/>
                <a:cs typeface="Segoe UI Semibold" panose="020B0702040204020203" pitchFamily="34" charset="0"/>
              </a:rPr>
              <a:t>KNN algorithm</a:t>
            </a:r>
            <a:endParaRPr lang="en-US" dirty="0">
              <a:ln w="0"/>
              <a:solidFill>
                <a:schemeClr val="bg1"/>
              </a:solidFill>
              <a:latin typeface="Segoe UI Semibold" panose="020B0702040204020203" pitchFamily="34" charset="0"/>
              <a:cs typeface="Segoe UI Semibold" panose="020B0702040204020203" pitchFamily="34" charset="0"/>
            </a:endParaRPr>
          </a:p>
        </p:txBody>
      </p:sp>
      <p:sp>
        <p:nvSpPr>
          <p:cNvPr id="13" name="Rectangle 12"/>
          <p:cNvSpPr/>
          <p:nvPr/>
        </p:nvSpPr>
        <p:spPr>
          <a:xfrm>
            <a:off x="5499459" y="4906106"/>
            <a:ext cx="7709563" cy="369332"/>
          </a:xfrm>
          <a:prstGeom prst="rect">
            <a:avLst/>
          </a:prstGeom>
          <a:noFill/>
        </p:spPr>
        <p:txBody>
          <a:bodyPr wrap="square" lIns="91440" tIns="45720" rIns="91440" bIns="45720">
            <a:spAutoFit/>
          </a:bodyPr>
          <a:lstStyle/>
          <a:p>
            <a:r>
              <a:rPr lang="en-US" dirty="0" smtClean="0">
                <a:ln w="0"/>
                <a:solidFill>
                  <a:schemeClr val="bg1"/>
                </a:solidFill>
                <a:latin typeface="Segoe UI Semibold" panose="020B0702040204020203" pitchFamily="34" charset="0"/>
                <a:cs typeface="Segoe UI Semibold" panose="020B0702040204020203" pitchFamily="34" charset="0"/>
              </a:rPr>
              <a:t>Handling nan values using </a:t>
            </a:r>
            <a:r>
              <a:rPr lang="en-US" i="1" dirty="0" err="1" smtClean="0">
                <a:ln w="0"/>
                <a:solidFill>
                  <a:schemeClr val="bg1"/>
                </a:solidFill>
                <a:latin typeface="Segoe UI Semibold" panose="020B0702040204020203" pitchFamily="34" charset="0"/>
                <a:cs typeface="Segoe UI Semibold" panose="020B0702040204020203" pitchFamily="34" charset="0"/>
              </a:rPr>
              <a:t>fillna</a:t>
            </a:r>
            <a:r>
              <a:rPr lang="en-US" i="1" dirty="0" smtClean="0">
                <a:ln w="0"/>
                <a:solidFill>
                  <a:schemeClr val="bg1"/>
                </a:solidFill>
                <a:latin typeface="Segoe UI Semibold" panose="020B0702040204020203" pitchFamily="34" charset="0"/>
                <a:cs typeface="Segoe UI Semibold" panose="020B0702040204020203" pitchFamily="34" charset="0"/>
              </a:rPr>
              <a:t>()</a:t>
            </a:r>
            <a:endParaRPr lang="en-US" i="1" dirty="0">
              <a:ln w="0"/>
              <a:solidFill>
                <a:schemeClr val="bg1"/>
              </a:solidFill>
              <a:latin typeface="Segoe UI Semibold" panose="020B0702040204020203" pitchFamily="34" charset="0"/>
              <a:cs typeface="Segoe UI Semibold" panose="020B0702040204020203" pitchFamily="34" charset="0"/>
            </a:endParaRPr>
          </a:p>
        </p:txBody>
      </p:sp>
      <p:sp>
        <p:nvSpPr>
          <p:cNvPr id="14" name="Rectangle 13"/>
          <p:cNvSpPr/>
          <p:nvPr/>
        </p:nvSpPr>
        <p:spPr>
          <a:xfrm>
            <a:off x="5499459" y="5445230"/>
            <a:ext cx="7709563" cy="369332"/>
          </a:xfrm>
          <a:prstGeom prst="rect">
            <a:avLst/>
          </a:prstGeom>
          <a:noFill/>
        </p:spPr>
        <p:txBody>
          <a:bodyPr wrap="square" lIns="91440" tIns="45720" rIns="91440" bIns="45720">
            <a:spAutoFit/>
          </a:bodyPr>
          <a:lstStyle/>
          <a:p>
            <a:r>
              <a:rPr lang="en-US" dirty="0" smtClean="0">
                <a:ln w="0"/>
                <a:solidFill>
                  <a:schemeClr val="bg1"/>
                </a:solidFill>
                <a:latin typeface="Segoe UI Semibold" panose="020B0702040204020203" pitchFamily="34" charset="0"/>
                <a:cs typeface="Segoe UI Semibold" panose="020B0702040204020203" pitchFamily="34" charset="0"/>
              </a:rPr>
              <a:t>Supervised Learning</a:t>
            </a:r>
            <a:endParaRPr lang="en-US" i="1" dirty="0">
              <a:ln w="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70346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p:nvSpPr>
        <p:spPr>
          <a:xfrm>
            <a:off x="8893138" y="46099"/>
            <a:ext cx="3510898"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Karunadu</a:t>
            </a:r>
            <a:r>
              <a:rPr lang="en-US" sz="1200" b="1" kern="0" spc="50" dirty="0">
                <a:ln w="0">
                  <a:solidFill>
                    <a:schemeClr val="accent4"/>
                  </a:solidFill>
                </a:ln>
                <a:solidFill>
                  <a:schemeClr val="bg1"/>
                </a:solidFill>
                <a:effectLst>
                  <a:innerShdw blurRad="63500" dist="50800" dir="13500000">
                    <a:srgbClr val="000000">
                      <a:alpha val="50000"/>
                    </a:srgbClr>
                  </a:innerShdw>
                </a:effectLst>
              </a:rPr>
              <a:t>  Technologies Private Limited</a:t>
            </a:r>
          </a:p>
        </p:txBody>
      </p:sp>
      <p:sp>
        <p:nvSpPr>
          <p:cNvPr id="3" name="Rectangle 2"/>
          <p:cNvSpPr/>
          <p:nvPr/>
        </p:nvSpPr>
        <p:spPr>
          <a:xfrm>
            <a:off x="388342" y="46099"/>
            <a:ext cx="4887926"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Sapthagiri</a:t>
            </a:r>
            <a:r>
              <a:rPr lang="en-US" sz="1200" b="1" kern="0" spc="50" dirty="0">
                <a:ln w="0">
                  <a:solidFill>
                    <a:schemeClr val="accent4"/>
                  </a:solidFill>
                </a:ln>
                <a:solidFill>
                  <a:schemeClr val="bg1"/>
                </a:solidFill>
                <a:effectLst>
                  <a:innerShdw blurRad="63500" dist="50800" dir="13500000">
                    <a:srgbClr val="000000">
                      <a:alpha val="50000"/>
                    </a:srgbClr>
                  </a:innerShdw>
                </a:effectLst>
              </a:rPr>
              <a:t> College of </a:t>
            </a:r>
            <a:r>
              <a:rPr lang="en-US" sz="1200" b="1" kern="0" spc="50" dirty="0" smtClean="0">
                <a:ln w="0">
                  <a:solidFill>
                    <a:schemeClr val="accent4"/>
                  </a:solidFill>
                </a:ln>
                <a:solidFill>
                  <a:schemeClr val="bg1"/>
                </a:solidFill>
                <a:effectLst>
                  <a:innerShdw blurRad="63500" dist="50800" dir="13500000">
                    <a:srgbClr val="000000">
                      <a:alpha val="50000"/>
                    </a:srgbClr>
                  </a:innerShdw>
                </a:effectLst>
              </a:rPr>
              <a:t>Engineering             </a:t>
            </a:r>
            <a:endParaRPr lang="en-US" sz="1200" b="1" kern="0" spc="50" dirty="0">
              <a:ln w="0">
                <a:solidFill>
                  <a:schemeClr val="accent4"/>
                </a:solidFill>
              </a:ln>
              <a:solidFill>
                <a:schemeClr val="bg1"/>
              </a:solidFill>
              <a:effectLst>
                <a:innerShdw blurRad="63500" dist="50800" dir="13500000">
                  <a:srgbClr val="000000">
                    <a:alpha val="50000"/>
                  </a:srgbClr>
                </a:innerShdw>
              </a:effectLst>
            </a:endParaRPr>
          </a:p>
        </p:txBody>
      </p:sp>
      <p:sp>
        <p:nvSpPr>
          <p:cNvPr id="5" name="Rectangle 4"/>
          <p:cNvSpPr/>
          <p:nvPr/>
        </p:nvSpPr>
        <p:spPr>
          <a:xfrm>
            <a:off x="4848168" y="336161"/>
            <a:ext cx="3223961" cy="707886"/>
          </a:xfrm>
          <a:prstGeom prst="rect">
            <a:avLst/>
          </a:prstGeom>
          <a:noFill/>
        </p:spPr>
        <p:txBody>
          <a:bodyPr wrap="none" lIns="91440" tIns="45720" rIns="91440" bIns="45720">
            <a:spAutoFit/>
          </a:bodyPr>
          <a:lstStyle/>
          <a:p>
            <a:pPr algn="ctr"/>
            <a:r>
              <a:rPr lang="en-US" sz="4000" b="0" u="sng" cap="none" spc="0" dirty="0" smtClean="0">
                <a:ln w="0"/>
                <a:solidFill>
                  <a:schemeClr val="accent1"/>
                </a:solidFill>
                <a:effectLst>
                  <a:outerShdw blurRad="38100" dist="25400" dir="5400000" algn="ctr" rotWithShape="0">
                    <a:srgbClr val="6E747A">
                      <a:alpha val="43000"/>
                    </a:srgbClr>
                  </a:outerShdw>
                </a:effectLst>
                <a:latin typeface="Modern No. 20" panose="02070704070505020303" pitchFamily="18" charset="0"/>
              </a:rPr>
              <a:t>Approach used</a:t>
            </a:r>
            <a:endParaRPr lang="en-US" sz="4000" b="0" u="sng" cap="none" spc="0" dirty="0">
              <a:ln w="0"/>
              <a:solidFill>
                <a:schemeClr val="accent1"/>
              </a:solidFill>
              <a:effectLst>
                <a:outerShdw blurRad="38100" dist="25400" dir="5400000" algn="ctr" rotWithShape="0">
                  <a:srgbClr val="6E747A">
                    <a:alpha val="43000"/>
                  </a:srgbClr>
                </a:outerShdw>
              </a:effectLst>
              <a:latin typeface="Modern No. 20" panose="02070704070505020303" pitchFamily="18" charset="0"/>
            </a:endParaRPr>
          </a:p>
        </p:txBody>
      </p:sp>
      <p:sp>
        <p:nvSpPr>
          <p:cNvPr id="14" name="Rectangle 13"/>
          <p:cNvSpPr/>
          <p:nvPr/>
        </p:nvSpPr>
        <p:spPr>
          <a:xfrm>
            <a:off x="4437663" y="1075620"/>
            <a:ext cx="4044970" cy="738664"/>
          </a:xfrm>
          <a:prstGeom prst="rect">
            <a:avLst/>
          </a:prstGeom>
          <a:noFill/>
        </p:spPr>
        <p:txBody>
          <a:bodyPr wrap="square" lIns="91440" tIns="45720" rIns="91440" bIns="45720">
            <a:spAutoFit/>
          </a:bodyPr>
          <a:lstStyle/>
          <a:p>
            <a:pPr algn="ctr">
              <a:lnSpc>
                <a:spcPct val="150000"/>
              </a:lnSpc>
            </a:pPr>
            <a:r>
              <a:rPr lang="en-US" sz="2800" b="1" dirty="0" smtClean="0">
                <a:ln w="3175">
                  <a:solidFill>
                    <a:schemeClr val="accent2"/>
                  </a:solidFill>
                  <a:prstDash val="solid"/>
                </a:ln>
                <a:solidFill>
                  <a:schemeClr val="accent2">
                    <a:lumMod val="40000"/>
                    <a:lumOff val="60000"/>
                  </a:schemeClr>
                </a:solidFill>
                <a:latin typeface="Bahnschrift SemiBold" panose="020B0502040204020203" pitchFamily="34" charset="0"/>
              </a:rPr>
              <a:t>Supervised Learning</a:t>
            </a:r>
          </a:p>
        </p:txBody>
      </p:sp>
      <p:sp>
        <p:nvSpPr>
          <p:cNvPr id="10" name="Rectangle 9"/>
          <p:cNvSpPr/>
          <p:nvPr/>
        </p:nvSpPr>
        <p:spPr>
          <a:xfrm>
            <a:off x="1810870" y="1950748"/>
            <a:ext cx="9632577" cy="3831818"/>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Ø"/>
            </a:pPr>
            <a:r>
              <a:rPr lang="en-US" dirty="0">
                <a:solidFill>
                  <a:schemeClr val="bg1"/>
                </a:solidFill>
                <a:latin typeface="Segoe UI Semibold" panose="020B0702040204020203" pitchFamily="34" charset="0"/>
                <a:cs typeface="Segoe UI Semibold" panose="020B0702040204020203" pitchFamily="34" charset="0"/>
              </a:rPr>
              <a:t>Supervised learning is a process of providing input data as well as correct output data to the machine learning model. The aim of a supervised learning algorithm is to </a:t>
            </a:r>
            <a:r>
              <a:rPr lang="en-US" b="1" dirty="0">
                <a:solidFill>
                  <a:schemeClr val="bg1"/>
                </a:solidFill>
                <a:latin typeface="Segoe UI Semibold" panose="020B0702040204020203" pitchFamily="34" charset="0"/>
                <a:cs typeface="Segoe UI Semibold" panose="020B0702040204020203" pitchFamily="34" charset="0"/>
              </a:rPr>
              <a:t>find a mapping function to map the input variable(x) with the output variable(y</a:t>
            </a:r>
            <a:r>
              <a:rPr lang="en-US" b="1" dirty="0" smtClean="0">
                <a:solidFill>
                  <a:schemeClr val="bg1"/>
                </a:solidFill>
                <a:latin typeface="Segoe UI Semibold" panose="020B0702040204020203" pitchFamily="34" charset="0"/>
                <a:cs typeface="Segoe UI Semibold" panose="020B0702040204020203" pitchFamily="34" charset="0"/>
              </a:rPr>
              <a:t>)</a:t>
            </a:r>
            <a:r>
              <a:rPr lang="en-US" dirty="0" smtClean="0">
                <a:solidFill>
                  <a:schemeClr val="bg1"/>
                </a:solidFill>
                <a:latin typeface="Segoe UI Semibold" panose="020B0702040204020203" pitchFamily="34" charset="0"/>
                <a:cs typeface="Segoe UI Semibold" panose="020B0702040204020203" pitchFamily="34" charset="0"/>
              </a:rPr>
              <a:t>.</a:t>
            </a:r>
          </a:p>
          <a:p>
            <a:pPr marL="285750" indent="-285750">
              <a:lnSpc>
                <a:spcPct val="150000"/>
              </a:lnSpc>
              <a:buClr>
                <a:schemeClr val="accent1"/>
              </a:buClr>
              <a:buFont typeface="Wingdings" panose="05000000000000000000" pitchFamily="2" charset="2"/>
              <a:buChar char="Ø"/>
            </a:pPr>
            <a:endParaRPr lang="en-US" dirty="0">
              <a:solidFill>
                <a:schemeClr val="bg1"/>
              </a:solidFill>
              <a:latin typeface="Segoe UI Semibold" panose="020B0702040204020203" pitchFamily="34" charset="0"/>
              <a:cs typeface="Segoe UI Semibold" panose="020B0702040204020203" pitchFamily="34" charset="0"/>
            </a:endParaRPr>
          </a:p>
          <a:p>
            <a:pPr marL="285750" indent="-285750">
              <a:lnSpc>
                <a:spcPct val="150000"/>
              </a:lnSpc>
              <a:buClr>
                <a:schemeClr val="accent1"/>
              </a:buClr>
              <a:buFont typeface="Wingdings" panose="05000000000000000000" pitchFamily="2" charset="2"/>
              <a:buChar char="Ø"/>
            </a:pPr>
            <a:r>
              <a:rPr lang="en-US" dirty="0">
                <a:solidFill>
                  <a:schemeClr val="bg1"/>
                </a:solidFill>
                <a:latin typeface="Segoe UI Semibold" panose="020B0702040204020203" pitchFamily="34" charset="0"/>
                <a:cs typeface="Segoe UI Semibold" panose="020B0702040204020203" pitchFamily="34" charset="0"/>
              </a:rPr>
              <a:t>In the real-world, supervised learning can be used for </a:t>
            </a:r>
            <a:r>
              <a:rPr lang="en-US" b="1" dirty="0">
                <a:solidFill>
                  <a:schemeClr val="bg1"/>
                </a:solidFill>
                <a:latin typeface="Segoe UI Semibold" panose="020B0702040204020203" pitchFamily="34" charset="0"/>
                <a:cs typeface="Segoe UI Semibold" panose="020B0702040204020203" pitchFamily="34" charset="0"/>
              </a:rPr>
              <a:t>Risk Assessment, Image classification, Fraud Detection, spam filtering</a:t>
            </a:r>
            <a:r>
              <a:rPr lang="en-US" dirty="0">
                <a:solidFill>
                  <a:schemeClr val="bg1"/>
                </a:solidFill>
                <a:latin typeface="Segoe UI Semibold" panose="020B0702040204020203" pitchFamily="34" charset="0"/>
                <a:cs typeface="Segoe UI Semibold" panose="020B0702040204020203" pitchFamily="34" charset="0"/>
              </a:rPr>
              <a:t>, etc</a:t>
            </a:r>
            <a:r>
              <a:rPr lang="en-US" dirty="0" smtClean="0">
                <a:solidFill>
                  <a:schemeClr val="bg1"/>
                </a:solidFill>
                <a:latin typeface="Segoe UI Semibold" panose="020B0702040204020203" pitchFamily="34" charset="0"/>
                <a:cs typeface="Segoe UI Semibold" panose="020B0702040204020203" pitchFamily="34" charset="0"/>
              </a:rPr>
              <a:t>.</a:t>
            </a:r>
          </a:p>
          <a:p>
            <a:pPr>
              <a:lnSpc>
                <a:spcPct val="150000"/>
              </a:lnSpc>
              <a:buClr>
                <a:schemeClr val="accent1"/>
              </a:buClr>
            </a:pPr>
            <a:endParaRPr lang="en-US" dirty="0">
              <a:solidFill>
                <a:schemeClr val="bg1"/>
              </a:solidFill>
              <a:latin typeface="Segoe UI Semibold" panose="020B0702040204020203" pitchFamily="34" charset="0"/>
              <a:cs typeface="Segoe UI Semibold" panose="020B0702040204020203" pitchFamily="34" charset="0"/>
            </a:endParaRPr>
          </a:p>
          <a:p>
            <a:pPr marL="285750" indent="-285750">
              <a:lnSpc>
                <a:spcPct val="150000"/>
              </a:lnSpc>
              <a:buClr>
                <a:schemeClr val="accent1"/>
              </a:buClr>
              <a:buFont typeface="Wingdings" panose="05000000000000000000" pitchFamily="2" charset="2"/>
              <a:buChar char="Ø"/>
            </a:pPr>
            <a:r>
              <a:rPr lang="en-US" dirty="0">
                <a:solidFill>
                  <a:schemeClr val="bg1"/>
                </a:solidFill>
                <a:latin typeface="Segoe UI Semibold" panose="020B0702040204020203" pitchFamily="34" charset="0"/>
                <a:cs typeface="Segoe UI Semibold" panose="020B0702040204020203" pitchFamily="34" charset="0"/>
              </a:rPr>
              <a:t>Supervised learning uses classification and regression techniques to develop </a:t>
            </a:r>
            <a:r>
              <a:rPr lang="en-US" dirty="0" smtClean="0">
                <a:solidFill>
                  <a:schemeClr val="bg1"/>
                </a:solidFill>
                <a:latin typeface="Segoe UI Semibold" panose="020B0702040204020203" pitchFamily="34" charset="0"/>
                <a:cs typeface="Segoe UI Semibold" panose="020B0702040204020203" pitchFamily="34" charset="0"/>
              </a:rPr>
              <a:t>machine learning models</a:t>
            </a:r>
            <a:endParaRPr lang="en-IN"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70720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p:nvSpPr>
        <p:spPr>
          <a:xfrm>
            <a:off x="8893138" y="46099"/>
            <a:ext cx="3510898"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Karunadu</a:t>
            </a:r>
            <a:r>
              <a:rPr lang="en-US" sz="1200" b="1" kern="0" spc="50" dirty="0">
                <a:ln w="0">
                  <a:solidFill>
                    <a:schemeClr val="accent4"/>
                  </a:solidFill>
                </a:ln>
                <a:solidFill>
                  <a:schemeClr val="bg1"/>
                </a:solidFill>
                <a:effectLst>
                  <a:innerShdw blurRad="63500" dist="50800" dir="13500000">
                    <a:srgbClr val="000000">
                      <a:alpha val="50000"/>
                    </a:srgbClr>
                  </a:innerShdw>
                </a:effectLst>
              </a:rPr>
              <a:t>  Technologies Private Limited</a:t>
            </a:r>
          </a:p>
        </p:txBody>
      </p:sp>
      <p:sp>
        <p:nvSpPr>
          <p:cNvPr id="3" name="Rectangle 2"/>
          <p:cNvSpPr/>
          <p:nvPr/>
        </p:nvSpPr>
        <p:spPr>
          <a:xfrm>
            <a:off x="388342" y="46099"/>
            <a:ext cx="4887926"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Sapthagiri</a:t>
            </a:r>
            <a:r>
              <a:rPr lang="en-US" sz="1200" b="1" kern="0" spc="50" dirty="0">
                <a:ln w="0">
                  <a:solidFill>
                    <a:schemeClr val="accent4"/>
                  </a:solidFill>
                </a:ln>
                <a:solidFill>
                  <a:schemeClr val="bg1"/>
                </a:solidFill>
                <a:effectLst>
                  <a:innerShdw blurRad="63500" dist="50800" dir="13500000">
                    <a:srgbClr val="000000">
                      <a:alpha val="50000"/>
                    </a:srgbClr>
                  </a:innerShdw>
                </a:effectLst>
              </a:rPr>
              <a:t> College of </a:t>
            </a:r>
            <a:r>
              <a:rPr lang="en-US" sz="1200" b="1" kern="0" spc="50" dirty="0" smtClean="0">
                <a:ln w="0">
                  <a:solidFill>
                    <a:schemeClr val="accent4"/>
                  </a:solidFill>
                </a:ln>
                <a:solidFill>
                  <a:schemeClr val="bg1"/>
                </a:solidFill>
                <a:effectLst>
                  <a:innerShdw blurRad="63500" dist="50800" dir="13500000">
                    <a:srgbClr val="000000">
                      <a:alpha val="50000"/>
                    </a:srgbClr>
                  </a:innerShdw>
                </a:effectLst>
              </a:rPr>
              <a:t>Engineering             </a:t>
            </a:r>
            <a:endParaRPr lang="en-US" sz="1200" b="1" kern="0" spc="50" dirty="0">
              <a:ln w="0">
                <a:solidFill>
                  <a:schemeClr val="accent4"/>
                </a:solidFill>
              </a:ln>
              <a:solidFill>
                <a:schemeClr val="bg1"/>
              </a:solidFill>
              <a:effectLst>
                <a:innerShdw blurRad="63500" dist="50800" dir="13500000">
                  <a:srgbClr val="000000">
                    <a:alpha val="50000"/>
                  </a:srgbClr>
                </a:innerShdw>
              </a:effectLst>
            </a:endParaRPr>
          </a:p>
        </p:txBody>
      </p:sp>
      <p:sp>
        <p:nvSpPr>
          <p:cNvPr id="5" name="Rectangle 4"/>
          <p:cNvSpPr/>
          <p:nvPr/>
        </p:nvSpPr>
        <p:spPr>
          <a:xfrm>
            <a:off x="3489628" y="336161"/>
            <a:ext cx="5941050" cy="707886"/>
          </a:xfrm>
          <a:prstGeom prst="rect">
            <a:avLst/>
          </a:prstGeom>
          <a:noFill/>
        </p:spPr>
        <p:txBody>
          <a:bodyPr wrap="none" lIns="91440" tIns="45720" rIns="91440" bIns="45720">
            <a:spAutoFit/>
          </a:bodyPr>
          <a:lstStyle/>
          <a:p>
            <a:pPr algn="ctr"/>
            <a:r>
              <a:rPr lang="en-US" sz="4000" u="sng" dirty="0" smtClean="0">
                <a:ln w="0"/>
                <a:solidFill>
                  <a:schemeClr val="accent1"/>
                </a:solidFill>
                <a:effectLst>
                  <a:outerShdw blurRad="38100" dist="25400" dir="5400000" algn="ctr" rotWithShape="0">
                    <a:srgbClr val="6E747A">
                      <a:alpha val="43000"/>
                    </a:srgbClr>
                  </a:outerShdw>
                </a:effectLst>
                <a:latin typeface="Modern No. 20" panose="02070704070505020303" pitchFamily="18" charset="0"/>
              </a:rPr>
              <a:t>Steps of execution of project</a:t>
            </a:r>
            <a:endParaRPr lang="en-US" sz="4000" b="0" u="sng" cap="none" spc="0" dirty="0">
              <a:ln w="0"/>
              <a:solidFill>
                <a:schemeClr val="accent1"/>
              </a:solidFill>
              <a:effectLst>
                <a:outerShdw blurRad="38100" dist="25400" dir="5400000" algn="ctr" rotWithShape="0">
                  <a:srgbClr val="6E747A">
                    <a:alpha val="43000"/>
                  </a:srgbClr>
                </a:outerShdw>
              </a:effectLst>
              <a:latin typeface="Modern No. 20" panose="02070704070505020303" pitchFamily="18" charset="0"/>
            </a:endParaRPr>
          </a:p>
        </p:txBody>
      </p:sp>
      <p:sp>
        <p:nvSpPr>
          <p:cNvPr id="4" name="Rectangle 3"/>
          <p:cNvSpPr/>
          <p:nvPr/>
        </p:nvSpPr>
        <p:spPr>
          <a:xfrm>
            <a:off x="1724541" y="1164686"/>
            <a:ext cx="9960953" cy="5262979"/>
          </a:xfrm>
          <a:prstGeom prst="rect">
            <a:avLst/>
          </a:prstGeom>
        </p:spPr>
        <p:txBody>
          <a:bodyPr wrap="square">
            <a:spAutoFit/>
          </a:bodyPr>
          <a:lstStyle/>
          <a:p>
            <a:pPr marL="285750" indent="-285750" algn="just">
              <a:lnSpc>
                <a:spcPct val="150000"/>
              </a:lnSpc>
              <a:buClr>
                <a:schemeClr val="accent1"/>
              </a:buClr>
              <a:buFont typeface="Wingdings" panose="05000000000000000000" pitchFamily="2" charset="2"/>
              <a:buChar char="Ø"/>
            </a:pPr>
            <a:r>
              <a:rPr lang="en-US" sz="1600" dirty="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First </a:t>
            </a:r>
            <a:r>
              <a:rPr lang="en-US" sz="1600" dirty="0" smtClean="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determine </a:t>
            </a:r>
            <a:r>
              <a:rPr lang="en-US" sz="1600" dirty="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the type of training </a:t>
            </a:r>
            <a:r>
              <a:rPr lang="en-US" sz="1600" dirty="0" smtClean="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dataset and collect/gather </a:t>
            </a:r>
            <a:r>
              <a:rPr lang="en-US" sz="1600" dirty="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the labelled training data.</a:t>
            </a:r>
          </a:p>
          <a:p>
            <a:pPr marL="285750" indent="-285750">
              <a:lnSpc>
                <a:spcPct val="150000"/>
              </a:lnSpc>
              <a:buClr>
                <a:schemeClr val="accent1"/>
              </a:buClr>
              <a:buFont typeface="Wingdings" panose="05000000000000000000" pitchFamily="2" charset="2"/>
              <a:buChar char="Ø"/>
            </a:pPr>
            <a:r>
              <a:rPr lang="en-US" sz="1600" dirty="0" smtClean="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Split the training dataset into training dataset, test dataset i.e., </a:t>
            </a:r>
            <a:r>
              <a:rPr lang="en-US" sz="1600" dirty="0" smtClean="0">
                <a:ln w="0"/>
                <a:solidFill>
                  <a:schemeClr val="bg1"/>
                </a:solidFill>
                <a:latin typeface="Segoe UI Semibold" panose="020B0702040204020203" pitchFamily="34" charset="0"/>
                <a:cs typeface="Segoe UI Semibold" panose="020B0702040204020203" pitchFamily="34" charset="0"/>
              </a:rPr>
              <a:t>Divide </a:t>
            </a:r>
            <a:r>
              <a:rPr lang="en-US" sz="1600" dirty="0">
                <a:ln w="0"/>
                <a:solidFill>
                  <a:schemeClr val="bg1"/>
                </a:solidFill>
                <a:latin typeface="Segoe UI Semibold" panose="020B0702040204020203" pitchFamily="34" charset="0"/>
                <a:cs typeface="Segoe UI Semibold" panose="020B0702040204020203" pitchFamily="34" charset="0"/>
              </a:rPr>
              <a:t>data set into x and y where x has independent value and y has dependent </a:t>
            </a:r>
            <a:r>
              <a:rPr lang="en-US" sz="1600" dirty="0" smtClean="0">
                <a:ln w="0"/>
                <a:solidFill>
                  <a:schemeClr val="bg1"/>
                </a:solidFill>
                <a:latin typeface="Segoe UI Semibold" panose="020B0702040204020203" pitchFamily="34" charset="0"/>
                <a:cs typeface="Segoe UI Semibold" panose="020B0702040204020203" pitchFamily="34" charset="0"/>
              </a:rPr>
              <a:t>value. Further </a:t>
            </a:r>
            <a:r>
              <a:rPr lang="en-US" sz="1600" dirty="0">
                <a:ln w="0"/>
                <a:solidFill>
                  <a:schemeClr val="bg1"/>
                </a:solidFill>
                <a:latin typeface="Segoe UI Semibold" panose="020B0702040204020203" pitchFamily="34" charset="0"/>
                <a:cs typeface="Segoe UI Semibold" panose="020B0702040204020203" pitchFamily="34" charset="0"/>
              </a:rPr>
              <a:t>divide x and y into </a:t>
            </a:r>
            <a:r>
              <a:rPr lang="en-US" sz="1600" dirty="0" err="1">
                <a:ln w="0"/>
                <a:solidFill>
                  <a:schemeClr val="bg1"/>
                </a:solidFill>
                <a:latin typeface="Segoe UI Semibold" panose="020B0702040204020203" pitchFamily="34" charset="0"/>
                <a:cs typeface="Segoe UI Semibold" panose="020B0702040204020203" pitchFamily="34" charset="0"/>
              </a:rPr>
              <a:t>x_train</a:t>
            </a:r>
            <a:r>
              <a:rPr lang="en-US" sz="1600" dirty="0">
                <a:ln w="0"/>
                <a:solidFill>
                  <a:schemeClr val="bg1"/>
                </a:solidFill>
                <a:latin typeface="Segoe UI Semibold" panose="020B0702040204020203" pitchFamily="34" charset="0"/>
                <a:cs typeface="Segoe UI Semibold" panose="020B0702040204020203" pitchFamily="34" charset="0"/>
              </a:rPr>
              <a:t>, </a:t>
            </a:r>
            <a:r>
              <a:rPr lang="en-US" sz="1600" dirty="0" err="1">
                <a:ln w="0"/>
                <a:solidFill>
                  <a:schemeClr val="bg1"/>
                </a:solidFill>
                <a:latin typeface="Segoe UI Semibold" panose="020B0702040204020203" pitchFamily="34" charset="0"/>
                <a:cs typeface="Segoe UI Semibold" panose="020B0702040204020203" pitchFamily="34" charset="0"/>
              </a:rPr>
              <a:t>x_test</a:t>
            </a:r>
            <a:r>
              <a:rPr lang="en-US" sz="1600" dirty="0">
                <a:ln w="0"/>
                <a:solidFill>
                  <a:schemeClr val="bg1"/>
                </a:solidFill>
                <a:latin typeface="Segoe UI Semibold" panose="020B0702040204020203" pitchFamily="34" charset="0"/>
                <a:cs typeface="Segoe UI Semibold" panose="020B0702040204020203" pitchFamily="34" charset="0"/>
              </a:rPr>
              <a:t>, </a:t>
            </a:r>
            <a:r>
              <a:rPr lang="en-US" sz="1600" dirty="0" err="1">
                <a:ln w="0"/>
                <a:solidFill>
                  <a:schemeClr val="bg1"/>
                </a:solidFill>
                <a:latin typeface="Segoe UI Semibold" panose="020B0702040204020203" pitchFamily="34" charset="0"/>
                <a:cs typeface="Segoe UI Semibold" panose="020B0702040204020203" pitchFamily="34" charset="0"/>
              </a:rPr>
              <a:t>y_train</a:t>
            </a:r>
            <a:r>
              <a:rPr lang="en-US" sz="1600" dirty="0">
                <a:ln w="0"/>
                <a:solidFill>
                  <a:schemeClr val="bg1"/>
                </a:solidFill>
                <a:latin typeface="Segoe UI Semibold" panose="020B0702040204020203" pitchFamily="34" charset="0"/>
                <a:cs typeface="Segoe UI Semibold" panose="020B0702040204020203" pitchFamily="34" charset="0"/>
              </a:rPr>
              <a:t>, </a:t>
            </a:r>
            <a:r>
              <a:rPr lang="en-US" sz="1600" dirty="0" err="1">
                <a:ln w="0"/>
                <a:solidFill>
                  <a:schemeClr val="bg1"/>
                </a:solidFill>
                <a:latin typeface="Segoe UI Semibold" panose="020B0702040204020203" pitchFamily="34" charset="0"/>
                <a:cs typeface="Segoe UI Semibold" panose="020B0702040204020203" pitchFamily="34" charset="0"/>
              </a:rPr>
              <a:t>y_test</a:t>
            </a:r>
            <a:r>
              <a:rPr lang="en-US" sz="1600" dirty="0">
                <a:ln w="0"/>
                <a:solidFill>
                  <a:schemeClr val="bg1"/>
                </a:solidFill>
                <a:latin typeface="Segoe UI Semibold" panose="020B0702040204020203" pitchFamily="34" charset="0"/>
                <a:cs typeface="Segoe UI Semibold" panose="020B0702040204020203" pitchFamily="34" charset="0"/>
              </a:rPr>
              <a:t> respectively using </a:t>
            </a:r>
            <a:r>
              <a:rPr lang="en-US" sz="1600" dirty="0" err="1">
                <a:ln w="0"/>
                <a:solidFill>
                  <a:schemeClr val="bg1"/>
                </a:solidFill>
                <a:latin typeface="Segoe UI Semibold" panose="020B0702040204020203" pitchFamily="34" charset="0"/>
                <a:cs typeface="Segoe UI Semibold" panose="020B0702040204020203" pitchFamily="34" charset="0"/>
              </a:rPr>
              <a:t>train_test_split</a:t>
            </a:r>
            <a:r>
              <a:rPr lang="en-US" sz="1600" dirty="0" smtClean="0">
                <a:ln w="0"/>
                <a:solidFill>
                  <a:schemeClr val="bg1"/>
                </a:solidFill>
                <a:latin typeface="Segoe UI Semibold" panose="020B0702040204020203" pitchFamily="34" charset="0"/>
                <a:cs typeface="Segoe UI Semibold" panose="020B0702040204020203" pitchFamily="34" charset="0"/>
              </a:rPr>
              <a:t>()</a:t>
            </a:r>
            <a:endParaRPr lang="en-US" sz="1600" dirty="0" smtClean="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endParaRPr>
          </a:p>
          <a:p>
            <a:pPr marL="285750" indent="-285750" algn="just">
              <a:lnSpc>
                <a:spcPct val="150000"/>
              </a:lnSpc>
              <a:buClr>
                <a:schemeClr val="accent1"/>
              </a:buClr>
              <a:buFont typeface="Wingdings" panose="05000000000000000000" pitchFamily="2" charset="2"/>
              <a:buChar char="Ø"/>
            </a:pPr>
            <a:r>
              <a:rPr lang="en-US" sz="1600" dirty="0">
                <a:ln w="0"/>
                <a:solidFill>
                  <a:schemeClr val="bg1"/>
                </a:solidFill>
                <a:latin typeface="Segoe UI Semibold" panose="020B0702040204020203" pitchFamily="34" charset="0"/>
                <a:cs typeface="Segoe UI Semibold" panose="020B0702040204020203" pitchFamily="34" charset="0"/>
              </a:rPr>
              <a:t>Read the csv file </a:t>
            </a:r>
            <a:r>
              <a:rPr lang="en-US" sz="1600" dirty="0" smtClean="0">
                <a:ln w="0"/>
                <a:solidFill>
                  <a:schemeClr val="bg1"/>
                </a:solidFill>
                <a:latin typeface="Segoe UI Semibold" panose="020B0702040204020203" pitchFamily="34" charset="0"/>
                <a:cs typeface="Segoe UI Semibold" panose="020B0702040204020203" pitchFamily="34" charset="0"/>
              </a:rPr>
              <a:t>using programming library function like </a:t>
            </a:r>
            <a:r>
              <a:rPr lang="en-US" sz="1600" dirty="0" err="1">
                <a:ln w="0"/>
                <a:solidFill>
                  <a:schemeClr val="bg1"/>
                </a:solidFill>
                <a:latin typeface="Segoe UI Semibold" panose="020B0702040204020203" pitchFamily="34" charset="0"/>
                <a:cs typeface="Segoe UI Semibold" panose="020B0702040204020203" pitchFamily="34" charset="0"/>
              </a:rPr>
              <a:t>opencv</a:t>
            </a:r>
            <a:r>
              <a:rPr lang="en-US" sz="1600" dirty="0" smtClean="0">
                <a:ln w="0"/>
                <a:solidFill>
                  <a:schemeClr val="bg1"/>
                </a:solidFill>
                <a:latin typeface="Segoe UI Semibold" panose="020B0702040204020203" pitchFamily="34" charset="0"/>
                <a:cs typeface="Segoe UI Semibold" panose="020B0702040204020203" pitchFamily="34" charset="0"/>
              </a:rPr>
              <a:t>()</a:t>
            </a:r>
            <a:endParaRPr lang="en-US" sz="1600" dirty="0" smtClean="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endParaRPr>
          </a:p>
          <a:p>
            <a:pPr marL="285750" indent="-285750" algn="just">
              <a:lnSpc>
                <a:spcPct val="150000"/>
              </a:lnSpc>
              <a:buClr>
                <a:schemeClr val="accent1"/>
              </a:buClr>
              <a:buFont typeface="Wingdings" panose="05000000000000000000" pitchFamily="2" charset="2"/>
              <a:buChar char="Ø"/>
            </a:pPr>
            <a:r>
              <a:rPr lang="en-US" sz="1600" dirty="0" smtClean="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Determine the input features of the training dataset, which should have enough knowledge so that the model can accurately predict the output and thus apply data preprocessing technique to clean the data.</a:t>
            </a:r>
          </a:p>
          <a:p>
            <a:pPr marL="285750" indent="-285750" algn="just">
              <a:lnSpc>
                <a:spcPct val="150000"/>
              </a:lnSpc>
              <a:buClr>
                <a:schemeClr val="accent1"/>
              </a:buClr>
              <a:buFont typeface="Wingdings" panose="05000000000000000000" pitchFamily="2" charset="2"/>
              <a:buChar char="Ø"/>
            </a:pPr>
            <a:r>
              <a:rPr lang="en-US" sz="1600" dirty="0" smtClean="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Determine the </a:t>
            </a:r>
            <a:r>
              <a:rPr lang="en-US" sz="1600" dirty="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suitable algorithm for the model, such as support vector machine, decision tree, </a:t>
            </a:r>
            <a:r>
              <a:rPr lang="en-US" sz="1600" dirty="0" smtClean="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linear regression, KNN algorithm</a:t>
            </a:r>
            <a:endParaRPr lang="en-US" sz="1600" dirty="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endParaRPr>
          </a:p>
          <a:p>
            <a:pPr marL="285750" indent="-285750" algn="just">
              <a:lnSpc>
                <a:spcPct val="150000"/>
              </a:lnSpc>
              <a:buClr>
                <a:schemeClr val="accent1"/>
              </a:buClr>
              <a:buFont typeface="Wingdings" panose="05000000000000000000" pitchFamily="2" charset="2"/>
              <a:buChar char="Ø"/>
            </a:pPr>
            <a:r>
              <a:rPr lang="en-US" sz="1600" dirty="0" smtClean="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Execute the </a:t>
            </a:r>
            <a:r>
              <a:rPr lang="en-US" sz="1600" dirty="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algorithm on the training dataset. Sometimes we need validation sets as the control parameters, which are the subset of training datasets.</a:t>
            </a:r>
          </a:p>
          <a:p>
            <a:pPr marL="285750" indent="-285750" algn="just">
              <a:lnSpc>
                <a:spcPct val="150000"/>
              </a:lnSpc>
              <a:buClr>
                <a:schemeClr val="accent1"/>
              </a:buClr>
              <a:buFont typeface="Wingdings" panose="05000000000000000000" pitchFamily="2" charset="2"/>
              <a:buChar char="Ø"/>
            </a:pPr>
            <a:r>
              <a:rPr lang="en-US" sz="1600" dirty="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Evaluate the accuracy of the model by providing the test set. If the model predicts the correct output, which means our model is accurate.</a:t>
            </a:r>
            <a:endParaRPr lang="en-US" sz="1600" i="0" dirty="0">
              <a:ln w="0"/>
              <a:solidFill>
                <a:schemeClr val="bg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00521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p:nvSpPr>
        <p:spPr>
          <a:xfrm>
            <a:off x="8893138" y="46099"/>
            <a:ext cx="3510898"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Karunadu</a:t>
            </a:r>
            <a:r>
              <a:rPr lang="en-US" sz="1200" b="1" kern="0" spc="50" dirty="0">
                <a:ln w="0">
                  <a:solidFill>
                    <a:schemeClr val="accent4"/>
                  </a:solidFill>
                </a:ln>
                <a:solidFill>
                  <a:schemeClr val="bg1"/>
                </a:solidFill>
                <a:effectLst>
                  <a:innerShdw blurRad="63500" dist="50800" dir="13500000">
                    <a:srgbClr val="000000">
                      <a:alpha val="50000"/>
                    </a:srgbClr>
                  </a:innerShdw>
                </a:effectLst>
              </a:rPr>
              <a:t>  Technologies Private Limited</a:t>
            </a:r>
          </a:p>
        </p:txBody>
      </p:sp>
      <p:sp>
        <p:nvSpPr>
          <p:cNvPr id="3" name="Rectangle 2"/>
          <p:cNvSpPr/>
          <p:nvPr/>
        </p:nvSpPr>
        <p:spPr>
          <a:xfrm>
            <a:off x="388342" y="46099"/>
            <a:ext cx="4887926"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Sapthagiri</a:t>
            </a:r>
            <a:r>
              <a:rPr lang="en-US" sz="1200" b="1" kern="0" spc="50" dirty="0">
                <a:ln w="0">
                  <a:solidFill>
                    <a:schemeClr val="accent4"/>
                  </a:solidFill>
                </a:ln>
                <a:solidFill>
                  <a:schemeClr val="bg1"/>
                </a:solidFill>
                <a:effectLst>
                  <a:innerShdw blurRad="63500" dist="50800" dir="13500000">
                    <a:srgbClr val="000000">
                      <a:alpha val="50000"/>
                    </a:srgbClr>
                  </a:innerShdw>
                </a:effectLst>
              </a:rPr>
              <a:t> College of </a:t>
            </a:r>
            <a:r>
              <a:rPr lang="en-US" sz="1200" b="1" kern="0" spc="50" dirty="0" smtClean="0">
                <a:ln w="0">
                  <a:solidFill>
                    <a:schemeClr val="accent4"/>
                  </a:solidFill>
                </a:ln>
                <a:solidFill>
                  <a:schemeClr val="bg1"/>
                </a:solidFill>
                <a:effectLst>
                  <a:innerShdw blurRad="63500" dist="50800" dir="13500000">
                    <a:srgbClr val="000000">
                      <a:alpha val="50000"/>
                    </a:srgbClr>
                  </a:innerShdw>
                </a:effectLst>
              </a:rPr>
              <a:t>Engineering             </a:t>
            </a:r>
            <a:endParaRPr lang="en-US" sz="1200" b="1" kern="0" spc="50" dirty="0">
              <a:ln w="0">
                <a:solidFill>
                  <a:schemeClr val="accent4"/>
                </a:solidFill>
              </a:ln>
              <a:solidFill>
                <a:schemeClr val="bg1"/>
              </a:solidFill>
              <a:effectLst>
                <a:innerShdw blurRad="63500" dist="50800" dir="13500000">
                  <a:srgbClr val="000000">
                    <a:alpha val="50000"/>
                  </a:srgbClr>
                </a:innerShdw>
              </a:effectLst>
            </a:endParaRPr>
          </a:p>
        </p:txBody>
      </p:sp>
      <p:sp>
        <p:nvSpPr>
          <p:cNvPr id="5" name="Rectangle 4"/>
          <p:cNvSpPr/>
          <p:nvPr/>
        </p:nvSpPr>
        <p:spPr>
          <a:xfrm>
            <a:off x="5190412" y="323098"/>
            <a:ext cx="2539478" cy="707886"/>
          </a:xfrm>
          <a:prstGeom prst="rect">
            <a:avLst/>
          </a:prstGeom>
          <a:noFill/>
        </p:spPr>
        <p:txBody>
          <a:bodyPr wrap="none" lIns="91440" tIns="45720" rIns="91440" bIns="45720">
            <a:spAutoFit/>
          </a:bodyPr>
          <a:lstStyle/>
          <a:p>
            <a:pPr algn="ctr"/>
            <a:r>
              <a:rPr lang="en-US" sz="4000" u="sng" dirty="0" smtClean="0">
                <a:ln w="0"/>
                <a:solidFill>
                  <a:schemeClr val="accent1"/>
                </a:solidFill>
                <a:effectLst>
                  <a:outerShdw blurRad="38100" dist="25400" dir="5400000" algn="ctr" rotWithShape="0">
                    <a:srgbClr val="6E747A">
                      <a:alpha val="43000"/>
                    </a:srgbClr>
                  </a:outerShdw>
                </a:effectLst>
                <a:latin typeface="Modern No. 20" panose="02070704070505020303" pitchFamily="18" charset="0"/>
              </a:rPr>
              <a:t>Pseudocode</a:t>
            </a:r>
            <a:endParaRPr lang="en-US" sz="4000" b="0" u="sng" cap="none" spc="0" dirty="0">
              <a:ln w="0"/>
              <a:solidFill>
                <a:schemeClr val="accent1"/>
              </a:solidFill>
              <a:effectLst>
                <a:outerShdw blurRad="38100" dist="25400" dir="5400000" algn="ctr" rotWithShape="0">
                  <a:srgbClr val="6E747A">
                    <a:alpha val="43000"/>
                  </a:srgbClr>
                </a:outerShdw>
              </a:effectLst>
              <a:latin typeface="Modern No. 20" panose="02070704070505020303" pitchFamily="18" charset="0"/>
            </a:endParaRPr>
          </a:p>
        </p:txBody>
      </p:sp>
    </p:spTree>
    <p:extLst>
      <p:ext uri="{BB962C8B-B14F-4D97-AF65-F5344CB8AC3E}">
        <p14:creationId xmlns:p14="http://schemas.microsoft.com/office/powerpoint/2010/main" val="3248187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p:nvSpPr>
        <p:spPr>
          <a:xfrm>
            <a:off x="8893138" y="46099"/>
            <a:ext cx="3510898"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Karunadu</a:t>
            </a:r>
            <a:r>
              <a:rPr lang="en-US" sz="1200" b="1" kern="0" spc="50" dirty="0">
                <a:ln w="0">
                  <a:solidFill>
                    <a:schemeClr val="accent4"/>
                  </a:solidFill>
                </a:ln>
                <a:solidFill>
                  <a:schemeClr val="bg1"/>
                </a:solidFill>
                <a:effectLst>
                  <a:innerShdw blurRad="63500" dist="50800" dir="13500000">
                    <a:srgbClr val="000000">
                      <a:alpha val="50000"/>
                    </a:srgbClr>
                  </a:innerShdw>
                </a:effectLst>
              </a:rPr>
              <a:t>  Technologies Private Limited</a:t>
            </a:r>
          </a:p>
        </p:txBody>
      </p:sp>
      <p:sp>
        <p:nvSpPr>
          <p:cNvPr id="3" name="Rectangle 2"/>
          <p:cNvSpPr/>
          <p:nvPr/>
        </p:nvSpPr>
        <p:spPr>
          <a:xfrm>
            <a:off x="388342" y="46099"/>
            <a:ext cx="4887926" cy="276999"/>
          </a:xfrm>
          <a:prstGeom prst="rect">
            <a:avLst/>
          </a:prstGeom>
          <a:noFill/>
        </p:spPr>
        <p:txBody>
          <a:bodyPr wrap="square" lIns="91440" tIns="45720" rIns="91440" bIns="45720">
            <a:spAutoFit/>
          </a:bodyPr>
          <a:lstStyle/>
          <a:p>
            <a:pPr algn="ctr" defTabSz="914400"/>
            <a:r>
              <a:rPr lang="en-US" sz="1200" b="1" kern="0" spc="50" dirty="0" err="1">
                <a:ln w="0">
                  <a:solidFill>
                    <a:schemeClr val="accent4"/>
                  </a:solidFill>
                </a:ln>
                <a:solidFill>
                  <a:schemeClr val="bg1"/>
                </a:solidFill>
                <a:effectLst>
                  <a:innerShdw blurRad="63500" dist="50800" dir="13500000">
                    <a:srgbClr val="000000">
                      <a:alpha val="50000"/>
                    </a:srgbClr>
                  </a:innerShdw>
                </a:effectLst>
              </a:rPr>
              <a:t>Sapthagiri</a:t>
            </a:r>
            <a:r>
              <a:rPr lang="en-US" sz="1200" b="1" kern="0" spc="50" dirty="0">
                <a:ln w="0">
                  <a:solidFill>
                    <a:schemeClr val="accent4"/>
                  </a:solidFill>
                </a:ln>
                <a:solidFill>
                  <a:schemeClr val="bg1"/>
                </a:solidFill>
                <a:effectLst>
                  <a:innerShdw blurRad="63500" dist="50800" dir="13500000">
                    <a:srgbClr val="000000">
                      <a:alpha val="50000"/>
                    </a:srgbClr>
                  </a:innerShdw>
                </a:effectLst>
              </a:rPr>
              <a:t> College of </a:t>
            </a:r>
            <a:r>
              <a:rPr lang="en-US" sz="1200" b="1" kern="0" spc="50" dirty="0" smtClean="0">
                <a:ln w="0">
                  <a:solidFill>
                    <a:schemeClr val="accent4"/>
                  </a:solidFill>
                </a:ln>
                <a:solidFill>
                  <a:schemeClr val="bg1"/>
                </a:solidFill>
                <a:effectLst>
                  <a:innerShdw blurRad="63500" dist="50800" dir="13500000">
                    <a:srgbClr val="000000">
                      <a:alpha val="50000"/>
                    </a:srgbClr>
                  </a:innerShdw>
                </a:effectLst>
              </a:rPr>
              <a:t>Engineering             </a:t>
            </a:r>
            <a:endParaRPr lang="en-US" sz="1200" b="1" kern="0" spc="50" dirty="0">
              <a:ln w="0">
                <a:solidFill>
                  <a:schemeClr val="accent4"/>
                </a:solidFill>
              </a:ln>
              <a:solidFill>
                <a:schemeClr val="bg1"/>
              </a:solidFill>
              <a:effectLst>
                <a:innerShdw blurRad="63500" dist="50800" dir="13500000">
                  <a:srgbClr val="000000">
                    <a:alpha val="50000"/>
                  </a:srgbClr>
                </a:innerShdw>
              </a:effectLst>
            </a:endParaRPr>
          </a:p>
        </p:txBody>
      </p:sp>
      <p:sp>
        <p:nvSpPr>
          <p:cNvPr id="5" name="Rectangle 4"/>
          <p:cNvSpPr/>
          <p:nvPr/>
        </p:nvSpPr>
        <p:spPr>
          <a:xfrm>
            <a:off x="5560619" y="390702"/>
            <a:ext cx="1691490" cy="707886"/>
          </a:xfrm>
          <a:prstGeom prst="rect">
            <a:avLst/>
          </a:prstGeom>
          <a:noFill/>
        </p:spPr>
        <p:txBody>
          <a:bodyPr wrap="none" lIns="91440" tIns="45720" rIns="91440" bIns="45720">
            <a:spAutoFit/>
          </a:bodyPr>
          <a:lstStyle/>
          <a:p>
            <a:pPr algn="ctr"/>
            <a:r>
              <a:rPr lang="en-US" sz="4000" u="sng" dirty="0" smtClean="0">
                <a:ln w="0"/>
                <a:solidFill>
                  <a:schemeClr val="accent1"/>
                </a:solidFill>
                <a:effectLst>
                  <a:outerShdw blurRad="38100" dist="25400" dir="5400000" algn="ctr" rotWithShape="0">
                    <a:srgbClr val="6E747A">
                      <a:alpha val="43000"/>
                    </a:srgbClr>
                  </a:outerShdw>
                </a:effectLst>
                <a:latin typeface="Modern No. 20" panose="02070704070505020303" pitchFamily="18" charset="0"/>
              </a:rPr>
              <a:t>Results</a:t>
            </a:r>
            <a:endParaRPr lang="en-US" sz="4000" b="0" u="sng" cap="none" spc="0" dirty="0">
              <a:ln w="0"/>
              <a:solidFill>
                <a:schemeClr val="accent1"/>
              </a:solidFill>
              <a:effectLst>
                <a:outerShdw blurRad="38100" dist="25400" dir="5400000" algn="ctr" rotWithShape="0">
                  <a:srgbClr val="6E747A">
                    <a:alpha val="43000"/>
                  </a:srgbClr>
                </a:outerShdw>
              </a:effectLst>
              <a:latin typeface="Modern No. 20" panose="02070704070505020303" pitchFamily="18" charset="0"/>
            </a:endParaRPr>
          </a:p>
        </p:txBody>
      </p:sp>
    </p:spTree>
    <p:extLst>
      <p:ext uri="{BB962C8B-B14F-4D97-AF65-F5344CB8AC3E}">
        <p14:creationId xmlns:p14="http://schemas.microsoft.com/office/powerpoint/2010/main" val="1804993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450</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Algerian</vt:lpstr>
      <vt:lpstr>Arial</vt:lpstr>
      <vt:lpstr>Bahnschrift</vt:lpstr>
      <vt:lpstr>Bahnschrift SemiBold</vt:lpstr>
      <vt:lpstr>Berlin Sans FB Demi</vt:lpstr>
      <vt:lpstr>Calibri</vt:lpstr>
      <vt:lpstr>Copperplate Gothic Bold</vt:lpstr>
      <vt:lpstr>Corbel</vt:lpstr>
      <vt:lpstr>Modern No. 20</vt:lpstr>
      <vt:lpstr>Rockwell</vt:lpstr>
      <vt:lpstr>Segoe UI Semibold</vt:lpstr>
      <vt:lpstr>Wingdings</vt:lpstr>
      <vt:lpstr>Parallax</vt:lpstr>
      <vt:lpstr>Python - Machine Learning</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2021-10-31T08:09:07Z</dcterms:created>
  <dcterms:modified xsi:type="dcterms:W3CDTF">2022-02-09T18:49:46Z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