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BA7BA-2950-4BD1-A793-8B17BC599D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B4CB0-BE6D-43B4-9E66-53455E8E21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3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BA7BA-2950-4BD1-A793-8B17BC599D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160133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BA7BA-2950-4BD1-A793-8B17BC599D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33374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BA7BA-2950-4BD1-A793-8B17BC599D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12199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BA7BA-2950-4BD1-A793-8B17BC599D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B4CB0-BE6D-43B4-9E66-53455E8E21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3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ABA7BA-2950-4BD1-A793-8B17BC599D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72562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BA7BA-2950-4BD1-A793-8B17BC599D5B}"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99575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ABA7BA-2950-4BD1-A793-8B17BC599D5B}"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139354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ABA7BA-2950-4BD1-A793-8B17BC599D5B}" type="datetimeFigureOut">
              <a:rPr lang="en-IN" smtClean="0"/>
              <a:t>23-04-2024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123078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ABA7BA-2950-4BD1-A793-8B17BC599D5B}" type="datetimeFigureOut">
              <a:rPr lang="en-IN" smtClean="0"/>
              <a:t>23-04-2024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5B4CB0-BE6D-43B4-9E66-53455E8E217F}" type="slidenum">
              <a:rPr lang="en-IN" smtClean="0"/>
              <a:t>‹#›</a:t>
            </a:fld>
            <a:endParaRPr lang="en-IN"/>
          </a:p>
        </p:txBody>
      </p:sp>
    </p:spTree>
    <p:extLst>
      <p:ext uri="{BB962C8B-B14F-4D97-AF65-F5344CB8AC3E}">
        <p14:creationId xmlns:p14="http://schemas.microsoft.com/office/powerpoint/2010/main" val="421353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BA7BA-2950-4BD1-A793-8B17BC599D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B4CB0-BE6D-43B4-9E66-53455E8E217F}" type="slidenum">
              <a:rPr lang="en-IN" smtClean="0"/>
              <a:t>‹#›</a:t>
            </a:fld>
            <a:endParaRPr lang="en-IN"/>
          </a:p>
        </p:txBody>
      </p:sp>
    </p:spTree>
    <p:extLst>
      <p:ext uri="{BB962C8B-B14F-4D97-AF65-F5344CB8AC3E}">
        <p14:creationId xmlns:p14="http://schemas.microsoft.com/office/powerpoint/2010/main" val="19024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ABA7BA-2950-4BD1-A793-8B17BC599D5B}" type="datetimeFigureOut">
              <a:rPr lang="en-IN" smtClean="0"/>
              <a:t>23-04-2024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5B4CB0-BE6D-43B4-9E66-53455E8E21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271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82E3-5BDA-520E-824F-A306B2296AF3}"/>
              </a:ext>
            </a:extLst>
          </p:cNvPr>
          <p:cNvSpPr>
            <a:spLocks noGrp="1"/>
          </p:cNvSpPr>
          <p:nvPr>
            <p:ph type="ctrTitle"/>
          </p:nvPr>
        </p:nvSpPr>
        <p:spPr/>
        <p:txBody>
          <a:bodyPr/>
          <a:lstStyle/>
          <a:p>
            <a:r>
              <a:rPr lang="en-IN" dirty="0"/>
              <a:t>Neural Style Transfer</a:t>
            </a:r>
          </a:p>
        </p:txBody>
      </p:sp>
      <p:sp>
        <p:nvSpPr>
          <p:cNvPr id="3" name="Subtitle 2">
            <a:extLst>
              <a:ext uri="{FF2B5EF4-FFF2-40B4-BE49-F238E27FC236}">
                <a16:creationId xmlns:a16="http://schemas.microsoft.com/office/drawing/2014/main" id="{8DA9B02B-73BF-CD56-B10D-012D60FCB15D}"/>
              </a:ext>
            </a:extLst>
          </p:cNvPr>
          <p:cNvSpPr>
            <a:spLocks noGrp="1"/>
          </p:cNvSpPr>
          <p:nvPr>
            <p:ph type="subTitle" idx="1"/>
          </p:nvPr>
        </p:nvSpPr>
        <p:spPr/>
        <p:txBody>
          <a:bodyPr/>
          <a:lstStyle/>
          <a:p>
            <a:r>
              <a:rPr lang="en-IN" dirty="0"/>
              <a:t>Varsha m s</a:t>
            </a:r>
          </a:p>
          <a:p>
            <a:r>
              <a:rPr lang="en-IN" dirty="0"/>
              <a:t>2021503057</a:t>
            </a:r>
          </a:p>
        </p:txBody>
      </p:sp>
    </p:spTree>
    <p:extLst>
      <p:ext uri="{BB962C8B-B14F-4D97-AF65-F5344CB8AC3E}">
        <p14:creationId xmlns:p14="http://schemas.microsoft.com/office/powerpoint/2010/main" val="11163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85B1-E743-42E4-00CE-792D2B27CC0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C347DC9-CBC8-3F65-BF7F-F884491ADE75}"/>
              </a:ext>
            </a:extLst>
          </p:cNvPr>
          <p:cNvSpPr>
            <a:spLocks noGrp="1"/>
          </p:cNvSpPr>
          <p:nvPr>
            <p:ph idx="1"/>
          </p:nvPr>
        </p:nvSpPr>
        <p:spPr/>
        <p:txBody>
          <a:bodyPr/>
          <a:lstStyle/>
          <a:p>
            <a:r>
              <a:rPr lang="en-US" dirty="0"/>
              <a:t>Neural style transfer is a technique that combines the content of one image with the style of another image to create a new image. The challenge lies in finding an efficient way to extract and blend content and style features while preserving the content of the original image.</a:t>
            </a:r>
            <a:endParaRPr lang="en-IN" dirty="0"/>
          </a:p>
        </p:txBody>
      </p:sp>
      <p:pic>
        <p:nvPicPr>
          <p:cNvPr id="1026" name="Picture 2" descr="Artificial Intelligence and Applications: Neural Style Transfer">
            <a:extLst>
              <a:ext uri="{FF2B5EF4-FFF2-40B4-BE49-F238E27FC236}">
                <a16:creationId xmlns:a16="http://schemas.microsoft.com/office/drawing/2014/main" id="{1E1D2E80-E9EF-6FD7-C7E5-8D5224EE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243" y="2891350"/>
            <a:ext cx="8373514" cy="347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60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F57A-56AE-36A6-9D2E-08241C5D075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4AD1D4A-3373-ADEB-178F-289BE854C498}"/>
              </a:ext>
            </a:extLst>
          </p:cNvPr>
          <p:cNvSpPr>
            <a:spLocks noGrp="1"/>
          </p:cNvSpPr>
          <p:nvPr>
            <p:ph idx="1"/>
          </p:nvPr>
        </p:nvSpPr>
        <p:spPr/>
        <p:txBody>
          <a:bodyPr>
            <a:noAutofit/>
          </a:bodyPr>
          <a:lstStyle/>
          <a:p>
            <a:pPr>
              <a:spcBef>
                <a:spcPts val="600"/>
              </a:spcBef>
            </a:pPr>
            <a:r>
              <a:rPr lang="en-US" sz="1400" b="1" dirty="0"/>
              <a:t>System Overview: </a:t>
            </a:r>
            <a:r>
              <a:rPr lang="en-US" sz="1400" dirty="0"/>
              <a:t>The proposed system utilizes TensorFlow and the VGG19 model for implementing neural style transfer.</a:t>
            </a:r>
          </a:p>
          <a:p>
            <a:pPr>
              <a:spcBef>
                <a:spcPts val="600"/>
              </a:spcBef>
            </a:pPr>
            <a:r>
              <a:rPr lang="en-US" sz="1400" b="1" dirty="0"/>
              <a:t>Key Components:</a:t>
            </a:r>
          </a:p>
          <a:p>
            <a:pPr marL="715963" indent="-228600">
              <a:spcBef>
                <a:spcPts val="600"/>
              </a:spcBef>
              <a:buFont typeface="+mj-lt"/>
              <a:buAutoNum type="arabicPeriod"/>
            </a:pPr>
            <a:r>
              <a:rPr lang="en-US" sz="1400" dirty="0"/>
              <a:t>VGG19 Model: Pretrained on ImageNet, used for feature extraction.</a:t>
            </a:r>
          </a:p>
          <a:p>
            <a:pPr marL="715963" indent="-228600">
              <a:spcBef>
                <a:spcPts val="600"/>
              </a:spcBef>
              <a:buFont typeface="+mj-lt"/>
              <a:buAutoNum type="arabicPeriod"/>
            </a:pPr>
            <a:r>
              <a:rPr lang="en-US" sz="1400" dirty="0"/>
              <a:t>Content and Style Representation: Extracts features from the content and style images at specified layers of the VGG19 model.</a:t>
            </a:r>
          </a:p>
          <a:p>
            <a:pPr marL="715963" indent="-228600">
              <a:spcBef>
                <a:spcPts val="600"/>
              </a:spcBef>
              <a:buFont typeface="+mj-lt"/>
              <a:buAutoNum type="arabicPeriod"/>
            </a:pPr>
            <a:r>
              <a:rPr lang="en-US" sz="1400" dirty="0"/>
              <a:t>Loss Computation: Defines content loss and style loss to quantify the difference between feature representations of the input image and target style/content.</a:t>
            </a:r>
          </a:p>
          <a:p>
            <a:pPr marL="715963" indent="-228600">
              <a:spcBef>
                <a:spcPts val="600"/>
              </a:spcBef>
              <a:buFont typeface="+mj-lt"/>
              <a:buAutoNum type="arabicPeriod"/>
            </a:pPr>
            <a:r>
              <a:rPr lang="en-US" sz="1400" dirty="0"/>
              <a:t>Gradient Descent: Optimizes the input image to minimize the total loss, iteratively updating it towards the desired style.</a:t>
            </a:r>
          </a:p>
          <a:p>
            <a:pPr>
              <a:spcBef>
                <a:spcPts val="600"/>
              </a:spcBef>
            </a:pPr>
            <a:r>
              <a:rPr lang="en-US" sz="1400" b="1" dirty="0"/>
              <a:t>Workflow:</a:t>
            </a:r>
          </a:p>
          <a:p>
            <a:pPr marL="715963" indent="-228600">
              <a:spcBef>
                <a:spcPts val="600"/>
              </a:spcBef>
              <a:buFont typeface="+mj-lt"/>
              <a:buAutoNum type="arabicPeriod"/>
            </a:pPr>
            <a:r>
              <a:rPr lang="en-US" sz="1400" dirty="0"/>
              <a:t>Load content and style images.</a:t>
            </a:r>
          </a:p>
          <a:p>
            <a:pPr marL="715963" indent="-228600">
              <a:spcBef>
                <a:spcPts val="600"/>
              </a:spcBef>
              <a:buFont typeface="+mj-lt"/>
              <a:buAutoNum type="arabicPeriod"/>
            </a:pPr>
            <a:r>
              <a:rPr lang="en-US" sz="1400" dirty="0"/>
              <a:t>Preprocess images for VGG19.</a:t>
            </a:r>
          </a:p>
          <a:p>
            <a:pPr marL="715963" indent="-228600">
              <a:spcBef>
                <a:spcPts val="600"/>
              </a:spcBef>
              <a:buFont typeface="+mj-lt"/>
              <a:buAutoNum type="arabicPeriod"/>
            </a:pPr>
            <a:r>
              <a:rPr lang="en-US" sz="1400" dirty="0"/>
              <a:t>Extract features from the VGG19 model.</a:t>
            </a:r>
          </a:p>
          <a:p>
            <a:pPr marL="715963" indent="-228600">
              <a:spcBef>
                <a:spcPts val="600"/>
              </a:spcBef>
              <a:buFont typeface="+mj-lt"/>
              <a:buAutoNum type="arabicPeriod"/>
            </a:pPr>
            <a:r>
              <a:rPr lang="en-US" sz="1400" dirty="0"/>
              <a:t>Compute content and style losses.</a:t>
            </a:r>
          </a:p>
          <a:p>
            <a:pPr marL="715963" indent="-228600">
              <a:spcBef>
                <a:spcPts val="600"/>
              </a:spcBef>
              <a:buFont typeface="+mj-lt"/>
              <a:buAutoNum type="arabicPeriod"/>
            </a:pPr>
            <a:r>
              <a:rPr lang="en-US" sz="1400" dirty="0"/>
              <a:t>Optimize input image to minimize total loss.</a:t>
            </a:r>
          </a:p>
          <a:p>
            <a:pPr marL="715963" indent="-228600">
              <a:spcBef>
                <a:spcPts val="600"/>
              </a:spcBef>
              <a:buFont typeface="+mj-lt"/>
              <a:buAutoNum type="arabicPeriod"/>
            </a:pPr>
            <a:r>
              <a:rPr lang="en-US" sz="1400" dirty="0"/>
              <a:t>Display intermediate results.</a:t>
            </a:r>
          </a:p>
          <a:p>
            <a:pPr marL="715963" indent="-228600">
              <a:spcBef>
                <a:spcPts val="600"/>
              </a:spcBef>
              <a:buFont typeface="+mj-lt"/>
              <a:buAutoNum type="arabicPeriod"/>
            </a:pPr>
            <a:r>
              <a:rPr lang="en-US" sz="1400" dirty="0"/>
              <a:t>Save the final stylized image.</a:t>
            </a:r>
            <a:endParaRPr lang="en-IN" sz="1400" dirty="0"/>
          </a:p>
        </p:txBody>
      </p:sp>
    </p:spTree>
    <p:extLst>
      <p:ext uri="{BB962C8B-B14F-4D97-AF65-F5344CB8AC3E}">
        <p14:creationId xmlns:p14="http://schemas.microsoft.com/office/powerpoint/2010/main" val="300562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263E-2A81-694E-DEC1-7A4B2411D12B}"/>
              </a:ext>
            </a:extLst>
          </p:cNvPr>
          <p:cNvSpPr>
            <a:spLocks noGrp="1"/>
          </p:cNvSpPr>
          <p:nvPr>
            <p:ph type="title"/>
          </p:nvPr>
        </p:nvSpPr>
        <p:spPr/>
        <p:txBody>
          <a:bodyPr/>
          <a:lstStyle/>
          <a:p>
            <a:r>
              <a:rPr lang="en-IN" dirty="0"/>
              <a:t>System Development Approach</a:t>
            </a:r>
          </a:p>
        </p:txBody>
      </p:sp>
      <p:sp>
        <p:nvSpPr>
          <p:cNvPr id="3" name="Content Placeholder 2">
            <a:extLst>
              <a:ext uri="{FF2B5EF4-FFF2-40B4-BE49-F238E27FC236}">
                <a16:creationId xmlns:a16="http://schemas.microsoft.com/office/drawing/2014/main" id="{D63E52B8-7C3C-884E-6F4A-EBB9F4BBC9F6}"/>
              </a:ext>
            </a:extLst>
          </p:cNvPr>
          <p:cNvSpPr>
            <a:spLocks noGrp="1"/>
          </p:cNvSpPr>
          <p:nvPr>
            <p:ph idx="1"/>
          </p:nvPr>
        </p:nvSpPr>
        <p:spPr/>
        <p:txBody>
          <a:bodyPr/>
          <a:lstStyle/>
          <a:p>
            <a:pPr marL="457200" indent="-457200">
              <a:buFont typeface="+mj-lt"/>
              <a:buAutoNum type="arabicPeriod"/>
            </a:pPr>
            <a:r>
              <a:rPr lang="en-US" b="1" dirty="0"/>
              <a:t>Data Preparation: </a:t>
            </a:r>
            <a:r>
              <a:rPr lang="en-US" dirty="0"/>
              <a:t>Load content and style images.</a:t>
            </a:r>
          </a:p>
          <a:p>
            <a:pPr marL="457200" indent="-457200">
              <a:buFont typeface="+mj-lt"/>
              <a:buAutoNum type="arabicPeriod"/>
            </a:pPr>
            <a:r>
              <a:rPr lang="en-US" b="1" dirty="0"/>
              <a:t>Model Configuration:</a:t>
            </a:r>
            <a:r>
              <a:rPr lang="en-US" dirty="0"/>
              <a:t> Load VGG19 model, define style and content layers.</a:t>
            </a:r>
          </a:p>
          <a:p>
            <a:pPr marL="457200" indent="-457200">
              <a:buFont typeface="+mj-lt"/>
              <a:buAutoNum type="arabicPeriod"/>
            </a:pPr>
            <a:r>
              <a:rPr lang="en-US" b="1" dirty="0"/>
              <a:t>Feature Extraction:</a:t>
            </a:r>
            <a:r>
              <a:rPr lang="en-US" dirty="0"/>
              <a:t> Extract features from content and style images using the VGG19 model.</a:t>
            </a:r>
          </a:p>
          <a:p>
            <a:pPr marL="457200" indent="-457200">
              <a:buFont typeface="+mj-lt"/>
              <a:buAutoNum type="arabicPeriod"/>
            </a:pPr>
            <a:r>
              <a:rPr lang="en-US" dirty="0"/>
              <a:t>L</a:t>
            </a:r>
            <a:r>
              <a:rPr lang="en-US" b="1" dirty="0"/>
              <a:t>oss Computation: </a:t>
            </a:r>
            <a:r>
              <a:rPr lang="en-US" dirty="0"/>
              <a:t>Calculate content and style losses based on feature representations.</a:t>
            </a:r>
          </a:p>
          <a:p>
            <a:pPr marL="457200" indent="-457200">
              <a:buFont typeface="+mj-lt"/>
              <a:buAutoNum type="arabicPeriod"/>
            </a:pPr>
            <a:r>
              <a:rPr lang="en-US" b="1" dirty="0"/>
              <a:t>Optimization:</a:t>
            </a:r>
            <a:r>
              <a:rPr lang="en-US" dirty="0"/>
              <a:t> Use gradient descent to optimize the input image.</a:t>
            </a:r>
          </a:p>
          <a:p>
            <a:pPr marL="457200" indent="-457200">
              <a:buFont typeface="+mj-lt"/>
              <a:buAutoNum type="arabicPeriod"/>
            </a:pPr>
            <a:r>
              <a:rPr lang="en-US" b="1" dirty="0"/>
              <a:t>Visualization: </a:t>
            </a:r>
            <a:r>
              <a:rPr lang="en-US" dirty="0"/>
              <a:t>Display intermediate and final stylized images.</a:t>
            </a:r>
          </a:p>
          <a:p>
            <a:pPr marL="457200" indent="-457200">
              <a:buFont typeface="+mj-lt"/>
              <a:buAutoNum type="arabicPeriod"/>
            </a:pPr>
            <a:r>
              <a:rPr lang="en-US" b="1" dirty="0"/>
              <a:t>Evaluation: </a:t>
            </a:r>
            <a:r>
              <a:rPr lang="en-US" dirty="0"/>
              <a:t>Assess the quality of the stylized image.</a:t>
            </a:r>
          </a:p>
          <a:p>
            <a:pPr marL="457200" indent="-457200">
              <a:buFont typeface="+mj-lt"/>
              <a:buAutoNum type="arabicPeriod"/>
            </a:pPr>
            <a:r>
              <a:rPr lang="en-US" b="1" dirty="0"/>
              <a:t>Deployment: </a:t>
            </a:r>
            <a:r>
              <a:rPr lang="en-US" dirty="0"/>
              <a:t>Save the final stylized image.</a:t>
            </a:r>
            <a:endParaRPr lang="en-IN" dirty="0"/>
          </a:p>
        </p:txBody>
      </p:sp>
    </p:spTree>
    <p:extLst>
      <p:ext uri="{BB962C8B-B14F-4D97-AF65-F5344CB8AC3E}">
        <p14:creationId xmlns:p14="http://schemas.microsoft.com/office/powerpoint/2010/main" val="19732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3AE4-BA8E-3714-45EF-645165108FB7}"/>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F3F45E98-427C-F4EE-5AD2-444C5AB09728}"/>
              </a:ext>
            </a:extLst>
          </p:cNvPr>
          <p:cNvSpPr>
            <a:spLocks noGrp="1"/>
          </p:cNvSpPr>
          <p:nvPr>
            <p:ph idx="1"/>
          </p:nvPr>
        </p:nvSpPr>
        <p:spPr/>
        <p:txBody>
          <a:bodyPr/>
          <a:lstStyle/>
          <a:p>
            <a:pPr marL="457200" indent="-457200">
              <a:buFont typeface="+mj-lt"/>
              <a:buAutoNum type="arabicPeriod"/>
            </a:pPr>
            <a:r>
              <a:rPr lang="en-US" b="1" dirty="0"/>
              <a:t>Load and Preprocess Images: </a:t>
            </a:r>
            <a:r>
              <a:rPr lang="en-US" dirty="0"/>
              <a:t>Load content and style images, preprocess for VGG19.</a:t>
            </a:r>
          </a:p>
          <a:p>
            <a:pPr marL="457200" indent="-457200">
              <a:buFont typeface="+mj-lt"/>
              <a:buAutoNum type="arabicPeriod"/>
            </a:pPr>
            <a:r>
              <a:rPr lang="en-US" b="1" dirty="0"/>
              <a:t>Feature Extraction:</a:t>
            </a:r>
            <a:r>
              <a:rPr lang="en-US" dirty="0"/>
              <a:t> Extract content and style features using VGG19.</a:t>
            </a:r>
          </a:p>
          <a:p>
            <a:pPr marL="457200" indent="-457200">
              <a:buFont typeface="+mj-lt"/>
              <a:buAutoNum type="arabicPeriod"/>
            </a:pPr>
            <a:r>
              <a:rPr lang="en-US" b="1" dirty="0"/>
              <a:t>Loss Calculation:</a:t>
            </a:r>
            <a:r>
              <a:rPr lang="en-US" dirty="0"/>
              <a:t> Compute content and style losses.</a:t>
            </a:r>
          </a:p>
          <a:p>
            <a:pPr marL="457200" indent="-457200">
              <a:buFont typeface="+mj-lt"/>
              <a:buAutoNum type="arabicPeriod"/>
            </a:pPr>
            <a:r>
              <a:rPr lang="en-US" b="1" dirty="0"/>
              <a:t>Optimization: </a:t>
            </a:r>
            <a:r>
              <a:rPr lang="en-US" dirty="0"/>
              <a:t>Update the input image to minimize total loss.</a:t>
            </a:r>
          </a:p>
          <a:p>
            <a:pPr marL="457200" indent="-457200">
              <a:buFont typeface="+mj-lt"/>
              <a:buAutoNum type="arabicPeriod"/>
            </a:pPr>
            <a:r>
              <a:rPr lang="en-US" b="1" dirty="0"/>
              <a:t>Visualization: </a:t>
            </a:r>
            <a:r>
              <a:rPr lang="en-US" dirty="0"/>
              <a:t>Display intermediate and final stylized images.</a:t>
            </a:r>
          </a:p>
          <a:p>
            <a:pPr marL="457200" indent="-457200">
              <a:buFont typeface="+mj-lt"/>
              <a:buAutoNum type="arabicPeriod"/>
            </a:pPr>
            <a:r>
              <a:rPr lang="en-US" b="1" dirty="0"/>
              <a:t>Save Result: </a:t>
            </a:r>
            <a:r>
              <a:rPr lang="en-US" dirty="0"/>
              <a:t>Save the final stylized image.</a:t>
            </a:r>
            <a:endParaRPr lang="en-IN" dirty="0"/>
          </a:p>
        </p:txBody>
      </p:sp>
    </p:spTree>
    <p:extLst>
      <p:ext uri="{BB962C8B-B14F-4D97-AF65-F5344CB8AC3E}">
        <p14:creationId xmlns:p14="http://schemas.microsoft.com/office/powerpoint/2010/main" val="17095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DD8E-16D6-0CE4-8A45-B0123928601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FA239A23-C8EB-A00C-C56F-53FB885D27FC}"/>
              </a:ext>
            </a:extLst>
          </p:cNvPr>
          <p:cNvSpPr>
            <a:spLocks noGrp="1"/>
          </p:cNvSpPr>
          <p:nvPr>
            <p:ph idx="1"/>
          </p:nvPr>
        </p:nvSpPr>
        <p:spPr/>
        <p:txBody>
          <a:bodyPr/>
          <a:lstStyle/>
          <a:p>
            <a:r>
              <a:rPr lang="en-US" dirty="0"/>
              <a:t>The system successfully generates a stylized image that combines the content of the content image with the style of the style image. Intermediate results are displayed during the optimization process, and the final stylized image is saved.</a:t>
            </a:r>
            <a:endParaRPr lang="en-IN" dirty="0"/>
          </a:p>
        </p:txBody>
      </p:sp>
      <p:pic>
        <p:nvPicPr>
          <p:cNvPr id="5" name="Picture 4">
            <a:extLst>
              <a:ext uri="{FF2B5EF4-FFF2-40B4-BE49-F238E27FC236}">
                <a16:creationId xmlns:a16="http://schemas.microsoft.com/office/drawing/2014/main" id="{20A9A170-5FDF-0208-8A3C-4F64BEDAEA9B}"/>
              </a:ext>
            </a:extLst>
          </p:cNvPr>
          <p:cNvPicPr>
            <a:picLocks noChangeAspect="1"/>
          </p:cNvPicPr>
          <p:nvPr/>
        </p:nvPicPr>
        <p:blipFill rotWithShape="1">
          <a:blip r:embed="rId2"/>
          <a:srcRect b="47621"/>
          <a:stretch/>
        </p:blipFill>
        <p:spPr>
          <a:xfrm>
            <a:off x="701416" y="2899690"/>
            <a:ext cx="6614733" cy="2626468"/>
          </a:xfrm>
          <a:prstGeom prst="rect">
            <a:avLst/>
          </a:prstGeom>
        </p:spPr>
      </p:pic>
      <p:pic>
        <p:nvPicPr>
          <p:cNvPr id="7" name="Picture 6">
            <a:extLst>
              <a:ext uri="{FF2B5EF4-FFF2-40B4-BE49-F238E27FC236}">
                <a16:creationId xmlns:a16="http://schemas.microsoft.com/office/drawing/2014/main" id="{84FB036E-5FAF-BC25-202A-CE4703A71961}"/>
              </a:ext>
            </a:extLst>
          </p:cNvPr>
          <p:cNvPicPr>
            <a:picLocks noChangeAspect="1"/>
          </p:cNvPicPr>
          <p:nvPr/>
        </p:nvPicPr>
        <p:blipFill>
          <a:blip r:embed="rId3"/>
          <a:stretch>
            <a:fillRect/>
          </a:stretch>
        </p:blipFill>
        <p:spPr>
          <a:xfrm>
            <a:off x="7712013" y="3016480"/>
            <a:ext cx="3604572" cy="2392887"/>
          </a:xfrm>
          <a:prstGeom prst="rect">
            <a:avLst/>
          </a:prstGeom>
        </p:spPr>
      </p:pic>
      <p:sp>
        <p:nvSpPr>
          <p:cNvPr id="8" name="Plus Sign 7">
            <a:extLst>
              <a:ext uri="{FF2B5EF4-FFF2-40B4-BE49-F238E27FC236}">
                <a16:creationId xmlns:a16="http://schemas.microsoft.com/office/drawing/2014/main" id="{4EB3E16B-57F0-E635-CF17-679ADF538B43}"/>
              </a:ext>
            </a:extLst>
          </p:cNvPr>
          <p:cNvSpPr/>
          <p:nvPr/>
        </p:nvSpPr>
        <p:spPr>
          <a:xfrm>
            <a:off x="3844786" y="4025348"/>
            <a:ext cx="250135" cy="28823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Equals 8">
            <a:extLst>
              <a:ext uri="{FF2B5EF4-FFF2-40B4-BE49-F238E27FC236}">
                <a16:creationId xmlns:a16="http://schemas.microsoft.com/office/drawing/2014/main" id="{C9CD6A7B-AC85-3C2F-9ABD-9B052F3CF949}"/>
              </a:ext>
            </a:extLst>
          </p:cNvPr>
          <p:cNvSpPr/>
          <p:nvPr/>
        </p:nvSpPr>
        <p:spPr>
          <a:xfrm>
            <a:off x="7271534" y="4045226"/>
            <a:ext cx="440479" cy="2286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2434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F3B5-C0AF-EE07-CDBF-75BC079FFDB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282DD2F-ED01-B7E1-2A18-FEA548E2B82C}"/>
              </a:ext>
            </a:extLst>
          </p:cNvPr>
          <p:cNvSpPr>
            <a:spLocks noGrp="1"/>
          </p:cNvSpPr>
          <p:nvPr>
            <p:ph idx="1"/>
          </p:nvPr>
        </p:nvSpPr>
        <p:spPr/>
        <p:txBody>
          <a:bodyPr/>
          <a:lstStyle/>
          <a:p>
            <a:pPr marL="0" indent="0">
              <a:buNone/>
            </a:pPr>
            <a:r>
              <a:rPr lang="en-US" dirty="0"/>
              <a:t>The implementation demonstrates the effectiveness of neural style transfer using TensorFlow and the VGG19 model. By iteratively optimizing the input image, it achieves a visually appealing stylized image that combines the content and style of the input images.</a:t>
            </a:r>
            <a:endParaRPr lang="en-IN" dirty="0"/>
          </a:p>
        </p:txBody>
      </p:sp>
    </p:spTree>
    <p:extLst>
      <p:ext uri="{BB962C8B-B14F-4D97-AF65-F5344CB8AC3E}">
        <p14:creationId xmlns:p14="http://schemas.microsoft.com/office/powerpoint/2010/main" val="273024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DDDD-707D-D4F6-E8A7-DE9D37FF305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58E35A7-302D-8362-C47D-45580EE4BDB7}"/>
              </a:ext>
            </a:extLst>
          </p:cNvPr>
          <p:cNvSpPr>
            <a:spLocks noGrp="1"/>
          </p:cNvSpPr>
          <p:nvPr>
            <p:ph idx="1"/>
          </p:nvPr>
        </p:nvSpPr>
        <p:spPr/>
        <p:txBody>
          <a:bodyPr/>
          <a:lstStyle/>
          <a:p>
            <a:pPr marL="357188" indent="-177800">
              <a:buFont typeface="Arial" panose="020B0604020202020204" pitchFamily="34" charset="0"/>
              <a:buChar char="•"/>
            </a:pPr>
            <a:r>
              <a:rPr lang="en-IN" dirty="0" err="1"/>
              <a:t>Gatys</a:t>
            </a:r>
            <a:r>
              <a:rPr lang="en-IN" dirty="0"/>
              <a:t> et al., 2015. A Neural Algorithm of Artistic Style</a:t>
            </a:r>
          </a:p>
          <a:p>
            <a:pPr marL="357188" indent="-177800">
              <a:buFont typeface="Arial" panose="020B0604020202020204" pitchFamily="34" charset="0"/>
              <a:buChar char="•"/>
            </a:pPr>
            <a:r>
              <a:rPr lang="en-IN" dirty="0"/>
              <a:t>TensorFlow Documentation: Neural Style Transfer</a:t>
            </a:r>
          </a:p>
          <a:p>
            <a:pPr marL="357188" indent="-177800">
              <a:buFont typeface="Arial" panose="020B0604020202020204" pitchFamily="34" charset="0"/>
              <a:buChar char="•"/>
            </a:pPr>
            <a:r>
              <a:rPr lang="en-US" dirty="0"/>
              <a:t>Huang, X., </a:t>
            </a:r>
            <a:r>
              <a:rPr lang="en-US" dirty="0" err="1"/>
              <a:t>Belongie</a:t>
            </a:r>
            <a:r>
              <a:rPr lang="en-US" dirty="0"/>
              <a:t>, S., &amp; Singh, S. (2017). Arbitrary style transfer in real-time with adaptive instance normalization. In Proceedings of the IEEE International Conference on Computer Vision (pp. 1510-1519).</a:t>
            </a:r>
          </a:p>
          <a:p>
            <a:pPr marL="357188" indent="-177800">
              <a:buFont typeface="Arial" panose="020B0604020202020204" pitchFamily="34" charset="0"/>
              <a:buChar char="•"/>
            </a:pPr>
            <a:r>
              <a:rPr lang="en-IN" dirty="0"/>
              <a:t>Johnson, J., </a:t>
            </a:r>
            <a:r>
              <a:rPr lang="en-IN" dirty="0" err="1"/>
              <a:t>Alahi</a:t>
            </a:r>
            <a:r>
              <a:rPr lang="en-IN" dirty="0"/>
              <a:t>, A., &amp; Fei-Fei, L. (2016). Perceptual losses for real-time style transfer and super-resolution. In European conference on computer vision (pp. 694-711). Springer, Cham.</a:t>
            </a:r>
          </a:p>
          <a:p>
            <a:pPr marL="357188" indent="-177800">
              <a:buFont typeface="Arial" panose="020B0604020202020204" pitchFamily="34" charset="0"/>
              <a:buChar char="•"/>
            </a:pPr>
            <a:r>
              <a:rPr lang="en-IN" dirty="0"/>
              <a:t>Dumoulin, V., &amp; </a:t>
            </a:r>
            <a:r>
              <a:rPr lang="en-IN" dirty="0" err="1"/>
              <a:t>Visin</a:t>
            </a:r>
            <a:r>
              <a:rPr lang="en-IN" dirty="0"/>
              <a:t>, F. (2016). A guide to convolution arithmetic for deep learning. </a:t>
            </a:r>
            <a:r>
              <a:rPr lang="en-IN" dirty="0" err="1"/>
              <a:t>arXiv</a:t>
            </a:r>
            <a:r>
              <a:rPr lang="en-IN" dirty="0"/>
              <a:t> preprint arXiv:1603.07285.</a:t>
            </a:r>
          </a:p>
          <a:p>
            <a:pPr marL="0" indent="0">
              <a:buNone/>
            </a:pPr>
            <a:endParaRPr lang="en-IN" dirty="0"/>
          </a:p>
        </p:txBody>
      </p:sp>
    </p:spTree>
    <p:extLst>
      <p:ext uri="{BB962C8B-B14F-4D97-AF65-F5344CB8AC3E}">
        <p14:creationId xmlns:p14="http://schemas.microsoft.com/office/powerpoint/2010/main" val="16823071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572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Neural Style Transfer</vt:lpstr>
      <vt:lpstr>Problem Statement</vt:lpstr>
      <vt:lpstr>Proposed System</vt:lpstr>
      <vt:lpstr>System Development Approach</vt:lpstr>
      <vt:lpstr>Algorithm</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Style Transfer</dc:title>
  <dc:creator>Varsha MS</dc:creator>
  <cp:lastModifiedBy>Varsha MS</cp:lastModifiedBy>
  <cp:revision>1</cp:revision>
  <dcterms:created xsi:type="dcterms:W3CDTF">2024-04-23T05:21:29Z</dcterms:created>
  <dcterms:modified xsi:type="dcterms:W3CDTF">2024-04-23T05:35:14Z</dcterms:modified>
</cp:coreProperties>
</file>