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9A0FB-2A2C-45F1-AB03-6717EB60AA2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B98CC-64DD-45F5-B449-07B742FD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B98CC-64DD-45F5-B449-07B742FD24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5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7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0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5D60F-43E9-4208-B657-5893BBF66BC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F9595F-2FE6-4DCD-86CF-C66A16E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237" y="2349305"/>
            <a:ext cx="8961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Disaster relief in flood affected areas using Drones</a:t>
            </a:r>
          </a:p>
          <a:p>
            <a:pPr algn="ctr"/>
            <a:endParaRPr lang="en-US" sz="3600" b="1" dirty="0">
              <a:solidFill>
                <a:srgbClr val="7030A0"/>
              </a:solidFill>
            </a:endParaRPr>
          </a:p>
          <a:p>
            <a:pPr algn="ctr"/>
            <a:endParaRPr lang="en-US" sz="3600" b="1" dirty="0">
              <a:solidFill>
                <a:srgbClr val="7030A0"/>
              </a:solidFill>
            </a:endParaRP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				-</a:t>
            </a:r>
            <a:r>
              <a:rPr lang="en-US" sz="3200" b="1" dirty="0">
                <a:solidFill>
                  <a:srgbClr val="7030A0"/>
                </a:solidFill>
              </a:rPr>
              <a:t>By Varsha Jain</a:t>
            </a:r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			001266742</a:t>
            </a:r>
          </a:p>
        </p:txBody>
      </p:sp>
    </p:spTree>
    <p:extLst>
      <p:ext uri="{BB962C8B-B14F-4D97-AF65-F5344CB8AC3E}">
        <p14:creationId xmlns:p14="http://schemas.microsoft.com/office/powerpoint/2010/main" val="62963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6597" y="872197"/>
            <a:ext cx="8482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253698"/>
            <a:ext cx="9702017" cy="54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1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297096"/>
            <a:ext cx="11446412" cy="643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1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003" y="1209822"/>
            <a:ext cx="8693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Conclusion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PSO was successfully employed to find the shortest route for the drone to deliver packets.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4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966" y="1308295"/>
            <a:ext cx="36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Traditional Method-</a:t>
            </a:r>
          </a:p>
        </p:txBody>
      </p:sp>
      <p:pic>
        <p:nvPicPr>
          <p:cNvPr id="1026" name="Picture 2" descr="Image result for helicopter dropping packets in flood are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80" y="2058866"/>
            <a:ext cx="2867185" cy="22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2326" y="1631852"/>
            <a:ext cx="4614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everybody gets necessary relief assistance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packets are even wasted, hence results in economic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6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163" y="998806"/>
            <a:ext cx="573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Solution-</a:t>
            </a:r>
          </a:p>
        </p:txBody>
      </p:sp>
      <p:pic>
        <p:nvPicPr>
          <p:cNvPr id="2050" name="Picture 2" descr="Image result for drones delivery in flood affected are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63" y="181187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41477" y="1941342"/>
            <a:ext cx="438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solve the problem we can use drone for delivering the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assumed that drone delivers the packets at the doorstep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 we need to find the shortest path that the drones should follow to deliver packets.</a:t>
            </a:r>
          </a:p>
        </p:txBody>
      </p:sp>
    </p:spTree>
    <p:extLst>
      <p:ext uri="{BB962C8B-B14F-4D97-AF65-F5344CB8AC3E}">
        <p14:creationId xmlns:p14="http://schemas.microsoft.com/office/powerpoint/2010/main" val="265137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313" y="1139483"/>
            <a:ext cx="737147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Particle Swarm Optimization to find the optimal path for Drones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PSO can be used to find the optimal path for drones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Particles represent all the possible candidate solutions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case all the possible candidate solutions are paths from source to all the other nodes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Hence one particle is one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042" y="1223889"/>
            <a:ext cx="80607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Constraints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Source is fixed for every particle</a:t>
            </a:r>
          </a:p>
          <a:p>
            <a:pPr algn="just"/>
            <a:endParaRPr lang="en-US" sz="2000" dirty="0">
              <a:solidFill>
                <a:srgbClr val="7030A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Also, every drone has it’s maximum flight time and maximum velocity with which it can fly</a:t>
            </a:r>
          </a:p>
          <a:p>
            <a:pPr algn="just"/>
            <a:endParaRPr lang="en-US" sz="2000" dirty="0">
              <a:solidFill>
                <a:srgbClr val="7030A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Hence the drone can cover only certain distance</a:t>
            </a:r>
          </a:p>
          <a:p>
            <a:pPr algn="just"/>
            <a:endParaRPr lang="en-US" sz="2000" dirty="0">
              <a:solidFill>
                <a:srgbClr val="7030A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Our aim is to find the shortest route that covers all the buildings in flood affected area within the target value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59" y="520504"/>
            <a:ext cx="898925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APPROACH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First Particle initialization is done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Every particle has velocity, weight, </a:t>
            </a:r>
            <a:r>
              <a:rPr lang="en-US" sz="2000" dirty="0" err="1"/>
              <a:t>pBest</a:t>
            </a:r>
            <a:r>
              <a:rPr lang="en-US" sz="2000" dirty="0"/>
              <a:t>, data which is a collection of all the cities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      Data is randomly arranged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Hence paths are randomly arranged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velocity is set to 0.0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Evaluate the fitness function of each particle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</a:t>
            </a:r>
            <a:r>
              <a:rPr lang="en-US" sz="2000" dirty="0" err="1"/>
              <a:t>pBest</a:t>
            </a:r>
            <a:r>
              <a:rPr lang="en-US" sz="2000" dirty="0"/>
              <a:t> and weight are same which is the total distance covered by a particle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</a:t>
            </a:r>
            <a:r>
              <a:rPr lang="en-US" sz="2000" dirty="0" err="1"/>
              <a:t>gBest</a:t>
            </a:r>
            <a:r>
              <a:rPr lang="en-US" sz="2000" dirty="0"/>
              <a:t> is calculated based on the minimum of all the </a:t>
            </a:r>
            <a:r>
              <a:rPr lang="en-US" sz="2000" dirty="0" err="1"/>
              <a:t>pBests</a:t>
            </a:r>
            <a:r>
              <a:rPr lang="en-US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5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5748" y="815926"/>
            <a:ext cx="974891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Second step is to start the iteration and perform the following-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Calculate the </a:t>
            </a:r>
            <a:r>
              <a:rPr lang="en-US" sz="2400" dirty="0" err="1"/>
              <a:t>pBest</a:t>
            </a:r>
            <a:r>
              <a:rPr lang="en-US" sz="2400" dirty="0"/>
              <a:t> of every particle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Calculate the </a:t>
            </a:r>
            <a:r>
              <a:rPr lang="en-US" sz="2400" dirty="0" err="1"/>
              <a:t>gBest</a:t>
            </a:r>
            <a:r>
              <a:rPr lang="en-US" sz="2400" dirty="0"/>
              <a:t> of the swarm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Update velocity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Update 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then check for the stopping criteria </a:t>
            </a:r>
            <a:r>
              <a:rPr lang="en-US" sz="2400" dirty="0" err="1"/>
              <a:t>i.e</a:t>
            </a:r>
            <a:r>
              <a:rPr lang="en-US" sz="2400" dirty="0"/>
              <a:t> either all the iterations are finished or the target is reached.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the stopping criteria is not met we perform the algorithm again with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252010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31852" y="942535"/>
                <a:ext cx="9439422" cy="3744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Fitness Function-</a:t>
                </a: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sz="3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en-US" sz="3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</m:d>
                    <m:r>
                      <a:rPr lang="en-US" sz="3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sz="3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Where-</a:t>
                </a: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D(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s,i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distance between source and 1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building</a:t>
                </a: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D(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I,j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 distance between 1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2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buildings</a:t>
                </a: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D(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j,s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 distance between last building and source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852" y="942535"/>
                <a:ext cx="9439422" cy="3744615"/>
              </a:xfrm>
              <a:prstGeom prst="rect">
                <a:avLst/>
              </a:prstGeom>
              <a:blipFill>
                <a:blip r:embed="rId2"/>
                <a:stretch>
                  <a:fillRect b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3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8289" y="562707"/>
            <a:ext cx="786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D(</a:t>
            </a:r>
            <a:r>
              <a:rPr lang="en-US" sz="2400" dirty="0" err="1"/>
              <a:t>I,j</a:t>
            </a:r>
            <a:r>
              <a:rPr lang="en-US" sz="2400" dirty="0"/>
              <a:t>) is calculated  by using the </a:t>
            </a:r>
            <a:r>
              <a:rPr lang="en-US" sz="2400" dirty="0" err="1"/>
              <a:t>euclidean</a:t>
            </a:r>
            <a:r>
              <a:rPr lang="en-US" sz="2400" dirty="0"/>
              <a:t> distance formula-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38289" y="1294227"/>
                <a:ext cx="5556739" cy="76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D(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j,s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</a:rPr>
                      <m:t>√(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𝒙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𝒙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𝒚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𝒚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9" y="1294227"/>
                <a:ext cx="5556739" cy="766172"/>
              </a:xfrm>
              <a:prstGeom prst="rect">
                <a:avLst/>
              </a:prstGeom>
              <a:blipFill>
                <a:blip r:embed="rId2"/>
                <a:stretch>
                  <a:fillRect l="-175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64898" y="2504049"/>
            <a:ext cx="813112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Velocity-</a:t>
            </a:r>
          </a:p>
          <a:p>
            <a:endParaRPr lang="en-US" dirty="0"/>
          </a:p>
          <a:p>
            <a:r>
              <a:rPr lang="en-US" sz="2400" b="1" dirty="0">
                <a:solidFill>
                  <a:srgbClr val="7030A0"/>
                </a:solidFill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</a:rPr>
              <a:t>id =w </a:t>
            </a:r>
            <a:r>
              <a:rPr lang="en-US" sz="2400" b="1" dirty="0">
                <a:solidFill>
                  <a:srgbClr val="7030A0"/>
                </a:solidFill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</a:rPr>
              <a:t>id </a:t>
            </a:r>
            <a:r>
              <a:rPr lang="en-US" sz="2400" b="1" dirty="0">
                <a:solidFill>
                  <a:srgbClr val="7030A0"/>
                </a:solidFill>
              </a:rPr>
              <a:t> + C</a:t>
            </a:r>
            <a:r>
              <a:rPr lang="en-US" sz="2400" b="1" baseline="-25000" dirty="0">
                <a:solidFill>
                  <a:srgbClr val="7030A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*R</a:t>
            </a:r>
            <a:r>
              <a:rPr lang="en-US" sz="2400" b="1" baseline="-25000" dirty="0">
                <a:solidFill>
                  <a:srgbClr val="7030A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*(</a:t>
            </a:r>
            <a:r>
              <a:rPr lang="en-US" sz="2400" b="1" dirty="0" err="1">
                <a:solidFill>
                  <a:srgbClr val="7030A0"/>
                </a:solidFill>
              </a:rPr>
              <a:t>P</a:t>
            </a:r>
            <a:r>
              <a:rPr lang="en-US" sz="2400" b="1" baseline="-25000" dirty="0" err="1">
                <a:solidFill>
                  <a:srgbClr val="7030A0"/>
                </a:solidFill>
              </a:rPr>
              <a:t>best</a:t>
            </a:r>
            <a:r>
              <a:rPr lang="en-US" sz="2400" b="1" dirty="0">
                <a:solidFill>
                  <a:srgbClr val="7030A0"/>
                </a:solidFill>
              </a:rPr>
              <a:t>  -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5000" dirty="0" err="1">
                <a:solidFill>
                  <a:srgbClr val="7030A0"/>
                </a:solidFill>
              </a:rPr>
              <a:t>id</a:t>
            </a:r>
            <a:r>
              <a:rPr lang="en-US" sz="2400" b="1" dirty="0">
                <a:solidFill>
                  <a:srgbClr val="7030A0"/>
                </a:solidFill>
              </a:rPr>
              <a:t>) + C</a:t>
            </a:r>
            <a:r>
              <a:rPr lang="en-US" sz="2400" b="1" baseline="-25000" dirty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*R</a:t>
            </a:r>
            <a:r>
              <a:rPr lang="en-US" sz="2400" b="1" baseline="-25000" dirty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*(</a:t>
            </a:r>
            <a:r>
              <a:rPr lang="en-US" sz="2400" b="1" dirty="0" err="1">
                <a:solidFill>
                  <a:srgbClr val="7030A0"/>
                </a:solidFill>
              </a:rPr>
              <a:t>G</a:t>
            </a:r>
            <a:r>
              <a:rPr lang="en-US" sz="2400" b="1" baseline="-25000" dirty="0" err="1">
                <a:solidFill>
                  <a:srgbClr val="7030A0"/>
                </a:solidFill>
              </a:rPr>
              <a:t>best</a:t>
            </a:r>
            <a:r>
              <a:rPr lang="en-US" sz="2400" b="1" dirty="0">
                <a:solidFill>
                  <a:srgbClr val="7030A0"/>
                </a:solidFill>
              </a:rPr>
              <a:t> –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5000" dirty="0" err="1">
                <a:solidFill>
                  <a:srgbClr val="7030A0"/>
                </a:solidFill>
              </a:rPr>
              <a:t>id</a:t>
            </a:r>
            <a:r>
              <a:rPr lang="en-US" sz="2400" b="1" dirty="0">
                <a:solidFill>
                  <a:srgbClr val="7030A0"/>
                </a:solidFill>
              </a:rPr>
              <a:t> )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Where  C1 , C2 represent the acceleration coefficients</a:t>
            </a:r>
          </a:p>
          <a:p>
            <a:r>
              <a:rPr lang="en-US" dirty="0"/>
              <a:t>	     R1 and R2 represent the random values</a:t>
            </a:r>
          </a:p>
          <a:p>
            <a:r>
              <a:rPr lang="en-US" dirty="0"/>
              <a:t>	     w is inertia</a:t>
            </a:r>
          </a:p>
          <a:p>
            <a:endParaRPr lang="en-US" dirty="0"/>
          </a:p>
          <a:p>
            <a:r>
              <a:rPr lang="en-US" dirty="0"/>
              <a:t>Distance-</a:t>
            </a:r>
          </a:p>
          <a:p>
            <a:endParaRPr lang="en-US" dirty="0"/>
          </a:p>
          <a:p>
            <a:r>
              <a:rPr lang="en-US" sz="2400" dirty="0" err="1">
                <a:solidFill>
                  <a:srgbClr val="7030A0"/>
                </a:solidFill>
              </a:rPr>
              <a:t>Xid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Xid</a:t>
            </a:r>
            <a:r>
              <a:rPr lang="en-US" sz="2400" dirty="0">
                <a:solidFill>
                  <a:srgbClr val="7030A0"/>
                </a:solidFill>
              </a:rPr>
              <a:t> + Vid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8167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271</TotalTime>
  <Words>433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</dc:creator>
  <cp:lastModifiedBy>varsha</cp:lastModifiedBy>
  <cp:revision>21</cp:revision>
  <dcterms:created xsi:type="dcterms:W3CDTF">2017-04-28T23:00:57Z</dcterms:created>
  <dcterms:modified xsi:type="dcterms:W3CDTF">2017-04-29T03:31:57Z</dcterms:modified>
</cp:coreProperties>
</file>