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33" r:id="rId1"/>
  </p:sldMasterIdLst>
  <p:sldIdLst>
    <p:sldId id="260" r:id="rId2"/>
    <p:sldId id="269" r:id="rId3"/>
    <p:sldId id="259" r:id="rId4"/>
    <p:sldId id="271" r:id="rId5"/>
    <p:sldId id="274" r:id="rId6"/>
    <p:sldId id="263" r:id="rId7"/>
    <p:sldId id="264" r:id="rId8"/>
    <p:sldId id="265" r:id="rId9"/>
    <p:sldId id="272" r:id="rId10"/>
    <p:sldId id="266" r:id="rId11"/>
    <p:sldId id="277" r:id="rId12"/>
    <p:sldId id="278" r:id="rId13"/>
    <p:sldId id="267" r:id="rId14"/>
    <p:sldId id="276" r:id="rId15"/>
    <p:sldId id="268"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51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FACE7F-5FB6-1409-239D-CBCC6ECD8F9E}" v="367" dt="2025-02-07T09:47:52.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747122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1D314-6ACF-45A9-896B-6182A4948A78}"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3085219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599920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05131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3657983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4076543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88824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286035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754987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531071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C1D314-6ACF-45A9-896B-6182A4948A78}" type="datetimeFigureOut">
              <a:rPr lang="en-IN" smtClean="0"/>
              <a:t>07-02-2025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90919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C1D314-6ACF-45A9-896B-6182A4948A78}"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42866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C1D314-6ACF-45A9-896B-6182A4948A78}" type="datetimeFigureOut">
              <a:rPr lang="en-IN" smtClean="0"/>
              <a:t>07-02-2025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275962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C1D314-6ACF-45A9-896B-6182A4948A78}" type="datetimeFigureOut">
              <a:rPr lang="en-IN" smtClean="0"/>
              <a:t>07-02-2025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81044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1D314-6ACF-45A9-896B-6182A4948A78}" type="datetimeFigureOut">
              <a:rPr lang="en-IN" smtClean="0"/>
              <a:t>07-02-2025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9261279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1D314-6ACF-45A9-896B-6182A4948A78}"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2700081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3C1D314-6ACF-45A9-896B-6182A4948A78}" type="datetimeFigureOut">
              <a:rPr lang="en-IN" smtClean="0"/>
              <a:t>07-02-2025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0D3B03-2ED8-4369-8F86-03EF7DB9A9DB}" type="slidenum">
              <a:rPr lang="en-IN" smtClean="0"/>
              <a:t>‹#›</a:t>
            </a:fld>
            <a:endParaRPr lang="en-IN"/>
          </a:p>
        </p:txBody>
      </p:sp>
    </p:spTree>
    <p:extLst>
      <p:ext uri="{BB962C8B-B14F-4D97-AF65-F5344CB8AC3E}">
        <p14:creationId xmlns:p14="http://schemas.microsoft.com/office/powerpoint/2010/main" val="104507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3C1D314-6ACF-45A9-896B-6182A4948A78}" type="datetimeFigureOut">
              <a:rPr lang="en-IN" smtClean="0"/>
              <a:t>07-02-2025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0D3B03-2ED8-4369-8F86-03EF7DB9A9DB}" type="slidenum">
              <a:rPr lang="en-IN" smtClean="0"/>
              <a:t>‹#›</a:t>
            </a:fld>
            <a:endParaRPr lang="en-IN"/>
          </a:p>
        </p:txBody>
      </p:sp>
    </p:spTree>
    <p:extLst>
      <p:ext uri="{BB962C8B-B14F-4D97-AF65-F5344CB8AC3E}">
        <p14:creationId xmlns:p14="http://schemas.microsoft.com/office/powerpoint/2010/main" val="2092633696"/>
      </p:ext>
    </p:extLst>
  </p:cSld>
  <p:clrMap bg1="lt1" tx1="dk1" bg2="lt2" tx2="dk2" accent1="accent1" accent2="accent2" accent3="accent3" accent4="accent4" accent5="accent5" accent6="accent6" hlink="hlink" folHlink="folHlink"/>
  <p:sldLayoutIdLst>
    <p:sldLayoutId id="2147484234" r:id="rId1"/>
    <p:sldLayoutId id="2147484235" r:id="rId2"/>
    <p:sldLayoutId id="2147484236" r:id="rId3"/>
    <p:sldLayoutId id="2147484237" r:id="rId4"/>
    <p:sldLayoutId id="2147484238" r:id="rId5"/>
    <p:sldLayoutId id="2147484239" r:id="rId6"/>
    <p:sldLayoutId id="2147484240" r:id="rId7"/>
    <p:sldLayoutId id="2147484241" r:id="rId8"/>
    <p:sldLayoutId id="2147484242" r:id="rId9"/>
    <p:sldLayoutId id="2147484243" r:id="rId10"/>
    <p:sldLayoutId id="2147484244" r:id="rId11"/>
    <p:sldLayoutId id="2147484245" r:id="rId12"/>
    <p:sldLayoutId id="2147484246" r:id="rId13"/>
    <p:sldLayoutId id="2147484247" r:id="rId14"/>
    <p:sldLayoutId id="2147484248" r:id="rId15"/>
    <p:sldLayoutId id="2147484249" r:id="rId16"/>
    <p:sldLayoutId id="214748425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5;p13"/>
          <p:cNvSpPr txBox="1">
            <a:spLocks noGrp="1"/>
          </p:cNvSpPr>
          <p:nvPr>
            <p:ph type="ctrTitle"/>
          </p:nvPr>
        </p:nvSpPr>
        <p:spPr>
          <a:xfrm>
            <a:off x="3442319" y="2006805"/>
            <a:ext cx="7766936" cy="1754286"/>
          </a:xfrm>
          <a:prstGeom prst="rect">
            <a:avLst/>
          </a:prstGeom>
          <a:noFill/>
          <a:ln>
            <a:noFill/>
          </a:ln>
        </p:spPr>
        <p:txBody>
          <a:bodyPr spcFirstLastPara="1" wrap="square" lIns="91425" tIns="45700" rIns="91425" bIns="45700" anchor="t" anchorCtr="0">
            <a:spAutoFit/>
          </a:bodyPr>
          <a:lstStyle/>
          <a:p>
            <a:pPr lvl="0" algn="ctr">
              <a:spcBef>
                <a:spcPts val="0"/>
              </a:spcBef>
            </a:pPr>
            <a:r>
              <a:rPr lang="en-US" b="1" dirty="0">
                <a:solidFill>
                  <a:schemeClr val="dk1"/>
                </a:solidFill>
                <a:latin typeface="Times New Roman"/>
                <a:ea typeface="Times New Roman"/>
                <a:cs typeface="Times New Roman"/>
                <a:sym typeface="Times New Roman"/>
              </a:rPr>
              <a:t>Pre-Owned Car Price Prediction</a:t>
            </a:r>
          </a:p>
        </p:txBody>
      </p:sp>
      <p:sp>
        <p:nvSpPr>
          <p:cNvPr id="7" name="TextBox 6"/>
          <p:cNvSpPr txBox="1"/>
          <p:nvPr/>
        </p:nvSpPr>
        <p:spPr>
          <a:xfrm>
            <a:off x="5245632" y="3999660"/>
            <a:ext cx="6692536" cy="3616375"/>
          </a:xfrm>
          <a:prstGeom prst="rect">
            <a:avLst/>
          </a:prstGeom>
          <a:noFill/>
        </p:spPr>
        <p:txBody>
          <a:bodyPr wrap="square" rtlCol="0">
            <a:spAutoFit/>
          </a:bodyPr>
          <a:lstStyle/>
          <a:p>
            <a:pPr marL="109220" indent="0">
              <a:buNone/>
            </a:pPr>
            <a:r>
              <a:rPr lang="en-US" sz="2200" b="1" dirty="0">
                <a:latin typeface="Times New Roman" panose="02020603050405020304" pitchFamily="18" charset="0"/>
                <a:cs typeface="Times New Roman" panose="02020603050405020304" pitchFamily="18" charset="0"/>
              </a:rPr>
              <a:t>Team Members:</a:t>
            </a:r>
            <a:endParaRPr lang="en-US" sz="2200" dirty="0">
              <a:latin typeface="Times New Roman" panose="02020603050405020304" pitchFamily="18" charset="0"/>
              <a:cs typeface="Times New Roman" panose="02020603050405020304" pitchFamily="18" charset="0"/>
            </a:endParaRPr>
          </a:p>
          <a:p>
            <a:pPr marL="621665" lvl="1">
              <a:lnSpc>
                <a:spcPct val="150000"/>
              </a:lnSpc>
            </a:pPr>
            <a:r>
              <a:rPr lang="en-US" sz="2200" dirty="0" err="1">
                <a:latin typeface="Times New Roman" panose="02020603050405020304" pitchFamily="18" charset="0"/>
                <a:cs typeface="Times New Roman" panose="02020603050405020304" pitchFamily="18" charset="0"/>
              </a:rPr>
              <a:t>Munugala</a:t>
            </a:r>
            <a:r>
              <a:rPr lang="en-US" sz="2200" dirty="0">
                <a:latin typeface="Times New Roman" panose="02020603050405020304" pitchFamily="18" charset="0"/>
                <a:cs typeface="Times New Roman" panose="02020603050405020304" pitchFamily="18" charset="0"/>
              </a:rPr>
              <a:t> Prateeka –    22B81A6692</a:t>
            </a:r>
          </a:p>
          <a:p>
            <a:pPr marL="621665" lvl="1">
              <a:lnSpc>
                <a:spcPct val="150000"/>
              </a:lnSpc>
            </a:pPr>
            <a:r>
              <a:rPr lang="en-US" sz="2200" dirty="0" err="1">
                <a:latin typeface="Times New Roman" panose="02020603050405020304" pitchFamily="18" charset="0"/>
                <a:cs typeface="Times New Roman" panose="02020603050405020304" pitchFamily="18" charset="0"/>
              </a:rPr>
              <a:t>Busireddy</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Tejaswini</a:t>
            </a:r>
            <a:r>
              <a:rPr lang="en-US" sz="2200" dirty="0">
                <a:latin typeface="Times New Roman" panose="02020603050405020304" pitchFamily="18" charset="0"/>
                <a:cs typeface="Times New Roman" panose="02020603050405020304" pitchFamily="18" charset="0"/>
              </a:rPr>
              <a:t> –  22B81A66C0</a:t>
            </a:r>
          </a:p>
          <a:p>
            <a:pPr marL="621665" lvl="1">
              <a:lnSpc>
                <a:spcPct val="150000"/>
              </a:lnSpc>
            </a:pPr>
            <a:r>
              <a:rPr lang="en-US" sz="2200" dirty="0" err="1">
                <a:latin typeface="Times New Roman" panose="02020603050405020304" pitchFamily="18" charset="0"/>
                <a:ea typeface="+mn-lt"/>
                <a:cs typeface="Times New Roman" panose="02020603050405020304" pitchFamily="18" charset="0"/>
              </a:rPr>
              <a:t>Desu</a:t>
            </a:r>
            <a:r>
              <a:rPr lang="en-US" sz="2200" dirty="0">
                <a:latin typeface="Times New Roman" panose="02020603050405020304" pitchFamily="18" charset="0"/>
                <a:ea typeface="+mn-lt"/>
                <a:cs typeface="Times New Roman" panose="02020603050405020304" pitchFamily="18" charset="0"/>
              </a:rPr>
              <a:t> Om </a:t>
            </a:r>
            <a:r>
              <a:rPr lang="en-US" sz="2200" dirty="0" err="1">
                <a:latin typeface="Times New Roman" panose="02020603050405020304" pitchFamily="18" charset="0"/>
                <a:ea typeface="+mn-lt"/>
                <a:cs typeface="Times New Roman" panose="02020603050405020304" pitchFamily="18" charset="0"/>
              </a:rPr>
              <a:t>Keerthi</a:t>
            </a:r>
            <a:r>
              <a:rPr lang="en-US" sz="2200" dirty="0">
                <a:latin typeface="Times New Roman" panose="02020603050405020304" pitchFamily="18" charset="0"/>
                <a:cs typeface="Times New Roman" panose="02020603050405020304" pitchFamily="18" charset="0"/>
              </a:rPr>
              <a:t> –       22B81A6691</a:t>
            </a:r>
          </a:p>
          <a:p>
            <a:pPr indent="-255905">
              <a:lnSpc>
                <a:spcPct val="150000"/>
              </a:lnSpc>
            </a:pPr>
            <a:r>
              <a:rPr lang="en-US" sz="2200" b="1" dirty="0">
                <a:latin typeface="Times New Roman" panose="02020603050405020304" pitchFamily="18" charset="0"/>
                <a:cs typeface="Times New Roman" panose="02020603050405020304" pitchFamily="18" charset="0"/>
              </a:rPr>
              <a:t> Project Guide: </a:t>
            </a:r>
            <a:r>
              <a:rPr lang="en-US" sz="2200" dirty="0">
                <a:latin typeface="Times New Roman" panose="02020603050405020304" pitchFamily="18" charset="0"/>
                <a:cs typeface="Times New Roman" panose="02020603050405020304" pitchFamily="18" charset="0"/>
              </a:rPr>
              <a:t>Mrs. </a:t>
            </a:r>
            <a:r>
              <a:rPr lang="en-US" sz="2200" dirty="0" err="1">
                <a:latin typeface="Times New Roman" panose="02020603050405020304" pitchFamily="18" charset="0"/>
                <a:cs typeface="Times New Roman" panose="02020603050405020304" pitchFamily="18" charset="0"/>
              </a:rPr>
              <a:t>Masarath</a:t>
            </a:r>
            <a:r>
              <a:rPr lang="en-US" sz="2200" dirty="0">
                <a:latin typeface="Times New Roman" panose="02020603050405020304" pitchFamily="18" charset="0"/>
                <a:cs typeface="Times New Roman" panose="02020603050405020304" pitchFamily="18" charset="0"/>
              </a:rPr>
              <a:t> Saba</a:t>
            </a:r>
            <a:endParaRPr lang="en-IN" sz="2200" dirty="0">
              <a:latin typeface="Times New Roman" panose="02020603050405020304" pitchFamily="18" charset="0"/>
              <a:cs typeface="Times New Roman" panose="02020603050405020304" pitchFamily="18" charset="0"/>
            </a:endParaRPr>
          </a:p>
          <a:p>
            <a:endParaRPr lang="en-IN" sz="2800" dirty="0">
              <a:latin typeface="Cambria" panose="02040503050406030204" pitchFamily="18" charset="0"/>
              <a:ea typeface="Cambria" panose="02040503050406030204" pitchFamily="18" charset="0"/>
            </a:endParaRPr>
          </a:p>
          <a:p>
            <a:endParaRPr lang="en-IN" sz="2600" dirty="0">
              <a:latin typeface="Cambria" panose="02040503050406030204" pitchFamily="18" charset="0"/>
              <a:ea typeface="Cambria" panose="02040503050406030204" pitchFamily="18" charset="0"/>
            </a:endParaRPr>
          </a:p>
          <a:p>
            <a:endParaRPr lang="en-IN" dirty="0"/>
          </a:p>
        </p:txBody>
      </p:sp>
      <p:sp>
        <p:nvSpPr>
          <p:cNvPr id="3" name="TextBox 2">
            <a:extLst>
              <a:ext uri="{FF2B5EF4-FFF2-40B4-BE49-F238E27FC236}">
                <a16:creationId xmlns:a16="http://schemas.microsoft.com/office/drawing/2014/main" id="{6D9897B6-11A1-FFA3-C27F-ABA3979545E0}"/>
              </a:ext>
            </a:extLst>
          </p:cNvPr>
          <p:cNvSpPr txBox="1"/>
          <p:nvPr/>
        </p:nvSpPr>
        <p:spPr>
          <a:xfrm>
            <a:off x="3641558" y="342900"/>
            <a:ext cx="776638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cap="all">
                <a:latin typeface="CG Omega"/>
              </a:rPr>
              <a:t>CVR COLLEGE OF ENGINEERING</a:t>
            </a:r>
            <a:r>
              <a:rPr lang="en-US" sz="3600">
                <a:latin typeface="CG Omega"/>
              </a:rPr>
              <a:t>​</a:t>
            </a:r>
            <a:endParaRPr lang="en-US"/>
          </a:p>
        </p:txBody>
      </p:sp>
      <p:pic>
        <p:nvPicPr>
          <p:cNvPr id="5" name="Picture 4" descr="A logo of a computer&#10;&#10;AI-generated content may be incorrect.">
            <a:extLst>
              <a:ext uri="{FF2B5EF4-FFF2-40B4-BE49-F238E27FC236}">
                <a16:creationId xmlns:a16="http://schemas.microsoft.com/office/drawing/2014/main" id="{81B9C27C-3DD7-DD4C-4898-9929C8C1FEFD}"/>
              </a:ext>
            </a:extLst>
          </p:cNvPr>
          <p:cNvPicPr>
            <a:picLocks noChangeAspect="1"/>
          </p:cNvPicPr>
          <p:nvPr/>
        </p:nvPicPr>
        <p:blipFill>
          <a:blip r:embed="rId2"/>
          <a:stretch>
            <a:fillRect/>
          </a:stretch>
        </p:blipFill>
        <p:spPr>
          <a:xfrm>
            <a:off x="2682541" y="340645"/>
            <a:ext cx="971550" cy="942975"/>
          </a:xfrm>
          <a:prstGeom prst="rect">
            <a:avLst/>
          </a:prstGeom>
        </p:spPr>
      </p:pic>
      <p:sp>
        <p:nvSpPr>
          <p:cNvPr id="6" name="TextBox 4">
            <a:extLst>
              <a:ext uri="{FF2B5EF4-FFF2-40B4-BE49-F238E27FC236}">
                <a16:creationId xmlns:a16="http://schemas.microsoft.com/office/drawing/2014/main" id="{3AA7E434-3E79-F0F5-24C4-C3BF2EB1B7C5}"/>
              </a:ext>
            </a:extLst>
          </p:cNvPr>
          <p:cNvSpPr txBox="1"/>
          <p:nvPr/>
        </p:nvSpPr>
        <p:spPr>
          <a:xfrm>
            <a:off x="3907993" y="910235"/>
            <a:ext cx="6840760" cy="46166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ln w="9000" cmpd="sng">
                  <a:solidFill>
                    <a:schemeClr val="accent4">
                      <a:shade val="50000"/>
                      <a:satMod val="120000"/>
                    </a:schemeClr>
                  </a:solidFill>
                  <a:prstDash val="solid"/>
                </a:ln>
                <a:effectLst/>
                <a:ea typeface="Times New Roman"/>
                <a:cs typeface="Times New Roman"/>
                <a:sym typeface="Times New Roman"/>
              </a:rPr>
              <a:t>Department of </a:t>
            </a:r>
            <a:r>
              <a:rPr lang="en-US" sz="2400" dirty="0">
                <a:ln w="9000" cmpd="sng">
                  <a:solidFill>
                    <a:schemeClr val="accent4">
                      <a:shade val="50000"/>
                      <a:satMod val="120000"/>
                    </a:schemeClr>
                  </a:solidFill>
                  <a:prstDash val="solid"/>
                </a:ln>
                <a:ea typeface="Times New Roman"/>
                <a:cs typeface="Times New Roman"/>
                <a:sym typeface="Times New Roman"/>
              </a:rPr>
              <a:t> CSE-(AIML)</a:t>
            </a:r>
            <a:endParaRPr lang="en-IN" sz="2400" dirty="0"/>
          </a:p>
        </p:txBody>
      </p:sp>
    </p:spTree>
    <p:extLst>
      <p:ext uri="{BB962C8B-B14F-4D97-AF65-F5344CB8AC3E}">
        <p14:creationId xmlns:p14="http://schemas.microsoft.com/office/powerpoint/2010/main" val="164642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657" y="378121"/>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Algorithm/ Model Used</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355757" y="1010476"/>
            <a:ext cx="10570771" cy="5754118"/>
          </a:xfrm>
        </p:spPr>
        <p:txBody>
          <a:bodyPr>
            <a:normAutofit/>
          </a:bodyPr>
          <a:lstStyle/>
          <a:p>
            <a:pPr marL="0" indent="0">
              <a:buNone/>
            </a:pPr>
            <a:r>
              <a:rPr lang="en-US" sz="2000" dirty="0">
                <a:latin typeface="Arial" panose="020B0604020202020204" pitchFamily="34" charset="0"/>
                <a:cs typeface="Arial" panose="020B0604020202020204" pitchFamily="34" charset="0"/>
              </a:rPr>
              <a:t>The problem of price prediction deals with continuous variables which makes it suited to regression algorithms, but by creating discrete intervals for the continuous variables such as price, other algorithms could be applied. </a:t>
            </a:r>
          </a:p>
          <a:p>
            <a:pPr marL="0" indent="0">
              <a:buNone/>
            </a:pPr>
            <a:r>
              <a:rPr lang="en-US" sz="2200" b="1" dirty="0">
                <a:latin typeface="Arial" panose="020B0604020202020204" pitchFamily="34" charset="0"/>
                <a:cs typeface="Arial" panose="020B0604020202020204" pitchFamily="34" charset="0"/>
              </a:rPr>
              <a:t>Linear Regression</a:t>
            </a:r>
          </a:p>
          <a:p>
            <a:r>
              <a:rPr lang="en-US" sz="2000" dirty="0">
                <a:latin typeface="Arial" panose="020B0604020202020204" pitchFamily="34" charset="0"/>
                <a:cs typeface="Arial" panose="020B0604020202020204" pitchFamily="34" charset="0"/>
              </a:rPr>
              <a:t>Linear regression assumes that there is a </a:t>
            </a:r>
            <a:r>
              <a:rPr lang="en-US" sz="2000" b="1" dirty="0">
                <a:latin typeface="Arial" panose="020B0604020202020204" pitchFamily="34" charset="0"/>
                <a:cs typeface="Arial" panose="020B0604020202020204" pitchFamily="34" charset="0"/>
              </a:rPr>
              <a:t>linear relationship</a:t>
            </a:r>
            <a:r>
              <a:rPr lang="en-US" sz="2000" dirty="0">
                <a:latin typeface="Arial" panose="020B0604020202020204" pitchFamily="34" charset="0"/>
                <a:cs typeface="Arial" panose="020B0604020202020204" pitchFamily="34" charset="0"/>
              </a:rPr>
              <a:t> between the input features (car attributes such as brand, model, age, mileage, etc.) and the output (car price). </a:t>
            </a:r>
          </a:p>
          <a:p>
            <a:r>
              <a:rPr lang="en-US" sz="2000" dirty="0">
                <a:latin typeface="Arial"/>
                <a:cs typeface="Arial"/>
              </a:rPr>
              <a:t>The model tries to find the best-fitting line that minimizes the difference between the predicted values and the actual values.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dirty="0"/>
          </a:p>
          <a:p>
            <a:endParaRPr lang="en-US" dirty="0"/>
          </a:p>
          <a:p>
            <a:endParaRPr lang="en-IN" dirty="0"/>
          </a:p>
        </p:txBody>
      </p:sp>
      <p:pic>
        <p:nvPicPr>
          <p:cNvPr id="4" name="Picture 3"/>
          <p:cNvPicPr>
            <a:picLocks noChangeAspect="1"/>
          </p:cNvPicPr>
          <p:nvPr/>
        </p:nvPicPr>
        <p:blipFill>
          <a:blip r:embed="rId2"/>
          <a:stretch>
            <a:fillRect/>
          </a:stretch>
        </p:blipFill>
        <p:spPr>
          <a:xfrm>
            <a:off x="2251172" y="4971743"/>
            <a:ext cx="4542240" cy="6228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a14="http://schemas.microsoft.com/office/drawing/2010/main">
        <mc:Choice Requires="a14">
          <p:sp>
            <p:nvSpPr>
              <p:cNvPr id="5" name="TextBox 4"/>
              <p:cNvSpPr txBox="1"/>
              <p:nvPr/>
            </p:nvSpPr>
            <p:spPr>
              <a:xfrm>
                <a:off x="7688826" y="4502211"/>
                <a:ext cx="3873910" cy="2585323"/>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altLang="en-US" i="1" dirty="0" smtClean="0">
                            <a:latin typeface="Cambria Math" panose="02040503050406030204" pitchFamily="18" charset="0"/>
                          </a:rPr>
                        </m:ctrlPr>
                      </m:accPr>
                      <m:e>
                        <m:r>
                          <a:rPr lang="en-US" altLang="en-US" i="1" dirty="0" smtClean="0">
                            <a:latin typeface="Cambria Math" panose="02040503050406030204" pitchFamily="18" charset="0"/>
                          </a:rPr>
                          <m:t>𝑦</m:t>
                        </m:r>
                      </m:e>
                    </m:acc>
                  </m:oMath>
                </a14:m>
                <a:r>
                  <a:rPr lang="en-US" altLang="en-US" i="1" dirty="0">
                    <a:latin typeface="Cambria" panose="02040503050406030204" pitchFamily="18" charset="0"/>
                    <a:ea typeface="Cambria" panose="02040503050406030204" pitchFamily="18" charset="0"/>
                  </a:rPr>
                  <a:t>​ is the predicted price of the car</a:t>
                </a:r>
              </a:p>
              <a:p>
                <a:endParaRPr lang="en-US" altLang="en-US" i="1"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14:m>
                  <m:oMath xmlns:m="http://schemas.openxmlformats.org/officeDocument/2006/math">
                    <m:r>
                      <a:rPr lang="en-US" altLang="en-US" i="1" smtClean="0">
                        <a:latin typeface="Cambria Math" panose="02040503050406030204" pitchFamily="18" charset="0"/>
                        <a:ea typeface="Cambria Math" panose="02040503050406030204" pitchFamily="18" charset="0"/>
                      </a:rPr>
                      <m:t>𝛽</m:t>
                    </m:r>
                    <m:r>
                      <a:rPr lang="en-US" altLang="en-US" b="0" i="1" baseline="-25000" smtClean="0">
                        <a:latin typeface="Cambria Math" panose="02040503050406030204" pitchFamily="18" charset="0"/>
                        <a:ea typeface="Cambria Math" panose="02040503050406030204" pitchFamily="18" charset="0"/>
                      </a:rPr>
                      <m:t>0</m:t>
                    </m:r>
                  </m:oMath>
                </a14:m>
                <a:r>
                  <a:rPr lang="en-US" altLang="en-US" i="1" dirty="0">
                    <a:latin typeface="Cambria" panose="02040503050406030204" pitchFamily="18" charset="0"/>
                    <a:ea typeface="Cambria" panose="02040503050406030204" pitchFamily="18" charset="0"/>
                  </a:rPr>
                  <a:t>​ is the intercept term (bias). </a:t>
                </a:r>
              </a:p>
              <a:p>
                <a:pPr lvl="0"/>
                <a:endParaRPr lang="en-US" altLang="en-US" i="1" dirty="0">
                  <a:latin typeface="Cambria" panose="02040503050406030204" pitchFamily="18" charset="0"/>
                  <a:ea typeface="Cambria" panose="02040503050406030204" pitchFamily="18" charset="0"/>
                </a:endParaRPr>
              </a:p>
              <a:p>
                <a:pPr marL="285750" lvl="0" indent="-285750">
                  <a:buFont typeface="Arial" panose="020B0604020202020204" pitchFamily="34" charset="0"/>
                  <a:buChar char="•"/>
                </a:pPr>
                <a14:m>
                  <m:oMath xmlns:m="http://schemas.openxmlformats.org/officeDocument/2006/math">
                    <m:r>
                      <a:rPr lang="en-US" altLang="en-US" i="1">
                        <a:latin typeface="Cambria Math" panose="02040503050406030204" pitchFamily="18" charset="0"/>
                        <a:ea typeface="Cambria Math" panose="02040503050406030204" pitchFamily="18" charset="0"/>
                      </a:rPr>
                      <m:t>𝛽</m:t>
                    </m:r>
                    <m:r>
                      <a:rPr lang="en-US" altLang="en-US" b="0" i="1" baseline="-25000" smtClean="0">
                        <a:latin typeface="Cambria Math" panose="02040503050406030204" pitchFamily="18" charset="0"/>
                        <a:ea typeface="Cambria Math" panose="02040503050406030204" pitchFamily="18" charset="0"/>
                      </a:rPr>
                      <m:t>1</m:t>
                    </m:r>
                    <m:r>
                      <a:rPr lang="en-US" altLang="en-US" b="0" i="1" smtClean="0">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𝛽</m:t>
                    </m:r>
                    <m:r>
                      <m:rPr>
                        <m:nor/>
                      </m:rPr>
                      <a:rPr lang="en-US" altLang="en-US" b="0" i="1" baseline="-25000" smtClean="0">
                        <a:latin typeface="Cambria" panose="02040503050406030204" pitchFamily="18" charset="0"/>
                        <a:ea typeface="Cambria" panose="02040503050406030204" pitchFamily="18" charset="0"/>
                      </a:rPr>
                      <m:t>2</m:t>
                    </m:r>
                    <m:r>
                      <a:rPr lang="en-US" altLang="en-US" b="0" i="1" baseline="-25000" smtClean="0">
                        <a:latin typeface="Cambria Math" panose="02040503050406030204" pitchFamily="18" charset="0"/>
                        <a:ea typeface="Cambria Math" panose="02040503050406030204" pitchFamily="18" charset="0"/>
                      </a:rPr>
                      <m:t>,</m:t>
                    </m:r>
                  </m:oMath>
                </a14:m>
                <a:r>
                  <a:rPr lang="en-US" altLang="en-US" i="1" dirty="0">
                    <a:latin typeface="Cambria" panose="02040503050406030204" pitchFamily="18" charset="0"/>
                    <a:ea typeface="Cambria" panose="02040503050406030204" pitchFamily="18" charset="0"/>
                  </a:rPr>
                  <a:t>​,…, </a:t>
                </a:r>
                <a14:m>
                  <m:oMath xmlns:m="http://schemas.openxmlformats.org/officeDocument/2006/math">
                    <m:r>
                      <a:rPr lang="en-US" altLang="en-US" i="1">
                        <a:latin typeface="Cambria Math" panose="02040503050406030204" pitchFamily="18" charset="0"/>
                        <a:ea typeface="Cambria Math" panose="02040503050406030204" pitchFamily="18" charset="0"/>
                      </a:rPr>
                      <m:t>𝛽</m:t>
                    </m:r>
                    <m:r>
                      <a:rPr lang="en-US" altLang="en-US" b="0" i="1" baseline="-25000" smtClean="0">
                        <a:latin typeface="Cambria Math" panose="02040503050406030204" pitchFamily="18" charset="0"/>
                        <a:ea typeface="Cambria Math" panose="02040503050406030204" pitchFamily="18" charset="0"/>
                      </a:rPr>
                      <m:t>𝑝</m:t>
                    </m:r>
                  </m:oMath>
                </a14:m>
                <a:r>
                  <a:rPr lang="en-US" i="1" dirty="0">
                    <a:latin typeface="Cambria" panose="02040503050406030204" pitchFamily="18" charset="0"/>
                    <a:ea typeface="Cambria" panose="02040503050406030204" pitchFamily="18" charset="0"/>
                  </a:rPr>
                  <a:t>​ are the coefficients (weights) of the features which represent the influence of each feature on the predicted price.</a:t>
                </a:r>
                <a:endParaRPr lang="en-US" altLang="en-US" i="1" dirty="0">
                  <a:latin typeface="Cambria" panose="02040503050406030204" pitchFamily="18" charset="0"/>
                  <a:ea typeface="Cambria" panose="02040503050406030204" pitchFamily="18" charset="0"/>
                </a:endParaRPr>
              </a:p>
              <a:p>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7688826" y="4502211"/>
                <a:ext cx="3873910" cy="2585323"/>
              </a:xfrm>
              <a:prstGeom prst="rect">
                <a:avLst/>
              </a:prstGeom>
              <a:blipFill>
                <a:blip r:embed="rId3"/>
                <a:stretch>
                  <a:fillRect l="-943" t="-1651"/>
                </a:stretch>
              </a:blipFill>
            </p:spPr>
            <p:txBody>
              <a:bodyPr/>
              <a:lstStyle/>
              <a:p>
                <a:r>
                  <a:rPr lang="en-IN">
                    <a:noFill/>
                  </a:rPr>
                  <a:t> </a:t>
                </a:r>
              </a:p>
            </p:txBody>
          </p:sp>
        </mc:Fallback>
      </mc:AlternateContent>
      <p:sp>
        <p:nvSpPr>
          <p:cNvPr id="6" name="Rectangle 1"/>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47153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A86BA-B2D8-98E4-54E7-BCB9FC43ADAF}"/>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D8BC6DCC-E0E2-03CB-51B7-224C3582E246}"/>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EFEA81CA-D53F-CB19-5C5E-4959B8853EC1}"/>
              </a:ext>
            </a:extLst>
          </p:cNvPr>
          <p:cNvSpPr txBox="1"/>
          <p:nvPr/>
        </p:nvSpPr>
        <p:spPr>
          <a:xfrm>
            <a:off x="1691148" y="639097"/>
            <a:ext cx="9989575" cy="5816977"/>
          </a:xfrm>
          <a:prstGeom prst="rect">
            <a:avLst/>
          </a:prstGeom>
          <a:noFill/>
        </p:spPr>
        <p:txBody>
          <a:bodyPr wrap="square" lIns="91440" tIns="45720" rIns="91440" bIns="45720" rtlCol="0" anchor="t">
            <a:spAutoFit/>
          </a:bodyPr>
          <a:lstStyle/>
          <a:p>
            <a:r>
              <a:rPr lang="en-US" sz="2000" b="1" dirty="0">
                <a:latin typeface="Arial"/>
                <a:cs typeface="Arial"/>
              </a:rPr>
              <a:t>Support Vector Regression</a:t>
            </a:r>
            <a:endParaRPr lang="en-US" sz="2000">
              <a:latin typeface="Arial"/>
              <a:cs typeface="Arial"/>
            </a:endParaRPr>
          </a:p>
          <a:p>
            <a:pPr marL="285750" indent="-285750">
              <a:buFont typeface="Arial"/>
              <a:buChar char="•"/>
            </a:pPr>
            <a:r>
              <a:rPr lang="en-US" sz="2000" b="1" dirty="0">
                <a:latin typeface="Arial"/>
                <a:ea typeface="+mn-lt"/>
                <a:cs typeface="+mn-lt"/>
              </a:rPr>
              <a:t>Support Vector Regression (SVR)</a:t>
            </a:r>
            <a:r>
              <a:rPr lang="en-US" sz="2000" dirty="0">
                <a:latin typeface="Arial"/>
                <a:ea typeface="+mn-lt"/>
                <a:cs typeface="+mn-lt"/>
              </a:rPr>
              <a:t> is a type of regression algorithm based on the principles of </a:t>
            </a:r>
            <a:r>
              <a:rPr lang="en-US" sz="2000" b="1" dirty="0">
                <a:latin typeface="Arial"/>
                <a:ea typeface="+mn-lt"/>
                <a:cs typeface="+mn-lt"/>
              </a:rPr>
              <a:t>Support Vector Machines (SVM)</a:t>
            </a:r>
            <a:r>
              <a:rPr lang="en-US" sz="2000" dirty="0">
                <a:latin typeface="Arial"/>
                <a:ea typeface="+mn-lt"/>
                <a:cs typeface="+mn-lt"/>
              </a:rPr>
              <a:t>. </a:t>
            </a:r>
          </a:p>
          <a:p>
            <a:pPr marL="285750" indent="-285750">
              <a:buFont typeface="Arial"/>
              <a:buChar char="•"/>
            </a:pPr>
            <a:r>
              <a:rPr lang="en-US" sz="2000" dirty="0">
                <a:latin typeface="Arial"/>
                <a:ea typeface="+mn-lt"/>
                <a:cs typeface="+mn-lt"/>
              </a:rPr>
              <a:t>Unlike traditional regression models that aim to minimize the error between predicted and actual values, SVR tries to fit the best possible line (or hyperplane) within a defined margin of tolerance, known as ε (epsilon).</a:t>
            </a:r>
            <a:endParaRPr lang="en-US" sz="2000">
              <a:latin typeface="Arial"/>
              <a:cs typeface="Arial"/>
            </a:endParaRPr>
          </a:p>
          <a:p>
            <a:pPr marL="285750" indent="-285750">
              <a:buFont typeface="Arial"/>
              <a:buChar char="•"/>
            </a:pPr>
            <a:endParaRPr lang="en-US" dirty="0">
              <a:latin typeface="Arial"/>
              <a:cs typeface="Arial" panose="020B0604020202020204" pitchFamily="34" charset="0"/>
            </a:endParaRPr>
          </a:p>
          <a:p>
            <a:pPr marL="285750" indent="-285750">
              <a:buFont typeface="Arial"/>
              <a:buChar char="•"/>
            </a:pPr>
            <a:endParaRPr lang="en-US"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dirty="0">
              <a:latin typeface="Arial"/>
              <a:cs typeface="Arial"/>
            </a:endParaRPr>
          </a:p>
          <a:p>
            <a:endParaRPr lang="en-US" b="1" i="1" dirty="0">
              <a:latin typeface="Arial"/>
              <a:cs typeface="Arial"/>
            </a:endParaRPr>
          </a:p>
          <a:p>
            <a:endParaRPr lang="en-US" b="1" i="1" dirty="0">
              <a:latin typeface="Arial"/>
              <a:cs typeface="Arial"/>
            </a:endParaRPr>
          </a:p>
          <a:p>
            <a:r>
              <a:rPr lang="en-US" i="1" dirty="0">
                <a:ea typeface="+mn-lt"/>
                <a:cs typeface="+mn-lt"/>
              </a:rPr>
              <a:t> from </a:t>
            </a:r>
            <a:r>
              <a:rPr lang="en-US" i="1" dirty="0" err="1">
                <a:ea typeface="+mn-lt"/>
                <a:cs typeface="+mn-lt"/>
              </a:rPr>
              <a:t>sklearn.svm</a:t>
            </a:r>
            <a:r>
              <a:rPr lang="en-US" i="1" dirty="0">
                <a:ea typeface="+mn-lt"/>
                <a:cs typeface="+mn-lt"/>
              </a:rPr>
              <a:t> import SVR</a:t>
            </a:r>
            <a:endParaRPr lang="en-US" i="1"/>
          </a:p>
          <a:p>
            <a:endParaRPr lang="en-US" b="1" dirty="0">
              <a:latin typeface="Arial"/>
              <a:cs typeface="Arial"/>
            </a:endParaRPr>
          </a:p>
          <a:p>
            <a:endParaRPr lang="en-IN" dirty="0">
              <a:latin typeface="Arial"/>
              <a:cs typeface="Arial"/>
            </a:endParaRPr>
          </a:p>
        </p:txBody>
      </p:sp>
      <p:pic>
        <p:nvPicPr>
          <p:cNvPr id="2" name="Picture 1" descr="Support Vector Regression (SVR) Simplified &amp; How To Tutorial">
            <a:extLst>
              <a:ext uri="{FF2B5EF4-FFF2-40B4-BE49-F238E27FC236}">
                <a16:creationId xmlns:a16="http://schemas.microsoft.com/office/drawing/2014/main" id="{93E5B471-DD67-EE14-1602-6DDC8135AB88}"/>
              </a:ext>
            </a:extLst>
          </p:cNvPr>
          <p:cNvPicPr>
            <a:picLocks noChangeAspect="1"/>
          </p:cNvPicPr>
          <p:nvPr/>
        </p:nvPicPr>
        <p:blipFill>
          <a:blip r:embed="rId2"/>
          <a:stretch>
            <a:fillRect/>
          </a:stretch>
        </p:blipFill>
        <p:spPr>
          <a:xfrm>
            <a:off x="4210280" y="2804366"/>
            <a:ext cx="4349826" cy="2451941"/>
          </a:xfrm>
          <a:prstGeom prst="rect">
            <a:avLst/>
          </a:prstGeom>
        </p:spPr>
      </p:pic>
    </p:spTree>
    <p:extLst>
      <p:ext uri="{BB962C8B-B14F-4D97-AF65-F5344CB8AC3E}">
        <p14:creationId xmlns:p14="http://schemas.microsoft.com/office/powerpoint/2010/main" val="848137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99C38-49D0-AAAD-B207-ABED383E422C}"/>
            </a:ext>
          </a:extLst>
        </p:cNvPr>
        <p:cNvGrpSpPr/>
        <p:nvPr/>
      </p:nvGrpSpPr>
      <p:grpSpPr>
        <a:xfrm>
          <a:off x="0" y="0"/>
          <a:ext cx="0" cy="0"/>
          <a:chOff x="0" y="0"/>
          <a:chExt cx="0" cy="0"/>
        </a:xfrm>
      </p:grpSpPr>
      <p:sp>
        <p:nvSpPr>
          <p:cNvPr id="6" name="Rectangle 1">
            <a:extLst>
              <a:ext uri="{FF2B5EF4-FFF2-40B4-BE49-F238E27FC236}">
                <a16:creationId xmlns:a16="http://schemas.microsoft.com/office/drawing/2014/main" id="{9825213E-2A76-F419-8D06-3EABDA215FC0}"/>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9" name="TextBox 8">
            <a:extLst>
              <a:ext uri="{FF2B5EF4-FFF2-40B4-BE49-F238E27FC236}">
                <a16:creationId xmlns:a16="http://schemas.microsoft.com/office/drawing/2014/main" id="{D2ECDAEE-7EC3-9B27-815C-AB2EE84DC801}"/>
              </a:ext>
            </a:extLst>
          </p:cNvPr>
          <p:cNvSpPr txBox="1"/>
          <p:nvPr/>
        </p:nvSpPr>
        <p:spPr>
          <a:xfrm>
            <a:off x="1691148" y="400398"/>
            <a:ext cx="9989575" cy="7786747"/>
          </a:xfrm>
          <a:prstGeom prst="rect">
            <a:avLst/>
          </a:prstGeom>
          <a:noFill/>
        </p:spPr>
        <p:txBody>
          <a:bodyPr wrap="square" lIns="91440" tIns="45720" rIns="91440" bIns="45720" rtlCol="0" anchor="t">
            <a:spAutoFit/>
          </a:bodyPr>
          <a:lstStyle/>
          <a:p>
            <a:r>
              <a:rPr lang="en-US" sz="2000" b="1" dirty="0">
                <a:latin typeface="Arial"/>
                <a:cs typeface="Arial"/>
              </a:rPr>
              <a:t>Gradient Boosting Regression (GBR)</a:t>
            </a:r>
            <a:r>
              <a:rPr lang="en-US" sz="2000" dirty="0">
                <a:latin typeface="Arial"/>
                <a:cs typeface="Arial"/>
              </a:rPr>
              <a:t> </a:t>
            </a:r>
            <a:endParaRPr lang="en-US" sz="2000">
              <a:latin typeface="Arial"/>
              <a:cs typeface="Arial"/>
            </a:endParaRPr>
          </a:p>
          <a:p>
            <a:pPr indent="-342900">
              <a:buFont typeface="Arial"/>
              <a:buChar char="•"/>
            </a:pPr>
            <a:r>
              <a:rPr lang="en-US" sz="2000" i="1" dirty="0">
                <a:latin typeface="Arial"/>
                <a:cs typeface="Arial"/>
              </a:rPr>
              <a:t>Gradient Boosting Regression (GBR) </a:t>
            </a:r>
            <a:r>
              <a:rPr lang="en-US" sz="2000" dirty="0">
                <a:latin typeface="Arial"/>
                <a:cs typeface="Arial"/>
              </a:rPr>
              <a:t>is an ensemble learning technique that builds models sequentially. </a:t>
            </a:r>
            <a:endParaRPr lang="en-US" sz="2000">
              <a:latin typeface="Arial"/>
              <a:cs typeface="Arial"/>
            </a:endParaRPr>
          </a:p>
          <a:p>
            <a:pPr indent="-342900">
              <a:buFont typeface="Arial"/>
              <a:buChar char="•"/>
            </a:pPr>
            <a:r>
              <a:rPr lang="en-US" sz="2000" dirty="0">
                <a:latin typeface="Arial"/>
                <a:cs typeface="Arial"/>
              </a:rPr>
              <a:t>Each new model attempts to correct the errors made by the previous models. The final prediction is the combined output of all models, making it highly accurate for regression tasks like car price prediction.</a:t>
            </a:r>
            <a:endParaRPr lang="en-US" sz="2000">
              <a:latin typeface="Arial"/>
              <a:cs typeface="Arial"/>
            </a:endParaRPr>
          </a:p>
          <a:p>
            <a:pPr indent="-285750">
              <a:buFont typeface="Arial"/>
              <a:buChar char="•"/>
            </a:pPr>
            <a:endParaRPr lang="en-US" sz="2000" b="1" dirty="0">
              <a:latin typeface="Arial"/>
              <a:cs typeface="Arial"/>
            </a:endParaRPr>
          </a:p>
          <a:p>
            <a:r>
              <a:rPr lang="en-US" sz="2000" i="1" dirty="0">
                <a:latin typeface="Arial"/>
                <a:ea typeface="+mn-lt"/>
                <a:cs typeface="+mn-lt"/>
              </a:rPr>
              <a:t>from </a:t>
            </a:r>
            <a:r>
              <a:rPr lang="en-US" sz="2000" i="1" err="1">
                <a:latin typeface="Arial"/>
                <a:ea typeface="+mn-lt"/>
                <a:cs typeface="+mn-lt"/>
              </a:rPr>
              <a:t>sklearn.ensemble</a:t>
            </a:r>
            <a:r>
              <a:rPr lang="en-US" sz="2000" i="1" dirty="0">
                <a:latin typeface="Arial"/>
                <a:ea typeface="+mn-lt"/>
                <a:cs typeface="+mn-lt"/>
              </a:rPr>
              <a:t> import </a:t>
            </a:r>
            <a:r>
              <a:rPr lang="en-US" sz="2000" i="1" err="1">
                <a:latin typeface="Arial"/>
                <a:ea typeface="+mn-lt"/>
                <a:cs typeface="+mn-lt"/>
              </a:rPr>
              <a:t>GradientBoostingRegressor</a:t>
            </a:r>
            <a:endParaRPr lang="en-US" sz="2000" i="1">
              <a:latin typeface="Arial"/>
              <a:cs typeface="Arial"/>
            </a:endParaRPr>
          </a:p>
          <a:p>
            <a:endParaRPr lang="en-US" sz="2000" i="1" dirty="0">
              <a:latin typeface="Arial"/>
              <a:cs typeface="Arial"/>
            </a:endParaRPr>
          </a:p>
          <a:p>
            <a:endParaRPr lang="en-US" sz="2000" i="1" dirty="0">
              <a:latin typeface="Arial"/>
              <a:ea typeface="+mn-lt"/>
              <a:cs typeface="Arial"/>
            </a:endParaRPr>
          </a:p>
          <a:p>
            <a:r>
              <a:rPr lang="en-US" sz="2000" b="1" err="1">
                <a:latin typeface="Arial"/>
                <a:ea typeface="+mn-lt"/>
                <a:cs typeface="+mn-lt"/>
              </a:rPr>
              <a:t>XGBoost</a:t>
            </a:r>
            <a:r>
              <a:rPr lang="en-US" sz="2000" b="1" dirty="0">
                <a:latin typeface="Arial"/>
                <a:ea typeface="+mn-lt"/>
                <a:cs typeface="+mn-lt"/>
              </a:rPr>
              <a:t> (Extreme Gradient Boosting)</a:t>
            </a:r>
            <a:r>
              <a:rPr lang="en-US" sz="2000" dirty="0">
                <a:latin typeface="Arial"/>
                <a:ea typeface="+mn-lt"/>
                <a:cs typeface="+mn-lt"/>
              </a:rPr>
              <a:t> </a:t>
            </a:r>
          </a:p>
          <a:p>
            <a:endParaRPr lang="en-US" sz="2000" dirty="0">
              <a:latin typeface="Arial"/>
              <a:ea typeface="+mn-lt"/>
              <a:cs typeface="+mn-lt"/>
            </a:endParaRPr>
          </a:p>
          <a:p>
            <a:pPr marL="285750" indent="-285750">
              <a:buFont typeface="Arial"/>
              <a:buChar char="•"/>
            </a:pPr>
            <a:r>
              <a:rPr lang="en-US" sz="2000" i="1" dirty="0" err="1">
                <a:latin typeface="Arial"/>
                <a:ea typeface="+mn-lt"/>
                <a:cs typeface="+mn-lt"/>
              </a:rPr>
              <a:t>XGBoost</a:t>
            </a:r>
            <a:r>
              <a:rPr lang="en-US" sz="2000" b="1" dirty="0">
                <a:latin typeface="Arial"/>
                <a:ea typeface="+mn-lt"/>
                <a:cs typeface="+mn-lt"/>
              </a:rPr>
              <a:t> </a:t>
            </a:r>
            <a:r>
              <a:rPr lang="en-US" sz="2000" dirty="0">
                <a:latin typeface="Arial"/>
                <a:ea typeface="+mn-lt"/>
                <a:cs typeface="+mn-lt"/>
              </a:rPr>
              <a:t>is an advanced version of Gradient Boosting that’s designed for </a:t>
            </a:r>
            <a:r>
              <a:rPr lang="en-US" sz="2000" b="1" dirty="0">
                <a:latin typeface="Arial"/>
                <a:ea typeface="+mn-lt"/>
                <a:cs typeface="+mn-lt"/>
              </a:rPr>
              <a:t>speed</a:t>
            </a:r>
            <a:r>
              <a:rPr lang="en-US" sz="2000" dirty="0">
                <a:latin typeface="Arial"/>
                <a:ea typeface="+mn-lt"/>
                <a:cs typeface="+mn-lt"/>
              </a:rPr>
              <a:t> and </a:t>
            </a:r>
            <a:r>
              <a:rPr lang="en-US" sz="2000" b="1" dirty="0">
                <a:latin typeface="Arial"/>
                <a:ea typeface="+mn-lt"/>
                <a:cs typeface="+mn-lt"/>
              </a:rPr>
              <a:t>performance</a:t>
            </a:r>
            <a:r>
              <a:rPr lang="en-US" sz="2000" dirty="0">
                <a:latin typeface="Arial"/>
                <a:ea typeface="+mn-lt"/>
                <a:cs typeface="+mn-lt"/>
              </a:rPr>
              <a:t>.</a:t>
            </a:r>
            <a:endParaRPr lang="en-US" sz="2000">
              <a:latin typeface="Arial"/>
              <a:cs typeface="Arial"/>
            </a:endParaRPr>
          </a:p>
          <a:p>
            <a:pPr marL="285750" indent="-285750">
              <a:buFont typeface="Arial"/>
              <a:buChar char="•"/>
            </a:pPr>
            <a:r>
              <a:rPr lang="en-US" sz="2000" dirty="0">
                <a:latin typeface="Arial"/>
                <a:ea typeface="+mn-lt"/>
                <a:cs typeface="+mn-lt"/>
              </a:rPr>
              <a:t>Also builds trees sequentially but adds </a:t>
            </a:r>
            <a:r>
              <a:rPr lang="en-US" sz="2000" b="1" dirty="0">
                <a:latin typeface="Arial"/>
                <a:ea typeface="+mn-lt"/>
                <a:cs typeface="+mn-lt"/>
              </a:rPr>
              <a:t>regularization</a:t>
            </a:r>
            <a:r>
              <a:rPr lang="en-US" sz="2000" dirty="0">
                <a:latin typeface="Arial"/>
                <a:ea typeface="+mn-lt"/>
                <a:cs typeface="+mn-lt"/>
              </a:rPr>
              <a:t> (L1 &amp; L2) to prevent overfitting.</a:t>
            </a:r>
            <a:endParaRPr lang="en-US" sz="2000">
              <a:latin typeface="Arial"/>
              <a:cs typeface="Arial"/>
            </a:endParaRPr>
          </a:p>
          <a:p>
            <a:endParaRPr lang="en-US" sz="2000" b="1" dirty="0">
              <a:latin typeface="Arial"/>
              <a:cs typeface="Arial"/>
            </a:endParaRPr>
          </a:p>
          <a:p>
            <a:r>
              <a:rPr lang="en-US" sz="2000" i="1" dirty="0">
                <a:latin typeface="Arial"/>
                <a:ea typeface="+mn-lt"/>
                <a:cs typeface="+mn-lt"/>
              </a:rPr>
              <a:t>import </a:t>
            </a:r>
            <a:r>
              <a:rPr lang="en-US" sz="2000" i="1" err="1">
                <a:latin typeface="Arial"/>
                <a:ea typeface="+mn-lt"/>
                <a:cs typeface="+mn-lt"/>
              </a:rPr>
              <a:t>xgboost</a:t>
            </a:r>
            <a:r>
              <a:rPr lang="en-US" sz="2000" i="1" dirty="0">
                <a:latin typeface="Arial"/>
                <a:ea typeface="+mn-lt"/>
                <a:cs typeface="+mn-lt"/>
              </a:rPr>
              <a:t> as </a:t>
            </a:r>
            <a:r>
              <a:rPr lang="en-US" sz="2000" i="1" err="1">
                <a:latin typeface="Arial"/>
                <a:ea typeface="+mn-lt"/>
                <a:cs typeface="+mn-lt"/>
              </a:rPr>
              <a:t>xgb</a:t>
            </a:r>
            <a:endParaRPr lang="en-US" sz="2000" i="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US" sz="2000" b="1" dirty="0">
              <a:latin typeface="Arial"/>
              <a:cs typeface="Arial"/>
            </a:endParaRPr>
          </a:p>
          <a:p>
            <a:endParaRPr lang="en-IN" sz="2000" dirty="0">
              <a:latin typeface="Arial"/>
              <a:cs typeface="Arial"/>
            </a:endParaRPr>
          </a:p>
        </p:txBody>
      </p:sp>
    </p:spTree>
    <p:extLst>
      <p:ext uri="{BB962C8B-B14F-4D97-AF65-F5344CB8AC3E}">
        <p14:creationId xmlns:p14="http://schemas.microsoft.com/office/powerpoint/2010/main" val="2970035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992" y="240550"/>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Evaluation metrics</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5" name="TextBox 4"/>
          <p:cNvSpPr txBox="1"/>
          <p:nvPr/>
        </p:nvSpPr>
        <p:spPr>
          <a:xfrm>
            <a:off x="1396181" y="1052052"/>
            <a:ext cx="10343535" cy="5370701"/>
          </a:xfrm>
          <a:prstGeom prst="rect">
            <a:avLst/>
          </a:prstGeom>
          <a:noFill/>
        </p:spPr>
        <p:txBody>
          <a:bodyPr wrap="square" lIns="91440" tIns="45720" rIns="91440" bIns="45720" rtlCol="0" anchor="t">
            <a:spAutoFit/>
          </a:bodyPr>
          <a:lstStyle/>
          <a:p>
            <a:r>
              <a:rPr lang="en-US" sz="1700" b="1" dirty="0">
                <a:latin typeface="Arial"/>
                <a:cs typeface="Arial"/>
              </a:rPr>
              <a:t>1. Mean Absolute Error (MAE)</a:t>
            </a:r>
          </a:p>
          <a:p>
            <a:r>
              <a:rPr lang="en-US" sz="1700" dirty="0">
                <a:latin typeface="Arial" panose="020B0604020202020204" pitchFamily="34" charset="0"/>
                <a:cs typeface="Arial" panose="020B0604020202020204" pitchFamily="34" charset="0"/>
              </a:rPr>
              <a:t>MAE measures the average magnitude of the errors in a set of predictions, without considering their direction (i.e., it does not penalize over-predictions and under-predictions differently).</a:t>
            </a:r>
          </a:p>
          <a:p>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endParaRPr lang="en-US" sz="1700"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2. Mean Squared Error (MSE)</a:t>
            </a:r>
          </a:p>
          <a:p>
            <a:r>
              <a:rPr lang="en-US" sz="1700" dirty="0">
                <a:latin typeface="Arial" panose="020B0604020202020204" pitchFamily="34" charset="0"/>
                <a:cs typeface="Arial" panose="020B0604020202020204" pitchFamily="34" charset="0"/>
              </a:rPr>
              <a:t>MSE measures the average squared difference between the actual and predicted values. It penalizes larger errors more than MAE due to the squaring operation.</a:t>
            </a:r>
          </a:p>
          <a:p>
            <a:endParaRPr lang="en-US" sz="1700"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endParaRPr lang="en-US" sz="1700" b="1" dirty="0">
              <a:latin typeface="Arial" panose="020B0604020202020204" pitchFamily="34" charset="0"/>
              <a:cs typeface="Arial" panose="020B0604020202020204" pitchFamily="34" charset="0"/>
            </a:endParaRPr>
          </a:p>
          <a:p>
            <a:r>
              <a:rPr lang="en-US" sz="1700" b="1" dirty="0">
                <a:latin typeface="Arial" panose="020B0604020202020204" pitchFamily="34" charset="0"/>
                <a:cs typeface="Arial" panose="020B0604020202020204" pitchFamily="34" charset="0"/>
              </a:rPr>
              <a:t>3. Root Mean Squared Error (RMSE)</a:t>
            </a:r>
          </a:p>
          <a:p>
            <a:r>
              <a:rPr lang="en-US" sz="1700" dirty="0">
                <a:latin typeface="Arial"/>
                <a:cs typeface="Arial"/>
              </a:rPr>
              <a:t>RMSE is the square root of the MSE, bringing the error metric back to the original unit of measurement (in this case, car price). </a:t>
            </a:r>
          </a:p>
          <a:p>
            <a:endParaRPr lang="en-US" dirty="0"/>
          </a:p>
          <a:p>
            <a:endParaRPr lang="en-US" dirty="0"/>
          </a:p>
          <a:p>
            <a:endParaRPr lang="en-IN"/>
          </a:p>
        </p:txBody>
      </p:sp>
      <p:pic>
        <p:nvPicPr>
          <p:cNvPr id="6" name="Picture 5"/>
          <p:cNvPicPr>
            <a:picLocks noChangeAspect="1"/>
          </p:cNvPicPr>
          <p:nvPr/>
        </p:nvPicPr>
        <p:blipFill>
          <a:blip r:embed="rId2"/>
          <a:stretch>
            <a:fillRect/>
          </a:stretch>
        </p:blipFill>
        <p:spPr>
          <a:xfrm>
            <a:off x="4595292" y="5369231"/>
            <a:ext cx="3276600" cy="1057275"/>
          </a:xfrm>
          <a:prstGeom prst="rect">
            <a:avLst/>
          </a:prstGeom>
        </p:spPr>
      </p:pic>
      <p:pic>
        <p:nvPicPr>
          <p:cNvPr id="7" name="Picture 6"/>
          <p:cNvPicPr>
            <a:picLocks noChangeAspect="1"/>
          </p:cNvPicPr>
          <p:nvPr/>
        </p:nvPicPr>
        <p:blipFill>
          <a:blip r:embed="rId3"/>
          <a:stretch>
            <a:fillRect/>
          </a:stretch>
        </p:blipFill>
        <p:spPr>
          <a:xfrm>
            <a:off x="5004465" y="3791718"/>
            <a:ext cx="2733675" cy="847725"/>
          </a:xfrm>
          <a:prstGeom prst="rect">
            <a:avLst/>
          </a:prstGeom>
        </p:spPr>
      </p:pic>
      <p:pic>
        <p:nvPicPr>
          <p:cNvPr id="8" name="Picture 7"/>
          <p:cNvPicPr>
            <a:picLocks noChangeAspect="1"/>
          </p:cNvPicPr>
          <p:nvPr/>
        </p:nvPicPr>
        <p:blipFill>
          <a:blip r:embed="rId4"/>
          <a:stretch>
            <a:fillRect/>
          </a:stretch>
        </p:blipFill>
        <p:spPr>
          <a:xfrm>
            <a:off x="4909676" y="1959923"/>
            <a:ext cx="2647950" cy="923925"/>
          </a:xfrm>
          <a:prstGeom prst="rect">
            <a:avLst/>
          </a:prstGeom>
        </p:spPr>
      </p:pic>
    </p:spTree>
    <p:extLst>
      <p:ext uri="{BB962C8B-B14F-4D97-AF65-F5344CB8AC3E}">
        <p14:creationId xmlns:p14="http://schemas.microsoft.com/office/powerpoint/2010/main" val="3423977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D70D5-4FBB-0742-703C-CB124380275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DA45786-C3C0-E9EF-9B6F-1A36A593973C}"/>
              </a:ext>
            </a:extLst>
          </p:cNvPr>
          <p:cNvSpPr txBox="1"/>
          <p:nvPr/>
        </p:nvSpPr>
        <p:spPr>
          <a:xfrm>
            <a:off x="1322735" y="684823"/>
            <a:ext cx="10343535" cy="5432256"/>
          </a:xfrm>
          <a:prstGeom prst="rect">
            <a:avLst/>
          </a:prstGeom>
          <a:noFill/>
        </p:spPr>
        <p:txBody>
          <a:bodyPr wrap="square" lIns="91440" tIns="45720" rIns="91440" bIns="45720" rtlCol="0" anchor="t">
            <a:spAutoFit/>
          </a:bodyPr>
          <a:lstStyle/>
          <a:p>
            <a:r>
              <a:rPr lang="en-US" sz="1700" b="1" dirty="0">
                <a:latin typeface="Arial"/>
                <a:cs typeface="Arial"/>
              </a:rPr>
              <a:t>Accuracy</a:t>
            </a:r>
          </a:p>
          <a:p>
            <a:r>
              <a:rPr lang="en-US" sz="1700" dirty="0">
                <a:latin typeface="Arial"/>
                <a:ea typeface="+mn-lt"/>
                <a:cs typeface="+mn-lt"/>
              </a:rPr>
              <a:t>Accuracy measures the proportion of </a:t>
            </a:r>
            <a:r>
              <a:rPr lang="en-US" sz="1700" b="1" dirty="0">
                <a:latin typeface="Arial"/>
                <a:ea typeface="+mn-lt"/>
                <a:cs typeface="+mn-lt"/>
              </a:rPr>
              <a:t>correct predictions</a:t>
            </a:r>
            <a:r>
              <a:rPr lang="en-US" sz="1700" dirty="0">
                <a:latin typeface="Arial"/>
                <a:ea typeface="+mn-lt"/>
                <a:cs typeface="+mn-lt"/>
              </a:rPr>
              <a:t> (both positive and negative) out of all predictions made.</a:t>
            </a:r>
            <a:endParaRPr lang="en-US" sz="1700">
              <a:latin typeface="Arial"/>
              <a:cs typeface="Arial"/>
            </a:endParaRPr>
          </a:p>
          <a:p>
            <a:endParaRPr lang="en-US" sz="1700" dirty="0">
              <a:latin typeface="Arial"/>
              <a:ea typeface="+mn-lt"/>
              <a:cs typeface="+mn-lt"/>
            </a:endParaRPr>
          </a:p>
          <a:p>
            <a:endParaRPr lang="en-US" sz="1700" dirty="0">
              <a:latin typeface="Arial"/>
              <a:ea typeface="+mn-lt"/>
              <a:cs typeface="+mn-lt"/>
            </a:endParaRPr>
          </a:p>
          <a:p>
            <a:endParaRPr lang="en-US" sz="1700" dirty="0">
              <a:latin typeface="Arial"/>
              <a:ea typeface="+mn-lt"/>
              <a:cs typeface="+mn-lt"/>
            </a:endParaRPr>
          </a:p>
          <a:p>
            <a:pPr marL="285750" indent="-285750">
              <a:buFont typeface="Arial"/>
              <a:buChar char="•"/>
            </a:pPr>
            <a:r>
              <a:rPr lang="en-US" sz="1700" b="1" dirty="0">
                <a:latin typeface="Arial"/>
                <a:ea typeface="+mn-lt"/>
                <a:cs typeface="+mn-lt"/>
              </a:rPr>
              <a:t>TP (True Positive):</a:t>
            </a:r>
            <a:r>
              <a:rPr lang="en-US" sz="1700" dirty="0">
                <a:latin typeface="Arial"/>
                <a:ea typeface="+mn-lt"/>
                <a:cs typeface="+mn-lt"/>
              </a:rPr>
              <a:t> Correctly predicted positive cases</a:t>
            </a:r>
            <a:endParaRPr lang="en-US">
              <a:latin typeface="Arial"/>
              <a:cs typeface="Arial"/>
            </a:endParaRPr>
          </a:p>
          <a:p>
            <a:pPr marL="285750" indent="-285750">
              <a:buFont typeface="Arial"/>
              <a:buChar char="•"/>
            </a:pPr>
            <a:r>
              <a:rPr lang="en-US" sz="1700" b="1" dirty="0">
                <a:latin typeface="Arial"/>
                <a:ea typeface="+mn-lt"/>
                <a:cs typeface="+mn-lt"/>
              </a:rPr>
              <a:t>TN (True Negative):</a:t>
            </a:r>
            <a:r>
              <a:rPr lang="en-US" sz="1700" dirty="0">
                <a:latin typeface="Arial"/>
                <a:ea typeface="+mn-lt"/>
                <a:cs typeface="+mn-lt"/>
              </a:rPr>
              <a:t> Correctly predicted negative cases</a:t>
            </a:r>
            <a:endParaRPr lang="en-US">
              <a:latin typeface="Arial"/>
              <a:cs typeface="Arial"/>
            </a:endParaRPr>
          </a:p>
          <a:p>
            <a:pPr marL="285750" indent="-285750">
              <a:buFont typeface="Arial"/>
              <a:buChar char="•"/>
            </a:pPr>
            <a:r>
              <a:rPr lang="en-US" sz="1700" b="1" dirty="0">
                <a:latin typeface="Arial"/>
                <a:ea typeface="+mn-lt"/>
                <a:cs typeface="+mn-lt"/>
              </a:rPr>
              <a:t>FP (False Positive):</a:t>
            </a:r>
            <a:r>
              <a:rPr lang="en-US" sz="1700" dirty="0">
                <a:latin typeface="Arial"/>
                <a:ea typeface="+mn-lt"/>
                <a:cs typeface="+mn-lt"/>
              </a:rPr>
              <a:t> Incorrectly predicted as positive</a:t>
            </a:r>
            <a:endParaRPr lang="en-US">
              <a:latin typeface="Arial"/>
              <a:cs typeface="Arial"/>
            </a:endParaRPr>
          </a:p>
          <a:p>
            <a:pPr marL="285750" indent="-285750">
              <a:buFont typeface="Arial"/>
              <a:buChar char="•"/>
            </a:pPr>
            <a:r>
              <a:rPr lang="en-US" sz="1700" b="1" dirty="0">
                <a:latin typeface="Arial"/>
                <a:ea typeface="+mn-lt"/>
                <a:cs typeface="+mn-lt"/>
              </a:rPr>
              <a:t>FN (False Negative):</a:t>
            </a:r>
            <a:r>
              <a:rPr lang="en-US" sz="1700" dirty="0">
                <a:latin typeface="Arial"/>
                <a:ea typeface="+mn-lt"/>
                <a:cs typeface="+mn-lt"/>
              </a:rPr>
              <a:t> Incorrectly predicted as negative</a:t>
            </a:r>
            <a:endParaRPr lang="en-US" sz="1700" dirty="0">
              <a:latin typeface="Arial"/>
            </a:endParaRPr>
          </a:p>
          <a:p>
            <a:endParaRPr lang="en-US" sz="1700" dirty="0">
              <a:latin typeface="Arial"/>
              <a:cs typeface="Arial"/>
            </a:endParaRPr>
          </a:p>
          <a:p>
            <a:r>
              <a:rPr lang="en-US" b="1" dirty="0">
                <a:latin typeface="Arial"/>
                <a:cs typeface="Arial"/>
              </a:rPr>
              <a:t>Precision (Positive Predictive Value)</a:t>
            </a:r>
            <a:endParaRPr lang="en-US" dirty="0">
              <a:latin typeface="Arial"/>
              <a:cs typeface="Arial"/>
            </a:endParaRPr>
          </a:p>
          <a:p>
            <a:r>
              <a:rPr lang="en-US" sz="1700" dirty="0">
                <a:latin typeface="Arial"/>
                <a:ea typeface="+mn-lt"/>
                <a:cs typeface="+mn-lt"/>
              </a:rPr>
              <a:t>Precision measures how many of the </a:t>
            </a:r>
            <a:r>
              <a:rPr lang="en-US" sz="1700" b="1" dirty="0">
                <a:latin typeface="Arial"/>
                <a:ea typeface="+mn-lt"/>
                <a:cs typeface="+mn-lt"/>
              </a:rPr>
              <a:t>predicted positive results</a:t>
            </a:r>
            <a:r>
              <a:rPr lang="en-US" sz="1700" dirty="0">
                <a:latin typeface="Arial"/>
                <a:ea typeface="+mn-lt"/>
                <a:cs typeface="+mn-lt"/>
              </a:rPr>
              <a:t> are actually correct.</a:t>
            </a:r>
            <a:endParaRPr lang="en-US">
              <a:latin typeface="Arial"/>
              <a:cs typeface="Arial"/>
            </a:endParaRPr>
          </a:p>
          <a:p>
            <a:endParaRPr lang="en-US" sz="1700" dirty="0">
              <a:latin typeface="Arial"/>
              <a:cs typeface="Arial"/>
            </a:endParaRPr>
          </a:p>
          <a:p>
            <a:endParaRPr lang="en-US" dirty="0">
              <a:latin typeface="Arial"/>
              <a:cs typeface="Arial"/>
            </a:endParaRPr>
          </a:p>
          <a:p>
            <a:endParaRPr lang="en-US" b="1" dirty="0">
              <a:latin typeface="Arial"/>
              <a:cs typeface="Arial"/>
            </a:endParaRPr>
          </a:p>
          <a:p>
            <a:r>
              <a:rPr lang="en-US" b="1" dirty="0">
                <a:latin typeface="Arial"/>
                <a:cs typeface="Arial"/>
              </a:rPr>
              <a:t>Recall (Sensitivity or True Positive Rate)</a:t>
            </a:r>
            <a:endParaRPr lang="en-US" dirty="0">
              <a:latin typeface="Arial"/>
              <a:cs typeface="Arial"/>
            </a:endParaRPr>
          </a:p>
          <a:p>
            <a:r>
              <a:rPr lang="en-US" dirty="0">
                <a:latin typeface="Arial"/>
                <a:ea typeface="+mn-lt"/>
                <a:cs typeface="+mn-lt"/>
              </a:rPr>
              <a:t>Recall measures how many of the </a:t>
            </a:r>
            <a:r>
              <a:rPr lang="en-US" b="1" dirty="0">
                <a:latin typeface="Arial"/>
                <a:ea typeface="+mn-lt"/>
                <a:cs typeface="+mn-lt"/>
              </a:rPr>
              <a:t>actual positive cases</a:t>
            </a:r>
            <a:r>
              <a:rPr lang="en-US" dirty="0">
                <a:latin typeface="Arial"/>
                <a:ea typeface="+mn-lt"/>
                <a:cs typeface="+mn-lt"/>
              </a:rPr>
              <a:t> your model correctly identified.</a:t>
            </a:r>
            <a:endParaRPr lang="en-US">
              <a:latin typeface="Arial"/>
              <a:cs typeface="Arial"/>
            </a:endParaRPr>
          </a:p>
          <a:p>
            <a:endParaRPr lang="en-US" dirty="0">
              <a:latin typeface="Arial"/>
              <a:cs typeface="Arial"/>
            </a:endParaRPr>
          </a:p>
          <a:p>
            <a:endParaRPr lang="en-IN" dirty="0">
              <a:latin typeface="Arial"/>
              <a:cs typeface="Arial"/>
            </a:endParaRPr>
          </a:p>
        </p:txBody>
      </p:sp>
      <p:pic>
        <p:nvPicPr>
          <p:cNvPr id="3" name="Picture 2" descr="A black text with a plus and a white background&#10;&#10;AI-generated content may be incorrect.">
            <a:extLst>
              <a:ext uri="{FF2B5EF4-FFF2-40B4-BE49-F238E27FC236}">
                <a16:creationId xmlns:a16="http://schemas.microsoft.com/office/drawing/2014/main" id="{84435CB3-9C88-AD4E-717A-6DAE2A60EB6E}"/>
              </a:ext>
            </a:extLst>
          </p:cNvPr>
          <p:cNvPicPr>
            <a:picLocks noChangeAspect="1"/>
          </p:cNvPicPr>
          <p:nvPr/>
        </p:nvPicPr>
        <p:blipFill>
          <a:blip r:embed="rId2"/>
          <a:srcRect t="-276" r="2752"/>
          <a:stretch/>
        </p:blipFill>
        <p:spPr>
          <a:xfrm>
            <a:off x="4737941" y="1329104"/>
            <a:ext cx="2927062" cy="764102"/>
          </a:xfrm>
          <a:prstGeom prst="rect">
            <a:avLst/>
          </a:prstGeom>
        </p:spPr>
      </p:pic>
      <p:pic>
        <p:nvPicPr>
          <p:cNvPr id="4" name="Picture 3" descr="A black text on a white background&#10;&#10;AI-generated content may be incorrect.">
            <a:extLst>
              <a:ext uri="{FF2B5EF4-FFF2-40B4-BE49-F238E27FC236}">
                <a16:creationId xmlns:a16="http://schemas.microsoft.com/office/drawing/2014/main" id="{382B26AC-5C10-67C0-4A25-42DB6C24986E}"/>
              </a:ext>
            </a:extLst>
          </p:cNvPr>
          <p:cNvPicPr>
            <a:picLocks noChangeAspect="1"/>
          </p:cNvPicPr>
          <p:nvPr/>
        </p:nvPicPr>
        <p:blipFill>
          <a:blip r:embed="rId3"/>
          <a:stretch>
            <a:fillRect/>
          </a:stretch>
        </p:blipFill>
        <p:spPr>
          <a:xfrm>
            <a:off x="5153025" y="4239486"/>
            <a:ext cx="1885950" cy="619125"/>
          </a:xfrm>
          <a:prstGeom prst="rect">
            <a:avLst/>
          </a:prstGeom>
        </p:spPr>
      </p:pic>
      <p:pic>
        <p:nvPicPr>
          <p:cNvPr id="9" name="Picture 8" descr="A mathematical equation with black text&#10;&#10;AI-generated content may be incorrect.">
            <a:extLst>
              <a:ext uri="{FF2B5EF4-FFF2-40B4-BE49-F238E27FC236}">
                <a16:creationId xmlns:a16="http://schemas.microsoft.com/office/drawing/2014/main" id="{226EF666-38BE-6D9F-772C-FA2FDBC51B63}"/>
              </a:ext>
            </a:extLst>
          </p:cNvPr>
          <p:cNvPicPr>
            <a:picLocks noChangeAspect="1"/>
          </p:cNvPicPr>
          <p:nvPr/>
        </p:nvPicPr>
        <p:blipFill>
          <a:blip r:embed="rId4"/>
          <a:stretch>
            <a:fillRect/>
          </a:stretch>
        </p:blipFill>
        <p:spPr>
          <a:xfrm>
            <a:off x="5152049" y="5666571"/>
            <a:ext cx="1685925" cy="647700"/>
          </a:xfrm>
          <a:prstGeom prst="rect">
            <a:avLst/>
          </a:prstGeom>
        </p:spPr>
      </p:pic>
    </p:spTree>
    <p:extLst>
      <p:ext uri="{BB962C8B-B14F-4D97-AF65-F5344CB8AC3E}">
        <p14:creationId xmlns:p14="http://schemas.microsoft.com/office/powerpoint/2010/main" val="29774147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Addressing of Overfitting, Underfitting</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9" name="TextBox 8"/>
          <p:cNvSpPr txBox="1"/>
          <p:nvPr/>
        </p:nvSpPr>
        <p:spPr>
          <a:xfrm>
            <a:off x="1436353" y="1595021"/>
            <a:ext cx="9910916" cy="4647426"/>
          </a:xfrm>
          <a:prstGeom prst="rect">
            <a:avLst/>
          </a:prstGeom>
          <a:noFill/>
        </p:spPr>
        <p:txBody>
          <a:bodyPr wrap="square" lIns="91440" tIns="45720" rIns="91440" bIns="45720" rtlCol="0" anchor="t">
            <a:spAutoFit/>
          </a:bodyPr>
          <a:lstStyle/>
          <a:p>
            <a:r>
              <a:rPr lang="en-US" sz="2000" b="1" dirty="0">
                <a:latin typeface="Arial" panose="020B0604020202020204" pitchFamily="34" charset="0"/>
                <a:cs typeface="Arial" panose="020B0604020202020204" pitchFamily="34" charset="0"/>
              </a:rPr>
              <a:t>Train-Test Split and Cross-Validation</a:t>
            </a:r>
          </a:p>
          <a:p>
            <a:pPr marL="285750" indent="-285750">
              <a:buFont typeface="Arial" panose="020B0604020202020204" pitchFamily="34" charset="0"/>
              <a:buChar char="•"/>
            </a:pPr>
            <a:r>
              <a:rPr lang="en-US" sz="2000" dirty="0">
                <a:latin typeface="Arial"/>
                <a:cs typeface="Arial"/>
              </a:rPr>
              <a:t>Split data into </a:t>
            </a:r>
            <a:r>
              <a:rPr lang="en-US" sz="2000" b="1" dirty="0">
                <a:latin typeface="Arial"/>
                <a:cs typeface="Arial"/>
              </a:rPr>
              <a:t>training</a:t>
            </a:r>
            <a:r>
              <a:rPr lang="en-US" sz="2000" dirty="0">
                <a:latin typeface="Arial"/>
                <a:cs typeface="Arial"/>
              </a:rPr>
              <a:t> and </a:t>
            </a:r>
            <a:r>
              <a:rPr lang="en-US" sz="2000" b="1" dirty="0">
                <a:latin typeface="Arial"/>
                <a:cs typeface="Arial"/>
              </a:rPr>
              <a:t>testing</a:t>
            </a:r>
            <a:r>
              <a:rPr lang="en-US" sz="2000" dirty="0">
                <a:latin typeface="Arial"/>
                <a:cs typeface="Arial"/>
              </a:rPr>
              <a:t> sets to evaluate model generalization.</a:t>
            </a:r>
          </a:p>
          <a:p>
            <a:pPr marL="285750" indent="-285750">
              <a:buFont typeface="Arial" panose="020B0604020202020204" pitchFamily="34" charset="0"/>
              <a:buChar char="•"/>
            </a:pPr>
            <a:r>
              <a:rPr lang="en-US" sz="2000" dirty="0">
                <a:latin typeface="Arial"/>
                <a:cs typeface="Arial"/>
              </a:rPr>
              <a:t>Use </a:t>
            </a:r>
            <a:r>
              <a:rPr lang="en-US" sz="2000" b="1" dirty="0">
                <a:latin typeface="Arial"/>
                <a:cs typeface="Arial"/>
              </a:rPr>
              <a:t>cross-validation</a:t>
            </a:r>
            <a:r>
              <a:rPr lang="en-US" sz="2000" dirty="0">
                <a:latin typeface="Arial"/>
                <a:cs typeface="Arial"/>
              </a:rPr>
              <a:t> to obtain a more reliable estimate of model performance and reduce </a:t>
            </a:r>
            <a:r>
              <a:rPr lang="en-US" sz="2000" b="1" dirty="0">
                <a:latin typeface="Arial"/>
                <a:cs typeface="Arial"/>
              </a:rPr>
              <a:t>overfitting</a:t>
            </a:r>
            <a:r>
              <a:rPr lang="en-US" sz="2000" dirty="0">
                <a:latin typeface="Arial"/>
                <a:cs typeface="Arial"/>
              </a:rPr>
              <a:t>.  </a:t>
            </a:r>
          </a:p>
          <a:p>
            <a:pPr marL="285750" indent="-285750">
              <a:buFont typeface="Arial" panose="020B0604020202020204" pitchFamily="34" charset="0"/>
              <a:buChar char="•"/>
            </a:pPr>
            <a:r>
              <a:rPr lang="en-US" sz="2000" dirty="0">
                <a:latin typeface="Arial"/>
                <a:cs typeface="Arial"/>
              </a:rPr>
              <a:t>Ex: </a:t>
            </a:r>
            <a:r>
              <a:rPr lang="en-US" sz="2000" dirty="0">
                <a:latin typeface="Arial"/>
                <a:ea typeface="+mn-lt"/>
                <a:cs typeface="+mn-lt"/>
              </a:rPr>
              <a:t>K-Fold Cross-Validation</a:t>
            </a:r>
            <a:endParaRPr lang="en-US" dirty="0"/>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Helps balance model </a:t>
            </a:r>
            <a:r>
              <a:rPr lang="en-US" sz="2000" b="1" dirty="0">
                <a:latin typeface="Arial" panose="020B0604020202020204" pitchFamily="34" charset="0"/>
                <a:cs typeface="Arial" panose="020B0604020202020204" pitchFamily="34" charset="0"/>
              </a:rPr>
              <a:t>complexity</a:t>
            </a:r>
            <a:r>
              <a:rPr lang="en-US" sz="2000" dirty="0">
                <a:latin typeface="Arial" panose="020B0604020202020204" pitchFamily="34" charset="0"/>
                <a:cs typeface="Arial" panose="020B0604020202020204" pitchFamily="34" charset="0"/>
              </a:rPr>
              <a:t>, avoiding </a:t>
            </a:r>
            <a:r>
              <a:rPr lang="en-US" sz="2000" b="1" dirty="0">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underfitting</a:t>
            </a:r>
            <a:r>
              <a:rPr lang="en-US" sz="2000"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Model Selection</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Start with </a:t>
            </a:r>
            <a:r>
              <a:rPr lang="en-US" sz="2000" b="1" dirty="0">
                <a:latin typeface="Arial" panose="020B0604020202020204" pitchFamily="34" charset="0"/>
                <a:cs typeface="Arial" panose="020B0604020202020204" pitchFamily="34" charset="0"/>
              </a:rPr>
              <a:t>simple models</a:t>
            </a:r>
            <a:r>
              <a:rPr lang="en-US" sz="2000" dirty="0">
                <a:latin typeface="Arial" panose="020B0604020202020204" pitchFamily="34" charset="0"/>
                <a:cs typeface="Arial" panose="020B0604020202020204" pitchFamily="34" charset="0"/>
              </a:rPr>
              <a:t>, progressively increasing complexity if necessary.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Evaluate models on </a:t>
            </a:r>
            <a:r>
              <a:rPr lang="en-US" sz="2000" b="1" dirty="0">
                <a:latin typeface="Arial" panose="020B0604020202020204" pitchFamily="34" charset="0"/>
                <a:cs typeface="Arial" panose="020B0604020202020204" pitchFamily="34" charset="0"/>
              </a:rPr>
              <a:t>training</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validation</a:t>
            </a:r>
            <a:r>
              <a:rPr lang="en-US" sz="2000" dirty="0">
                <a:latin typeface="Arial" panose="020B0604020202020204" pitchFamily="34" charset="0"/>
                <a:cs typeface="Arial" panose="020B0604020202020204" pitchFamily="34" charset="0"/>
              </a:rPr>
              <a:t> sets.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If the model performs poorly on both, increase complexity. If it performs well on training but poorly on test data, the model is likely </a:t>
            </a:r>
            <a:r>
              <a:rPr lang="en-US" sz="2000" b="1" dirty="0">
                <a:latin typeface="Arial" panose="020B0604020202020204" pitchFamily="34" charset="0"/>
                <a:cs typeface="Arial" panose="020B0604020202020204" pitchFamily="34" charset="0"/>
              </a:rPr>
              <a:t>overfitting</a:t>
            </a:r>
            <a:r>
              <a:rPr lang="en-US" sz="2000" dirty="0">
                <a:latin typeface="Arial" panose="020B0604020202020204" pitchFamily="34" charset="0"/>
                <a:cs typeface="Arial" panose="020B0604020202020204" pitchFamily="34" charset="0"/>
              </a:rPr>
              <a:t> and needs simplification.</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967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62391" y="2436223"/>
            <a:ext cx="10018713" cy="1752599"/>
          </a:xfrm>
        </p:spPr>
        <p:txBody>
          <a:bodyPr/>
          <a:lstStyle/>
          <a:p>
            <a:r>
              <a:rPr lang="en-US" dirty="0"/>
              <a:t>THANK YOU</a:t>
            </a:r>
            <a:endParaRPr lang="en-IN" dirty="0"/>
          </a:p>
        </p:txBody>
      </p:sp>
    </p:spTree>
    <p:extLst>
      <p:ext uri="{BB962C8B-B14F-4D97-AF65-F5344CB8AC3E}">
        <p14:creationId xmlns:p14="http://schemas.microsoft.com/office/powerpoint/2010/main" val="4013524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709" y="447676"/>
            <a:ext cx="11181291" cy="815068"/>
          </a:xfrm>
        </p:spPr>
        <p:txBody>
          <a:bodyPr>
            <a:noAutofit/>
          </a:bodyPr>
          <a:lstStyle/>
          <a:p>
            <a:pPr algn="ctr"/>
            <a:r>
              <a:rPr lang="en-US" sz="3700" b="1" dirty="0">
                <a:ln w="0"/>
                <a:solidFill>
                  <a:schemeClr val="tx1"/>
                </a:solidFill>
                <a:effectLst>
                  <a:outerShdw blurRad="38100" dist="19050" dir="2700000" algn="tl" rotWithShape="0">
                    <a:schemeClr val="dk1">
                      <a:alpha val="40000"/>
                    </a:schemeClr>
                  </a:outerShdw>
                </a:effectLst>
              </a:rPr>
              <a:t>Abstract</a:t>
            </a:r>
            <a:endParaRPr lang="en-IN" sz="3700" b="1" dirty="0">
              <a:ln w="0"/>
              <a:solidFill>
                <a:schemeClr val="tx1"/>
              </a:solidFill>
              <a:effectLst>
                <a:outerShdw blurRad="38100" dist="19050" dir="2700000" algn="tl" rotWithShape="0">
                  <a:schemeClr val="dk1">
                    <a:alpha val="40000"/>
                  </a:schemeClr>
                </a:outerShdw>
              </a:effectLst>
            </a:endParaRPr>
          </a:p>
        </p:txBody>
      </p:sp>
      <p:sp>
        <p:nvSpPr>
          <p:cNvPr id="6" name="Content Placeholder 2"/>
          <p:cNvSpPr>
            <a:spLocks noGrp="1"/>
          </p:cNvSpPr>
          <p:nvPr>
            <p:ph idx="1"/>
          </p:nvPr>
        </p:nvSpPr>
        <p:spPr>
          <a:xfrm>
            <a:off x="1434979" y="1857375"/>
            <a:ext cx="10757021" cy="5148398"/>
          </a:xfrm>
        </p:spPr>
        <p:txBody>
          <a:bodyPr>
            <a:norm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Pre-Owned Car Price Prediction </a:t>
            </a:r>
            <a:r>
              <a:rPr lang="en-IN" dirty="0">
                <a:latin typeface="Arial" panose="020B0604020202020204" pitchFamily="34" charset="0"/>
                <a:cs typeface="Arial" panose="020B0604020202020204" pitchFamily="34" charset="0"/>
              </a:rPr>
              <a:t>project aims to develop a machine learning model to predict the price of a pre-owned car based on its features and specifications.</a:t>
            </a:r>
          </a:p>
          <a:p>
            <a:r>
              <a:rPr lang="en-IN" dirty="0">
                <a:latin typeface="Arial" panose="020B0604020202020204" pitchFamily="34" charset="0"/>
                <a:cs typeface="Arial" panose="020B0604020202020204" pitchFamily="34" charset="0"/>
              </a:rPr>
              <a:t> With the rising demand for pre-owned vehicles, accurately determining a car's fair market value is crucial for buyers, sellers, and dealerships.</a:t>
            </a:r>
          </a:p>
          <a:p>
            <a:r>
              <a:rPr lang="en-IN" dirty="0">
                <a:latin typeface="Arial" panose="020B0604020202020204" pitchFamily="34" charset="0"/>
                <a:cs typeface="Arial" panose="020B0604020202020204" pitchFamily="34" charset="0"/>
              </a:rPr>
              <a:t>This project leverages historical car sales data, utilizing data analytics and machine learning techniques to estimate prices, making the valuation process efficient and data-driven.</a:t>
            </a:r>
          </a:p>
          <a:p>
            <a:r>
              <a:rPr lang="en-US" dirty="0">
                <a:latin typeface="Arial" panose="020B0604020202020204" pitchFamily="34" charset="0"/>
                <a:cs typeface="Arial" panose="020B0604020202020204" pitchFamily="34" charset="0"/>
              </a:rPr>
              <a:t>The model minimizes human bias and inconsistencies by providing objective, data-driven price estimates, ensuring accuracy and transparency in car valuation.</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818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0709" y="447676"/>
            <a:ext cx="11181291" cy="815068"/>
          </a:xfrm>
        </p:spPr>
        <p:txBody>
          <a:bodyPr>
            <a:noAutofit/>
          </a:bodyPr>
          <a:lstStyle/>
          <a:p>
            <a:pPr algn="ctr"/>
            <a:r>
              <a:rPr lang="en-US" sz="3700" b="1" dirty="0">
                <a:ln w="0"/>
                <a:solidFill>
                  <a:schemeClr val="tx1"/>
                </a:solidFill>
                <a:effectLst>
                  <a:outerShdw blurRad="38100" dist="19050" dir="2700000" algn="tl" rotWithShape="0">
                    <a:schemeClr val="dk1">
                      <a:alpha val="40000"/>
                    </a:schemeClr>
                  </a:outerShdw>
                </a:effectLst>
              </a:rPr>
              <a:t>Hardware and Software Requirements</a:t>
            </a:r>
            <a:endParaRPr lang="en-IN" sz="3700" b="1"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434979" y="1468484"/>
            <a:ext cx="10757021" cy="4781004"/>
          </a:xfrm>
        </p:spPr>
        <p:txBody>
          <a:bodyPr>
            <a:normAutofit lnSpcReduction="10000"/>
          </a:bodyPr>
          <a:lstStyle/>
          <a:p>
            <a:pPr marL="0" indent="0">
              <a:buNone/>
            </a:pPr>
            <a:r>
              <a:rPr lang="en-US" sz="2000" b="1" dirty="0">
                <a:solidFill>
                  <a:schemeClr val="tx1"/>
                </a:solidFill>
                <a:latin typeface="Arial" panose="020B0604020202020204" pitchFamily="34" charset="0"/>
                <a:cs typeface="Arial" panose="020B0604020202020204" pitchFamily="34" charset="0"/>
              </a:rPr>
              <a:t>Software Requirements:</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Languages:	Python, HTML, CSS, JavaScript</a:t>
            </a:r>
          </a:p>
          <a:p>
            <a:r>
              <a:rPr lang="en-US" sz="2000" dirty="0">
                <a:latin typeface="Arial" panose="020B0604020202020204" pitchFamily="34" charset="0"/>
                <a:cs typeface="Arial" panose="020B0604020202020204" pitchFamily="34" charset="0"/>
              </a:rPr>
              <a:t>Framework:   Flask</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Tools/IDE: 	Visual Studio Code</a:t>
            </a:r>
            <a:endParaRPr lang="en-IN"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 </a:t>
            </a:r>
            <a:endParaRPr lang="en-IN" sz="2000" dirty="0">
              <a:solidFill>
                <a:schemeClr val="tx1"/>
              </a:solidFill>
              <a:latin typeface="Arial" panose="020B0604020202020204" pitchFamily="34" charset="0"/>
              <a:cs typeface="Arial" panose="020B0604020202020204" pitchFamily="34" charset="0"/>
            </a:endParaRPr>
          </a:p>
          <a:p>
            <a:pPr marL="0" indent="0">
              <a:buNone/>
            </a:pPr>
            <a:r>
              <a:rPr lang="en-US" sz="2000" b="1" dirty="0">
                <a:solidFill>
                  <a:schemeClr val="tx1"/>
                </a:solidFill>
                <a:latin typeface="Arial" panose="020B0604020202020204" pitchFamily="34" charset="0"/>
                <a:cs typeface="Arial" panose="020B0604020202020204" pitchFamily="34" charset="0"/>
              </a:rPr>
              <a:t>Hardware Requirements:</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System Specifications: </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RAM: 8.00 GB</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Hard disk: 4 GB</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Operating System:   Microsoft Windows 10 (64-bit)</a:t>
            </a:r>
            <a:endParaRPr lang="en-IN"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Processor:	        Intel(R) Core(TM) i5-85205 CPU @ 1.60GHz 1.80 GHz</a:t>
            </a:r>
            <a:endParaRPr lang="en-IN" sz="2000" dirty="0">
              <a:solidFill>
                <a:schemeClr val="tx1"/>
              </a:solidFill>
              <a:latin typeface="Arial" panose="020B0604020202020204" pitchFamily="34" charset="0"/>
              <a:cs typeface="Arial" panose="020B0604020202020204" pitchFamily="34"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339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696" y="491819"/>
            <a:ext cx="11181291" cy="815068"/>
          </a:xfrm>
        </p:spPr>
        <p:txBody>
          <a:bodyPr>
            <a:noAutofit/>
          </a:bodyPr>
          <a:lstStyle/>
          <a:p>
            <a:pPr algn="ctr"/>
            <a:r>
              <a:rPr lang="en-US" sz="3700" b="1" dirty="0">
                <a:ln w="0"/>
                <a:solidFill>
                  <a:schemeClr val="tx1"/>
                </a:solidFill>
                <a:effectLst>
                  <a:outerShdw blurRad="38100" dist="19050" dir="2700000" algn="tl" rotWithShape="0">
                    <a:schemeClr val="dk1">
                      <a:alpha val="40000"/>
                    </a:schemeClr>
                  </a:outerShdw>
                </a:effectLst>
              </a:rPr>
              <a:t>System Architecture</a:t>
            </a:r>
            <a:endParaRPr lang="en-IN" sz="3700" b="1" dirty="0">
              <a:ln w="0"/>
              <a:solidFill>
                <a:schemeClr val="tx1"/>
              </a:solidFill>
              <a:effectLst>
                <a:outerShdw blurRad="38100" dist="19050" dir="2700000" algn="tl" rotWithShape="0">
                  <a:schemeClr val="dk1">
                    <a:alpha val="40000"/>
                  </a:schemeClr>
                </a:outerShdw>
              </a:effectLst>
            </a:endParaRP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8758" t="27370" r="1993" b="20935"/>
          <a:stretch/>
        </p:blipFill>
        <p:spPr>
          <a:xfrm>
            <a:off x="3550990" y="1923549"/>
            <a:ext cx="879582" cy="765179"/>
          </a:xfrm>
          <a:prstGeom prst="rect">
            <a:avLst/>
          </a:prstGeo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267" t="30634" r="22608" b="31082"/>
          <a:stretch/>
        </p:blipFill>
        <p:spPr>
          <a:xfrm>
            <a:off x="4432935" y="1769508"/>
            <a:ext cx="1368097" cy="967679"/>
          </a:xfrm>
          <a:prstGeom prst="rect">
            <a:avLst/>
          </a:prstGeom>
        </p:spPr>
      </p:pic>
      <p:sp>
        <p:nvSpPr>
          <p:cNvPr id="6" name="TextBox 5"/>
          <p:cNvSpPr txBox="1"/>
          <p:nvPr/>
        </p:nvSpPr>
        <p:spPr>
          <a:xfrm>
            <a:off x="6601353" y="1996026"/>
            <a:ext cx="2114022" cy="492443"/>
          </a:xfrm>
          <a:prstGeom prst="rect">
            <a:avLst/>
          </a:prstGeom>
          <a:noFill/>
          <a:ln>
            <a:solidFill>
              <a:schemeClr val="tx1"/>
            </a:solidFill>
            <a:prstDash val="lgDash"/>
          </a:ln>
        </p:spPr>
        <p:txBody>
          <a:bodyPr wrap="square" rtlCol="0">
            <a:spAutoFit/>
          </a:bodyPr>
          <a:lstStyle/>
          <a:p>
            <a:pPr algn="ctr"/>
            <a:r>
              <a:rPr lang="en-IN" sz="1300" dirty="0">
                <a:latin typeface="Arial" panose="020B0604020202020204" pitchFamily="34" charset="0"/>
                <a:cs typeface="Arial" panose="020B0604020202020204" pitchFamily="34" charset="0"/>
              </a:rPr>
              <a:t>HTML/CSS/JavaScript</a:t>
            </a:r>
          </a:p>
          <a:p>
            <a:pPr algn="ctr"/>
            <a:endParaRPr lang="en-IN" sz="1300" dirty="0">
              <a:latin typeface="Arial" panose="020B0604020202020204" pitchFamily="34" charset="0"/>
              <a:cs typeface="Arial" panose="020B0604020202020204" pitchFamily="34" charset="0"/>
            </a:endParaRPr>
          </a:p>
        </p:txBody>
      </p:sp>
      <p:sp>
        <p:nvSpPr>
          <p:cNvPr id="7" name="Rectangle 6"/>
          <p:cNvSpPr/>
          <p:nvPr/>
        </p:nvSpPr>
        <p:spPr>
          <a:xfrm>
            <a:off x="4287027" y="3407707"/>
            <a:ext cx="1665408" cy="499874"/>
          </a:xfrm>
          <a:prstGeom prst="rect">
            <a:avLst/>
          </a:prstGeom>
          <a:solidFill>
            <a:srgbClr val="A5D4FE"/>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4284277" y="3511450"/>
            <a:ext cx="1672365" cy="292388"/>
          </a:xfrm>
          <a:prstGeom prst="rect">
            <a:avLst/>
          </a:prstGeom>
          <a:noFill/>
        </p:spPr>
        <p:txBody>
          <a:bodyPr wrap="square" rtlCol="0">
            <a:spAutoFit/>
          </a:bodyPr>
          <a:lstStyle/>
          <a:p>
            <a:pPr algn="ctr"/>
            <a:r>
              <a:rPr lang="en-IN" sz="1300" b="1" dirty="0">
                <a:latin typeface="Arial" panose="020B0604020202020204" pitchFamily="34" charset="0"/>
                <a:cs typeface="Arial" panose="020B0604020202020204" pitchFamily="34" charset="0"/>
              </a:rPr>
              <a:t>Backend Server</a:t>
            </a:r>
          </a:p>
        </p:txBody>
      </p:sp>
      <p:sp>
        <p:nvSpPr>
          <p:cNvPr id="9" name="TextBox 8"/>
          <p:cNvSpPr txBox="1"/>
          <p:nvPr/>
        </p:nvSpPr>
        <p:spPr>
          <a:xfrm>
            <a:off x="6601353" y="3504612"/>
            <a:ext cx="2114021" cy="292388"/>
          </a:xfrm>
          <a:prstGeom prst="rect">
            <a:avLst/>
          </a:prstGeom>
          <a:noFill/>
          <a:ln>
            <a:solidFill>
              <a:schemeClr val="tx1"/>
            </a:solidFill>
            <a:prstDash val="lgDash"/>
          </a:ln>
        </p:spPr>
        <p:txBody>
          <a:bodyPr wrap="square" rtlCol="0">
            <a:spAutoFit/>
          </a:bodyPr>
          <a:lstStyle/>
          <a:p>
            <a:pPr algn="ctr"/>
            <a:r>
              <a:rPr lang="en-IN" sz="1300" dirty="0">
                <a:latin typeface="Arial" panose="020B0604020202020204" pitchFamily="34" charset="0"/>
                <a:cs typeface="Arial" panose="020B0604020202020204" pitchFamily="34" charset="0"/>
              </a:rPr>
              <a:t>Flask framework</a:t>
            </a:r>
          </a:p>
        </p:txBody>
      </p:sp>
      <p:sp>
        <p:nvSpPr>
          <p:cNvPr id="10" name="Up-Down Arrow 9"/>
          <p:cNvSpPr/>
          <p:nvPr/>
        </p:nvSpPr>
        <p:spPr>
          <a:xfrm>
            <a:off x="4965075" y="2800350"/>
            <a:ext cx="303815" cy="533186"/>
          </a:xfrm>
          <a:prstGeom prst="up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8" name="Picture 4" descr="Flask&quot; Icon - Download for free – Iconduck"/>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3741261" y="3358378"/>
            <a:ext cx="442614" cy="719333"/>
          </a:xfrm>
          <a:prstGeom prst="rect">
            <a:avLst/>
          </a:prstGeom>
          <a:noFill/>
          <a:extLst>
            <a:ext uri="{909E8E84-426E-40DD-AFC4-6F175D3DCCD1}">
              <a14:hiddenFill xmlns:a14="http://schemas.microsoft.com/office/drawing/2010/main">
                <a:solidFill>
                  <a:srgbClr val="FFFFFF"/>
                </a:solidFill>
              </a14:hiddenFill>
            </a:ext>
          </a:extLst>
        </p:spPr>
      </p:pic>
      <p:sp>
        <p:nvSpPr>
          <p:cNvPr id="14" name="Up-Down Arrow 13"/>
          <p:cNvSpPr/>
          <p:nvPr/>
        </p:nvSpPr>
        <p:spPr>
          <a:xfrm>
            <a:off x="4951912" y="4103609"/>
            <a:ext cx="303815" cy="533186"/>
          </a:xfrm>
          <a:prstGeom prst="up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2105395" y="4832823"/>
            <a:ext cx="1665408" cy="499874"/>
          </a:xfrm>
          <a:prstGeom prst="rect">
            <a:avLst/>
          </a:prstGeom>
          <a:solidFill>
            <a:schemeClr val="accent1">
              <a:lumMod val="20000"/>
              <a:lumOff val="80000"/>
            </a:schemeClr>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p:cNvSpPr txBox="1"/>
          <p:nvPr/>
        </p:nvSpPr>
        <p:spPr>
          <a:xfrm>
            <a:off x="2120039" y="4832823"/>
            <a:ext cx="1672365" cy="499874"/>
          </a:xfrm>
          <a:prstGeom prst="rect">
            <a:avLst/>
          </a:prstGeom>
          <a:noFill/>
        </p:spPr>
        <p:txBody>
          <a:bodyPr wrap="square" rtlCol="0">
            <a:spAutoFit/>
          </a:bodyPr>
          <a:lstStyle>
            <a:defPPr>
              <a:defRPr lang="en-US"/>
            </a:defPPr>
            <a:lvl1pPr algn="ctr">
              <a:defRPr sz="1300" b="1">
                <a:latin typeface="Arial" panose="020B0604020202020204" pitchFamily="34" charset="0"/>
                <a:cs typeface="Arial" panose="020B0604020202020204" pitchFamily="34" charset="0"/>
              </a:defRPr>
            </a:lvl1pPr>
          </a:lstStyle>
          <a:p>
            <a:r>
              <a:rPr lang="en-IN" dirty="0"/>
              <a:t>Data </a:t>
            </a:r>
          </a:p>
          <a:p>
            <a:r>
              <a:rPr lang="en-IN" dirty="0"/>
              <a:t>Pre-processing</a:t>
            </a:r>
          </a:p>
        </p:txBody>
      </p:sp>
      <p:sp>
        <p:nvSpPr>
          <p:cNvPr id="22" name="Rectangle 21"/>
          <p:cNvSpPr/>
          <p:nvPr/>
        </p:nvSpPr>
        <p:spPr>
          <a:xfrm>
            <a:off x="4284277" y="4832823"/>
            <a:ext cx="1665408" cy="499874"/>
          </a:xfrm>
          <a:prstGeom prst="rect">
            <a:avLst/>
          </a:prstGeom>
          <a:solidFill>
            <a:schemeClr val="accent1">
              <a:lumMod val="20000"/>
              <a:lumOff val="80000"/>
            </a:schemeClr>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p:cNvSpPr/>
          <p:nvPr/>
        </p:nvSpPr>
        <p:spPr>
          <a:xfrm>
            <a:off x="6458052" y="4832388"/>
            <a:ext cx="1665408" cy="499874"/>
          </a:xfrm>
          <a:prstGeom prst="rect">
            <a:avLst/>
          </a:prstGeom>
          <a:solidFill>
            <a:schemeClr val="accent1">
              <a:lumMod val="20000"/>
              <a:lumOff val="80000"/>
            </a:schemeClr>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p:cNvSpPr txBox="1"/>
          <p:nvPr/>
        </p:nvSpPr>
        <p:spPr>
          <a:xfrm>
            <a:off x="4267638" y="4832823"/>
            <a:ext cx="1672365" cy="499874"/>
          </a:xfrm>
          <a:prstGeom prst="rect">
            <a:avLst/>
          </a:prstGeom>
          <a:noFill/>
        </p:spPr>
        <p:txBody>
          <a:bodyPr wrap="square" rtlCol="0">
            <a:spAutoFit/>
          </a:bodyPr>
          <a:lstStyle>
            <a:defPPr>
              <a:defRPr lang="en-US"/>
            </a:defPPr>
            <a:lvl1pPr algn="ctr">
              <a:defRPr sz="1300" b="1">
                <a:latin typeface="Arial" panose="020B0604020202020204" pitchFamily="34" charset="0"/>
                <a:cs typeface="Arial" panose="020B0604020202020204" pitchFamily="34" charset="0"/>
              </a:defRPr>
            </a:lvl1pPr>
          </a:lstStyle>
          <a:p>
            <a:r>
              <a:rPr lang="en-IN" dirty="0"/>
              <a:t>Machine Learning</a:t>
            </a:r>
          </a:p>
          <a:p>
            <a:r>
              <a:rPr lang="en-US" dirty="0"/>
              <a:t>Model</a:t>
            </a:r>
            <a:endParaRPr lang="en-IN" dirty="0"/>
          </a:p>
        </p:txBody>
      </p:sp>
      <p:sp>
        <p:nvSpPr>
          <p:cNvPr id="25" name="TextBox 24"/>
          <p:cNvSpPr txBox="1"/>
          <p:nvPr/>
        </p:nvSpPr>
        <p:spPr>
          <a:xfrm>
            <a:off x="6458052" y="4832388"/>
            <a:ext cx="1672365" cy="499874"/>
          </a:xfrm>
          <a:prstGeom prst="rect">
            <a:avLst/>
          </a:prstGeom>
          <a:noFill/>
        </p:spPr>
        <p:txBody>
          <a:bodyPr wrap="square" rtlCol="0">
            <a:spAutoFit/>
          </a:bodyPr>
          <a:lstStyle>
            <a:defPPr>
              <a:defRPr lang="en-US"/>
            </a:defPPr>
            <a:lvl1pPr algn="ctr">
              <a:defRPr sz="1300" b="1">
                <a:latin typeface="Arial" panose="020B0604020202020204" pitchFamily="34" charset="0"/>
                <a:cs typeface="Arial" panose="020B0604020202020204" pitchFamily="34" charset="0"/>
              </a:defRPr>
            </a:lvl1pPr>
          </a:lstStyle>
          <a:p>
            <a:r>
              <a:rPr lang="en-IN" dirty="0"/>
              <a:t>Predicted </a:t>
            </a:r>
          </a:p>
          <a:p>
            <a:r>
              <a:rPr lang="en-US" dirty="0"/>
              <a:t>Output</a:t>
            </a:r>
            <a:endParaRPr lang="en-IN" dirty="0"/>
          </a:p>
        </p:txBody>
      </p:sp>
      <p:sp>
        <p:nvSpPr>
          <p:cNvPr id="12" name="Right Arrow 11"/>
          <p:cNvSpPr/>
          <p:nvPr/>
        </p:nvSpPr>
        <p:spPr>
          <a:xfrm>
            <a:off x="3837781" y="4981150"/>
            <a:ext cx="384480" cy="186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ight Arrow 26"/>
          <p:cNvSpPr/>
          <p:nvPr/>
        </p:nvSpPr>
        <p:spPr>
          <a:xfrm>
            <a:off x="6000828" y="4988919"/>
            <a:ext cx="384480" cy="1868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p:cNvSpPr/>
          <p:nvPr/>
        </p:nvSpPr>
        <p:spPr>
          <a:xfrm>
            <a:off x="4274595" y="5801739"/>
            <a:ext cx="1665408" cy="499874"/>
          </a:xfrm>
          <a:prstGeom prst="rect">
            <a:avLst/>
          </a:prstGeom>
          <a:solidFill>
            <a:srgbClr val="A5D4FE"/>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4284277" y="5905482"/>
            <a:ext cx="1672365" cy="292388"/>
          </a:xfrm>
          <a:prstGeom prst="rect">
            <a:avLst/>
          </a:prstGeom>
          <a:noFill/>
        </p:spPr>
        <p:txBody>
          <a:bodyPr wrap="square" rtlCol="0">
            <a:spAutoFit/>
          </a:bodyPr>
          <a:lstStyle>
            <a:defPPr>
              <a:defRPr lang="en-US"/>
            </a:defPPr>
            <a:lvl1pPr algn="ctr">
              <a:defRPr sz="1300" b="1">
                <a:latin typeface="Arial" panose="020B0604020202020204" pitchFamily="34" charset="0"/>
                <a:cs typeface="Arial" panose="020B0604020202020204" pitchFamily="34" charset="0"/>
              </a:defRPr>
            </a:lvl1pPr>
          </a:lstStyle>
          <a:p>
            <a:r>
              <a:rPr lang="en-IN" dirty="0"/>
              <a:t>Car Dataset</a:t>
            </a:r>
          </a:p>
        </p:txBody>
      </p:sp>
      <p:sp>
        <p:nvSpPr>
          <p:cNvPr id="30" name="Can 29"/>
          <p:cNvSpPr/>
          <p:nvPr/>
        </p:nvSpPr>
        <p:spPr>
          <a:xfrm>
            <a:off x="3615563" y="5949082"/>
            <a:ext cx="444435" cy="244639"/>
          </a:xfrm>
          <a:prstGeom prst="can">
            <a:avLst/>
          </a:prstGeom>
          <a:solidFill>
            <a:srgbClr val="A5D4FE"/>
          </a:solidFill>
          <a:ln w="19050">
            <a:solidFill>
              <a:srgbClr val="2E51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100" dirty="0">
              <a:ln w="0"/>
              <a:solidFill>
                <a:schemeClr val="tx1"/>
              </a:solidFill>
              <a:effectLst>
                <a:outerShdw blurRad="38100" dist="19050" dir="2700000" algn="tl" rotWithShape="0">
                  <a:schemeClr val="dk1">
                    <a:alpha val="40000"/>
                  </a:schemeClr>
                </a:outerShdw>
              </a:effectLst>
            </a:endParaRPr>
          </a:p>
        </p:txBody>
      </p:sp>
      <p:sp>
        <p:nvSpPr>
          <p:cNvPr id="13" name="Down Arrow 12"/>
          <p:cNvSpPr/>
          <p:nvPr/>
        </p:nvSpPr>
        <p:spPr>
          <a:xfrm>
            <a:off x="4965075" y="5389992"/>
            <a:ext cx="308663" cy="378002"/>
          </a:xfrm>
          <a:prstGeom prst="down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p:cNvSpPr txBox="1"/>
          <p:nvPr/>
        </p:nvSpPr>
        <p:spPr>
          <a:xfrm>
            <a:off x="9181286" y="3086100"/>
            <a:ext cx="2568262" cy="1292662"/>
          </a:xfrm>
          <a:prstGeom prst="rect">
            <a:avLst/>
          </a:prstGeom>
          <a:noFill/>
          <a:ln>
            <a:solidFill>
              <a:schemeClr val="tx1"/>
            </a:solidFill>
            <a:prstDash val="solid"/>
          </a:ln>
        </p:spPr>
        <p:txBody>
          <a:bodyPr wrap="square" rtlCol="0">
            <a:spAutoFit/>
          </a:bodyPr>
          <a:lstStyle/>
          <a:p>
            <a:pPr marL="171450" indent="-171450">
              <a:buFont typeface="Arial" panose="020B0604020202020204" pitchFamily="34" charset="0"/>
              <a:buChar char="•"/>
            </a:pPr>
            <a:r>
              <a:rPr lang="en-IN" sz="1300" dirty="0"/>
              <a:t>HTML/CSS/JavaScript for UI</a:t>
            </a:r>
          </a:p>
          <a:p>
            <a:pPr marL="171450" lvl="0" indent="-171450">
              <a:buFont typeface="Arial" panose="020B0604020202020204" pitchFamily="34" charset="0"/>
              <a:buChar char="•"/>
            </a:pPr>
            <a:r>
              <a:rPr lang="en-US" altLang="en-US" sz="1300" dirty="0"/>
              <a:t>Flask: Backend framework</a:t>
            </a:r>
          </a:p>
          <a:p>
            <a:pPr marL="171450" lvl="0" indent="-171450">
              <a:buFont typeface="Arial" panose="020B0604020202020204" pitchFamily="34" charset="0"/>
              <a:buChar char="•"/>
            </a:pPr>
            <a:r>
              <a:rPr lang="en-US" altLang="en-US" sz="1300" dirty="0"/>
              <a:t>Pre-processing: Data cleaning</a:t>
            </a:r>
          </a:p>
          <a:p>
            <a:pPr marL="171450" lvl="0" indent="-171450">
              <a:buFont typeface="Arial" panose="020B0604020202020204" pitchFamily="34" charset="0"/>
              <a:buChar char="•"/>
            </a:pPr>
            <a:r>
              <a:rPr lang="en-US" altLang="en-US" sz="1300" dirty="0"/>
              <a:t>ML Model: Price prediction</a:t>
            </a:r>
          </a:p>
          <a:p>
            <a:pPr marL="171450" lvl="0" indent="-171450">
              <a:buFont typeface="Arial" panose="020B0604020202020204" pitchFamily="34" charset="0"/>
              <a:buChar char="•"/>
            </a:pPr>
            <a:r>
              <a:rPr lang="en-US" altLang="en-US" sz="1300" dirty="0"/>
              <a:t>Dataset: Car sales data</a:t>
            </a:r>
          </a:p>
          <a:p>
            <a:pPr marL="171450" lvl="0" indent="-171450">
              <a:buFont typeface="Arial" panose="020B0604020202020204" pitchFamily="34" charset="0"/>
              <a:buChar char="•"/>
            </a:pPr>
            <a:r>
              <a:rPr lang="en-US" altLang="en-US" sz="1300" dirty="0"/>
              <a:t>Output: Predicted price </a:t>
            </a:r>
          </a:p>
        </p:txBody>
      </p:sp>
    </p:spTree>
    <p:extLst>
      <p:ext uri="{BB962C8B-B14F-4D97-AF65-F5344CB8AC3E}">
        <p14:creationId xmlns:p14="http://schemas.microsoft.com/office/powerpoint/2010/main" val="318728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2438400" y="556821"/>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p:cNvSpPr/>
          <p:nvPr/>
        </p:nvSpPr>
        <p:spPr>
          <a:xfrm>
            <a:off x="2438400" y="1286555"/>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p:cNvSpPr/>
          <p:nvPr/>
        </p:nvSpPr>
        <p:spPr>
          <a:xfrm>
            <a:off x="2438399" y="2086054"/>
            <a:ext cx="2654710" cy="71238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2462979" y="3009915"/>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p:cNvSpPr/>
          <p:nvPr/>
        </p:nvSpPr>
        <p:spPr>
          <a:xfrm>
            <a:off x="2462979" y="3679126"/>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p:cNvSpPr txBox="1"/>
          <p:nvPr/>
        </p:nvSpPr>
        <p:spPr>
          <a:xfrm>
            <a:off x="2438400" y="556822"/>
            <a:ext cx="2630129" cy="646331"/>
          </a:xfrm>
          <a:prstGeom prst="rect">
            <a:avLst/>
          </a:prstGeom>
          <a:noFill/>
        </p:spPr>
        <p:txBody>
          <a:bodyPr wrap="square" rtlCol="0">
            <a:spAutoFit/>
          </a:bodyPr>
          <a:lstStyle/>
          <a:p>
            <a:pPr algn="ctr"/>
            <a:r>
              <a:rPr lang="en-IN" b="1" dirty="0"/>
              <a:t>Data Collection</a:t>
            </a:r>
            <a:endParaRPr lang="en-IN" dirty="0"/>
          </a:p>
          <a:p>
            <a:endParaRPr lang="en-IN" dirty="0"/>
          </a:p>
        </p:txBody>
      </p:sp>
      <p:sp>
        <p:nvSpPr>
          <p:cNvPr id="21" name="TextBox 20"/>
          <p:cNvSpPr txBox="1"/>
          <p:nvPr/>
        </p:nvSpPr>
        <p:spPr>
          <a:xfrm>
            <a:off x="5324168" y="461427"/>
            <a:ext cx="4640825" cy="830997"/>
          </a:xfrm>
          <a:prstGeom prst="rect">
            <a:avLst/>
          </a:prstGeom>
          <a:noFill/>
        </p:spPr>
        <p:txBody>
          <a:bodyPr wrap="square" rtlCol="0">
            <a:spAutoFit/>
          </a:bodyPr>
          <a:lstStyle/>
          <a:p>
            <a:pPr lvl="1"/>
            <a:r>
              <a:rPr lang="en-IN" sz="1500" b="1" dirty="0"/>
              <a:t>Features:</a:t>
            </a:r>
            <a:r>
              <a:rPr lang="en-IN" sz="1500" dirty="0"/>
              <a:t> Car age, brand, model, mileage, fuel type, transmission, etc.</a:t>
            </a:r>
          </a:p>
          <a:p>
            <a:endParaRPr lang="en-IN" dirty="0"/>
          </a:p>
        </p:txBody>
      </p:sp>
      <p:sp>
        <p:nvSpPr>
          <p:cNvPr id="37" name="TextBox 36"/>
          <p:cNvSpPr txBox="1"/>
          <p:nvPr/>
        </p:nvSpPr>
        <p:spPr>
          <a:xfrm>
            <a:off x="2438400" y="1382420"/>
            <a:ext cx="2654710" cy="369332"/>
          </a:xfrm>
          <a:prstGeom prst="rect">
            <a:avLst/>
          </a:prstGeom>
          <a:noFill/>
        </p:spPr>
        <p:txBody>
          <a:bodyPr wrap="square" rtlCol="0">
            <a:spAutoFit/>
          </a:bodyPr>
          <a:lstStyle/>
          <a:p>
            <a:pPr algn="ctr"/>
            <a:r>
              <a:rPr lang="en-IN" b="1" dirty="0"/>
              <a:t>Data Pre-processing</a:t>
            </a:r>
            <a:endParaRPr lang="en-IN" dirty="0"/>
          </a:p>
        </p:txBody>
      </p:sp>
      <p:sp>
        <p:nvSpPr>
          <p:cNvPr id="36" name="Rectangle 35"/>
          <p:cNvSpPr/>
          <p:nvPr/>
        </p:nvSpPr>
        <p:spPr>
          <a:xfrm>
            <a:off x="5299587" y="1104863"/>
            <a:ext cx="6784258" cy="1015663"/>
          </a:xfrm>
          <a:prstGeom prst="rect">
            <a:avLst/>
          </a:prstGeom>
        </p:spPr>
        <p:txBody>
          <a:bodyPr wrap="square">
            <a:spAutoFit/>
          </a:bodyPr>
          <a:lstStyle/>
          <a:p>
            <a:pPr lvl="1"/>
            <a:r>
              <a:rPr lang="en-IN" sz="1500" b="1" dirty="0"/>
              <a:t>Handling Missing Values</a:t>
            </a:r>
            <a:endParaRPr lang="en-IN" sz="1500" dirty="0"/>
          </a:p>
          <a:p>
            <a:pPr lvl="1"/>
            <a:r>
              <a:rPr lang="en-IN" sz="1500" b="1" dirty="0"/>
              <a:t>Encoding Categorical Data</a:t>
            </a:r>
            <a:r>
              <a:rPr lang="en-IN" sz="1500" dirty="0"/>
              <a:t> (e.g., One-Hot Encoding, Label Encoding)</a:t>
            </a:r>
          </a:p>
          <a:p>
            <a:pPr lvl="1"/>
            <a:r>
              <a:rPr lang="en-IN" sz="1500" b="1" dirty="0"/>
              <a:t>Feature Scaling</a:t>
            </a:r>
            <a:r>
              <a:rPr lang="en-IN" sz="1500" dirty="0"/>
              <a:t> (Standardization/Normalization)</a:t>
            </a:r>
          </a:p>
          <a:p>
            <a:pPr lvl="1"/>
            <a:r>
              <a:rPr lang="en-IN" sz="1500" b="1" dirty="0"/>
              <a:t>Splitting Data</a:t>
            </a:r>
            <a:r>
              <a:rPr lang="en-IN" sz="1500" dirty="0"/>
              <a:t> (Train-Test Split)</a:t>
            </a:r>
          </a:p>
        </p:txBody>
      </p:sp>
      <p:sp>
        <p:nvSpPr>
          <p:cNvPr id="39" name="TextBox 38"/>
          <p:cNvSpPr txBox="1"/>
          <p:nvPr/>
        </p:nvSpPr>
        <p:spPr>
          <a:xfrm>
            <a:off x="2462980" y="2142680"/>
            <a:ext cx="2654709" cy="646331"/>
          </a:xfrm>
          <a:prstGeom prst="rect">
            <a:avLst/>
          </a:prstGeom>
          <a:noFill/>
        </p:spPr>
        <p:txBody>
          <a:bodyPr wrap="square" rtlCol="0">
            <a:spAutoFit/>
          </a:bodyPr>
          <a:lstStyle/>
          <a:p>
            <a:pPr algn="ctr"/>
            <a:r>
              <a:rPr lang="en-IN" b="1" dirty="0"/>
              <a:t>Exploratory Data Analysis (EDA)</a:t>
            </a:r>
            <a:endParaRPr lang="en-IN" dirty="0"/>
          </a:p>
        </p:txBody>
      </p:sp>
      <p:sp>
        <p:nvSpPr>
          <p:cNvPr id="40" name="TextBox 39"/>
          <p:cNvSpPr txBox="1"/>
          <p:nvPr/>
        </p:nvSpPr>
        <p:spPr>
          <a:xfrm>
            <a:off x="2477728" y="3053275"/>
            <a:ext cx="2654710" cy="369332"/>
          </a:xfrm>
          <a:prstGeom prst="rect">
            <a:avLst/>
          </a:prstGeom>
          <a:noFill/>
        </p:spPr>
        <p:txBody>
          <a:bodyPr wrap="square" rtlCol="0">
            <a:spAutoFit/>
          </a:bodyPr>
          <a:lstStyle/>
          <a:p>
            <a:pPr algn="ctr"/>
            <a:r>
              <a:rPr lang="en-IN" b="1" dirty="0"/>
              <a:t>Model Selection</a:t>
            </a:r>
            <a:endParaRPr lang="en-IN" dirty="0"/>
          </a:p>
        </p:txBody>
      </p:sp>
      <p:sp>
        <p:nvSpPr>
          <p:cNvPr id="41" name="TextBox 40"/>
          <p:cNvSpPr txBox="1"/>
          <p:nvPr/>
        </p:nvSpPr>
        <p:spPr>
          <a:xfrm>
            <a:off x="2477729" y="3698189"/>
            <a:ext cx="2654709" cy="369332"/>
          </a:xfrm>
          <a:prstGeom prst="rect">
            <a:avLst/>
          </a:prstGeom>
          <a:noFill/>
        </p:spPr>
        <p:txBody>
          <a:bodyPr wrap="square" rtlCol="0">
            <a:spAutoFit/>
          </a:bodyPr>
          <a:lstStyle/>
          <a:p>
            <a:pPr algn="ctr"/>
            <a:r>
              <a:rPr lang="en-IN" b="1" dirty="0"/>
              <a:t>Model Training</a:t>
            </a:r>
            <a:endParaRPr lang="en-IN" dirty="0"/>
          </a:p>
        </p:txBody>
      </p:sp>
      <p:sp>
        <p:nvSpPr>
          <p:cNvPr id="38" name="Rectangle 37"/>
          <p:cNvSpPr/>
          <p:nvPr/>
        </p:nvSpPr>
        <p:spPr>
          <a:xfrm>
            <a:off x="5299587" y="2188846"/>
            <a:ext cx="6096000" cy="553998"/>
          </a:xfrm>
          <a:prstGeom prst="rect">
            <a:avLst/>
          </a:prstGeom>
        </p:spPr>
        <p:txBody>
          <a:bodyPr>
            <a:spAutoFit/>
          </a:bodyPr>
          <a:lstStyle/>
          <a:p>
            <a:pPr lvl="1"/>
            <a:r>
              <a:rPr lang="en-IN" sz="1500" dirty="0"/>
              <a:t>Data Visualization (scatter plots, correlation </a:t>
            </a:r>
            <a:r>
              <a:rPr lang="en-IN" sz="1500" dirty="0" err="1"/>
              <a:t>heatmaps</a:t>
            </a:r>
            <a:r>
              <a:rPr lang="en-IN" sz="1500" dirty="0"/>
              <a:t>)</a:t>
            </a:r>
          </a:p>
          <a:p>
            <a:pPr lvl="1"/>
            <a:r>
              <a:rPr lang="en-IN" sz="1500" dirty="0"/>
              <a:t>Identifying trends and patterns</a:t>
            </a:r>
          </a:p>
        </p:txBody>
      </p:sp>
      <p:sp>
        <p:nvSpPr>
          <p:cNvPr id="43" name="Rectangle 42"/>
          <p:cNvSpPr/>
          <p:nvPr/>
        </p:nvSpPr>
        <p:spPr>
          <a:xfrm>
            <a:off x="5299587" y="2970781"/>
            <a:ext cx="6096000" cy="553998"/>
          </a:xfrm>
          <a:prstGeom prst="rect">
            <a:avLst/>
          </a:prstGeom>
        </p:spPr>
        <p:txBody>
          <a:bodyPr>
            <a:spAutoFit/>
          </a:bodyPr>
          <a:lstStyle/>
          <a:p>
            <a:pPr lvl="1"/>
            <a:r>
              <a:rPr lang="en-IN" sz="1500" b="1" dirty="0"/>
              <a:t>Algorithms:</a:t>
            </a:r>
            <a:r>
              <a:rPr lang="en-IN" sz="1500" dirty="0"/>
              <a:t> Linear Regression, Decision Tree, Random Forest, etc.</a:t>
            </a:r>
          </a:p>
          <a:p>
            <a:pPr lvl="1"/>
            <a:r>
              <a:rPr lang="en-IN" sz="1500" dirty="0"/>
              <a:t>Choosing based on data characteristics</a:t>
            </a:r>
          </a:p>
        </p:txBody>
      </p:sp>
      <p:sp>
        <p:nvSpPr>
          <p:cNvPr id="45" name="Rectangle 44"/>
          <p:cNvSpPr/>
          <p:nvPr/>
        </p:nvSpPr>
        <p:spPr>
          <a:xfrm>
            <a:off x="5299587" y="3669880"/>
            <a:ext cx="6096000" cy="553998"/>
          </a:xfrm>
          <a:prstGeom prst="rect">
            <a:avLst/>
          </a:prstGeom>
        </p:spPr>
        <p:txBody>
          <a:bodyPr>
            <a:spAutoFit/>
          </a:bodyPr>
          <a:lstStyle/>
          <a:p>
            <a:pPr lvl="1"/>
            <a:r>
              <a:rPr lang="en-IN" sz="1500" dirty="0"/>
              <a:t>Feeding training data into the selected model</a:t>
            </a:r>
          </a:p>
          <a:p>
            <a:pPr lvl="1"/>
            <a:r>
              <a:rPr lang="en-IN" sz="1500" dirty="0"/>
              <a:t>Learning the relationship between features and target</a:t>
            </a:r>
          </a:p>
        </p:txBody>
      </p:sp>
      <p:sp>
        <p:nvSpPr>
          <p:cNvPr id="47" name="Rectangle 46"/>
          <p:cNvSpPr/>
          <p:nvPr/>
        </p:nvSpPr>
        <p:spPr>
          <a:xfrm>
            <a:off x="2438399" y="4430742"/>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2438400" y="4492202"/>
            <a:ext cx="2654710" cy="369332"/>
          </a:xfrm>
          <a:prstGeom prst="rect">
            <a:avLst/>
          </a:prstGeom>
          <a:noFill/>
        </p:spPr>
        <p:txBody>
          <a:bodyPr wrap="square" rtlCol="0">
            <a:spAutoFit/>
          </a:bodyPr>
          <a:lstStyle/>
          <a:p>
            <a:pPr algn="ctr"/>
            <a:r>
              <a:rPr lang="en-IN" b="1" dirty="0"/>
              <a:t>Model Evaluation</a:t>
            </a:r>
            <a:endParaRPr lang="en-IN" dirty="0"/>
          </a:p>
        </p:txBody>
      </p:sp>
      <p:sp>
        <p:nvSpPr>
          <p:cNvPr id="46" name="Rectangle 45"/>
          <p:cNvSpPr/>
          <p:nvPr/>
        </p:nvSpPr>
        <p:spPr>
          <a:xfrm>
            <a:off x="5299587" y="4405732"/>
            <a:ext cx="6096000" cy="553998"/>
          </a:xfrm>
          <a:prstGeom prst="rect">
            <a:avLst/>
          </a:prstGeom>
        </p:spPr>
        <p:txBody>
          <a:bodyPr>
            <a:spAutoFit/>
          </a:bodyPr>
          <a:lstStyle/>
          <a:p>
            <a:pPr lvl="1"/>
            <a:r>
              <a:rPr lang="en-IN" sz="1500" b="1" dirty="0"/>
              <a:t>Metrics:</a:t>
            </a:r>
            <a:r>
              <a:rPr lang="en-IN" sz="1500" dirty="0"/>
              <a:t> MAE, MSE, RMSE, R² Score</a:t>
            </a:r>
          </a:p>
          <a:p>
            <a:pPr lvl="1"/>
            <a:r>
              <a:rPr lang="en-IN" sz="1500" dirty="0"/>
              <a:t>Cross-validation for reliable results</a:t>
            </a:r>
          </a:p>
        </p:txBody>
      </p:sp>
      <p:sp>
        <p:nvSpPr>
          <p:cNvPr id="50" name="Rectangle 49"/>
          <p:cNvSpPr/>
          <p:nvPr/>
        </p:nvSpPr>
        <p:spPr>
          <a:xfrm>
            <a:off x="2481340" y="5180158"/>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p:cNvSpPr txBox="1"/>
          <p:nvPr/>
        </p:nvSpPr>
        <p:spPr>
          <a:xfrm>
            <a:off x="2462978" y="5246215"/>
            <a:ext cx="2654711" cy="369332"/>
          </a:xfrm>
          <a:prstGeom prst="rect">
            <a:avLst/>
          </a:prstGeom>
          <a:noFill/>
        </p:spPr>
        <p:txBody>
          <a:bodyPr wrap="square" rtlCol="0">
            <a:spAutoFit/>
          </a:bodyPr>
          <a:lstStyle/>
          <a:p>
            <a:pPr algn="ctr"/>
            <a:r>
              <a:rPr lang="en-IN" b="1" dirty="0"/>
              <a:t>Price Prediction</a:t>
            </a:r>
          </a:p>
        </p:txBody>
      </p:sp>
      <p:sp>
        <p:nvSpPr>
          <p:cNvPr id="52" name="Rectangle 51"/>
          <p:cNvSpPr/>
          <p:nvPr/>
        </p:nvSpPr>
        <p:spPr>
          <a:xfrm>
            <a:off x="2477728" y="5874254"/>
            <a:ext cx="2654710" cy="50144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TextBox 52"/>
          <p:cNvSpPr txBox="1"/>
          <p:nvPr/>
        </p:nvSpPr>
        <p:spPr>
          <a:xfrm>
            <a:off x="2489516" y="5878432"/>
            <a:ext cx="2600631" cy="369332"/>
          </a:xfrm>
          <a:prstGeom prst="rect">
            <a:avLst/>
          </a:prstGeom>
          <a:noFill/>
        </p:spPr>
        <p:txBody>
          <a:bodyPr wrap="square" rtlCol="0">
            <a:spAutoFit/>
          </a:bodyPr>
          <a:lstStyle/>
          <a:p>
            <a:pPr algn="ctr"/>
            <a:r>
              <a:rPr lang="en-IN" b="1" dirty="0"/>
              <a:t>Integration</a:t>
            </a:r>
          </a:p>
        </p:txBody>
      </p:sp>
      <p:sp>
        <p:nvSpPr>
          <p:cNvPr id="49" name="Rectangle 1"/>
          <p:cNvSpPr>
            <a:spLocks noChangeArrowheads="1"/>
          </p:cNvSpPr>
          <p:nvPr/>
        </p:nvSpPr>
        <p:spPr bwMode="auto">
          <a:xfrm>
            <a:off x="5299587" y="5792245"/>
            <a:ext cx="409650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fontAlgn="base">
              <a:spcBef>
                <a:spcPct val="0"/>
              </a:spcBef>
              <a:spcAft>
                <a:spcPct val="0"/>
              </a:spcAft>
            </a:pPr>
            <a:r>
              <a:rPr lang="en-US" altLang="en-US" sz="1500" b="1" dirty="0"/>
              <a:t>Flask</a:t>
            </a:r>
            <a:r>
              <a:rPr lang="en-US" altLang="en-US" sz="1500" b="1" dirty="0">
                <a:latin typeface="Arial" panose="020B0604020202020204" pitchFamily="34" charset="0"/>
              </a:rPr>
              <a:t> </a:t>
            </a:r>
            <a:r>
              <a:rPr lang="en-US" altLang="en-US" sz="1500" b="1" dirty="0"/>
              <a:t>Web App </a:t>
            </a:r>
            <a:r>
              <a:rPr lang="en-US" altLang="en-US" sz="1500" dirty="0"/>
              <a:t>for user-friendly interaction</a:t>
            </a:r>
          </a:p>
          <a:p>
            <a:pPr lvl="1" fontAlgn="base">
              <a:spcBef>
                <a:spcPct val="0"/>
              </a:spcBef>
              <a:spcAft>
                <a:spcPct val="0"/>
              </a:spcAft>
            </a:pPr>
            <a:r>
              <a:rPr lang="en-US" altLang="en-US" sz="1500" dirty="0"/>
              <a:t>Integration with frontend (HTML, CSS, JS) </a:t>
            </a:r>
          </a:p>
        </p:txBody>
      </p:sp>
      <p:sp>
        <p:nvSpPr>
          <p:cNvPr id="54" name="Rectangle 53"/>
          <p:cNvSpPr/>
          <p:nvPr/>
        </p:nvSpPr>
        <p:spPr>
          <a:xfrm>
            <a:off x="5299587" y="5183355"/>
            <a:ext cx="4177747" cy="323165"/>
          </a:xfrm>
          <a:prstGeom prst="rect">
            <a:avLst/>
          </a:prstGeom>
        </p:spPr>
        <p:txBody>
          <a:bodyPr wrap="none">
            <a:spAutoFit/>
          </a:bodyPr>
          <a:lstStyle/>
          <a:p>
            <a:pPr lvl="1"/>
            <a:r>
              <a:rPr lang="en-IN" sz="1500" dirty="0"/>
              <a:t>Predicting car prices using the trained model</a:t>
            </a:r>
          </a:p>
        </p:txBody>
      </p:sp>
      <p:sp>
        <p:nvSpPr>
          <p:cNvPr id="55" name="Down Arrow 54"/>
          <p:cNvSpPr/>
          <p:nvPr/>
        </p:nvSpPr>
        <p:spPr>
          <a:xfrm>
            <a:off x="3677265" y="1058267"/>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Down Arrow 56"/>
          <p:cNvSpPr/>
          <p:nvPr/>
        </p:nvSpPr>
        <p:spPr>
          <a:xfrm>
            <a:off x="3696929" y="1838533"/>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Down Arrow 57"/>
          <p:cNvSpPr/>
          <p:nvPr/>
        </p:nvSpPr>
        <p:spPr>
          <a:xfrm>
            <a:off x="3679722" y="2793031"/>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9" name="Down Arrow 58"/>
          <p:cNvSpPr/>
          <p:nvPr/>
        </p:nvSpPr>
        <p:spPr>
          <a:xfrm>
            <a:off x="3677265" y="3501116"/>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Down Arrow 59"/>
          <p:cNvSpPr/>
          <p:nvPr/>
        </p:nvSpPr>
        <p:spPr>
          <a:xfrm>
            <a:off x="3672347" y="4223684"/>
            <a:ext cx="113071" cy="1836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Down Arrow 61"/>
          <p:cNvSpPr/>
          <p:nvPr/>
        </p:nvSpPr>
        <p:spPr>
          <a:xfrm>
            <a:off x="3681528" y="4959965"/>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Down Arrow 62"/>
          <p:cNvSpPr/>
          <p:nvPr/>
        </p:nvSpPr>
        <p:spPr>
          <a:xfrm>
            <a:off x="3697434" y="5657190"/>
            <a:ext cx="108154" cy="21885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55"/>
          <p:cNvSpPr/>
          <p:nvPr/>
        </p:nvSpPr>
        <p:spPr>
          <a:xfrm>
            <a:off x="2761740" y="-29596"/>
            <a:ext cx="2047355" cy="446276"/>
          </a:xfrm>
          <a:prstGeom prst="rect">
            <a:avLst/>
          </a:prstGeom>
        </p:spPr>
        <p:txBody>
          <a:bodyPr wrap="none">
            <a:spAutoFit/>
          </a:bodyPr>
          <a:lstStyle/>
          <a:p>
            <a:r>
              <a:rPr lang="en-US" sz="2300" b="1">
                <a:ln w="0"/>
                <a:effectLst>
                  <a:outerShdw blurRad="38100" dist="19050" dir="2700000" algn="tl" rotWithShape="0">
                    <a:schemeClr val="dk1">
                      <a:alpha val="40000"/>
                    </a:schemeClr>
                  </a:outerShdw>
                </a:effectLst>
              </a:rPr>
              <a:t>Block Diagram</a:t>
            </a:r>
            <a:endParaRPr lang="en-IN" sz="2300"/>
          </a:p>
        </p:txBody>
      </p:sp>
    </p:spTree>
    <p:extLst>
      <p:ext uri="{BB962C8B-B14F-4D97-AF65-F5344CB8AC3E}">
        <p14:creationId xmlns:p14="http://schemas.microsoft.com/office/powerpoint/2010/main" val="40128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Functional Requirements </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4" name="Rectangle 1"/>
          <p:cNvSpPr>
            <a:spLocks noGrp="1" noChangeArrowheads="1"/>
          </p:cNvSpPr>
          <p:nvPr>
            <p:ph idx="1"/>
          </p:nvPr>
        </p:nvSpPr>
        <p:spPr bwMode="auto">
          <a:xfrm>
            <a:off x="1493940" y="1406977"/>
            <a:ext cx="1054968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Input Handling: </a:t>
            </a:r>
            <a:r>
              <a:rPr kumimoji="0" lang="en-US" altLang="en-US" sz="1800" b="0" i="0" u="none" strike="noStrike" cap="none" normalizeH="0" baseline="0" dirty="0">
                <a:ln>
                  <a:noFill/>
                </a:ln>
                <a:solidFill>
                  <a:schemeClr val="tx1"/>
                </a:solidFill>
                <a:effectLst/>
                <a:latin typeface="Arial" panose="020B0604020202020204" pitchFamily="34" charset="0"/>
              </a:rPr>
              <a:t>Allow users to input car details such as make, model, year of manufacture,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mileage, engine size, fuel type, and transmission type.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Preprocessing:</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Clean, normalize, and transform raw input data to a suitable format for the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machine learning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Price Prediction: </a:t>
            </a:r>
            <a:r>
              <a:rPr kumimoji="0" lang="en-US" altLang="en-US" sz="1800" b="0" i="0" u="none" strike="noStrike" cap="none" normalizeH="0" baseline="0" dirty="0">
                <a:ln>
                  <a:noFill/>
                </a:ln>
                <a:solidFill>
                  <a:schemeClr val="tx1"/>
                </a:solidFill>
                <a:effectLst/>
                <a:latin typeface="Arial" panose="020B0604020202020204" pitchFamily="34" charset="0"/>
              </a:rPr>
              <a:t>Use the trained machine learning model to predict the price of a pre-owned car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based on the provided</a:t>
            </a:r>
            <a:r>
              <a:rPr kumimoji="0" lang="en-US" altLang="en-US" sz="1800" b="0" i="0" u="none" strike="noStrike" cap="none" normalizeH="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input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(UI): </a:t>
            </a:r>
            <a:r>
              <a:rPr kumimoji="0" lang="en-US" altLang="en-US" sz="1800" b="0" i="0" u="none" strike="noStrike" cap="none" normalizeH="0" baseline="0" dirty="0">
                <a:ln>
                  <a:noFill/>
                </a:ln>
                <a:solidFill>
                  <a:schemeClr val="tx1"/>
                </a:solidFill>
                <a:effectLst/>
                <a:latin typeface="Arial" panose="020B0604020202020204" pitchFamily="34" charset="0"/>
              </a:rPr>
              <a:t>Provide an intuitive, easy-to-use web interface for users to enter car details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view predicted prices.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800" b="1" dirty="0">
                <a:latin typeface="Arial" panose="020B0604020202020204" pitchFamily="34" charset="0"/>
              </a:rPr>
              <a:t>Backend Processing:</a:t>
            </a:r>
            <a:r>
              <a:rPr lang="en-US" altLang="en-US" sz="1800" dirty="0">
                <a:latin typeface="Arial" panose="020B0604020202020204" pitchFamily="34" charset="0"/>
              </a:rPr>
              <a:t> Handle data flow between the frontend UI and the machine learning model </a:t>
            </a:r>
          </a:p>
          <a:p>
            <a:pPr marL="0" lvl="0" indent="0" defTabSz="914400" eaLnBrk="0" fontAlgn="base" hangingPunct="0">
              <a:spcBef>
                <a:spcPct val="0"/>
              </a:spcBef>
              <a:spcAft>
                <a:spcPct val="0"/>
              </a:spcAft>
              <a:buClrTx/>
              <a:buSzTx/>
              <a:buNone/>
            </a:pPr>
            <a:r>
              <a:rPr lang="en-US" altLang="en-US" sz="1800" dirty="0">
                <a:latin typeface="Arial" panose="020B0604020202020204" pitchFamily="34" charset="0"/>
              </a:rPr>
              <a:t>using Flask for seamless interaction.</a:t>
            </a:r>
          </a:p>
          <a:p>
            <a:pPr marL="0" lvl="0" indent="0" defTabSz="914400" eaLnBrk="0" fontAlgn="base" hangingPunct="0">
              <a:spcBef>
                <a:spcPct val="0"/>
              </a:spcBef>
              <a:spcAft>
                <a:spcPct val="0"/>
              </a:spcAft>
              <a:buClrTx/>
              <a:buSzTx/>
              <a:buNone/>
            </a:pPr>
            <a:endParaRPr lang="en-US" altLang="en-US" sz="1800" dirty="0">
              <a:latin typeface="Arial" panose="020B0604020202020204" pitchFamily="34" charset="0"/>
            </a:endParaRPr>
          </a:p>
          <a:p>
            <a:pPr marL="0" lvl="0" indent="0" defTabSz="914400" eaLnBrk="0" fontAlgn="base" hangingPunct="0">
              <a:spcBef>
                <a:spcPct val="0"/>
              </a:spcBef>
              <a:spcAft>
                <a:spcPct val="0"/>
              </a:spcAft>
              <a:buClrTx/>
              <a:buSzTx/>
              <a:buFontTx/>
              <a:buChar char="•"/>
            </a:pPr>
            <a:r>
              <a:rPr lang="en-US" altLang="en-US" sz="1800" b="1" dirty="0">
                <a:latin typeface="Arial" panose="020B0604020202020204" pitchFamily="34" charset="0"/>
              </a:rPr>
              <a:t>Result Display: </a:t>
            </a:r>
            <a:r>
              <a:rPr lang="en-US" altLang="en-US" sz="1800" dirty="0">
                <a:latin typeface="Arial" panose="020B0604020202020204" pitchFamily="34" charset="0"/>
              </a:rPr>
              <a:t>Display the predicted car price clearly and accurately on the user interface after </a:t>
            </a:r>
          </a:p>
          <a:p>
            <a:pPr marL="0" lvl="0" indent="0" defTabSz="914400" eaLnBrk="0" fontAlgn="base" hangingPunct="0">
              <a:spcBef>
                <a:spcPct val="0"/>
              </a:spcBef>
              <a:spcAft>
                <a:spcPct val="0"/>
              </a:spcAft>
              <a:buClrTx/>
              <a:buSzTx/>
              <a:buNone/>
            </a:pPr>
            <a:r>
              <a:rPr lang="en-US" altLang="en-US" sz="1800" dirty="0">
                <a:latin typeface="Arial" panose="020B0604020202020204" pitchFamily="34" charset="0"/>
              </a:rPr>
              <a:t>processing the input.</a:t>
            </a:r>
          </a:p>
          <a:p>
            <a:pPr marL="0" lvl="0" indent="0" defTabSz="914400" eaLnBrk="0" fontAlgn="base" hangingPunct="0">
              <a:spcBef>
                <a:spcPct val="0"/>
              </a:spcBef>
              <a:spcAft>
                <a:spcPct val="0"/>
              </a:spcAft>
              <a:buClrTx/>
              <a:buSzTx/>
              <a:buNone/>
            </a:pPr>
            <a:endParaRPr lang="en-US" altLang="en-US" sz="1800" dirty="0">
              <a:latin typeface="Arial" panose="020B0604020202020204" pitchFamily="34" charset="0"/>
            </a:endParaRPr>
          </a:p>
          <a:p>
            <a:pPr marL="0" indent="0" defTabSz="914400" eaLnBrk="0" fontAlgn="base" hangingPunct="0">
              <a:spcBef>
                <a:spcPct val="0"/>
              </a:spcBef>
              <a:spcAft>
                <a:spcPct val="0"/>
              </a:spcAft>
              <a:buClrTx/>
              <a:buSzTx/>
              <a:buNone/>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4663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Non Functional Requirements </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4" name="Rectangle 1"/>
          <p:cNvSpPr>
            <a:spLocks noGrp="1" noChangeArrowheads="1"/>
          </p:cNvSpPr>
          <p:nvPr>
            <p:ph idx="1"/>
          </p:nvPr>
        </p:nvSpPr>
        <p:spPr bwMode="auto">
          <a:xfrm>
            <a:off x="1316960" y="1784841"/>
            <a:ext cx="1042144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a:t>
            </a:r>
            <a:r>
              <a:rPr kumimoji="0" lang="en-US" altLang="en-US" sz="1800" b="0" i="0" u="none" strike="noStrike" cap="none" normalizeH="0" baseline="0" dirty="0">
                <a:ln>
                  <a:noFill/>
                </a:ln>
                <a:solidFill>
                  <a:schemeClr val="tx1"/>
                </a:solidFill>
                <a:effectLst/>
                <a:latin typeface="Arial" panose="020B0604020202020204" pitchFamily="34" charset="0"/>
              </a:rPr>
              <a:t>The system should provide price predictions within </a:t>
            </a:r>
            <a:r>
              <a:rPr kumimoji="0" lang="en-US" altLang="en-US" sz="1800" b="1" i="0" u="none" strike="noStrike" cap="none" normalizeH="0" baseline="0" dirty="0">
                <a:ln>
                  <a:noFill/>
                </a:ln>
                <a:solidFill>
                  <a:schemeClr val="tx1"/>
                </a:solidFill>
                <a:effectLst/>
                <a:latin typeface="Arial" panose="020B0604020202020204" pitchFamily="34" charset="0"/>
              </a:rPr>
              <a:t>2-3 seconds</a:t>
            </a:r>
            <a:r>
              <a:rPr kumimoji="0" lang="en-US" altLang="en-US" sz="1800" b="0" i="0" u="none" strike="noStrike" cap="none" normalizeH="0" baseline="0" dirty="0">
                <a:ln>
                  <a:noFill/>
                </a:ln>
                <a:solidFill>
                  <a:schemeClr val="tx1"/>
                </a:solidFill>
                <a:effectLst/>
                <a:latin typeface="Arial" panose="020B0604020202020204" pitchFamily="34" charset="0"/>
              </a:rPr>
              <a:t> after user input.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 </a:t>
            </a:r>
            <a:r>
              <a:rPr kumimoji="0" lang="en-US" altLang="en-US" sz="1800" b="0" i="0" u="none" strike="noStrike" cap="none" normalizeH="0" baseline="0" dirty="0">
                <a:ln>
                  <a:noFill/>
                </a:ln>
                <a:solidFill>
                  <a:schemeClr val="tx1"/>
                </a:solidFill>
                <a:effectLst/>
                <a:latin typeface="Arial" panose="020B0604020202020204" pitchFamily="34" charset="0"/>
              </a:rPr>
              <a:t>The system should handle an increasing number of users and larger datasets without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performance degradation.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Reliability: </a:t>
            </a:r>
            <a:r>
              <a:rPr kumimoji="0" lang="en-US" altLang="en-US" sz="1800" b="0" i="0" u="none" strike="noStrike" cap="none" normalizeH="0" baseline="0" dirty="0">
                <a:ln>
                  <a:noFill/>
                </a:ln>
                <a:solidFill>
                  <a:schemeClr val="tx1"/>
                </a:solidFill>
                <a:effectLst/>
                <a:latin typeface="Arial" panose="020B0604020202020204" pitchFamily="34" charset="0"/>
              </a:rPr>
              <a:t>The system must ensure </a:t>
            </a:r>
            <a:r>
              <a:rPr kumimoji="0" lang="en-US" altLang="en-US" sz="1800" b="1" i="0" u="none" strike="noStrike" cap="none" normalizeH="0" baseline="0" dirty="0">
                <a:ln>
                  <a:noFill/>
                </a:ln>
                <a:solidFill>
                  <a:schemeClr val="tx1"/>
                </a:solidFill>
                <a:effectLst/>
                <a:latin typeface="Arial" panose="020B0604020202020204" pitchFamily="34" charset="0"/>
              </a:rPr>
              <a:t>consistent and accurate</a:t>
            </a:r>
            <a:r>
              <a:rPr kumimoji="0" lang="en-US" altLang="en-US" sz="1800" b="0" i="0" u="none" strike="noStrike" cap="none" normalizeH="0" baseline="0" dirty="0">
                <a:ln>
                  <a:noFill/>
                </a:ln>
                <a:solidFill>
                  <a:schemeClr val="tx1"/>
                </a:solidFill>
                <a:effectLst/>
                <a:latin typeface="Arial" panose="020B0604020202020204" pitchFamily="34" charset="0"/>
              </a:rPr>
              <a:t> predictions, minimizing errors even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with new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a:cs typeface="Arial"/>
              </a:rPr>
              <a:t>Usability: </a:t>
            </a:r>
            <a:r>
              <a:rPr kumimoji="0" lang="en-US" altLang="en-US" sz="1800" b="0" i="0" u="none" strike="noStrike" cap="none" normalizeH="0" baseline="0" dirty="0">
                <a:ln>
                  <a:noFill/>
                </a:ln>
                <a:effectLst/>
                <a:latin typeface="Arial"/>
                <a:cs typeface="Arial"/>
              </a:rPr>
              <a:t>The front-end should be </a:t>
            </a:r>
            <a:r>
              <a:rPr kumimoji="0" lang="en-US" altLang="en-US" sz="1800" b="1" i="0" u="none" strike="noStrike" cap="none" normalizeH="0" baseline="0" dirty="0">
                <a:ln>
                  <a:noFill/>
                </a:ln>
                <a:effectLst/>
                <a:latin typeface="Arial"/>
                <a:cs typeface="Arial"/>
              </a:rPr>
              <a:t>user-friendly</a:t>
            </a:r>
            <a:r>
              <a:rPr kumimoji="0" lang="en-US" altLang="en-US" sz="1800" b="0" i="0" u="none" strike="noStrike" cap="none" normalizeH="0" baseline="0" dirty="0">
                <a:ln>
                  <a:noFill/>
                </a:ln>
                <a:effectLst/>
                <a:latin typeface="Arial"/>
                <a:cs typeface="Arial"/>
              </a:rPr>
              <a:t>, with an intuitive interface for smooth navigation.</a:t>
            </a:r>
            <a:endParaRPr lang="en-US" altLang="en-US" sz="1800" b="0" i="0" u="none" strike="noStrike" cap="none" normalizeH="0" baseline="0" dirty="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Maintainability: </a:t>
            </a:r>
            <a:r>
              <a:rPr kumimoji="0" lang="en-US" altLang="en-US" sz="1800" b="0" i="0" u="none" strike="noStrike" cap="none" normalizeH="0" baseline="0" dirty="0">
                <a:ln>
                  <a:noFill/>
                </a:ln>
                <a:solidFill>
                  <a:schemeClr val="tx1"/>
                </a:solidFill>
                <a:effectLst/>
                <a:latin typeface="Arial" panose="020B0604020202020204" pitchFamily="34" charset="0"/>
              </a:rPr>
              <a:t>The codebase should be </a:t>
            </a:r>
            <a:r>
              <a:rPr kumimoji="0" lang="en-US" altLang="en-US" sz="1800" b="1" i="0" u="none" strike="noStrike" cap="none" normalizeH="0" baseline="0" dirty="0">
                <a:ln>
                  <a:noFill/>
                </a:ln>
                <a:solidFill>
                  <a:schemeClr val="tx1"/>
                </a:solidFill>
                <a:effectLst/>
                <a:latin typeface="Arial" panose="020B0604020202020204" pitchFamily="34" charset="0"/>
              </a:rPr>
              <a:t>modular and well-structured</a:t>
            </a:r>
            <a:r>
              <a:rPr kumimoji="0" lang="en-US" altLang="en-US" sz="1800" b="0" i="0" u="none" strike="noStrike" cap="none" normalizeH="0" baseline="0" dirty="0">
                <a:ln>
                  <a:noFill/>
                </a:ln>
                <a:solidFill>
                  <a:schemeClr val="tx1"/>
                </a:solidFill>
                <a:effectLst/>
                <a:latin typeface="Arial" panose="020B0604020202020204" pitchFamily="34" charset="0"/>
              </a:rPr>
              <a:t>, making it easy to update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model or add new features.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Portability: </a:t>
            </a:r>
            <a:r>
              <a:rPr kumimoji="0" lang="en-US" altLang="en-US" sz="1800" b="0" i="0" u="none" strike="noStrike" cap="none" normalizeH="0" baseline="0" dirty="0">
                <a:ln>
                  <a:noFill/>
                </a:ln>
                <a:solidFill>
                  <a:schemeClr val="tx1"/>
                </a:solidFill>
                <a:effectLst/>
                <a:latin typeface="Arial" panose="020B0604020202020204" pitchFamily="34" charset="0"/>
              </a:rPr>
              <a:t>The system should work seamlessly across different devices and browsers without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compatibility issues.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897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696" y="226142"/>
            <a:ext cx="10669935" cy="653143"/>
          </a:xfrm>
        </p:spPr>
        <p:txBody>
          <a:bodyPr>
            <a:noAutofit/>
          </a:bodyPr>
          <a:lstStyle/>
          <a:p>
            <a:pPr algn="ctr"/>
            <a:r>
              <a:rPr lang="en-US" sz="3700" dirty="0">
                <a:ln w="0"/>
                <a:solidFill>
                  <a:schemeClr val="tx1"/>
                </a:solidFill>
                <a:effectLst>
                  <a:outerShdw blurRad="38100" dist="19050" dir="2700000" algn="tl" rotWithShape="0">
                    <a:schemeClr val="dk1">
                      <a:alpha val="40000"/>
                    </a:schemeClr>
                  </a:outerShdw>
                </a:effectLst>
              </a:rPr>
              <a:t>Dataset Description</a:t>
            </a:r>
            <a:endParaRPr lang="en-IN" sz="3700" dirty="0">
              <a:ln w="0"/>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1248696" y="863834"/>
            <a:ext cx="10835148" cy="5994165"/>
          </a:xfrm>
        </p:spPr>
        <p:txBody>
          <a:bodyPr>
            <a:normAutofit/>
          </a:bodyPr>
          <a:lstStyle/>
          <a:p>
            <a:pPr fontAlgn="base"/>
            <a:r>
              <a:rPr lang="en-US" sz="2000" dirty="0">
                <a:latin typeface="Arial" panose="020B0604020202020204" pitchFamily="34" charset="0"/>
                <a:cs typeface="Arial" panose="020B0604020202020204" pitchFamily="34" charset="0"/>
              </a:rPr>
              <a:t>The dataset contains information about pre-owned cars in the Indian market, comprising 15,000 entries with 11 detailed attributes. The data appears to be collected up to November 2024, providing a comprehensive view of the second-hand car market in India.</a:t>
            </a:r>
          </a:p>
          <a:p>
            <a:pPr fontAlgn="base"/>
            <a:r>
              <a:rPr lang="en-US" sz="2000" b="1" dirty="0">
                <a:latin typeface="Arial" panose="020B0604020202020204" pitchFamily="34" charset="0"/>
                <a:cs typeface="Arial" panose="020B0604020202020204" pitchFamily="34" charset="0"/>
              </a:rPr>
              <a:t>Dataset Features</a:t>
            </a:r>
          </a:p>
          <a:p>
            <a:pPr marL="457200" lvl="1" indent="0" fontAlgn="base">
              <a:buNone/>
            </a:pPr>
            <a:r>
              <a:rPr lang="en-US" b="1" dirty="0">
                <a:latin typeface="Arial" panose="020B0604020202020204" pitchFamily="34" charset="0"/>
                <a:cs typeface="Arial" panose="020B0604020202020204" pitchFamily="34" charset="0"/>
              </a:rPr>
              <a:t>Brand:</a:t>
            </a:r>
            <a:r>
              <a:rPr lang="en-US" dirty="0">
                <a:latin typeface="Arial" panose="020B0604020202020204" pitchFamily="34" charset="0"/>
                <a:cs typeface="Arial" panose="020B0604020202020204" pitchFamily="34" charset="0"/>
              </a:rPr>
              <a:t> Car manufacturer (e.g., </a:t>
            </a:r>
            <a:r>
              <a:rPr lang="en-US" dirty="0" err="1">
                <a:latin typeface="Arial" panose="020B0604020202020204" pitchFamily="34" charset="0"/>
                <a:cs typeface="Arial" panose="020B0604020202020204" pitchFamily="34" charset="0"/>
              </a:rPr>
              <a:t>Maruti</a:t>
            </a:r>
            <a:r>
              <a:rPr lang="en-US" dirty="0">
                <a:latin typeface="Arial" panose="020B0604020202020204" pitchFamily="34" charset="0"/>
                <a:cs typeface="Arial" panose="020B0604020202020204" pitchFamily="34" charset="0"/>
              </a:rPr>
              <a:t> Suzuki, Honda, Tata, </a:t>
            </a:r>
            <a:r>
              <a:rPr lang="en-IN" dirty="0"/>
              <a:t>BMW</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Model:</a:t>
            </a:r>
            <a:r>
              <a:rPr lang="en-US" dirty="0">
                <a:latin typeface="Arial" panose="020B0604020202020204" pitchFamily="34" charset="0"/>
                <a:cs typeface="Arial" panose="020B0604020202020204" pitchFamily="34" charset="0"/>
              </a:rPr>
              <a:t> Specific car model (e.g., </a:t>
            </a:r>
            <a:r>
              <a:rPr lang="en-US" dirty="0" err="1">
                <a:latin typeface="Arial" panose="020B0604020202020204" pitchFamily="34" charset="0"/>
                <a:cs typeface="Arial" panose="020B0604020202020204" pitchFamily="34" charset="0"/>
              </a:rPr>
              <a:t>Innova</a:t>
            </a:r>
            <a:r>
              <a:rPr lang="en-US" dirty="0">
                <a:latin typeface="Arial" panose="020B0604020202020204" pitchFamily="34" charset="0"/>
                <a:cs typeface="Arial" panose="020B0604020202020204" pitchFamily="34" charset="0"/>
              </a:rPr>
              <a:t>, Swift)</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Year:</a:t>
            </a:r>
            <a:r>
              <a:rPr lang="en-US" dirty="0">
                <a:latin typeface="Arial" panose="020B0604020202020204" pitchFamily="34" charset="0"/>
                <a:cs typeface="Arial" panose="020B0604020202020204" pitchFamily="34" charset="0"/>
              </a:rPr>
              <a:t> Manufacturing year of the vehicle (ranging from older models to 2024)</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Age:</a:t>
            </a:r>
            <a:r>
              <a:rPr lang="en-US" dirty="0">
                <a:latin typeface="Arial" panose="020B0604020202020204" pitchFamily="34" charset="0"/>
                <a:cs typeface="Arial" panose="020B0604020202020204" pitchFamily="34" charset="0"/>
              </a:rPr>
              <a:t> Age of the vehicle in years</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kmDriven:</a:t>
            </a:r>
            <a:r>
              <a:rPr lang="en-US" dirty="0">
                <a:latin typeface="Arial" panose="020B0604020202020204" pitchFamily="34" charset="0"/>
                <a:cs typeface="Arial" panose="020B0604020202020204" pitchFamily="34" charset="0"/>
              </a:rPr>
              <a:t> Total kilometers driven by the vehicle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Transmission:</a:t>
            </a:r>
            <a:r>
              <a:rPr lang="en-US" dirty="0">
                <a:latin typeface="Arial" panose="020B0604020202020204" pitchFamily="34" charset="0"/>
                <a:cs typeface="Arial" panose="020B0604020202020204" pitchFamily="34" charset="0"/>
              </a:rPr>
              <a:t> Type of transmission (Manual or Automatic)</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Owner:</a:t>
            </a:r>
            <a:r>
              <a:rPr lang="en-US" dirty="0">
                <a:latin typeface="Arial" panose="020B0604020202020204" pitchFamily="34" charset="0"/>
                <a:cs typeface="Arial" panose="020B0604020202020204" pitchFamily="34" charset="0"/>
              </a:rPr>
              <a:t> Ownership status (first or second owner)</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FuelType:</a:t>
            </a:r>
            <a:r>
              <a:rPr lang="en-US" dirty="0">
                <a:latin typeface="Arial" panose="020B0604020202020204" pitchFamily="34" charset="0"/>
                <a:cs typeface="Arial" panose="020B0604020202020204" pitchFamily="34" charset="0"/>
              </a:rPr>
              <a:t> Type of fuel (Petrol, Diesel, Hybrid/CNG)</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PostedDate:</a:t>
            </a:r>
            <a:r>
              <a:rPr lang="en-US" dirty="0">
                <a:latin typeface="Arial" panose="020B0604020202020204" pitchFamily="34" charset="0"/>
                <a:cs typeface="Arial" panose="020B0604020202020204" pitchFamily="34" charset="0"/>
              </a:rPr>
              <a:t> When the car listing was posted</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AdditionalInfo:</a:t>
            </a:r>
            <a:r>
              <a:rPr lang="en-US" dirty="0">
                <a:latin typeface="Arial" panose="020B0604020202020204" pitchFamily="34" charset="0"/>
                <a:cs typeface="Arial" panose="020B0604020202020204" pitchFamily="34" charset="0"/>
              </a:rPr>
              <a:t> Extra details about the vehicle</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AskPrice:</a:t>
            </a:r>
            <a:r>
              <a:rPr lang="en-US" dirty="0">
                <a:latin typeface="Arial" panose="020B0604020202020204" pitchFamily="34" charset="0"/>
                <a:cs typeface="Arial" panose="020B0604020202020204" pitchFamily="34" charset="0"/>
              </a:rPr>
              <a:t> Listed price in Indian Rupees (₹)</a:t>
            </a:r>
          </a:p>
          <a:p>
            <a:endParaRPr lang="en-IN" dirty="0"/>
          </a:p>
        </p:txBody>
      </p:sp>
    </p:spTree>
    <p:extLst>
      <p:ext uri="{BB962C8B-B14F-4D97-AF65-F5344CB8AC3E}">
        <p14:creationId xmlns:p14="http://schemas.microsoft.com/office/powerpoint/2010/main" val="22836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5757" y="1010476"/>
            <a:ext cx="10570771" cy="5754118"/>
          </a:xfrm>
        </p:spPr>
        <p:txBody>
          <a:bodyPr>
            <a:normAutofit/>
          </a:bodyPr>
          <a:lstStyle/>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dirty="0"/>
          </a:p>
          <a:p>
            <a:endParaRPr lang="en-US" dirty="0"/>
          </a:p>
          <a:p>
            <a:endParaRPr lang="en-IN" dirty="0"/>
          </a:p>
        </p:txBody>
      </p:sp>
      <p:sp>
        <p:nvSpPr>
          <p:cNvPr id="6" name="Rectangle 1"/>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pic>
        <p:nvPicPr>
          <p:cNvPr id="10" name="Picture 9"/>
          <p:cNvPicPr>
            <a:picLocks noChangeAspect="1"/>
          </p:cNvPicPr>
          <p:nvPr/>
        </p:nvPicPr>
        <p:blipFill>
          <a:blip r:embed="rId2"/>
          <a:stretch>
            <a:fillRect/>
          </a:stretch>
        </p:blipFill>
        <p:spPr>
          <a:xfrm>
            <a:off x="328935" y="2262033"/>
            <a:ext cx="11745077" cy="4325579"/>
          </a:xfrm>
          <a:prstGeom prst="rect">
            <a:avLst/>
          </a:prstGeom>
        </p:spPr>
      </p:pic>
      <p:sp>
        <p:nvSpPr>
          <p:cNvPr id="11" name="Rectangle 10"/>
          <p:cNvSpPr/>
          <p:nvPr/>
        </p:nvSpPr>
        <p:spPr>
          <a:xfrm>
            <a:off x="1523999" y="399985"/>
            <a:ext cx="5565059" cy="1631216"/>
          </a:xfrm>
          <a:prstGeom prst="rect">
            <a:avLst/>
          </a:prstGeom>
        </p:spPr>
        <p:txBody>
          <a:bodyPr wrap="square">
            <a:spAutoFit/>
          </a:bodyPr>
          <a:lstStyle/>
          <a:p>
            <a:pPr fontAlgn="base"/>
            <a:r>
              <a:rPr lang="en-US" sz="2000" b="1" dirty="0">
                <a:latin typeface="Arial" panose="020B0604020202020204" pitchFamily="34" charset="0"/>
                <a:cs typeface="Arial" panose="020B0604020202020204" pitchFamily="34" charset="0"/>
              </a:rPr>
              <a:t>Dataset Statistics</a:t>
            </a:r>
          </a:p>
          <a:p>
            <a:pPr lvl="1" fontAlgn="base"/>
            <a:r>
              <a:rPr lang="en-US" sz="2000" dirty="0">
                <a:latin typeface="Arial" panose="020B0604020202020204" pitchFamily="34" charset="0"/>
                <a:cs typeface="Arial" panose="020B0604020202020204" pitchFamily="34" charset="0"/>
              </a:rPr>
              <a:t>Total entries: 14,993</a:t>
            </a:r>
          </a:p>
          <a:p>
            <a:pPr lvl="1" fontAlgn="base"/>
            <a:r>
              <a:rPr lang="en-US" sz="2000" dirty="0">
                <a:latin typeface="Arial" panose="020B0604020202020204" pitchFamily="34" charset="0"/>
                <a:cs typeface="Arial" panose="020B0604020202020204" pitchFamily="34" charset="0"/>
              </a:rPr>
              <a:t>Columns: 11</a:t>
            </a:r>
          </a:p>
          <a:p>
            <a:pPr lvl="1" fontAlgn="base"/>
            <a:r>
              <a:rPr lang="en-US" sz="2000" dirty="0">
                <a:latin typeface="Arial" panose="020B0604020202020204" pitchFamily="34" charset="0"/>
                <a:cs typeface="Arial" panose="020B0604020202020204" pitchFamily="34" charset="0"/>
              </a:rPr>
              <a:t>Memory usage: 1.94+ MB</a:t>
            </a:r>
          </a:p>
          <a:p>
            <a:pPr lvl="1" fontAlgn="base"/>
            <a:r>
              <a:rPr lang="en-US" sz="2000" dirty="0">
                <a:latin typeface="Arial" panose="020B0604020202020204" pitchFamily="34" charset="0"/>
                <a:cs typeface="Arial" panose="020B0604020202020204" pitchFamily="34" charset="0"/>
              </a:rPr>
              <a:t>Data types: Mixed (int64 and object)</a:t>
            </a:r>
          </a:p>
        </p:txBody>
      </p:sp>
    </p:spTree>
    <p:extLst>
      <p:ext uri="{BB962C8B-B14F-4D97-AF65-F5344CB8AC3E}">
        <p14:creationId xmlns:p14="http://schemas.microsoft.com/office/powerpoint/2010/main" val="373904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266</TotalTime>
  <Words>1198</Words>
  <Application>Microsoft Office PowerPoint</Application>
  <PresentationFormat>Widescreen</PresentationFormat>
  <Paragraphs>179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Pre-Owned Car Price Prediction</vt:lpstr>
      <vt:lpstr>Abstract</vt:lpstr>
      <vt:lpstr>Hardware and Software Requirements</vt:lpstr>
      <vt:lpstr>System Architecture</vt:lpstr>
      <vt:lpstr>PowerPoint Presentation</vt:lpstr>
      <vt:lpstr>Functional Requirements </vt:lpstr>
      <vt:lpstr>Non Functional Requirements </vt:lpstr>
      <vt:lpstr>Dataset Description</vt:lpstr>
      <vt:lpstr>PowerPoint Presentation</vt:lpstr>
      <vt:lpstr>Algorithm/ Model Used</vt:lpstr>
      <vt:lpstr>PowerPoint Presentation</vt:lpstr>
      <vt:lpstr>PowerPoint Presentation</vt:lpstr>
      <vt:lpstr>Evaluation metrics</vt:lpstr>
      <vt:lpstr>PowerPoint Presentation</vt:lpstr>
      <vt:lpstr>Addressing of Overfitting, Underfitting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Hello</dc:creator>
  <cp:lastModifiedBy>Hello</cp:lastModifiedBy>
  <cp:revision>134</cp:revision>
  <dcterms:created xsi:type="dcterms:W3CDTF">2025-02-06T13:15:33Z</dcterms:created>
  <dcterms:modified xsi:type="dcterms:W3CDTF">2025-02-07T09:47:58Z</dcterms:modified>
</cp:coreProperties>
</file>