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2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17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84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662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3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99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05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8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4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74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98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57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0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9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B27DF-1853-4F5B-A009-602B0DBA8941}" type="datetimeFigureOut">
              <a:rPr lang="en-IN" smtClean="0"/>
              <a:t>21-04-2023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24E507-4A2E-4AE4-8E7B-949825E1A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1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ve.google.com/drive/folders/1FZZPeVw_wKf7eef10ZubaKyDXomwMBCj?usp=share_lin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thank-you-text-message-note-39418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kIm2FMa-7ZEHYbmyFdxVE4ZjFRRm0Qm/view?usp=share_link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4E0A-1456-941B-09FD-6E5F468D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642" y="685800"/>
            <a:ext cx="7294033" cy="1819274"/>
          </a:xfrm>
        </p:spPr>
        <p:txBody>
          <a:bodyPr/>
          <a:lstStyle/>
          <a:p>
            <a:pPr algn="l" fontAlgn="base"/>
            <a:r>
              <a:rPr lang="en-IN" i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zeitung"/>
              </a:rPr>
              <a:t>Company Bankruptcy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6EA59-815F-ECF4-BFB1-BDADABDFC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 algn="r"/>
            <a:r>
              <a:rPr lang="en-IN" dirty="0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BY</a:t>
            </a:r>
          </a:p>
          <a:p>
            <a:pPr algn="r"/>
            <a:r>
              <a:rPr lang="en-IN" dirty="0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Varsha K </a:t>
            </a:r>
          </a:p>
          <a:p>
            <a:pPr algn="r"/>
            <a:r>
              <a:rPr lang="en-IN" dirty="0">
                <a:ln w="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varshakrishna003@gmail.com</a:t>
            </a:r>
          </a:p>
        </p:txBody>
      </p:sp>
    </p:spTree>
    <p:extLst>
      <p:ext uri="{BB962C8B-B14F-4D97-AF65-F5344CB8AC3E}">
        <p14:creationId xmlns:p14="http://schemas.microsoft.com/office/powerpoint/2010/main" val="342425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FE878-657C-C1A6-469B-018973BFBED4}"/>
              </a:ext>
            </a:extLst>
          </p:cNvPr>
          <p:cNvSpPr txBox="1"/>
          <p:nvPr/>
        </p:nvSpPr>
        <p:spPr>
          <a:xfrm>
            <a:off x="643812" y="429208"/>
            <a:ext cx="8985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comparing performance metrics, we can see that </a:t>
            </a:r>
            <a:r>
              <a:rPr lang="en-IN" dirty="0"/>
              <a:t>LGBM Classifier </a:t>
            </a:r>
            <a:r>
              <a:rPr lang="en-US" dirty="0"/>
              <a:t>model has the highest accuracy, precision, f1 scores and recall rate becoming the best model for predicting bankruptcy. XGB Classifier perform secondly as well.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IN" dirty="0"/>
              <a:t>LGBM Classifier, </a:t>
            </a:r>
            <a:r>
              <a:rPr lang="en-US" dirty="0"/>
              <a:t>model has been build and taken prediction for all the given dataset and submitted in excel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https://drive.google.com/drive/folders/1FZZPeVw_wKf7eef10ZubaKyDXomwMBCj?usp=share_link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F55CF-0B60-89C8-E140-6D6CF76B5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39473" y="3429000"/>
            <a:ext cx="4522236" cy="33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5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4E0DD-27B6-C32B-D619-7150046D7071}"/>
              </a:ext>
            </a:extLst>
          </p:cNvPr>
          <p:cNvSpPr txBox="1"/>
          <p:nvPr/>
        </p:nvSpPr>
        <p:spPr>
          <a:xfrm>
            <a:off x="670249" y="503854"/>
            <a:ext cx="107022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Problem Explanation</a:t>
            </a:r>
          </a:p>
          <a:p>
            <a:r>
              <a:rPr lang="en-IN" dirty="0"/>
              <a:t> </a:t>
            </a:r>
          </a:p>
          <a:p>
            <a:r>
              <a:rPr lang="en-US" dirty="0"/>
              <a:t>   To predict whether a company is showing symptoms of getting bankrupt or not. The </a:t>
            </a:r>
          </a:p>
          <a:p>
            <a:r>
              <a:rPr lang="en-US" dirty="0"/>
              <a:t>problem statement is to develop a prediction model which will predict whether a </a:t>
            </a:r>
          </a:p>
          <a:p>
            <a:r>
              <a:rPr lang="en-US" dirty="0"/>
              <a:t>company can go bankrupt or not.</a:t>
            </a:r>
          </a:p>
          <a:p>
            <a:endParaRPr lang="en-US" dirty="0"/>
          </a:p>
          <a:p>
            <a:r>
              <a:rPr lang="en-US" dirty="0"/>
              <a:t>The dataset consists of multiple financial ratio columns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Assets (ROAs)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&amp; Net income and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Cash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Turnover, Revenue, Liability, etc.</a:t>
            </a:r>
          </a:p>
          <a:p>
            <a:endParaRPr lang="en-US" dirty="0"/>
          </a:p>
          <a:p>
            <a:r>
              <a:rPr lang="en-US" dirty="0"/>
              <a:t>Target column is </a:t>
            </a:r>
            <a:r>
              <a:rPr lang="en-US" b="1" dirty="0"/>
              <a:t>Bankrupt </a:t>
            </a:r>
            <a:r>
              <a:rPr lang="en-US" dirty="0"/>
              <a:t>with outcome as 0 or 1</a:t>
            </a:r>
          </a:p>
          <a:p>
            <a:r>
              <a:rPr lang="en-US" dirty="0"/>
              <a:t>(0 is No, 1 Yes)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7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12453-D548-A3AD-B8DA-7FD556E70DBC}"/>
              </a:ext>
            </a:extLst>
          </p:cNvPr>
          <p:cNvSpPr txBox="1"/>
          <p:nvPr/>
        </p:nvSpPr>
        <p:spPr>
          <a:xfrm>
            <a:off x="590940" y="470482"/>
            <a:ext cx="10820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2</a:t>
            </a:r>
            <a:r>
              <a:rPr lang="en-IN" b="1" dirty="0"/>
              <a:t>. 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Importing all the libraries like </a:t>
            </a:r>
            <a:r>
              <a:rPr lang="en-IN" dirty="0" err="1"/>
              <a:t>numpy</a:t>
            </a:r>
            <a:r>
              <a:rPr lang="en-IN" dirty="0"/>
              <a:t>, pandas, seaborn and more..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Loading the dataset using Pandas.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the shape of the dataset and information using </a:t>
            </a:r>
          </a:p>
          <a:p>
            <a:r>
              <a:rPr lang="en-IN" dirty="0"/>
              <a:t>  shape</a:t>
            </a:r>
          </a:p>
          <a:p>
            <a:r>
              <a:rPr lang="en-IN" dirty="0"/>
              <a:t>  info()</a:t>
            </a:r>
          </a:p>
          <a:p>
            <a:r>
              <a:rPr lang="en-IN" dirty="0"/>
              <a:t>Total  </a:t>
            </a:r>
            <a:r>
              <a:rPr lang="en-IN" b="1" dirty="0"/>
              <a:t>6819 </a:t>
            </a:r>
            <a:r>
              <a:rPr lang="en-IN" dirty="0"/>
              <a:t>rows and </a:t>
            </a:r>
            <a:r>
              <a:rPr lang="en-IN" b="1" dirty="0"/>
              <a:t>95</a:t>
            </a:r>
            <a:r>
              <a:rPr lang="en-IN" dirty="0"/>
              <a:t> columns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if any duplicate values are presented – </a:t>
            </a:r>
            <a:r>
              <a:rPr lang="en-IN" b="1" dirty="0"/>
              <a:t>NO duplicate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FB9CC-1BDE-DAC2-60F3-ABAE0763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4936" y="4737432"/>
            <a:ext cx="5835561" cy="1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ABBC5-20A7-5B37-D0F7-0B5FC40ED929}"/>
              </a:ext>
            </a:extLst>
          </p:cNvPr>
          <p:cNvSpPr txBox="1"/>
          <p:nvPr/>
        </p:nvSpPr>
        <p:spPr>
          <a:xfrm>
            <a:off x="354563" y="391885"/>
            <a:ext cx="11148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Checking </a:t>
            </a:r>
            <a:r>
              <a:rPr lang="en-IN" b="1" dirty="0"/>
              <a:t>NULL values </a:t>
            </a:r>
            <a:r>
              <a:rPr lang="en-IN" dirty="0"/>
              <a:t>or </a:t>
            </a:r>
            <a:r>
              <a:rPr lang="en-IN" b="1" dirty="0"/>
              <a:t>Missing values </a:t>
            </a:r>
            <a:r>
              <a:rPr lang="en-IN" dirty="0"/>
              <a:t>– </a:t>
            </a:r>
            <a:r>
              <a:rPr lang="en-IN" b="1" dirty="0"/>
              <a:t>NO null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AB15C-7E2E-0DDE-4845-4DAD821F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586" y="992049"/>
            <a:ext cx="6668078" cy="1844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84C12-F0A3-36A5-7248-0659F0BA8EB9}"/>
              </a:ext>
            </a:extLst>
          </p:cNvPr>
          <p:cNvSpPr txBox="1"/>
          <p:nvPr/>
        </p:nvSpPr>
        <p:spPr>
          <a:xfrm>
            <a:off x="508517" y="3244334"/>
            <a:ext cx="7105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for </a:t>
            </a:r>
            <a:r>
              <a:rPr lang="en-IN" b="1" dirty="0"/>
              <a:t>imbalance data</a:t>
            </a:r>
          </a:p>
          <a:p>
            <a:endParaRPr lang="en-IN" dirty="0"/>
          </a:p>
          <a:p>
            <a:r>
              <a:rPr lang="en-IN" dirty="0"/>
              <a:t>The labelled data of Bankruptcy is plotted and it is not balanced.</a:t>
            </a:r>
          </a:p>
          <a:p>
            <a:r>
              <a:rPr lang="en-US" dirty="0"/>
              <a:t>It is highly imbalanced dataset as only </a:t>
            </a:r>
            <a:r>
              <a:rPr lang="en-US" b="1" dirty="0"/>
              <a:t>3.2%</a:t>
            </a:r>
            <a:r>
              <a:rPr lang="en-US" dirty="0"/>
              <a:t> of total data is of class label 1 (Bankrupt).</a:t>
            </a:r>
            <a:endParaRPr lang="en-IN" dirty="0"/>
          </a:p>
          <a:p>
            <a:r>
              <a:rPr lang="en-IN" dirty="0"/>
              <a:t>The pie chart describes the Bankruptcy where</a:t>
            </a:r>
          </a:p>
          <a:p>
            <a:r>
              <a:rPr lang="en-IN" dirty="0"/>
              <a:t> 0 is No</a:t>
            </a:r>
          </a:p>
          <a:p>
            <a:r>
              <a:rPr lang="en-IN" dirty="0"/>
              <a:t> 1 is YES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1B6A46-2821-1FA8-5059-1B697C33E8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7" t="19287" r="7298" b="1808"/>
          <a:stretch/>
        </p:blipFill>
        <p:spPr>
          <a:xfrm>
            <a:off x="7712334" y="3177659"/>
            <a:ext cx="3433665" cy="3057947"/>
          </a:xfrm>
          <a:prstGeom prst="rect">
            <a:avLst/>
          </a:prstGeom>
          <a:effectLst>
            <a:reflection blurRad="1270000" stA="0" dist="127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40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44908-08ED-726F-BAB5-42BA211BE203}"/>
              </a:ext>
            </a:extLst>
          </p:cNvPr>
          <p:cNvSpPr txBox="1"/>
          <p:nvPr/>
        </p:nvSpPr>
        <p:spPr>
          <a:xfrm>
            <a:off x="333375" y="419877"/>
            <a:ext cx="23071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Multicollinearity</a:t>
            </a:r>
          </a:p>
          <a:p>
            <a:endParaRPr lang="en-IN" dirty="0"/>
          </a:p>
          <a:p>
            <a:r>
              <a:rPr lang="en-IN" dirty="0"/>
              <a:t>Checking the correlation between the variables using heatmap</a:t>
            </a:r>
          </a:p>
          <a:p>
            <a:r>
              <a:rPr lang="en-US" dirty="0"/>
              <a:t>Observations:</a:t>
            </a:r>
          </a:p>
          <a:p>
            <a:r>
              <a:rPr lang="en-US" dirty="0"/>
              <a:t>All three ROAs (ROA(a), ROA(b) and ROA(c) are positively correlated amongst each other.</a:t>
            </a:r>
          </a:p>
          <a:p>
            <a:r>
              <a:rPr lang="en-US" dirty="0"/>
              <a:t>Net value per share A,B and C are also highly correlated between each other.</a:t>
            </a:r>
          </a:p>
          <a:p>
            <a:r>
              <a:rPr lang="en-US" dirty="0"/>
              <a:t>Most of the variables are correlated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5F6B-5537-A9A1-A670-8390A5339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" b="2049"/>
          <a:stretch/>
        </p:blipFill>
        <p:spPr>
          <a:xfrm>
            <a:off x="2735879" y="419877"/>
            <a:ext cx="9370396" cy="609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0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046BBB-F4EB-9701-DDC4-1ADB9DC48413}"/>
              </a:ext>
            </a:extLst>
          </p:cNvPr>
          <p:cNvSpPr txBox="1"/>
          <p:nvPr/>
        </p:nvSpPr>
        <p:spPr>
          <a:xfrm>
            <a:off x="694256" y="401216"/>
            <a:ext cx="1115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Split data to train data and test data</a:t>
            </a:r>
          </a:p>
          <a:p>
            <a:pPr algn="l"/>
            <a:endParaRPr lang="en-US" b="1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55BED-7DE2-A03D-CB21-B3B81A9C9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34" b="-1816"/>
          <a:stretch/>
        </p:blipFill>
        <p:spPr>
          <a:xfrm>
            <a:off x="628943" y="862881"/>
            <a:ext cx="8648408" cy="923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653AC-4551-80B7-EE7F-33B5D4AB6A14}"/>
              </a:ext>
            </a:extLst>
          </p:cNvPr>
          <p:cNvSpPr txBox="1"/>
          <p:nvPr/>
        </p:nvSpPr>
        <p:spPr>
          <a:xfrm>
            <a:off x="467018" y="4001302"/>
            <a:ext cx="49146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Balancing the data </a:t>
            </a:r>
          </a:p>
          <a:p>
            <a:endParaRPr lang="en-IN" b="1" dirty="0"/>
          </a:p>
          <a:p>
            <a:r>
              <a:rPr lang="en-IN" dirty="0"/>
              <a:t>As we see the data is imbalanced I am using SMOTE. </a:t>
            </a:r>
            <a:r>
              <a:rPr lang="en-US" dirty="0"/>
              <a:t>SMOTE is a technique to oversample the minority class. Simply adding duplicate records of minority class often don’t add any new information to the model.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0B422B-AE59-568E-4FDF-B17EF577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43" y="4001302"/>
            <a:ext cx="3885423" cy="22872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D0710B-BD30-BF91-C4E7-E83E4A382DAF}"/>
              </a:ext>
            </a:extLst>
          </p:cNvPr>
          <p:cNvSpPr txBox="1"/>
          <p:nvPr/>
        </p:nvSpPr>
        <p:spPr>
          <a:xfrm>
            <a:off x="628942" y="2024743"/>
            <a:ext cx="9153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data set is used to train and develop models. Training sets are commonly </a:t>
            </a:r>
          </a:p>
          <a:p>
            <a:r>
              <a:rPr lang="en-US" dirty="0"/>
              <a:t>used to estimate different parameters or to compare different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testing data set is used after the training is done. The training and test data are compared to check that the final model works 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14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1217C-2E74-1D07-7875-CDA597F18ADA}"/>
              </a:ext>
            </a:extLst>
          </p:cNvPr>
          <p:cNvSpPr txBox="1"/>
          <p:nvPr/>
        </p:nvSpPr>
        <p:spPr>
          <a:xfrm>
            <a:off x="681136" y="438539"/>
            <a:ext cx="4471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 Scaling</a:t>
            </a:r>
          </a:p>
          <a:p>
            <a:endParaRPr lang="en-IN" b="1" dirty="0"/>
          </a:p>
          <a:p>
            <a:r>
              <a:rPr lang="en-IN" dirty="0"/>
              <a:t>I could see the values having wide range, so I am using Standardization method to scale down the value. </a:t>
            </a:r>
          </a:p>
          <a:p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DE9AF-6B41-2EBB-2968-05367B91B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11" t="26740"/>
          <a:stretch/>
        </p:blipFill>
        <p:spPr>
          <a:xfrm>
            <a:off x="5412338" y="582858"/>
            <a:ext cx="3871905" cy="146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0F822-C541-29D3-962C-8C18F0ADB77D}"/>
              </a:ext>
            </a:extLst>
          </p:cNvPr>
          <p:cNvSpPr txBox="1"/>
          <p:nvPr/>
        </p:nvSpPr>
        <p:spPr>
          <a:xfrm>
            <a:off x="333375" y="2189947"/>
            <a:ext cx="9515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MODELLING</a:t>
            </a:r>
            <a:r>
              <a:rPr lang="en-IN" dirty="0"/>
              <a:t>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 am importing all the classification model because the target value is classified as either 0 or 1 and using Logistic Regression model too and  comparing the models with performance metrices.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 which gives best Accuracy, Precision, recall, F1 score will be consider as best model for prediction.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B0C5E-1ABC-31CF-AB85-41CAC363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4316511"/>
            <a:ext cx="9853514" cy="23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5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A6CD7-B467-C2A7-1667-EABD1727FCF8}"/>
              </a:ext>
            </a:extLst>
          </p:cNvPr>
          <p:cNvSpPr txBox="1"/>
          <p:nvPr/>
        </p:nvSpPr>
        <p:spPr>
          <a:xfrm>
            <a:off x="914400" y="569167"/>
            <a:ext cx="10524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 Analysis</a:t>
            </a:r>
          </a:p>
          <a:p>
            <a:r>
              <a:rPr lang="en-US" dirty="0"/>
              <a:t>Compare performance of all models, metrics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49DE5-BDF4-076F-280A-24950783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9" y="2570589"/>
            <a:ext cx="9099068" cy="41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5156C-82D1-284A-C762-337AE5A8B350}"/>
              </a:ext>
            </a:extLst>
          </p:cNvPr>
          <p:cNvSpPr txBox="1"/>
          <p:nvPr/>
        </p:nvSpPr>
        <p:spPr>
          <a:xfrm>
            <a:off x="233267" y="397644"/>
            <a:ext cx="460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comparing performance metrics, we can see that </a:t>
            </a:r>
            <a:r>
              <a:rPr lang="en-IN" dirty="0"/>
              <a:t>LGBM Classifier </a:t>
            </a:r>
            <a:r>
              <a:rPr lang="en-US" dirty="0"/>
              <a:t>has the highest accuracy, precision, f1 scores and  recall.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652CC-EB06-10B1-B3F3-4B0F15BDE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834"/>
          <a:stretch/>
        </p:blipFill>
        <p:spPr>
          <a:xfrm>
            <a:off x="5028576" y="357317"/>
            <a:ext cx="4391649" cy="1935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31D76-9D19-BA20-D26B-23BDA210A061}"/>
              </a:ext>
            </a:extLst>
          </p:cNvPr>
          <p:cNvSpPr txBox="1"/>
          <p:nvPr/>
        </p:nvSpPr>
        <p:spPr>
          <a:xfrm>
            <a:off x="233267" y="2924175"/>
            <a:ext cx="5472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Building the model</a:t>
            </a:r>
          </a:p>
          <a:p>
            <a:endParaRPr lang="en-IN" b="1" dirty="0"/>
          </a:p>
          <a:p>
            <a:r>
              <a:rPr lang="en-IN" dirty="0"/>
              <a:t>LGBM Classifier is the best model with 96 % of accuracy . So using LGBM classifier model is built and take the prediction in Excel format .</a:t>
            </a:r>
          </a:p>
          <a:p>
            <a:endParaRPr lang="en-IN" b="1" dirty="0"/>
          </a:p>
          <a:p>
            <a:r>
              <a:rPr lang="en-IN" b="1" dirty="0"/>
              <a:t>Submission link </a:t>
            </a:r>
          </a:p>
          <a:p>
            <a:r>
              <a:rPr lang="en-IN" b="1" dirty="0">
                <a:hlinkClick r:id="rId3"/>
              </a:rPr>
              <a:t>https://drive.google.com/file/d/1OkIm2FMa-7ZEHYbmyFdxVE4ZjFRRm0Qm/view?usp=share_link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2F47E-76BD-C73B-7E92-8B6A6CCEEB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5346" b="1554"/>
          <a:stretch/>
        </p:blipFill>
        <p:spPr>
          <a:xfrm>
            <a:off x="5638800" y="2924175"/>
            <a:ext cx="4143375" cy="27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86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643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 Neue</vt:lpstr>
      <vt:lpstr>Trebuchet MS</vt:lpstr>
      <vt:lpstr>Wingdings 3</vt:lpstr>
      <vt:lpstr>zeitung</vt:lpstr>
      <vt:lpstr>Facet</vt:lpstr>
      <vt:lpstr>Company Bankruptcy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</dc:title>
  <dc:creator>Varsha K</dc:creator>
  <cp:lastModifiedBy>Varsha K</cp:lastModifiedBy>
  <cp:revision>5</cp:revision>
  <dcterms:created xsi:type="dcterms:W3CDTF">2023-04-21T17:47:05Z</dcterms:created>
  <dcterms:modified xsi:type="dcterms:W3CDTF">2023-04-22T11:45:46Z</dcterms:modified>
</cp:coreProperties>
</file>