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5" r:id="rId4"/>
    <p:sldId id="258" r:id="rId5"/>
    <p:sldId id="259" r:id="rId6"/>
    <p:sldId id="260" r:id="rId7"/>
    <p:sldId id="261" r:id="rId8"/>
    <p:sldId id="263" r:id="rId9"/>
    <p:sldId id="264" r:id="rId10"/>
    <p:sldId id="266" r:id="rId11"/>
    <p:sldId id="267" r:id="rId12"/>
    <p:sldId id="268" r:id="rId13"/>
    <p:sldId id="269" r:id="rId14"/>
    <p:sldId id="270" r:id="rId15"/>
    <p:sldId id="273" r:id="rId16"/>
    <p:sldId id="271" r:id="rId17"/>
    <p:sldId id="274"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6991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389437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9331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2056161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5872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309711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886239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367186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238145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3CEB-53B7-4621-AACB-53144A2A9F4B}"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414661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03CEB-53B7-4621-AACB-53144A2A9F4B}"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74250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03CEB-53B7-4621-AACB-53144A2A9F4B}" type="datetimeFigureOut">
              <a:rPr lang="en-IN" smtClean="0"/>
              <a:t>28-05-2023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162518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03CEB-53B7-4621-AACB-53144A2A9F4B}" type="datetimeFigureOut">
              <a:rPr lang="en-IN" smtClean="0"/>
              <a:t>28-05-2023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322824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03CEB-53B7-4621-AACB-53144A2A9F4B}" type="datetimeFigureOut">
              <a:rPr lang="en-IN" smtClean="0"/>
              <a:t>28-05-2023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178486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03CEB-53B7-4621-AACB-53144A2A9F4B}"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135248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03CEB-53B7-4621-AACB-53144A2A9F4B}" type="datetimeFigureOut">
              <a:rPr lang="en-IN" smtClean="0"/>
              <a:t>28-05-2023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DCD3-4742-4A32-A3DE-5535DD2D02AA}" type="slidenum">
              <a:rPr lang="en-IN" smtClean="0"/>
              <a:t>‹#›</a:t>
            </a:fld>
            <a:endParaRPr lang="en-IN"/>
          </a:p>
        </p:txBody>
      </p:sp>
    </p:spTree>
    <p:extLst>
      <p:ext uri="{BB962C8B-B14F-4D97-AF65-F5344CB8AC3E}">
        <p14:creationId xmlns:p14="http://schemas.microsoft.com/office/powerpoint/2010/main" val="140695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303CEB-53B7-4621-AACB-53144A2A9F4B}" type="datetimeFigureOut">
              <a:rPr lang="en-IN" smtClean="0"/>
              <a:t>28-05-2023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16DCD3-4742-4A32-A3DE-5535DD2D02AA}" type="slidenum">
              <a:rPr lang="en-IN" smtClean="0"/>
              <a:t>‹#›</a:t>
            </a:fld>
            <a:endParaRPr lang="en-IN"/>
          </a:p>
        </p:txBody>
      </p:sp>
    </p:spTree>
    <p:extLst>
      <p:ext uri="{BB962C8B-B14F-4D97-AF65-F5344CB8AC3E}">
        <p14:creationId xmlns:p14="http://schemas.microsoft.com/office/powerpoint/2010/main" val="1563389855"/>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C753-2319-5686-18CF-FB17C4E799B2}"/>
              </a:ext>
            </a:extLst>
          </p:cNvPr>
          <p:cNvSpPr>
            <a:spLocks noGrp="1"/>
          </p:cNvSpPr>
          <p:nvPr>
            <p:ph type="ctrTitle"/>
          </p:nvPr>
        </p:nvSpPr>
        <p:spPr>
          <a:xfrm>
            <a:off x="389106" y="760559"/>
            <a:ext cx="8680616" cy="1646302"/>
          </a:xfrm>
        </p:spPr>
        <p:txBody>
          <a:bodyPr/>
          <a:lstStyle/>
          <a:p>
            <a:r>
              <a:rPr lang="en-IN" dirty="0"/>
              <a:t>Hoffman Stores Prediction </a:t>
            </a:r>
          </a:p>
        </p:txBody>
      </p:sp>
      <p:sp>
        <p:nvSpPr>
          <p:cNvPr id="3" name="Subtitle 2">
            <a:extLst>
              <a:ext uri="{FF2B5EF4-FFF2-40B4-BE49-F238E27FC236}">
                <a16:creationId xmlns:a16="http://schemas.microsoft.com/office/drawing/2014/main" id="{7EED8264-7CC4-84EF-DFFF-9D68E0F932F6}"/>
              </a:ext>
            </a:extLst>
          </p:cNvPr>
          <p:cNvSpPr>
            <a:spLocks noGrp="1"/>
          </p:cNvSpPr>
          <p:nvPr>
            <p:ph type="subTitle" idx="1"/>
          </p:nvPr>
        </p:nvSpPr>
        <p:spPr/>
        <p:txBody>
          <a:bodyPr/>
          <a:lstStyle/>
          <a:p>
            <a:r>
              <a:rPr lang="en-IN" dirty="0"/>
              <a:t>Varsha K</a:t>
            </a:r>
          </a:p>
          <a:p>
            <a:r>
              <a:rPr lang="en-IN" dirty="0"/>
              <a:t>varshakrishna003@gmail.com </a:t>
            </a:r>
          </a:p>
        </p:txBody>
      </p:sp>
    </p:spTree>
    <p:extLst>
      <p:ext uri="{BB962C8B-B14F-4D97-AF65-F5344CB8AC3E}">
        <p14:creationId xmlns:p14="http://schemas.microsoft.com/office/powerpoint/2010/main" val="394298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5FC0D7-EBFF-83F2-D008-C32E0FE83289}"/>
              </a:ext>
            </a:extLst>
          </p:cNvPr>
          <p:cNvPicPr>
            <a:picLocks noChangeAspect="1"/>
          </p:cNvPicPr>
          <p:nvPr/>
        </p:nvPicPr>
        <p:blipFill>
          <a:blip r:embed="rId2"/>
          <a:stretch>
            <a:fillRect/>
          </a:stretch>
        </p:blipFill>
        <p:spPr>
          <a:xfrm>
            <a:off x="6268287" y="0"/>
            <a:ext cx="5810865" cy="3638360"/>
          </a:xfrm>
          <a:prstGeom prst="rect">
            <a:avLst/>
          </a:prstGeom>
        </p:spPr>
      </p:pic>
      <p:pic>
        <p:nvPicPr>
          <p:cNvPr id="8" name="Picture 7">
            <a:extLst>
              <a:ext uri="{FF2B5EF4-FFF2-40B4-BE49-F238E27FC236}">
                <a16:creationId xmlns:a16="http://schemas.microsoft.com/office/drawing/2014/main" id="{CAFF6573-BB98-2F46-0AC5-D7CE5008FC92}"/>
              </a:ext>
            </a:extLst>
          </p:cNvPr>
          <p:cNvPicPr>
            <a:picLocks noChangeAspect="1"/>
          </p:cNvPicPr>
          <p:nvPr/>
        </p:nvPicPr>
        <p:blipFill>
          <a:blip r:embed="rId3"/>
          <a:stretch>
            <a:fillRect/>
          </a:stretch>
        </p:blipFill>
        <p:spPr>
          <a:xfrm>
            <a:off x="0" y="3219640"/>
            <a:ext cx="6350482" cy="3638360"/>
          </a:xfrm>
          <a:prstGeom prst="rect">
            <a:avLst/>
          </a:prstGeom>
        </p:spPr>
      </p:pic>
      <p:sp>
        <p:nvSpPr>
          <p:cNvPr id="9" name="TextBox 8">
            <a:extLst>
              <a:ext uri="{FF2B5EF4-FFF2-40B4-BE49-F238E27FC236}">
                <a16:creationId xmlns:a16="http://schemas.microsoft.com/office/drawing/2014/main" id="{D9CF90F1-F809-3B90-8488-C4D089589E65}"/>
              </a:ext>
            </a:extLst>
          </p:cNvPr>
          <p:cNvSpPr txBox="1"/>
          <p:nvPr/>
        </p:nvSpPr>
        <p:spPr>
          <a:xfrm>
            <a:off x="768485" y="564204"/>
            <a:ext cx="5155229" cy="646331"/>
          </a:xfrm>
          <a:prstGeom prst="rect">
            <a:avLst/>
          </a:prstGeom>
          <a:noFill/>
        </p:spPr>
        <p:txBody>
          <a:bodyPr wrap="square" rtlCol="0">
            <a:spAutoFit/>
          </a:bodyPr>
          <a:lstStyle/>
          <a:p>
            <a:r>
              <a:rPr lang="en-US" dirty="0"/>
              <a:t>positive correlation between customers and sales. There are a few outliers. </a:t>
            </a:r>
            <a:endParaRPr lang="en-IN" dirty="0"/>
          </a:p>
        </p:txBody>
      </p:sp>
      <p:sp>
        <p:nvSpPr>
          <p:cNvPr id="10" name="TextBox 9">
            <a:extLst>
              <a:ext uri="{FF2B5EF4-FFF2-40B4-BE49-F238E27FC236}">
                <a16:creationId xmlns:a16="http://schemas.microsoft.com/office/drawing/2014/main" id="{0B4FFF61-EE1F-FABD-E809-03334838BB5F}"/>
              </a:ext>
            </a:extLst>
          </p:cNvPr>
          <p:cNvSpPr txBox="1"/>
          <p:nvPr/>
        </p:nvSpPr>
        <p:spPr>
          <a:xfrm>
            <a:off x="6508955" y="4620638"/>
            <a:ext cx="4230381" cy="1200329"/>
          </a:xfrm>
          <a:prstGeom prst="rect">
            <a:avLst/>
          </a:prstGeom>
          <a:noFill/>
        </p:spPr>
        <p:txBody>
          <a:bodyPr wrap="square" rtlCol="0">
            <a:spAutoFit/>
          </a:bodyPr>
          <a:lstStyle/>
          <a:p>
            <a:r>
              <a:rPr lang="en-US" dirty="0"/>
              <a:t>competition distance within the range of 0 to 10 kms and had more sales than stores far </a:t>
            </a:r>
          </a:p>
          <a:p>
            <a:r>
              <a:rPr lang="en-US" dirty="0"/>
              <a:t>away.</a:t>
            </a:r>
            <a:endParaRPr lang="en-IN" dirty="0"/>
          </a:p>
        </p:txBody>
      </p:sp>
    </p:spTree>
    <p:extLst>
      <p:ext uri="{BB962C8B-B14F-4D97-AF65-F5344CB8AC3E}">
        <p14:creationId xmlns:p14="http://schemas.microsoft.com/office/powerpoint/2010/main" val="51550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E1AB55-5CA8-E10D-0B5F-B04DB9F46DDC}"/>
              </a:ext>
            </a:extLst>
          </p:cNvPr>
          <p:cNvPicPr>
            <a:picLocks noChangeAspect="1"/>
          </p:cNvPicPr>
          <p:nvPr/>
        </p:nvPicPr>
        <p:blipFill>
          <a:blip r:embed="rId3"/>
          <a:stretch>
            <a:fillRect/>
          </a:stretch>
        </p:blipFill>
        <p:spPr>
          <a:xfrm>
            <a:off x="0" y="0"/>
            <a:ext cx="7761725" cy="6858000"/>
          </a:xfrm>
          <a:prstGeom prst="rect">
            <a:avLst/>
          </a:prstGeom>
        </p:spPr>
      </p:pic>
      <p:sp>
        <p:nvSpPr>
          <p:cNvPr id="11" name="TextBox 10">
            <a:extLst>
              <a:ext uri="{FF2B5EF4-FFF2-40B4-BE49-F238E27FC236}">
                <a16:creationId xmlns:a16="http://schemas.microsoft.com/office/drawing/2014/main" id="{B3C340D3-C776-F4FC-AB4C-98494F6EA7B5}"/>
              </a:ext>
            </a:extLst>
          </p:cNvPr>
          <p:cNvSpPr txBox="1"/>
          <p:nvPr/>
        </p:nvSpPr>
        <p:spPr>
          <a:xfrm>
            <a:off x="7761725" y="204281"/>
            <a:ext cx="4242207" cy="5570756"/>
          </a:xfrm>
          <a:prstGeom prst="rect">
            <a:avLst/>
          </a:prstGeom>
          <a:noFill/>
        </p:spPr>
        <p:txBody>
          <a:bodyPr wrap="square" rtlCol="0">
            <a:spAutoFit/>
          </a:bodyPr>
          <a:lstStyle/>
          <a:p>
            <a:r>
              <a:rPr lang="en-US" dirty="0"/>
              <a:t>Observation: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Day of the week has a negative correlation indicating low sales as the weekends, and promo, customers and open has positive correlation.</a:t>
            </a:r>
          </a:p>
          <a:p>
            <a:pPr marL="285750" indent="-285750">
              <a:buFont typeface="Arial" panose="020B0604020202020204" pitchFamily="34" charset="0"/>
              <a:buChar char="•"/>
            </a:pPr>
            <a:r>
              <a:rPr lang="en-US" sz="1600" dirty="0"/>
              <a:t>State Holiday has a negative correlation suggesting that stores are mostly closed on state holidays indicating low sales.</a:t>
            </a:r>
          </a:p>
          <a:p>
            <a:pPr marL="285750" indent="-285750">
              <a:buFont typeface="Arial" panose="020B0604020202020204" pitchFamily="34" charset="0"/>
              <a:buChar char="•"/>
            </a:pPr>
            <a:r>
              <a:rPr lang="en-US" sz="1600" dirty="0" err="1"/>
              <a:t>CompetitionDistance</a:t>
            </a:r>
            <a:r>
              <a:rPr lang="en-US" sz="1600" dirty="0"/>
              <a:t> showing negative correlation suggests that as the distance increases sales reduce, which was also observed through the scatterplot earlier.</a:t>
            </a:r>
          </a:p>
          <a:p>
            <a:pPr marL="285750" indent="-285750">
              <a:buFont typeface="Arial" panose="020B0604020202020204" pitchFamily="34" charset="0"/>
              <a:buChar char="•"/>
            </a:pPr>
            <a:r>
              <a:rPr lang="en-US" sz="1600" dirty="0"/>
              <a:t>There's multicollinearity involved in the dataset as well. The features telling the same story like Promo2, Promo2 since week and year are showing multicollinearity.</a:t>
            </a:r>
          </a:p>
          <a:p>
            <a:pPr marL="285750" indent="-285750">
              <a:buFont typeface="Arial" panose="020B0604020202020204" pitchFamily="34" charset="0"/>
              <a:buChar char="•"/>
            </a:pPr>
            <a:r>
              <a:rPr lang="en-US" sz="1600" dirty="0"/>
              <a:t>The correlation matrix is agreeing with all the observations done earlier while exploring through </a:t>
            </a:r>
            <a:r>
              <a:rPr lang="en-US" sz="1600" dirty="0" err="1"/>
              <a:t>barplots</a:t>
            </a:r>
            <a:r>
              <a:rPr lang="en-US" sz="1600" dirty="0"/>
              <a:t> and scatterplots.</a:t>
            </a:r>
            <a:endParaRPr lang="en-IN" sz="1600" dirty="0"/>
          </a:p>
        </p:txBody>
      </p:sp>
    </p:spTree>
    <p:extLst>
      <p:ext uri="{BB962C8B-B14F-4D97-AF65-F5344CB8AC3E}">
        <p14:creationId xmlns:p14="http://schemas.microsoft.com/office/powerpoint/2010/main" val="256742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4618DC-4E86-68E2-BE3F-F8A6C03F7F9A}"/>
              </a:ext>
            </a:extLst>
          </p:cNvPr>
          <p:cNvPicPr>
            <a:picLocks noChangeAspect="1"/>
          </p:cNvPicPr>
          <p:nvPr/>
        </p:nvPicPr>
        <p:blipFill>
          <a:blip r:embed="rId2"/>
          <a:stretch>
            <a:fillRect/>
          </a:stretch>
        </p:blipFill>
        <p:spPr>
          <a:xfrm>
            <a:off x="4624574" y="0"/>
            <a:ext cx="7567426" cy="4847303"/>
          </a:xfrm>
          <a:prstGeom prst="rect">
            <a:avLst/>
          </a:prstGeom>
        </p:spPr>
      </p:pic>
      <p:sp>
        <p:nvSpPr>
          <p:cNvPr id="4" name="TextBox 3">
            <a:extLst>
              <a:ext uri="{FF2B5EF4-FFF2-40B4-BE49-F238E27FC236}">
                <a16:creationId xmlns:a16="http://schemas.microsoft.com/office/drawing/2014/main" id="{F22053FC-9052-0006-FB16-DC9616B4AE9B}"/>
              </a:ext>
            </a:extLst>
          </p:cNvPr>
          <p:cNvSpPr txBox="1"/>
          <p:nvPr/>
        </p:nvSpPr>
        <p:spPr>
          <a:xfrm>
            <a:off x="340154" y="152818"/>
            <a:ext cx="4284420" cy="4247317"/>
          </a:xfrm>
          <a:prstGeom prst="rect">
            <a:avLst/>
          </a:prstGeom>
          <a:noFill/>
        </p:spPr>
        <p:txBody>
          <a:bodyPr wrap="square" rtlCol="0">
            <a:spAutoFit/>
          </a:bodyPr>
          <a:lstStyle/>
          <a:p>
            <a:r>
              <a:rPr lang="en-IN" dirty="0"/>
              <a:t>OUTLIERS </a:t>
            </a:r>
          </a:p>
          <a:p>
            <a:endParaRPr lang="en-IN" dirty="0"/>
          </a:p>
          <a:p>
            <a:r>
              <a:rPr lang="en-IN" dirty="0"/>
              <a:t>Observation: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err="1"/>
              <a:t>DayOfWeek</a:t>
            </a:r>
            <a:r>
              <a:rPr lang="en-US" dirty="0"/>
              <a:t> for Store 262. It's </a:t>
            </a:r>
            <a:r>
              <a:rPr lang="en-US" dirty="0" err="1"/>
              <a:t>sunday</a:t>
            </a:r>
            <a:r>
              <a:rPr lang="en-US" dirty="0"/>
              <a:t> and it has high sales and it's of the store type B. </a:t>
            </a:r>
          </a:p>
          <a:p>
            <a:pPr marL="285750" indent="-285750">
              <a:buFont typeface="Arial" panose="020B0604020202020204" pitchFamily="34" charset="0"/>
              <a:buChar char="•"/>
            </a:pPr>
            <a:r>
              <a:rPr lang="en-US" dirty="0"/>
              <a:t>All other data points had promotion going on and they had a high number of Customers as well indicating no absurd behavior. </a:t>
            </a:r>
          </a:p>
          <a:p>
            <a:pPr marL="285750" indent="-285750">
              <a:buFont typeface="Arial" panose="020B0604020202020204" pitchFamily="34" charset="0"/>
              <a:buChar char="•"/>
            </a:pPr>
            <a:r>
              <a:rPr lang="en-US" dirty="0"/>
              <a:t>It can be well established that the outliers are showing this behavior for the stores with promotion = 1 and store type B.</a:t>
            </a:r>
            <a:endParaRPr lang="en-IN" dirty="0"/>
          </a:p>
        </p:txBody>
      </p:sp>
      <p:sp>
        <p:nvSpPr>
          <p:cNvPr id="5" name="TextBox 4">
            <a:extLst>
              <a:ext uri="{FF2B5EF4-FFF2-40B4-BE49-F238E27FC236}">
                <a16:creationId xmlns:a16="http://schemas.microsoft.com/office/drawing/2014/main" id="{EDAC4FCF-F464-B555-B9CE-863F62312A13}"/>
              </a:ext>
            </a:extLst>
          </p:cNvPr>
          <p:cNvSpPr txBox="1"/>
          <p:nvPr/>
        </p:nvSpPr>
        <p:spPr>
          <a:xfrm>
            <a:off x="3813243" y="4980562"/>
            <a:ext cx="82782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The outliers are a valid occurrence so not treating them by deleting or manipulating. It is well established that there is seasonality involved and no linear relationship is possible to fit. For these kinds of datasets tree based machine learning algorithms are used which are robust to outlier effect.</a:t>
            </a:r>
            <a:endParaRPr lang="en-IN" dirty="0"/>
          </a:p>
        </p:txBody>
      </p:sp>
    </p:spTree>
    <p:extLst>
      <p:ext uri="{BB962C8B-B14F-4D97-AF65-F5344CB8AC3E}">
        <p14:creationId xmlns:p14="http://schemas.microsoft.com/office/powerpoint/2010/main" val="55762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92E75-5657-8845-D533-74DE18C87350}"/>
              </a:ext>
            </a:extLst>
          </p:cNvPr>
          <p:cNvSpPr txBox="1"/>
          <p:nvPr/>
        </p:nvSpPr>
        <p:spPr>
          <a:xfrm>
            <a:off x="418289" y="369651"/>
            <a:ext cx="9572017" cy="8402300"/>
          </a:xfrm>
          <a:prstGeom prst="rect">
            <a:avLst/>
          </a:prstGeom>
          <a:noFill/>
        </p:spPr>
        <p:txBody>
          <a:bodyPr wrap="square" rtlCol="0">
            <a:spAutoFit/>
          </a:bodyPr>
          <a:lstStyle/>
          <a:p>
            <a:r>
              <a:rPr lang="en-IN" dirty="0"/>
              <a:t>MODELING :</a:t>
            </a:r>
          </a:p>
          <a:p>
            <a:endParaRPr lang="en-IN" dirty="0"/>
          </a:p>
          <a:p>
            <a:r>
              <a:rPr lang="en-US" dirty="0"/>
              <a:t>● A multivariate time series relation with sales and hence a linear relationship cannot be </a:t>
            </a:r>
          </a:p>
          <a:p>
            <a:r>
              <a:rPr lang="en-US" dirty="0"/>
              <a:t>assumed in this analysis. This kind of dataset has patterns such as peak days, festive </a:t>
            </a:r>
          </a:p>
          <a:p>
            <a:r>
              <a:rPr lang="en-US" dirty="0"/>
              <a:t>seasons </a:t>
            </a:r>
            <a:r>
              <a:rPr lang="en-US" dirty="0" err="1"/>
              <a:t>etc</a:t>
            </a:r>
            <a:r>
              <a:rPr lang="en-US" dirty="0"/>
              <a:t> which would most likely be considered as outliers in simple linear regression.</a:t>
            </a:r>
          </a:p>
          <a:p>
            <a:endParaRPr lang="en-US" dirty="0"/>
          </a:p>
          <a:p>
            <a:r>
              <a:rPr lang="en-US" dirty="0"/>
              <a:t>● Having X columns with 30% continuous and 70% categorical features. Business prefers the </a:t>
            </a:r>
          </a:p>
          <a:p>
            <a:r>
              <a:rPr lang="en-US" dirty="0"/>
              <a:t>model to be interpretable in nature and decision based algorithms work better with </a:t>
            </a:r>
          </a:p>
          <a:p>
            <a:r>
              <a:rPr lang="en-US" dirty="0"/>
              <a:t>categorical data.</a:t>
            </a:r>
          </a:p>
          <a:p>
            <a:endParaRPr lang="en-US" dirty="0"/>
          </a:p>
          <a:p>
            <a:pPr marL="285750" indent="-285750">
              <a:buFont typeface="Arial" panose="020B0604020202020204" pitchFamily="34" charset="0"/>
              <a:buChar char="•"/>
            </a:pPr>
            <a:r>
              <a:rPr lang="en-US" dirty="0"/>
              <a:t>Performed Train-Test Split and scaled down the values .</a:t>
            </a:r>
          </a:p>
          <a:p>
            <a:endParaRPr lang="en-US" dirty="0"/>
          </a:p>
          <a:p>
            <a:r>
              <a:rPr lang="en-US" dirty="0"/>
              <a:t>MODELS</a:t>
            </a:r>
          </a:p>
          <a:p>
            <a:pPr marL="285750" indent="-285750">
              <a:buFont typeface="Arial" panose="020B0604020202020204" pitchFamily="34" charset="0"/>
              <a:buChar char="•"/>
            </a:pPr>
            <a:r>
              <a:rPr lang="en-US" dirty="0"/>
              <a:t>Decision Tree Regressor</a:t>
            </a:r>
          </a:p>
          <a:p>
            <a:pPr marL="285750" indent="-285750">
              <a:buFont typeface="Arial" panose="020B0604020202020204" pitchFamily="34" charset="0"/>
              <a:buChar char="•"/>
            </a:pPr>
            <a:r>
              <a:rPr lang="en-US" dirty="0"/>
              <a:t>Random forest Regressor</a:t>
            </a:r>
          </a:p>
          <a:p>
            <a:pPr marL="285750" indent="-285750">
              <a:buFont typeface="Arial" panose="020B0604020202020204" pitchFamily="34" charset="0"/>
              <a:buChar char="•"/>
            </a:pPr>
            <a:r>
              <a:rPr lang="en-US" dirty="0"/>
              <a:t>Gradient Boosting regressor </a:t>
            </a:r>
          </a:p>
          <a:p>
            <a:endParaRPr lang="en-US" dirty="0"/>
          </a:p>
          <a:p>
            <a:r>
              <a:rPr lang="en-US" dirty="0"/>
              <a:t>EVALUATION METRICES </a:t>
            </a:r>
          </a:p>
          <a:p>
            <a:pPr marL="285750" indent="-285750">
              <a:buFont typeface="Arial" panose="020B0604020202020204" pitchFamily="34" charset="0"/>
              <a:buChar char="•"/>
            </a:pPr>
            <a:r>
              <a:rPr lang="en-US" dirty="0"/>
              <a:t>Mean Absolute Error</a:t>
            </a:r>
          </a:p>
          <a:p>
            <a:pPr marL="285750" indent="-285750">
              <a:buFont typeface="Arial" panose="020B0604020202020204" pitchFamily="34" charset="0"/>
              <a:buChar char="•"/>
            </a:pPr>
            <a:r>
              <a:rPr lang="en-US" dirty="0"/>
              <a:t>Mean Squared Error</a:t>
            </a:r>
          </a:p>
          <a:p>
            <a:pPr marL="285750" indent="-285750">
              <a:buFont typeface="Arial" panose="020B0604020202020204" pitchFamily="34" charset="0"/>
              <a:buChar char="•"/>
            </a:pPr>
            <a:r>
              <a:rPr lang="en-US" dirty="0"/>
              <a:t>Root Mean Squared Error</a:t>
            </a:r>
          </a:p>
          <a:p>
            <a:pPr marL="285750" indent="-285750">
              <a:buFont typeface="Arial" panose="020B0604020202020204" pitchFamily="34" charset="0"/>
              <a:buChar char="•"/>
            </a:pPr>
            <a:r>
              <a:rPr lang="en-US" dirty="0"/>
              <a:t>R^2</a:t>
            </a:r>
          </a:p>
          <a:p>
            <a:pPr marL="285750" indent="-285750">
              <a:buFont typeface="Arial" panose="020B0604020202020204" pitchFamily="34" charset="0"/>
              <a:buChar char="•"/>
            </a:pPr>
            <a:r>
              <a:rPr lang="en-US" dirty="0"/>
              <a:t>Adjusted R^2 </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400310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0BC194-1FE3-1E85-0146-700DC027A80E}"/>
              </a:ext>
            </a:extLst>
          </p:cNvPr>
          <p:cNvSpPr txBox="1"/>
          <p:nvPr/>
        </p:nvSpPr>
        <p:spPr>
          <a:xfrm>
            <a:off x="184198" y="135245"/>
            <a:ext cx="4151828" cy="369651"/>
          </a:xfrm>
          <a:prstGeom prst="rect">
            <a:avLst/>
          </a:prstGeom>
          <a:noFill/>
        </p:spPr>
        <p:txBody>
          <a:bodyPr wrap="square" rtlCol="0">
            <a:spAutoFit/>
          </a:bodyPr>
          <a:lstStyle/>
          <a:p>
            <a:r>
              <a:rPr lang="en-IN" b="1" dirty="0"/>
              <a:t>DECISION TREE REGRESSOR</a:t>
            </a:r>
          </a:p>
        </p:txBody>
      </p:sp>
      <p:pic>
        <p:nvPicPr>
          <p:cNvPr id="8" name="Picture 7">
            <a:extLst>
              <a:ext uri="{FF2B5EF4-FFF2-40B4-BE49-F238E27FC236}">
                <a16:creationId xmlns:a16="http://schemas.microsoft.com/office/drawing/2014/main" id="{F172A932-3FE7-6CE0-67C5-0A1BFE9DD9F4}"/>
              </a:ext>
            </a:extLst>
          </p:cNvPr>
          <p:cNvPicPr>
            <a:picLocks noChangeAspect="1"/>
          </p:cNvPicPr>
          <p:nvPr/>
        </p:nvPicPr>
        <p:blipFill>
          <a:blip r:embed="rId2"/>
          <a:stretch>
            <a:fillRect/>
          </a:stretch>
        </p:blipFill>
        <p:spPr>
          <a:xfrm>
            <a:off x="-1" y="706497"/>
            <a:ext cx="11090787" cy="6151503"/>
          </a:xfrm>
          <a:prstGeom prst="rect">
            <a:avLst/>
          </a:prstGeom>
        </p:spPr>
      </p:pic>
    </p:spTree>
    <p:extLst>
      <p:ext uri="{BB962C8B-B14F-4D97-AF65-F5344CB8AC3E}">
        <p14:creationId xmlns:p14="http://schemas.microsoft.com/office/powerpoint/2010/main" val="91689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59E6-5B1E-A5A5-2B31-1D105A8B9873}"/>
              </a:ext>
            </a:extLst>
          </p:cNvPr>
          <p:cNvSpPr txBox="1"/>
          <p:nvPr/>
        </p:nvSpPr>
        <p:spPr>
          <a:xfrm>
            <a:off x="321013" y="223736"/>
            <a:ext cx="6955276" cy="369332"/>
          </a:xfrm>
          <a:prstGeom prst="rect">
            <a:avLst/>
          </a:prstGeom>
          <a:noFill/>
        </p:spPr>
        <p:txBody>
          <a:bodyPr wrap="square" rtlCol="0">
            <a:spAutoFit/>
          </a:bodyPr>
          <a:lstStyle/>
          <a:p>
            <a:r>
              <a:rPr lang="en-IN" b="1" dirty="0"/>
              <a:t>RANDOM FOREST REGRESSOR</a:t>
            </a:r>
          </a:p>
        </p:txBody>
      </p:sp>
      <p:pic>
        <p:nvPicPr>
          <p:cNvPr id="8" name="Picture 7">
            <a:extLst>
              <a:ext uri="{FF2B5EF4-FFF2-40B4-BE49-F238E27FC236}">
                <a16:creationId xmlns:a16="http://schemas.microsoft.com/office/drawing/2014/main" id="{08E1E32D-A59F-3C5D-A206-85CBA491F871}"/>
              </a:ext>
            </a:extLst>
          </p:cNvPr>
          <p:cNvPicPr>
            <a:picLocks noChangeAspect="1"/>
          </p:cNvPicPr>
          <p:nvPr/>
        </p:nvPicPr>
        <p:blipFill>
          <a:blip r:embed="rId2"/>
          <a:stretch>
            <a:fillRect/>
          </a:stretch>
        </p:blipFill>
        <p:spPr>
          <a:xfrm>
            <a:off x="-1" y="822467"/>
            <a:ext cx="11169445" cy="6035533"/>
          </a:xfrm>
          <a:prstGeom prst="rect">
            <a:avLst/>
          </a:prstGeom>
        </p:spPr>
      </p:pic>
    </p:spTree>
    <p:extLst>
      <p:ext uri="{BB962C8B-B14F-4D97-AF65-F5344CB8AC3E}">
        <p14:creationId xmlns:p14="http://schemas.microsoft.com/office/powerpoint/2010/main" val="253974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920CD5-EA60-DC67-CAF8-55A93DAC20ED}"/>
              </a:ext>
            </a:extLst>
          </p:cNvPr>
          <p:cNvSpPr txBox="1"/>
          <p:nvPr/>
        </p:nvSpPr>
        <p:spPr>
          <a:xfrm>
            <a:off x="452285" y="282102"/>
            <a:ext cx="6143068" cy="369332"/>
          </a:xfrm>
          <a:prstGeom prst="rect">
            <a:avLst/>
          </a:prstGeom>
          <a:noFill/>
        </p:spPr>
        <p:txBody>
          <a:bodyPr wrap="square" rtlCol="0">
            <a:spAutoFit/>
          </a:bodyPr>
          <a:lstStyle/>
          <a:p>
            <a:r>
              <a:rPr lang="en-IN" dirty="0"/>
              <a:t>Gradient boosting regressor </a:t>
            </a:r>
          </a:p>
        </p:txBody>
      </p:sp>
      <p:pic>
        <p:nvPicPr>
          <p:cNvPr id="6" name="Picture 5">
            <a:extLst>
              <a:ext uri="{FF2B5EF4-FFF2-40B4-BE49-F238E27FC236}">
                <a16:creationId xmlns:a16="http://schemas.microsoft.com/office/drawing/2014/main" id="{80488ACC-C74C-3E59-0D05-84A767D1B4D3}"/>
              </a:ext>
            </a:extLst>
          </p:cNvPr>
          <p:cNvPicPr>
            <a:picLocks noChangeAspect="1"/>
          </p:cNvPicPr>
          <p:nvPr/>
        </p:nvPicPr>
        <p:blipFill>
          <a:blip r:embed="rId2"/>
          <a:stretch>
            <a:fillRect/>
          </a:stretch>
        </p:blipFill>
        <p:spPr>
          <a:xfrm>
            <a:off x="0" y="894735"/>
            <a:ext cx="10382865" cy="5963265"/>
          </a:xfrm>
          <a:prstGeom prst="rect">
            <a:avLst/>
          </a:prstGeom>
        </p:spPr>
      </p:pic>
    </p:spTree>
    <p:extLst>
      <p:ext uri="{BB962C8B-B14F-4D97-AF65-F5344CB8AC3E}">
        <p14:creationId xmlns:p14="http://schemas.microsoft.com/office/powerpoint/2010/main" val="413028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8FACC-325E-2071-462D-6666487BF83B}"/>
              </a:ext>
            </a:extLst>
          </p:cNvPr>
          <p:cNvSpPr txBox="1"/>
          <p:nvPr/>
        </p:nvSpPr>
        <p:spPr>
          <a:xfrm>
            <a:off x="186813" y="313536"/>
            <a:ext cx="9408740" cy="1477328"/>
          </a:xfrm>
          <a:prstGeom prst="rect">
            <a:avLst/>
          </a:prstGeom>
          <a:noFill/>
        </p:spPr>
        <p:txBody>
          <a:bodyPr wrap="square" rtlCol="0">
            <a:spAutoFit/>
          </a:bodyPr>
          <a:lstStyle/>
          <a:p>
            <a:r>
              <a:rPr lang="en-US" dirty="0"/>
              <a:t>Random Forest Regressor results were much better than other model with a</a:t>
            </a:r>
          </a:p>
          <a:p>
            <a:r>
              <a:rPr lang="en-US" dirty="0"/>
              <a:t> test R^2 of 0.765931 and lower value of MAE , MSE and RMSE()</a:t>
            </a:r>
          </a:p>
          <a:p>
            <a:endParaRPr lang="en-US" b="1" dirty="0"/>
          </a:p>
          <a:p>
            <a:r>
              <a:rPr lang="en-US" b="1" dirty="0"/>
              <a:t>Random Forest Hyperparameter Tuning:</a:t>
            </a:r>
          </a:p>
          <a:p>
            <a:endParaRPr lang="en-IN" dirty="0"/>
          </a:p>
        </p:txBody>
      </p:sp>
      <p:pic>
        <p:nvPicPr>
          <p:cNvPr id="4" name="Picture 3">
            <a:extLst>
              <a:ext uri="{FF2B5EF4-FFF2-40B4-BE49-F238E27FC236}">
                <a16:creationId xmlns:a16="http://schemas.microsoft.com/office/drawing/2014/main" id="{FDA6DB2E-D2D5-817C-D0A3-78F5F33DFF27}"/>
              </a:ext>
            </a:extLst>
          </p:cNvPr>
          <p:cNvPicPr>
            <a:picLocks noChangeAspect="1"/>
          </p:cNvPicPr>
          <p:nvPr/>
        </p:nvPicPr>
        <p:blipFill>
          <a:blip r:embed="rId2"/>
          <a:stretch>
            <a:fillRect/>
          </a:stretch>
        </p:blipFill>
        <p:spPr>
          <a:xfrm>
            <a:off x="1" y="1550668"/>
            <a:ext cx="9851922" cy="5307332"/>
          </a:xfrm>
          <a:prstGeom prst="rect">
            <a:avLst/>
          </a:prstGeom>
        </p:spPr>
      </p:pic>
    </p:spTree>
    <p:extLst>
      <p:ext uri="{BB962C8B-B14F-4D97-AF65-F5344CB8AC3E}">
        <p14:creationId xmlns:p14="http://schemas.microsoft.com/office/powerpoint/2010/main" val="38926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58BE06-D084-52E0-7FB0-44BC186258C6}"/>
              </a:ext>
            </a:extLst>
          </p:cNvPr>
          <p:cNvSpPr txBox="1"/>
          <p:nvPr/>
        </p:nvSpPr>
        <p:spPr>
          <a:xfrm>
            <a:off x="350196" y="476655"/>
            <a:ext cx="8745166" cy="923330"/>
          </a:xfrm>
          <a:prstGeom prst="rect">
            <a:avLst/>
          </a:prstGeom>
          <a:noFill/>
        </p:spPr>
        <p:txBody>
          <a:bodyPr wrap="square" rtlCol="0">
            <a:spAutoFit/>
          </a:bodyPr>
          <a:lstStyle/>
          <a:p>
            <a:r>
              <a:rPr lang="en-IN" dirty="0"/>
              <a:t>Store wise Sales Predictions</a:t>
            </a:r>
          </a:p>
          <a:p>
            <a:endParaRPr lang="en-IN" dirty="0"/>
          </a:p>
          <a:p>
            <a:r>
              <a:rPr lang="en-IN" dirty="0"/>
              <a:t> </a:t>
            </a:r>
          </a:p>
        </p:txBody>
      </p:sp>
      <p:pic>
        <p:nvPicPr>
          <p:cNvPr id="4" name="Picture 3">
            <a:extLst>
              <a:ext uri="{FF2B5EF4-FFF2-40B4-BE49-F238E27FC236}">
                <a16:creationId xmlns:a16="http://schemas.microsoft.com/office/drawing/2014/main" id="{726ADE5A-C640-2958-F1E4-326285ECC92D}"/>
              </a:ext>
            </a:extLst>
          </p:cNvPr>
          <p:cNvPicPr>
            <a:picLocks noChangeAspect="1"/>
          </p:cNvPicPr>
          <p:nvPr/>
        </p:nvPicPr>
        <p:blipFill>
          <a:blip r:embed="rId2"/>
          <a:stretch>
            <a:fillRect/>
          </a:stretch>
        </p:blipFill>
        <p:spPr>
          <a:xfrm>
            <a:off x="564917" y="1081222"/>
            <a:ext cx="5295109" cy="1844200"/>
          </a:xfrm>
          <a:prstGeom prst="rect">
            <a:avLst/>
          </a:prstGeom>
        </p:spPr>
      </p:pic>
      <p:sp>
        <p:nvSpPr>
          <p:cNvPr id="6" name="TextBox 5">
            <a:extLst>
              <a:ext uri="{FF2B5EF4-FFF2-40B4-BE49-F238E27FC236}">
                <a16:creationId xmlns:a16="http://schemas.microsoft.com/office/drawing/2014/main" id="{E2777143-12A1-034A-1B20-31A2C3701BDC}"/>
              </a:ext>
            </a:extLst>
          </p:cNvPr>
          <p:cNvSpPr txBox="1"/>
          <p:nvPr/>
        </p:nvSpPr>
        <p:spPr>
          <a:xfrm>
            <a:off x="564917" y="3529989"/>
            <a:ext cx="9947595" cy="1200329"/>
          </a:xfrm>
          <a:prstGeom prst="rect">
            <a:avLst/>
          </a:prstGeom>
          <a:noFill/>
        </p:spPr>
        <p:txBody>
          <a:bodyPr wrap="none" rtlCol="0">
            <a:spAutoFit/>
          </a:bodyPr>
          <a:lstStyle/>
          <a:p>
            <a:r>
              <a:rPr lang="en-IN" dirty="0"/>
              <a:t>Total prediction submission:</a:t>
            </a:r>
          </a:p>
          <a:p>
            <a:endParaRPr lang="en-IN" dirty="0"/>
          </a:p>
          <a:p>
            <a:endParaRPr lang="en-IN" dirty="0"/>
          </a:p>
          <a:p>
            <a:r>
              <a:rPr lang="en-IN" dirty="0"/>
              <a:t>https://drive.google.com/file/d/1zOgVkQ_Ql6wT5EuLJXANuawiBhTytyyg/view?usp=drive_link</a:t>
            </a:r>
          </a:p>
        </p:txBody>
      </p:sp>
    </p:spTree>
    <p:extLst>
      <p:ext uri="{BB962C8B-B14F-4D97-AF65-F5344CB8AC3E}">
        <p14:creationId xmlns:p14="http://schemas.microsoft.com/office/powerpoint/2010/main" val="64929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83A66-9D48-1B63-54DF-EAA653D42E96}"/>
              </a:ext>
            </a:extLst>
          </p:cNvPr>
          <p:cNvSpPr txBox="1"/>
          <p:nvPr/>
        </p:nvSpPr>
        <p:spPr>
          <a:xfrm>
            <a:off x="719847" y="544749"/>
            <a:ext cx="8677072" cy="2585323"/>
          </a:xfrm>
          <a:prstGeom prst="rect">
            <a:avLst/>
          </a:prstGeom>
          <a:noFill/>
        </p:spPr>
        <p:txBody>
          <a:bodyPr wrap="square" rtlCol="0">
            <a:spAutoFit/>
          </a:bodyPr>
          <a:lstStyle/>
          <a:p>
            <a:r>
              <a:rPr lang="en-IN" dirty="0"/>
              <a:t>CONCLUSION :</a:t>
            </a:r>
          </a:p>
          <a:p>
            <a:endParaRPr lang="en-IN" dirty="0"/>
          </a:p>
          <a:p>
            <a:r>
              <a:rPr lang="en-US" dirty="0"/>
              <a:t>In conclusion, the  Hoffmann sales prediction model achieved a high R-squared value by using Random forest Regressor . The model demonstrated strong predictive capabilities, accurately forecasting sales with minimal error. This suggests that the model can effectively assist in sales forecasting and decision-making for the Rossman stores.</a:t>
            </a:r>
            <a:endParaRPr lang="en-IN" dirty="0"/>
          </a:p>
          <a:p>
            <a:endParaRPr lang="en-IN" dirty="0"/>
          </a:p>
          <a:p>
            <a:endParaRPr lang="en-IN" dirty="0"/>
          </a:p>
        </p:txBody>
      </p:sp>
      <p:pic>
        <p:nvPicPr>
          <p:cNvPr id="4" name="Picture 3">
            <a:extLst>
              <a:ext uri="{FF2B5EF4-FFF2-40B4-BE49-F238E27FC236}">
                <a16:creationId xmlns:a16="http://schemas.microsoft.com/office/drawing/2014/main" id="{A0590715-1365-6412-1AFB-65684C4859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34185" y="2771704"/>
            <a:ext cx="5448395" cy="4086296"/>
          </a:xfrm>
          <a:prstGeom prst="rect">
            <a:avLst/>
          </a:prstGeom>
        </p:spPr>
      </p:pic>
    </p:spTree>
    <p:extLst>
      <p:ext uri="{BB962C8B-B14F-4D97-AF65-F5344CB8AC3E}">
        <p14:creationId xmlns:p14="http://schemas.microsoft.com/office/powerpoint/2010/main" val="102218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71FE3-BA3E-C2B3-B8A3-1FE0497E01C1}"/>
              </a:ext>
            </a:extLst>
          </p:cNvPr>
          <p:cNvSpPr txBox="1"/>
          <p:nvPr/>
        </p:nvSpPr>
        <p:spPr>
          <a:xfrm>
            <a:off x="658760" y="230095"/>
            <a:ext cx="8327923" cy="5381410"/>
          </a:xfrm>
          <a:prstGeom prst="rect">
            <a:avLst/>
          </a:prstGeom>
          <a:noFill/>
        </p:spPr>
        <p:txBody>
          <a:bodyPr wrap="square" rtlCol="0">
            <a:spAutoFit/>
          </a:bodyPr>
          <a:lstStyle/>
          <a:p>
            <a:r>
              <a:rPr lang="en-IN" sz="2000" b="1" dirty="0"/>
              <a:t>Content</a:t>
            </a:r>
          </a:p>
          <a:p>
            <a:pPr>
              <a:lnSpc>
                <a:spcPct val="150000"/>
              </a:lnSpc>
            </a:pPr>
            <a:endParaRPr lang="en-IN" sz="2000" b="1" dirty="0"/>
          </a:p>
          <a:p>
            <a:pPr>
              <a:lnSpc>
                <a:spcPct val="150000"/>
              </a:lnSpc>
            </a:pPr>
            <a:r>
              <a:rPr lang="en-IN" dirty="0"/>
              <a:t>● Problem Statement</a:t>
            </a:r>
          </a:p>
          <a:p>
            <a:pPr>
              <a:lnSpc>
                <a:spcPct val="150000"/>
              </a:lnSpc>
            </a:pPr>
            <a:r>
              <a:rPr lang="en-IN" dirty="0"/>
              <a:t>● Data Summary</a:t>
            </a:r>
          </a:p>
          <a:p>
            <a:pPr>
              <a:lnSpc>
                <a:spcPct val="150000"/>
              </a:lnSpc>
            </a:pPr>
            <a:r>
              <a:rPr lang="en-IN" dirty="0"/>
              <a:t>● Approach</a:t>
            </a:r>
          </a:p>
          <a:p>
            <a:pPr>
              <a:lnSpc>
                <a:spcPct val="150000"/>
              </a:lnSpc>
            </a:pPr>
            <a:r>
              <a:rPr lang="en-IN" dirty="0"/>
              <a:t>● Exploratory Data Analysis</a:t>
            </a:r>
          </a:p>
          <a:p>
            <a:pPr>
              <a:lnSpc>
                <a:spcPct val="150000"/>
              </a:lnSpc>
            </a:pPr>
            <a:r>
              <a:rPr lang="en-IN" dirty="0"/>
              <a:t>● </a:t>
            </a:r>
            <a:r>
              <a:rPr lang="en-IN" dirty="0" err="1"/>
              <a:t>Modeling</a:t>
            </a:r>
            <a:r>
              <a:rPr lang="en-IN" dirty="0"/>
              <a:t>:</a:t>
            </a:r>
          </a:p>
          <a:p>
            <a:pPr>
              <a:lnSpc>
                <a:spcPct val="150000"/>
              </a:lnSpc>
            </a:pPr>
            <a:r>
              <a:rPr lang="en-IN" dirty="0"/>
              <a:t> - Decision Tree</a:t>
            </a:r>
          </a:p>
          <a:p>
            <a:pPr marL="285750" indent="-285750">
              <a:lnSpc>
                <a:spcPct val="150000"/>
              </a:lnSpc>
              <a:buFontTx/>
              <a:buChar char="-"/>
            </a:pPr>
            <a:r>
              <a:rPr lang="en-IN" dirty="0"/>
              <a:t>Random Forest </a:t>
            </a:r>
          </a:p>
          <a:p>
            <a:pPr marL="285750" indent="-285750">
              <a:lnSpc>
                <a:spcPct val="150000"/>
              </a:lnSpc>
              <a:buFontTx/>
              <a:buChar char="-"/>
            </a:pPr>
            <a:r>
              <a:rPr lang="en-IN" dirty="0"/>
              <a:t>Gradient boosting</a:t>
            </a:r>
          </a:p>
          <a:p>
            <a:pPr>
              <a:lnSpc>
                <a:spcPct val="150000"/>
              </a:lnSpc>
            </a:pPr>
            <a:r>
              <a:rPr lang="en-IN" dirty="0"/>
              <a:t>- Random forest </a:t>
            </a:r>
            <a:r>
              <a:rPr lang="en-IN" dirty="0" err="1"/>
              <a:t>Hypertuning</a:t>
            </a:r>
            <a:r>
              <a:rPr lang="en-IN" dirty="0"/>
              <a:t> Parameters</a:t>
            </a:r>
          </a:p>
          <a:p>
            <a:pPr>
              <a:lnSpc>
                <a:spcPct val="150000"/>
              </a:lnSpc>
            </a:pPr>
            <a:r>
              <a:rPr lang="en-IN" dirty="0"/>
              <a:t>● Model Performance and Evaluation</a:t>
            </a:r>
          </a:p>
          <a:p>
            <a:pPr>
              <a:lnSpc>
                <a:spcPct val="150000"/>
              </a:lnSpc>
            </a:pPr>
            <a:r>
              <a:rPr lang="en-IN" dirty="0"/>
              <a:t>● Conclusion and Recommendations</a:t>
            </a:r>
          </a:p>
        </p:txBody>
      </p:sp>
    </p:spTree>
    <p:extLst>
      <p:ext uri="{BB962C8B-B14F-4D97-AF65-F5344CB8AC3E}">
        <p14:creationId xmlns:p14="http://schemas.microsoft.com/office/powerpoint/2010/main" val="156242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01C26-88A3-2232-065D-BFB03F457110}"/>
              </a:ext>
            </a:extLst>
          </p:cNvPr>
          <p:cNvSpPr txBox="1"/>
          <p:nvPr/>
        </p:nvSpPr>
        <p:spPr>
          <a:xfrm>
            <a:off x="632298" y="350196"/>
            <a:ext cx="8669018" cy="6032421"/>
          </a:xfrm>
          <a:prstGeom prst="rect">
            <a:avLst/>
          </a:prstGeom>
          <a:noFill/>
        </p:spPr>
        <p:txBody>
          <a:bodyPr wrap="square" rtlCol="0">
            <a:spAutoFit/>
          </a:bodyPr>
          <a:lstStyle/>
          <a:p>
            <a:r>
              <a:rPr lang="en-US" sz="2400" dirty="0"/>
              <a:t>PROBLEM STATEMENT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Hoffman operates over 3,000 drug stores in 7 countries. Hoffman store managers are currently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285750" indent="-285750">
              <a:buFont typeface="Arial" panose="020B0604020202020204" pitchFamily="34" charset="0"/>
              <a:buChar char="•"/>
            </a:pPr>
            <a:r>
              <a:rPr lang="en-US" dirty="0"/>
              <a:t>You are provided with historical sales data for 1,115 Hoffman stores. The task is to forecast the "Sales" column for the test set. Note that some stores in the dataset were temporarily closed for refurbishment.</a:t>
            </a:r>
          </a:p>
          <a:p>
            <a:pPr marL="285750" indent="-285750">
              <a:buFont typeface="Arial" panose="020B0604020202020204" pitchFamily="34" charset="0"/>
              <a:buChar char="•"/>
            </a:pPr>
            <a:endParaRPr lang="en-US" dirty="0"/>
          </a:p>
          <a:p>
            <a:r>
              <a:rPr lang="en-US" sz="2000" dirty="0"/>
              <a:t>DATA SUMMARY </a:t>
            </a:r>
          </a:p>
          <a:p>
            <a:endParaRPr lang="en-IN" dirty="0"/>
          </a:p>
          <a:p>
            <a:r>
              <a:rPr lang="en-GB" dirty="0"/>
              <a:t>Data 1- Columns- 9,  Rows- 1017210 (sample- 50k-1 lakh)</a:t>
            </a:r>
          </a:p>
          <a:p>
            <a:endParaRPr lang="en-GB" dirty="0"/>
          </a:p>
          <a:p>
            <a:r>
              <a:rPr lang="en-GB" dirty="0"/>
              <a:t>Data 2 – Columns – 10, Rows – 1115</a:t>
            </a:r>
          </a:p>
          <a:p>
            <a:endParaRPr lang="en-GB" dirty="0"/>
          </a:p>
          <a:p>
            <a:r>
              <a:rPr lang="en-GB" dirty="0"/>
              <a:t>Note: We need a batch prediction as per store id (one day or multiple days it’s your discretion)</a:t>
            </a:r>
            <a:endParaRPr lang="en-IN" dirty="0"/>
          </a:p>
          <a:p>
            <a:endParaRPr lang="en-IN" dirty="0"/>
          </a:p>
        </p:txBody>
      </p:sp>
    </p:spTree>
    <p:extLst>
      <p:ext uri="{BB962C8B-B14F-4D97-AF65-F5344CB8AC3E}">
        <p14:creationId xmlns:p14="http://schemas.microsoft.com/office/powerpoint/2010/main" val="180704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CBD70-DA64-4BE3-4BE9-BE9F337CC1C3}"/>
              </a:ext>
            </a:extLst>
          </p:cNvPr>
          <p:cNvSpPr txBox="1"/>
          <p:nvPr/>
        </p:nvSpPr>
        <p:spPr>
          <a:xfrm>
            <a:off x="117987" y="163802"/>
            <a:ext cx="10038736" cy="7971413"/>
          </a:xfrm>
          <a:prstGeom prst="rect">
            <a:avLst/>
          </a:prstGeom>
          <a:noFill/>
        </p:spPr>
        <p:txBody>
          <a:bodyPr wrap="square" rtlCol="0">
            <a:spAutoFit/>
          </a:bodyPr>
          <a:lstStyle/>
          <a:p>
            <a:r>
              <a:rPr lang="en-IN" dirty="0"/>
              <a:t>DATA DICTIONARY -1</a:t>
            </a:r>
          </a:p>
          <a:p>
            <a:pPr marL="285750" lvl="0" indent="-285750">
              <a:buFont typeface="Arial" panose="020B0604020202020204" pitchFamily="34" charset="0"/>
              <a:buChar char="•"/>
            </a:pPr>
            <a:r>
              <a:rPr lang="en-US" sz="1600" b="1" dirty="0"/>
              <a:t>Id - </a:t>
            </a:r>
            <a:r>
              <a:rPr lang="en-US" sz="1600" dirty="0"/>
              <a:t>an Id that represents a (Store, Date) duple within the set</a:t>
            </a:r>
            <a:endParaRPr lang="en-IN" sz="1600" dirty="0"/>
          </a:p>
          <a:p>
            <a:pPr marL="285750" lvl="0" indent="-285750">
              <a:buFont typeface="Arial" panose="020B0604020202020204" pitchFamily="34" charset="0"/>
              <a:buChar char="•"/>
            </a:pPr>
            <a:r>
              <a:rPr lang="en-US" sz="1600" b="1" dirty="0"/>
              <a:t>Store - </a:t>
            </a:r>
            <a:r>
              <a:rPr lang="en-US" sz="1600" dirty="0"/>
              <a:t>a unique Id for each store</a:t>
            </a:r>
            <a:endParaRPr lang="en-IN" sz="1600" dirty="0"/>
          </a:p>
          <a:p>
            <a:pPr marL="285750" lvl="0" indent="-285750">
              <a:buFont typeface="Arial" panose="020B0604020202020204" pitchFamily="34" charset="0"/>
              <a:buChar char="•"/>
            </a:pPr>
            <a:r>
              <a:rPr lang="en-US" sz="1600" b="1" dirty="0"/>
              <a:t>Sales - </a:t>
            </a:r>
            <a:r>
              <a:rPr lang="en-US" sz="1600" dirty="0"/>
              <a:t>the turnover for any given day (Dependent Variable)</a:t>
            </a:r>
            <a:endParaRPr lang="en-IN" sz="1600" dirty="0"/>
          </a:p>
          <a:p>
            <a:pPr marL="285750" lvl="0" indent="-285750">
              <a:buFont typeface="Arial" panose="020B0604020202020204" pitchFamily="34" charset="0"/>
              <a:buChar char="•"/>
            </a:pPr>
            <a:r>
              <a:rPr lang="en-US" sz="1600" b="1" dirty="0"/>
              <a:t>Customers - </a:t>
            </a:r>
            <a:r>
              <a:rPr lang="en-US" sz="1600" dirty="0"/>
              <a:t>the number of customers on a given day</a:t>
            </a:r>
            <a:endParaRPr lang="en-IN" sz="1600" dirty="0"/>
          </a:p>
          <a:p>
            <a:pPr marL="285750" lvl="0" indent="-285750">
              <a:buFont typeface="Arial" panose="020B0604020202020204" pitchFamily="34" charset="0"/>
              <a:buChar char="•"/>
            </a:pPr>
            <a:r>
              <a:rPr lang="en-US" sz="1600" b="1" dirty="0"/>
              <a:t>Open - </a:t>
            </a:r>
            <a:r>
              <a:rPr lang="en-US" sz="1600" dirty="0"/>
              <a:t>an indicator for whether the store was open: 0 = closed, 1 = open</a:t>
            </a:r>
            <a:endParaRPr lang="en-IN" sz="1600" dirty="0"/>
          </a:p>
          <a:p>
            <a:pPr marL="285750" lvl="0" indent="-285750">
              <a:buFont typeface="Arial" panose="020B0604020202020204" pitchFamily="34" charset="0"/>
              <a:buChar char="•"/>
            </a:pPr>
            <a:r>
              <a:rPr lang="en-US" sz="1600" b="1" dirty="0"/>
              <a:t>State Holiday - </a:t>
            </a:r>
            <a:r>
              <a:rPr lang="en-US" sz="1600" dirty="0"/>
              <a:t>indicates a state holiday. Normally all stores, with few exceptions, are closed on state holidays. Note that all schools are closed on public holidays and weekends. a = public holiday, b = Easter holiday, c = Christmas, 0 = None</a:t>
            </a:r>
            <a:endParaRPr lang="en-IN" sz="1600" dirty="0"/>
          </a:p>
          <a:p>
            <a:pPr marL="285750" lvl="0" indent="-285750">
              <a:buFont typeface="Arial" panose="020B0604020202020204" pitchFamily="34" charset="0"/>
              <a:buChar char="•"/>
            </a:pPr>
            <a:r>
              <a:rPr lang="en-US" sz="1600" b="1" dirty="0"/>
              <a:t>School Holiday - </a:t>
            </a:r>
            <a:r>
              <a:rPr lang="en-US" sz="1600" dirty="0"/>
              <a:t>indicates if the (Store) was affected by the closure of public schools</a:t>
            </a:r>
            <a:endParaRPr lang="en-IN" sz="1600" dirty="0"/>
          </a:p>
          <a:p>
            <a:pPr marL="285750" lvl="0" indent="-285750">
              <a:buFont typeface="Arial" panose="020B0604020202020204" pitchFamily="34" charset="0"/>
              <a:buChar char="•"/>
            </a:pPr>
            <a:r>
              <a:rPr lang="en-US" sz="1600" b="1" dirty="0"/>
              <a:t>Store Type - </a:t>
            </a:r>
            <a:r>
              <a:rPr lang="en-US" sz="1600" dirty="0"/>
              <a:t>differentiates between 4 different store models: a, b, c, d</a:t>
            </a:r>
            <a:endParaRPr lang="en-IN" sz="1600" dirty="0"/>
          </a:p>
          <a:p>
            <a:endParaRPr lang="en-IN" dirty="0"/>
          </a:p>
          <a:p>
            <a:r>
              <a:rPr lang="en-IN" dirty="0"/>
              <a:t>DATA DICTIONARY -1</a:t>
            </a:r>
          </a:p>
          <a:p>
            <a:pPr marL="285750" lvl="0" indent="-285750">
              <a:buFont typeface="Arial" panose="020B0604020202020204" pitchFamily="34" charset="0"/>
              <a:buChar char="•"/>
            </a:pPr>
            <a:r>
              <a:rPr lang="en-US" sz="1600" b="1" dirty="0"/>
              <a:t>Assortment </a:t>
            </a:r>
            <a:r>
              <a:rPr lang="en-US" sz="1600" dirty="0"/>
              <a:t>- describes an assortment level: a = basic, b = extra, c = extended. An assortment strategy in retailing involves the number and type of products that stores display for purchase by consumers.</a:t>
            </a:r>
            <a:endParaRPr lang="en-IN" sz="1600" dirty="0"/>
          </a:p>
          <a:p>
            <a:pPr marL="285750" lvl="0" indent="-285750">
              <a:buFont typeface="Arial" panose="020B0604020202020204" pitchFamily="34" charset="0"/>
              <a:buChar char="•"/>
            </a:pPr>
            <a:r>
              <a:rPr lang="en-US" sz="1600" b="1" dirty="0"/>
              <a:t>Competition Distance </a:t>
            </a:r>
            <a:r>
              <a:rPr lang="en-US" sz="1600" dirty="0"/>
              <a:t>– the distance in meters to the nearest competitor store</a:t>
            </a:r>
            <a:endParaRPr lang="en-IN" sz="1600" dirty="0"/>
          </a:p>
          <a:p>
            <a:pPr marL="285750" lvl="0" indent="-285750">
              <a:buFont typeface="Arial" panose="020B0604020202020204" pitchFamily="34" charset="0"/>
              <a:buChar char="•"/>
            </a:pPr>
            <a:r>
              <a:rPr lang="en-US" sz="1600" b="1" dirty="0"/>
              <a:t>Competition Open Since[Month/Year] </a:t>
            </a:r>
            <a:r>
              <a:rPr lang="en-US" sz="1600" dirty="0"/>
              <a:t>- gives the approximate year and month of the time the nearest competitor was opened</a:t>
            </a:r>
            <a:endParaRPr lang="en-IN" sz="1600" dirty="0"/>
          </a:p>
          <a:p>
            <a:pPr marL="285750" lvl="0" indent="-285750">
              <a:buFont typeface="Arial" panose="020B0604020202020204" pitchFamily="34" charset="0"/>
              <a:buChar char="•"/>
            </a:pPr>
            <a:r>
              <a:rPr lang="en-US" sz="1600" b="1" dirty="0"/>
              <a:t>Promo </a:t>
            </a:r>
            <a:r>
              <a:rPr lang="en-US" sz="1600" dirty="0"/>
              <a:t>- indicates whether a store is running a promo on that day</a:t>
            </a:r>
            <a:endParaRPr lang="en-IN" sz="1600" dirty="0"/>
          </a:p>
          <a:p>
            <a:pPr marL="285750" lvl="0" indent="-285750">
              <a:buFont typeface="Arial" panose="020B0604020202020204" pitchFamily="34" charset="0"/>
              <a:buChar char="•"/>
            </a:pPr>
            <a:r>
              <a:rPr lang="en-US" sz="1600" b="1" dirty="0"/>
              <a:t>Promo2 </a:t>
            </a:r>
            <a:r>
              <a:rPr lang="en-US" sz="1600" dirty="0"/>
              <a:t>- Promo2 is a continuing and consecutive promotion for some stores: 0</a:t>
            </a:r>
            <a:endParaRPr lang="en-IN" sz="1600" dirty="0"/>
          </a:p>
          <a:p>
            <a:pPr marL="285750" indent="-285750">
              <a:buFont typeface="Arial" panose="020B0604020202020204" pitchFamily="34" charset="0"/>
              <a:buChar char="•"/>
            </a:pPr>
            <a:r>
              <a:rPr lang="en-US" sz="1600" dirty="0"/>
              <a:t>= store is not participating, 1 = store is participating</a:t>
            </a:r>
            <a:endParaRPr lang="en-IN" sz="1600" dirty="0"/>
          </a:p>
          <a:p>
            <a:pPr marL="285750" lvl="0" indent="-285750">
              <a:buFont typeface="Arial" panose="020B0604020202020204" pitchFamily="34" charset="0"/>
              <a:buChar char="•"/>
            </a:pPr>
            <a:r>
              <a:rPr lang="en-US" sz="1600" b="1" dirty="0"/>
              <a:t>Promo2  Since[Year/Week] - </a:t>
            </a:r>
            <a:r>
              <a:rPr lang="en-US" sz="1600" dirty="0"/>
              <a:t>describes the year and calendar week when the store started participating in Promo2</a:t>
            </a:r>
            <a:endParaRPr lang="en-IN" sz="1600" dirty="0"/>
          </a:p>
          <a:p>
            <a:pPr marL="285750" lvl="0" indent="-285750">
              <a:buFont typeface="Arial" panose="020B0604020202020204" pitchFamily="34" charset="0"/>
              <a:buChar char="•"/>
            </a:pPr>
            <a:r>
              <a:rPr lang="en-US" sz="1600" b="1" dirty="0"/>
              <a:t>Promo Interval </a:t>
            </a:r>
            <a:r>
              <a:rPr lang="en-US" sz="1600" dirty="0"/>
              <a:t>- describes the consecutive intervals Promo2 is started, naming the months the promotion is started anew. E.g. "Feb, May, Aug, Nov" means each round starts in February, May, August, and November of any given year for that store.</a:t>
            </a:r>
            <a:endParaRPr lang="en-IN" sz="1600"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14425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A69B7-1F06-5ED4-B150-B79BF815EAD0}"/>
              </a:ext>
            </a:extLst>
          </p:cNvPr>
          <p:cNvSpPr txBox="1"/>
          <p:nvPr/>
        </p:nvSpPr>
        <p:spPr>
          <a:xfrm>
            <a:off x="438477" y="223735"/>
            <a:ext cx="8910536" cy="5601533"/>
          </a:xfrm>
          <a:prstGeom prst="rect">
            <a:avLst/>
          </a:prstGeom>
          <a:noFill/>
        </p:spPr>
        <p:txBody>
          <a:bodyPr wrap="square" rtlCol="0">
            <a:spAutoFit/>
          </a:bodyPr>
          <a:lstStyle/>
          <a:p>
            <a:r>
              <a:rPr lang="en-IN" sz="2000" dirty="0"/>
              <a:t>APPROACH </a:t>
            </a:r>
          </a:p>
          <a:p>
            <a:endParaRPr lang="en-IN" sz="2000" dirty="0"/>
          </a:p>
          <a:p>
            <a:pPr marL="342900" indent="-342900">
              <a:buFont typeface="Arial" panose="020B0604020202020204" pitchFamily="34" charset="0"/>
              <a:buChar char="•"/>
            </a:pPr>
            <a:r>
              <a:rPr lang="en-IN" sz="2000" dirty="0"/>
              <a:t>Data Collection and </a:t>
            </a:r>
            <a:r>
              <a:rPr lang="en-IN" sz="2000" dirty="0" err="1"/>
              <a:t>Preprocessing</a:t>
            </a:r>
            <a:r>
              <a:rPr lang="en-IN" sz="2000" dirty="0"/>
              <a:t> - Importing important libraries and modules - Data Cleaning - Missing Data Handling - Merging the Datasets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Exploratory Data Analysis - Categorical Features - Continuous Features - EDA Conclusion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Feature Selection and Outlier Detection - Feature Engineering - Outlier Detection and Treatment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err="1"/>
              <a:t>Modeling</a:t>
            </a:r>
            <a:r>
              <a:rPr lang="en-IN" sz="2000" dirty="0"/>
              <a:t> - Train Test Split - Decision Tree - Random Forest Model - Random Forest Hyperparameter Tuning – Gradient Boosting Regressor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Model Performance and Evaluation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Conclusion and Recommendations</a:t>
            </a:r>
          </a:p>
          <a:p>
            <a:endParaRPr lang="en-IN" dirty="0"/>
          </a:p>
        </p:txBody>
      </p:sp>
    </p:spTree>
    <p:extLst>
      <p:ext uri="{BB962C8B-B14F-4D97-AF65-F5344CB8AC3E}">
        <p14:creationId xmlns:p14="http://schemas.microsoft.com/office/powerpoint/2010/main" val="416801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B8993-EF9B-150A-0485-DE5D14F5811E}"/>
              </a:ext>
            </a:extLst>
          </p:cNvPr>
          <p:cNvSpPr txBox="1"/>
          <p:nvPr/>
        </p:nvSpPr>
        <p:spPr>
          <a:xfrm>
            <a:off x="0" y="0"/>
            <a:ext cx="9684774" cy="7848302"/>
          </a:xfrm>
          <a:prstGeom prst="rect">
            <a:avLst/>
          </a:prstGeom>
          <a:noFill/>
        </p:spPr>
        <p:txBody>
          <a:bodyPr wrap="square" rtlCol="0">
            <a:spAutoFit/>
          </a:bodyPr>
          <a:lstStyle/>
          <a:p>
            <a:endParaRPr lang="en-IN" dirty="0"/>
          </a:p>
          <a:p>
            <a:r>
              <a:rPr lang="en-IN" dirty="0"/>
              <a:t>Exploratory Data Analysis</a:t>
            </a:r>
          </a:p>
          <a:p>
            <a:endParaRPr lang="en-IN" dirty="0"/>
          </a:p>
          <a:p>
            <a:r>
              <a:rPr lang="en-IN" dirty="0"/>
              <a:t>Importing the packages and dataset. Checking out the features and shape of the dataset .</a:t>
            </a:r>
          </a:p>
          <a:p>
            <a:endParaRPr lang="en-IN" dirty="0"/>
          </a:p>
          <a:p>
            <a:endParaRPr lang="en-IN" dirty="0"/>
          </a:p>
          <a:p>
            <a:r>
              <a:rPr lang="en-IN" dirty="0"/>
              <a:t> 1. Random Sampling </a:t>
            </a:r>
          </a:p>
          <a:p>
            <a:endParaRPr lang="en-IN" dirty="0"/>
          </a:p>
          <a:p>
            <a:r>
              <a:rPr lang="en-IN" dirty="0"/>
              <a:t>As I could the dataset has very large amount of data (1017209,9). It may take time to perform. By using Random Sampling technique picking out the data in the range between 50000 to 1 Lakh row .</a:t>
            </a:r>
          </a:p>
          <a:p>
            <a:endParaRPr lang="en-IN" dirty="0"/>
          </a:p>
          <a:p>
            <a:r>
              <a:rPr lang="en-IN" dirty="0"/>
              <a:t>Reduced the data to 61063 rows x 9 columns.</a:t>
            </a:r>
          </a:p>
          <a:p>
            <a:endParaRPr lang="en-IN" dirty="0"/>
          </a:p>
          <a:p>
            <a:r>
              <a:rPr lang="en-IN" dirty="0"/>
              <a:t>2. Missing values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sales dataset does not have any NULL values.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store dataset has NULL Values.</a:t>
            </a:r>
            <a:r>
              <a:rPr lang="en-US" dirty="0"/>
              <a:t> missing values in </a:t>
            </a:r>
            <a:r>
              <a:rPr lang="en-US" dirty="0" err="1"/>
              <a:t>CompetitionDistance,CompetitionOpenSinceMonth</a:t>
            </a:r>
            <a:r>
              <a:rPr lang="en-US" dirty="0"/>
              <a:t> ,CompetitionOpenSinceYear,Promo2SinceWeek ,Promo2SinceYear ,</a:t>
            </a:r>
            <a:r>
              <a:rPr lang="en-US" dirty="0" err="1"/>
              <a:t>PromoInterval</a:t>
            </a:r>
            <a:endParaRPr lang="en-US" dirty="0"/>
          </a:p>
          <a:p>
            <a:endParaRPr lang="en-US" dirty="0"/>
          </a:p>
          <a:p>
            <a:pPr marL="285750" indent="-285750">
              <a:buFont typeface="Arial" panose="020B0604020202020204" pitchFamily="34" charset="0"/>
              <a:buChar char="•"/>
            </a:pPr>
            <a:endParaRPr lang="en-IN" dirty="0"/>
          </a:p>
          <a:p>
            <a:endParaRPr lang="en-IN" dirty="0"/>
          </a:p>
          <a:p>
            <a:endParaRPr lang="en-IN" dirty="0"/>
          </a:p>
          <a:p>
            <a:r>
              <a:rPr lang="en-IN" dirty="0"/>
              <a:t> </a:t>
            </a:r>
          </a:p>
          <a:p>
            <a:endParaRPr lang="en-IN" dirty="0"/>
          </a:p>
        </p:txBody>
      </p:sp>
    </p:spTree>
    <p:extLst>
      <p:ext uri="{BB962C8B-B14F-4D97-AF65-F5344CB8AC3E}">
        <p14:creationId xmlns:p14="http://schemas.microsoft.com/office/powerpoint/2010/main" val="157044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747B6-A75B-1092-ED85-2492C8E83ABE}"/>
              </a:ext>
            </a:extLst>
          </p:cNvPr>
          <p:cNvSpPr txBox="1"/>
          <p:nvPr/>
        </p:nvSpPr>
        <p:spPr>
          <a:xfrm>
            <a:off x="301557" y="369651"/>
            <a:ext cx="9182911" cy="5632311"/>
          </a:xfrm>
          <a:prstGeom prst="rect">
            <a:avLst/>
          </a:prstGeom>
          <a:noFill/>
        </p:spPr>
        <p:txBody>
          <a:bodyPr wrap="square" rtlCol="0">
            <a:spAutoFit/>
          </a:bodyPr>
          <a:lstStyle/>
          <a:p>
            <a:r>
              <a:rPr lang="en-US" dirty="0"/>
              <a:t>Out of 1115 entries there are missing values for the columns: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CompetitionDistance</a:t>
            </a:r>
            <a:r>
              <a:rPr lang="en-US" dirty="0"/>
              <a:t>- distance in meters to the nearest competitor store, the distribution plot would give us an idea about the distances at which generally the stores are opened and perform  </a:t>
            </a:r>
            <a:r>
              <a:rPr lang="en-US" b="1" dirty="0"/>
              <a:t>MEDIAN</a:t>
            </a:r>
            <a:r>
              <a:rPr lang="en-US" dirty="0"/>
              <a:t> as it also have outliers and right skewed.</a:t>
            </a:r>
          </a:p>
          <a:p>
            <a:endParaRPr lang="en-US" dirty="0"/>
          </a:p>
          <a:p>
            <a:pPr marL="342900" indent="-342900">
              <a:buFont typeface="Arial" panose="020B0604020202020204" pitchFamily="34" charset="0"/>
              <a:buChar char="•"/>
            </a:pPr>
            <a:r>
              <a:rPr lang="en-US" dirty="0" err="1"/>
              <a:t>CompetitionOpenSinceMonth</a:t>
            </a:r>
            <a:r>
              <a:rPr lang="en-US" dirty="0"/>
              <a:t>- gives the approximate month of the time the nearest competitor was opened, </a:t>
            </a:r>
            <a:r>
              <a:rPr lang="en-US" b="1" dirty="0"/>
              <a:t>mode</a:t>
            </a:r>
            <a:r>
              <a:rPr lang="en-US" dirty="0"/>
              <a:t> of the column would tell us the most </a:t>
            </a:r>
            <a:r>
              <a:rPr lang="en-US" dirty="0" err="1"/>
              <a:t>occuring</a:t>
            </a:r>
            <a:r>
              <a:rPr lang="en-US" dirty="0"/>
              <a:t> month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CompetitionOpenSinceYear</a:t>
            </a:r>
            <a:r>
              <a:rPr lang="en-US" dirty="0"/>
              <a:t>- gives the approximate year of the time the nearest competitor was opened, </a:t>
            </a:r>
            <a:r>
              <a:rPr lang="en-US" b="1" dirty="0"/>
              <a:t>mode</a:t>
            </a:r>
            <a:r>
              <a:rPr lang="en-US" dirty="0"/>
              <a:t> of the column would tell us the most </a:t>
            </a:r>
            <a:r>
              <a:rPr lang="en-US" dirty="0" err="1"/>
              <a:t>occuring</a:t>
            </a:r>
            <a:r>
              <a:rPr lang="en-US" dirty="0"/>
              <a:t> month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Promo2SinceWeek, Promo2SinceYear and </a:t>
            </a:r>
            <a:r>
              <a:rPr lang="en-US" dirty="0" err="1"/>
              <a:t>PromoInterval</a:t>
            </a:r>
            <a:r>
              <a:rPr lang="en-US" dirty="0"/>
              <a:t> are </a:t>
            </a:r>
            <a:r>
              <a:rPr lang="en-US" dirty="0" err="1"/>
              <a:t>NaN</a:t>
            </a:r>
            <a:r>
              <a:rPr lang="en-US" dirty="0"/>
              <a:t> wherever Promo2 is 0 or False as can be seen in the first look of the dataset. They can be replaced with 0.</a:t>
            </a:r>
          </a:p>
          <a:p>
            <a:pPr marL="342900" indent="-342900">
              <a:buFont typeface="Arial" panose="020B0604020202020204" pitchFamily="34" charset="0"/>
              <a:buChar char="•"/>
            </a:pPr>
            <a:endParaRPr lang="en-US" dirty="0"/>
          </a:p>
          <a:p>
            <a:r>
              <a:rPr lang="en-US" dirty="0"/>
              <a:t>3. Merging the two Datasets on the basis of STORE feature</a:t>
            </a:r>
          </a:p>
          <a:p>
            <a:r>
              <a:rPr lang="en-US" dirty="0"/>
              <a:t>4. Extracting new feature year, month, week of year, day of year with DATE feature</a:t>
            </a:r>
          </a:p>
        </p:txBody>
      </p:sp>
    </p:spTree>
    <p:extLst>
      <p:ext uri="{BB962C8B-B14F-4D97-AF65-F5344CB8AC3E}">
        <p14:creationId xmlns:p14="http://schemas.microsoft.com/office/powerpoint/2010/main" val="7945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F3014-68F8-C11E-CEC0-57EE07404D61}"/>
              </a:ext>
            </a:extLst>
          </p:cNvPr>
          <p:cNvSpPr txBox="1"/>
          <p:nvPr/>
        </p:nvSpPr>
        <p:spPr>
          <a:xfrm>
            <a:off x="0" y="81994"/>
            <a:ext cx="9523379" cy="369332"/>
          </a:xfrm>
          <a:prstGeom prst="rect">
            <a:avLst/>
          </a:prstGeom>
          <a:noFill/>
        </p:spPr>
        <p:txBody>
          <a:bodyPr wrap="square" rtlCol="0">
            <a:spAutoFit/>
          </a:bodyPr>
          <a:lstStyle/>
          <a:p>
            <a:r>
              <a:rPr lang="en-US" b="1" dirty="0"/>
              <a:t>5.barplots of the categorical variables against sales</a:t>
            </a:r>
            <a:endParaRPr lang="en-IN" b="1" dirty="0"/>
          </a:p>
        </p:txBody>
      </p:sp>
      <p:pic>
        <p:nvPicPr>
          <p:cNvPr id="4" name="Picture 3">
            <a:extLst>
              <a:ext uri="{FF2B5EF4-FFF2-40B4-BE49-F238E27FC236}">
                <a16:creationId xmlns:a16="http://schemas.microsoft.com/office/drawing/2014/main" id="{279AA0F6-D392-43C1-10D7-42EE731E07FA}"/>
              </a:ext>
            </a:extLst>
          </p:cNvPr>
          <p:cNvPicPr>
            <a:picLocks noChangeAspect="1"/>
          </p:cNvPicPr>
          <p:nvPr/>
        </p:nvPicPr>
        <p:blipFill>
          <a:blip r:embed="rId2"/>
          <a:stretch>
            <a:fillRect/>
          </a:stretch>
        </p:blipFill>
        <p:spPr>
          <a:xfrm>
            <a:off x="0" y="579905"/>
            <a:ext cx="5102942" cy="2849095"/>
          </a:xfrm>
          <a:prstGeom prst="rect">
            <a:avLst/>
          </a:prstGeom>
        </p:spPr>
      </p:pic>
      <p:pic>
        <p:nvPicPr>
          <p:cNvPr id="8" name="Picture 7">
            <a:extLst>
              <a:ext uri="{FF2B5EF4-FFF2-40B4-BE49-F238E27FC236}">
                <a16:creationId xmlns:a16="http://schemas.microsoft.com/office/drawing/2014/main" id="{5BE87A33-357C-B17C-EC15-D4F4C9195B6B}"/>
              </a:ext>
            </a:extLst>
          </p:cNvPr>
          <p:cNvPicPr>
            <a:picLocks noChangeAspect="1"/>
          </p:cNvPicPr>
          <p:nvPr/>
        </p:nvPicPr>
        <p:blipFill>
          <a:blip r:embed="rId3"/>
          <a:stretch>
            <a:fillRect/>
          </a:stretch>
        </p:blipFill>
        <p:spPr>
          <a:xfrm>
            <a:off x="0" y="3557579"/>
            <a:ext cx="5102942" cy="3095102"/>
          </a:xfrm>
          <a:prstGeom prst="rect">
            <a:avLst/>
          </a:prstGeom>
        </p:spPr>
      </p:pic>
      <p:pic>
        <p:nvPicPr>
          <p:cNvPr id="11" name="Picture 10">
            <a:extLst>
              <a:ext uri="{FF2B5EF4-FFF2-40B4-BE49-F238E27FC236}">
                <a16:creationId xmlns:a16="http://schemas.microsoft.com/office/drawing/2014/main" id="{3037DE4C-F89C-AB9C-96E9-22D1FD904A77}"/>
              </a:ext>
            </a:extLst>
          </p:cNvPr>
          <p:cNvPicPr>
            <a:picLocks noChangeAspect="1"/>
          </p:cNvPicPr>
          <p:nvPr/>
        </p:nvPicPr>
        <p:blipFill>
          <a:blip r:embed="rId4"/>
          <a:stretch>
            <a:fillRect/>
          </a:stretch>
        </p:blipFill>
        <p:spPr>
          <a:xfrm>
            <a:off x="5358580" y="569926"/>
            <a:ext cx="6302477" cy="2849095"/>
          </a:xfrm>
          <a:prstGeom prst="rect">
            <a:avLst/>
          </a:prstGeom>
        </p:spPr>
      </p:pic>
      <p:pic>
        <p:nvPicPr>
          <p:cNvPr id="12" name="Picture 11">
            <a:extLst>
              <a:ext uri="{FF2B5EF4-FFF2-40B4-BE49-F238E27FC236}">
                <a16:creationId xmlns:a16="http://schemas.microsoft.com/office/drawing/2014/main" id="{45504779-322A-21F5-FD6C-304CE8BBCAAD}"/>
              </a:ext>
            </a:extLst>
          </p:cNvPr>
          <p:cNvPicPr>
            <a:picLocks noChangeAspect="1"/>
          </p:cNvPicPr>
          <p:nvPr/>
        </p:nvPicPr>
        <p:blipFill>
          <a:blip r:embed="rId5"/>
          <a:stretch>
            <a:fillRect/>
          </a:stretch>
        </p:blipFill>
        <p:spPr>
          <a:xfrm>
            <a:off x="5432950" y="3498279"/>
            <a:ext cx="6302476" cy="3213702"/>
          </a:xfrm>
          <a:prstGeom prst="rect">
            <a:avLst/>
          </a:prstGeom>
        </p:spPr>
      </p:pic>
    </p:spTree>
    <p:extLst>
      <p:ext uri="{BB962C8B-B14F-4D97-AF65-F5344CB8AC3E}">
        <p14:creationId xmlns:p14="http://schemas.microsoft.com/office/powerpoint/2010/main" val="422702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25D3D8-EC37-E16C-54F2-2CB04F560264}"/>
              </a:ext>
            </a:extLst>
          </p:cNvPr>
          <p:cNvSpPr txBox="1"/>
          <p:nvPr/>
        </p:nvSpPr>
        <p:spPr>
          <a:xfrm>
            <a:off x="108154" y="3074150"/>
            <a:ext cx="11493911" cy="3785652"/>
          </a:xfrm>
          <a:prstGeom prst="rect">
            <a:avLst/>
          </a:prstGeom>
          <a:noFill/>
        </p:spPr>
        <p:txBody>
          <a:bodyPr wrap="square" rtlCol="0">
            <a:spAutoFit/>
          </a:bodyPr>
          <a:lstStyle/>
          <a:p>
            <a:r>
              <a:rPr lang="en-IN" sz="1600" dirty="0"/>
              <a:t>Observations :</a:t>
            </a:r>
            <a:endParaRPr lang="en-US" sz="1600" dirty="0"/>
          </a:p>
          <a:p>
            <a:pPr marL="285750" indent="-285750">
              <a:buFont typeface="Arial" panose="020B0604020202020204" pitchFamily="34" charset="0"/>
              <a:buChar char="•"/>
            </a:pPr>
            <a:r>
              <a:rPr lang="en-US" sz="1600" dirty="0"/>
              <a:t>There were more sales on Monday, probably because shops generally remain closed on Sundays.</a:t>
            </a:r>
          </a:p>
          <a:p>
            <a:pPr marL="285750" indent="-285750">
              <a:buFont typeface="Arial" panose="020B0604020202020204" pitchFamily="34" charset="0"/>
              <a:buChar char="•"/>
            </a:pPr>
            <a:r>
              <a:rPr lang="en-US" sz="1600" dirty="0"/>
              <a:t>Normally all stores, with few exceptions, are closed on state holidays. Note that all schools are closed on public holidays and weekends. a = public holiday, b = Easter holiday, c = Christmas, 0 = None. Lowest of Sales were seen on state holidays especially on Christmas.</a:t>
            </a:r>
          </a:p>
          <a:p>
            <a:pPr marL="285750" indent="-285750">
              <a:buFont typeface="Arial" panose="020B0604020202020204" pitchFamily="34" charset="0"/>
              <a:buChar char="•"/>
            </a:pPr>
            <a:r>
              <a:rPr lang="en-US" sz="1600" dirty="0"/>
              <a:t>More stores were open on School Holidays than on State Holidays and hence had more sales than State Holidays.</a:t>
            </a:r>
          </a:p>
          <a:p>
            <a:pPr marL="285750" indent="-285750">
              <a:buFont typeface="Arial" panose="020B0604020202020204" pitchFamily="34" charset="0"/>
              <a:buChar char="•"/>
            </a:pPr>
            <a:r>
              <a:rPr lang="en-US" sz="1600" dirty="0"/>
              <a:t>On an average Store type B had the highest sales.</a:t>
            </a:r>
          </a:p>
          <a:p>
            <a:pPr marL="285750" indent="-285750">
              <a:buFont typeface="Arial" panose="020B0604020202020204" pitchFamily="34" charset="0"/>
              <a:buChar char="•"/>
            </a:pPr>
            <a:r>
              <a:rPr lang="en-US" sz="1600" dirty="0"/>
              <a:t>Highest average sales were seen with Assortment levels-b which is 'extra'.</a:t>
            </a:r>
          </a:p>
          <a:p>
            <a:pPr marL="285750" indent="-285750">
              <a:buFont typeface="Arial" panose="020B0604020202020204" pitchFamily="34" charset="0"/>
              <a:buChar char="•"/>
            </a:pPr>
            <a:r>
              <a:rPr lang="en-US" sz="1600" dirty="0"/>
              <a:t>With Promo2, slightly more sales were seen without it which indicates there are many stores not participating in promo.</a:t>
            </a:r>
          </a:p>
          <a:p>
            <a:pPr marL="285750" indent="-285750">
              <a:buFont typeface="Arial" panose="020B0604020202020204" pitchFamily="34" charset="0"/>
              <a:buChar char="•"/>
            </a:pPr>
            <a:r>
              <a:rPr lang="en-US" sz="1600" dirty="0"/>
              <a:t>The number of shops open on Sundays were very less and hence low sales. Some shops were closed on weekdays as well accounting to the stores closed due to refurbishment or holidays.</a:t>
            </a:r>
          </a:p>
          <a:p>
            <a:pPr marL="285750" indent="-285750">
              <a:buFont typeface="Arial" panose="020B0604020202020204" pitchFamily="34" charset="0"/>
              <a:buChar char="•"/>
            </a:pPr>
            <a:r>
              <a:rPr lang="en-US" sz="1600" dirty="0"/>
              <a:t> The above bar plot shows that the store types a, c and d have only assortment level a and c. On the other hand the store type b has all the three kinds of assortment strategies, a reason why average sales were high for store type b stores.</a:t>
            </a:r>
            <a:endParaRPr lang="en-IN" sz="1600" dirty="0"/>
          </a:p>
        </p:txBody>
      </p:sp>
      <p:pic>
        <p:nvPicPr>
          <p:cNvPr id="8" name="Picture 7">
            <a:extLst>
              <a:ext uri="{FF2B5EF4-FFF2-40B4-BE49-F238E27FC236}">
                <a16:creationId xmlns:a16="http://schemas.microsoft.com/office/drawing/2014/main" id="{748EDF1E-2CC5-2D59-6478-6AEA1D5BB5C9}"/>
              </a:ext>
            </a:extLst>
          </p:cNvPr>
          <p:cNvPicPr>
            <a:picLocks noChangeAspect="1"/>
          </p:cNvPicPr>
          <p:nvPr/>
        </p:nvPicPr>
        <p:blipFill>
          <a:blip r:embed="rId2"/>
          <a:stretch>
            <a:fillRect/>
          </a:stretch>
        </p:blipFill>
        <p:spPr>
          <a:xfrm>
            <a:off x="-68827" y="0"/>
            <a:ext cx="5889523" cy="2517058"/>
          </a:xfrm>
          <a:prstGeom prst="rect">
            <a:avLst/>
          </a:prstGeom>
        </p:spPr>
      </p:pic>
      <p:pic>
        <p:nvPicPr>
          <p:cNvPr id="10" name="Picture 9">
            <a:extLst>
              <a:ext uri="{FF2B5EF4-FFF2-40B4-BE49-F238E27FC236}">
                <a16:creationId xmlns:a16="http://schemas.microsoft.com/office/drawing/2014/main" id="{4938C4D3-6B39-01C5-9434-50E02176BEA8}"/>
              </a:ext>
            </a:extLst>
          </p:cNvPr>
          <p:cNvPicPr>
            <a:picLocks noChangeAspect="1"/>
          </p:cNvPicPr>
          <p:nvPr/>
        </p:nvPicPr>
        <p:blipFill>
          <a:blip r:embed="rId3"/>
          <a:stretch>
            <a:fillRect/>
          </a:stretch>
        </p:blipFill>
        <p:spPr>
          <a:xfrm>
            <a:off x="6115665" y="1"/>
            <a:ext cx="5889523" cy="2517057"/>
          </a:xfrm>
          <a:prstGeom prst="rect">
            <a:avLst/>
          </a:prstGeom>
        </p:spPr>
      </p:pic>
    </p:spTree>
    <p:extLst>
      <p:ext uri="{BB962C8B-B14F-4D97-AF65-F5344CB8AC3E}">
        <p14:creationId xmlns:p14="http://schemas.microsoft.com/office/powerpoint/2010/main" val="30295882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540</TotalTime>
  <Words>1654</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Hoffman Stores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Hoffman Stores Prediction </dc:title>
  <dc:creator>Varsha K</dc:creator>
  <cp:lastModifiedBy>Varsha K</cp:lastModifiedBy>
  <cp:revision>13</cp:revision>
  <dcterms:created xsi:type="dcterms:W3CDTF">2023-05-28T00:40:53Z</dcterms:created>
  <dcterms:modified xsi:type="dcterms:W3CDTF">2023-05-28T21:05:15Z</dcterms:modified>
</cp:coreProperties>
</file>