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1"/>
  </p:notesMasterIdLst>
  <p:sldIdLst>
    <p:sldId id="256" r:id="rId2"/>
    <p:sldId id="262" r:id="rId3"/>
    <p:sldId id="275" r:id="rId4"/>
    <p:sldId id="280" r:id="rId5"/>
    <p:sldId id="263" r:id="rId6"/>
    <p:sldId id="277" r:id="rId7"/>
    <p:sldId id="279" r:id="rId8"/>
    <p:sldId id="278" r:id="rId9"/>
    <p:sldId id="27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858A1B-598E-4688-A241-AC69B5F153A9}" type="datetimeFigureOut">
              <a:rPr lang="en-IN" smtClean="0"/>
              <a:pPr/>
              <a:t>28-10-2018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998CB2-851E-46B5-8DBB-EE5CA7319976}" type="slidenum">
              <a:rPr lang="en-IN" smtClean="0"/>
              <a:pPr/>
              <a:t>‹#›</a:t>
            </a:fld>
            <a:endParaRPr lang="en-IN"/>
          </a:p>
        </p:txBody>
      </p:sp>
    </p:spTree>
    <p:extLst>
      <p:ext uri="{BB962C8B-B14F-4D97-AF65-F5344CB8AC3E}">
        <p14:creationId xmlns:p14="http://schemas.microsoft.com/office/powerpoint/2010/main" xmlns="" val="1685163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cstate="print">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34166139-7CA0-4A4D-BADE-C29686EFC23C}" type="datetimeFigureOut">
              <a:rPr lang="en-US" smtClean="0"/>
              <a:pPr/>
              <a:t>10/28/2018</a:t>
            </a:fld>
            <a:endParaRPr lang="en-US"/>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US"/>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3F988742-AF3A-4937-A701-8CAFD71A6B58}" type="slidenum">
              <a:rPr lang="en-US" smtClean="0"/>
              <a:pPr/>
              <a:t>‹#›</a:t>
            </a:fld>
            <a:endParaRPr lang="en-US"/>
          </a:p>
        </p:txBody>
      </p:sp>
    </p:spTree>
    <p:extLst>
      <p:ext uri="{BB962C8B-B14F-4D97-AF65-F5344CB8AC3E}">
        <p14:creationId xmlns:p14="http://schemas.microsoft.com/office/powerpoint/2010/main" xmlns="" val="3718104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cstate="print">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4166139-7CA0-4A4D-BADE-C29686EFC23C}" type="datetimeFigureOut">
              <a:rPr lang="en-US" smtClean="0"/>
              <a:pPr/>
              <a:t>10/28/2018</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F988742-AF3A-4937-A701-8CAFD71A6B58}" type="slidenum">
              <a:rPr lang="en-US" smtClean="0"/>
              <a:pPr/>
              <a:t>‹#›</a:t>
            </a:fld>
            <a:endParaRPr lang="en-US"/>
          </a:p>
        </p:txBody>
      </p:sp>
    </p:spTree>
    <p:extLst>
      <p:ext uri="{BB962C8B-B14F-4D97-AF65-F5344CB8AC3E}">
        <p14:creationId xmlns:p14="http://schemas.microsoft.com/office/powerpoint/2010/main" xmlns="" val="55229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cstate="print">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4166139-7CA0-4A4D-BADE-C29686EFC23C}" type="datetimeFigureOut">
              <a:rPr lang="en-US" smtClean="0"/>
              <a:pPr/>
              <a:t>10/28/2018</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F988742-AF3A-4937-A701-8CAFD71A6B58}" type="slidenum">
              <a:rPr lang="en-US" smtClean="0"/>
              <a:pPr/>
              <a:t>‹#›</a:t>
            </a:fld>
            <a:endParaRPr lang="en-US"/>
          </a:p>
        </p:txBody>
      </p:sp>
    </p:spTree>
    <p:extLst>
      <p:ext uri="{BB962C8B-B14F-4D97-AF65-F5344CB8AC3E}">
        <p14:creationId xmlns:p14="http://schemas.microsoft.com/office/powerpoint/2010/main" xmlns="" val="2213059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cstate="print">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4166139-7CA0-4A4D-BADE-C29686EFC23C}" type="datetimeFigureOut">
              <a:rPr lang="en-US" smtClean="0"/>
              <a:pPr/>
              <a:t>10/28/2018</a:t>
            </a:fld>
            <a:endParaRPr lang="en-US"/>
          </a:p>
        </p:txBody>
      </p:sp>
      <p:sp>
        <p:nvSpPr>
          <p:cNvPr id="5" name="Footer Placeholder 4"/>
          <p:cNvSpPr>
            <a:spLocks noGrp="1"/>
          </p:cNvSpPr>
          <p:nvPr>
            <p:ph type="ftr" sz="quarter" idx="11"/>
          </p:nvPr>
        </p:nvSpPr>
        <p:spPr/>
        <p:txBody>
          <a:bodyPr/>
          <a:lstStyle/>
          <a:p>
            <a:endParaRPr lang="en-US"/>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F988742-AF3A-4937-A701-8CAFD71A6B58}" type="slidenum">
              <a:rPr lang="en-US" smtClean="0"/>
              <a:pPr/>
              <a:t>‹#›</a:t>
            </a:fld>
            <a:endParaRPr lang="en-US"/>
          </a:p>
        </p:txBody>
      </p:sp>
    </p:spTree>
    <p:extLst>
      <p:ext uri="{BB962C8B-B14F-4D97-AF65-F5344CB8AC3E}">
        <p14:creationId xmlns:p14="http://schemas.microsoft.com/office/powerpoint/2010/main" xmlns="" val="3859947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cstate="print">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166139-7CA0-4A4D-BADE-C29686EFC23C}" type="datetimeFigureOut">
              <a:rPr lang="en-US" smtClean="0"/>
              <a:pPr/>
              <a:t>10/28/2018</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F988742-AF3A-4937-A701-8CAFD71A6B58}" type="slidenum">
              <a:rPr lang="en-US" smtClean="0"/>
              <a:pPr/>
              <a:t>‹#›</a:t>
            </a:fld>
            <a:endParaRPr lang="en-US"/>
          </a:p>
        </p:txBody>
      </p:sp>
    </p:spTree>
    <p:extLst>
      <p:ext uri="{BB962C8B-B14F-4D97-AF65-F5344CB8AC3E}">
        <p14:creationId xmlns:p14="http://schemas.microsoft.com/office/powerpoint/2010/main" xmlns="" val="104033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4166139-7CA0-4A4D-BADE-C29686EFC23C}" type="datetimeFigureOut">
              <a:rPr lang="en-US" smtClean="0"/>
              <a:pPr/>
              <a:t>10/28/2018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988742-AF3A-4937-A701-8CAFD71A6B58}" type="slidenum">
              <a:rPr lang="en-US" smtClean="0"/>
              <a:pPr/>
              <a:t>‹#›</a:t>
            </a:fld>
            <a:endParaRPr lang="en-US"/>
          </a:p>
        </p:txBody>
      </p:sp>
    </p:spTree>
    <p:extLst>
      <p:ext uri="{BB962C8B-B14F-4D97-AF65-F5344CB8AC3E}">
        <p14:creationId xmlns:p14="http://schemas.microsoft.com/office/powerpoint/2010/main" xmlns="" val="27087333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4166139-7CA0-4A4D-BADE-C29686EFC23C}" type="datetimeFigureOut">
              <a:rPr lang="en-US" smtClean="0"/>
              <a:pPr/>
              <a:t>10/28/2018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988742-AF3A-4937-A701-8CAFD71A6B58}" type="slidenum">
              <a:rPr lang="en-US" smtClean="0"/>
              <a:pPr/>
              <a:t>‹#›</a:t>
            </a:fld>
            <a:endParaRPr lang="en-US"/>
          </a:p>
        </p:txBody>
      </p:sp>
    </p:spTree>
    <p:extLst>
      <p:ext uri="{BB962C8B-B14F-4D97-AF65-F5344CB8AC3E}">
        <p14:creationId xmlns:p14="http://schemas.microsoft.com/office/powerpoint/2010/main" xmlns="" val="39227031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166139-7CA0-4A4D-BADE-C29686EFC23C}" type="datetimeFigureOut">
              <a:rPr lang="en-US" smtClean="0"/>
              <a:pPr/>
              <a:t>10/28/2018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988742-AF3A-4937-A701-8CAFD71A6B58}" type="slidenum">
              <a:rPr lang="en-US" smtClean="0"/>
              <a:pPr/>
              <a:t>‹#›</a:t>
            </a:fld>
            <a:endParaRPr lang="en-US"/>
          </a:p>
        </p:txBody>
      </p:sp>
    </p:spTree>
    <p:extLst>
      <p:ext uri="{BB962C8B-B14F-4D97-AF65-F5344CB8AC3E}">
        <p14:creationId xmlns:p14="http://schemas.microsoft.com/office/powerpoint/2010/main" xmlns="" val="2020109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cstate="print">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166139-7CA0-4A4D-BADE-C29686EFC23C}" type="datetimeFigureOut">
              <a:rPr lang="en-US" smtClean="0"/>
              <a:pPr/>
              <a:t>10/28/2018</a:t>
            </a:fld>
            <a:endParaRPr lang="en-US"/>
          </a:p>
        </p:txBody>
      </p:sp>
      <p:sp>
        <p:nvSpPr>
          <p:cNvPr id="5" name="Footer Placeholder 4"/>
          <p:cNvSpPr>
            <a:spLocks noGrp="1"/>
          </p:cNvSpPr>
          <p:nvPr>
            <p:ph type="ftr" sz="quarter" idx="11"/>
          </p:nvPr>
        </p:nvSpPr>
        <p:spPr/>
        <p:txBody>
          <a:bodyPr/>
          <a:lstStyle/>
          <a:p>
            <a:endParaRPr lang="en-US"/>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F988742-AF3A-4937-A701-8CAFD71A6B58}" type="slidenum">
              <a:rPr lang="en-US" smtClean="0"/>
              <a:pPr/>
              <a:t>‹#›</a:t>
            </a:fld>
            <a:endParaRPr lang="en-US"/>
          </a:p>
        </p:txBody>
      </p:sp>
    </p:spTree>
    <p:extLst>
      <p:ext uri="{BB962C8B-B14F-4D97-AF65-F5344CB8AC3E}">
        <p14:creationId xmlns:p14="http://schemas.microsoft.com/office/powerpoint/2010/main" xmlns="" val="1861950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81"/>
        <p:cNvGrpSpPr/>
        <p:nvPr/>
      </p:nvGrpSpPr>
      <p:grpSpPr>
        <a:xfrm>
          <a:off x="0" y="0"/>
          <a:ext cx="0" cy="0"/>
          <a:chOff x="0" y="0"/>
          <a:chExt cx="0" cy="0"/>
        </a:xfrm>
      </p:grpSpPr>
      <p:sp>
        <p:nvSpPr>
          <p:cNvPr id="98" name="Google Shape;98;p6"/>
          <p:cNvSpPr txBox="1">
            <a:spLocks noGrp="1"/>
          </p:cNvSpPr>
          <p:nvPr>
            <p:ph type="title"/>
          </p:nvPr>
        </p:nvSpPr>
        <p:spPr>
          <a:xfrm>
            <a:off x="1085700" y="523433"/>
            <a:ext cx="7011200" cy="10216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1085700" y="2050651"/>
            <a:ext cx="4504400" cy="3632400"/>
          </a:xfrm>
          <a:prstGeom prst="rect">
            <a:avLst/>
          </a:prstGeom>
        </p:spPr>
        <p:txBody>
          <a:bodyPr spcFirstLastPara="1" wrap="square" lIns="91425" tIns="91425" rIns="91425" bIns="91425" anchor="t" anchorCtr="0"/>
          <a:lstStyle>
            <a:lvl1pPr marL="609585" lvl="0" indent="-474121">
              <a:spcBef>
                <a:spcPts val="800"/>
              </a:spcBef>
              <a:spcAft>
                <a:spcPts val="0"/>
              </a:spcAft>
              <a:buSzPts val="2000"/>
              <a:buChar char="▰"/>
              <a:defRPr sz="2667"/>
            </a:lvl1pPr>
            <a:lvl2pPr marL="1219170" lvl="1" indent="-474121">
              <a:spcBef>
                <a:spcPts val="1333"/>
              </a:spcBef>
              <a:spcAft>
                <a:spcPts val="0"/>
              </a:spcAft>
              <a:buSzPts val="2000"/>
              <a:buChar char="▻"/>
              <a:defRPr sz="2667"/>
            </a:lvl2pPr>
            <a:lvl3pPr marL="1828754" lvl="2" indent="-474121">
              <a:spcBef>
                <a:spcPts val="1333"/>
              </a:spcBef>
              <a:spcAft>
                <a:spcPts val="0"/>
              </a:spcAft>
              <a:buSzPts val="2000"/>
              <a:buChar char="▻"/>
              <a:defRPr sz="2667"/>
            </a:lvl3pPr>
            <a:lvl4pPr marL="2438339" lvl="3" indent="-474121">
              <a:spcBef>
                <a:spcPts val="1333"/>
              </a:spcBef>
              <a:spcAft>
                <a:spcPts val="0"/>
              </a:spcAft>
              <a:buSzPts val="2000"/>
              <a:buChar char="▻"/>
              <a:defRPr sz="2667"/>
            </a:lvl4pPr>
            <a:lvl5pPr marL="3047924" lvl="4" indent="-474121">
              <a:spcBef>
                <a:spcPts val="1333"/>
              </a:spcBef>
              <a:spcAft>
                <a:spcPts val="0"/>
              </a:spcAft>
              <a:buSzPts val="2000"/>
              <a:buChar char="▻"/>
              <a:defRPr sz="2667"/>
            </a:lvl5pPr>
            <a:lvl6pPr marL="3657509" lvl="5" indent="-474121">
              <a:spcBef>
                <a:spcPts val="1333"/>
              </a:spcBef>
              <a:spcAft>
                <a:spcPts val="0"/>
              </a:spcAft>
              <a:buSzPts val="2000"/>
              <a:buChar char="▻"/>
              <a:defRPr sz="2667"/>
            </a:lvl6pPr>
            <a:lvl7pPr marL="4267093" lvl="6" indent="-474121">
              <a:spcBef>
                <a:spcPts val="1333"/>
              </a:spcBef>
              <a:spcAft>
                <a:spcPts val="0"/>
              </a:spcAft>
              <a:buSzPts val="2000"/>
              <a:buChar char="▻"/>
              <a:defRPr sz="2667"/>
            </a:lvl7pPr>
            <a:lvl8pPr marL="4876678" lvl="7" indent="-474121">
              <a:spcBef>
                <a:spcPts val="1333"/>
              </a:spcBef>
              <a:spcAft>
                <a:spcPts val="0"/>
              </a:spcAft>
              <a:buSzPts val="2000"/>
              <a:buChar char="▻"/>
              <a:defRPr sz="2667"/>
            </a:lvl8pPr>
            <a:lvl9pPr marL="5486263" lvl="8" indent="-474121">
              <a:spcBef>
                <a:spcPts val="1333"/>
              </a:spcBef>
              <a:spcAft>
                <a:spcPts val="1333"/>
              </a:spcAft>
              <a:buSzPts val="2000"/>
              <a:buChar char="▻"/>
              <a:defRPr sz="2667"/>
            </a:lvl9pPr>
          </a:lstStyle>
          <a:p>
            <a:endParaRPr/>
          </a:p>
        </p:txBody>
      </p:sp>
      <p:sp>
        <p:nvSpPr>
          <p:cNvPr id="100" name="Google Shape;100;p6"/>
          <p:cNvSpPr txBox="1">
            <a:spLocks noGrp="1"/>
          </p:cNvSpPr>
          <p:nvPr>
            <p:ph type="body" idx="2"/>
          </p:nvPr>
        </p:nvSpPr>
        <p:spPr>
          <a:xfrm>
            <a:off x="5861497" y="2050651"/>
            <a:ext cx="4504400" cy="3632400"/>
          </a:xfrm>
          <a:prstGeom prst="rect">
            <a:avLst/>
          </a:prstGeom>
        </p:spPr>
        <p:txBody>
          <a:bodyPr spcFirstLastPara="1" wrap="square" lIns="91425" tIns="91425" rIns="91425" bIns="91425" anchor="t" anchorCtr="0"/>
          <a:lstStyle>
            <a:lvl1pPr marL="609585" lvl="0" indent="-474121">
              <a:spcBef>
                <a:spcPts val="800"/>
              </a:spcBef>
              <a:spcAft>
                <a:spcPts val="0"/>
              </a:spcAft>
              <a:buSzPts val="2000"/>
              <a:buChar char="▰"/>
              <a:defRPr sz="2667"/>
            </a:lvl1pPr>
            <a:lvl2pPr marL="1219170" lvl="1" indent="-474121">
              <a:spcBef>
                <a:spcPts val="1333"/>
              </a:spcBef>
              <a:spcAft>
                <a:spcPts val="0"/>
              </a:spcAft>
              <a:buSzPts val="2000"/>
              <a:buChar char="▻"/>
              <a:defRPr sz="2667"/>
            </a:lvl2pPr>
            <a:lvl3pPr marL="1828754" lvl="2" indent="-474121">
              <a:spcBef>
                <a:spcPts val="1333"/>
              </a:spcBef>
              <a:spcAft>
                <a:spcPts val="0"/>
              </a:spcAft>
              <a:buSzPts val="2000"/>
              <a:buChar char="▻"/>
              <a:defRPr sz="2667"/>
            </a:lvl3pPr>
            <a:lvl4pPr marL="2438339" lvl="3" indent="-474121">
              <a:spcBef>
                <a:spcPts val="1333"/>
              </a:spcBef>
              <a:spcAft>
                <a:spcPts val="0"/>
              </a:spcAft>
              <a:buSzPts val="2000"/>
              <a:buChar char="▻"/>
              <a:defRPr sz="2667"/>
            </a:lvl4pPr>
            <a:lvl5pPr marL="3047924" lvl="4" indent="-474121">
              <a:spcBef>
                <a:spcPts val="1333"/>
              </a:spcBef>
              <a:spcAft>
                <a:spcPts val="0"/>
              </a:spcAft>
              <a:buSzPts val="2000"/>
              <a:buChar char="▻"/>
              <a:defRPr sz="2667"/>
            </a:lvl5pPr>
            <a:lvl6pPr marL="3657509" lvl="5" indent="-474121">
              <a:spcBef>
                <a:spcPts val="1333"/>
              </a:spcBef>
              <a:spcAft>
                <a:spcPts val="0"/>
              </a:spcAft>
              <a:buSzPts val="2000"/>
              <a:buChar char="▻"/>
              <a:defRPr sz="2667"/>
            </a:lvl6pPr>
            <a:lvl7pPr marL="4267093" lvl="6" indent="-474121">
              <a:spcBef>
                <a:spcPts val="1333"/>
              </a:spcBef>
              <a:spcAft>
                <a:spcPts val="0"/>
              </a:spcAft>
              <a:buSzPts val="2000"/>
              <a:buChar char="▻"/>
              <a:defRPr sz="2667"/>
            </a:lvl7pPr>
            <a:lvl8pPr marL="4876678" lvl="7" indent="-474121">
              <a:spcBef>
                <a:spcPts val="1333"/>
              </a:spcBef>
              <a:spcAft>
                <a:spcPts val="0"/>
              </a:spcAft>
              <a:buSzPts val="2000"/>
              <a:buChar char="▻"/>
              <a:defRPr sz="2667"/>
            </a:lvl8pPr>
            <a:lvl9pPr marL="5486263" lvl="8" indent="-474121">
              <a:spcBef>
                <a:spcPts val="1333"/>
              </a:spcBef>
              <a:spcAft>
                <a:spcPts val="1333"/>
              </a:spcAft>
              <a:buSzPts val="2000"/>
              <a:buChar char="▻"/>
              <a:defRPr sz="2667"/>
            </a:lvl9pPr>
          </a:lstStyle>
          <a:p>
            <a:endParaRPr/>
          </a:p>
        </p:txBody>
      </p:sp>
      <p:sp>
        <p:nvSpPr>
          <p:cNvPr id="101" name="Google Shape;101;p6"/>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xmlns="" val="35365947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22" name="Google Shape;22;p2"/>
          <p:cNvSpPr txBox="1">
            <a:spLocks noGrp="1"/>
          </p:cNvSpPr>
          <p:nvPr>
            <p:ph type="ctrTitle"/>
          </p:nvPr>
        </p:nvSpPr>
        <p:spPr>
          <a:xfrm>
            <a:off x="914400" y="1454333"/>
            <a:ext cx="7157200" cy="3949200"/>
          </a:xfrm>
          <a:prstGeom prst="rect">
            <a:avLst/>
          </a:prstGeom>
        </p:spPr>
        <p:txBody>
          <a:bodyPr spcFirstLastPara="1" wrap="square" lIns="91425" tIns="91425" rIns="91425" bIns="91425" anchor="ctr" anchorCtr="0"/>
          <a:lstStyle>
            <a:lvl1pPr lvl="0">
              <a:spcBef>
                <a:spcPts val="0"/>
              </a:spcBef>
              <a:spcAft>
                <a:spcPts val="0"/>
              </a:spcAft>
              <a:buSzPts val="4800"/>
              <a:buNone/>
              <a:defRPr sz="6400"/>
            </a:lvl1pPr>
            <a:lvl2pPr lvl="1" algn="ctr">
              <a:spcBef>
                <a:spcPts val="0"/>
              </a:spcBef>
              <a:spcAft>
                <a:spcPts val="0"/>
              </a:spcAft>
              <a:buSzPts val="4800"/>
              <a:buNone/>
              <a:defRPr sz="6400"/>
            </a:lvl2pPr>
            <a:lvl3pPr lvl="2" algn="ctr">
              <a:spcBef>
                <a:spcPts val="0"/>
              </a:spcBef>
              <a:spcAft>
                <a:spcPts val="0"/>
              </a:spcAft>
              <a:buSzPts val="4800"/>
              <a:buNone/>
              <a:defRPr sz="6400"/>
            </a:lvl3pPr>
            <a:lvl4pPr lvl="3" algn="ctr">
              <a:spcBef>
                <a:spcPts val="0"/>
              </a:spcBef>
              <a:spcAft>
                <a:spcPts val="0"/>
              </a:spcAft>
              <a:buSzPts val="4800"/>
              <a:buNone/>
              <a:defRPr sz="6400"/>
            </a:lvl4pPr>
            <a:lvl5pPr lvl="4" algn="ctr">
              <a:spcBef>
                <a:spcPts val="0"/>
              </a:spcBef>
              <a:spcAft>
                <a:spcPts val="0"/>
              </a:spcAft>
              <a:buSzPts val="4800"/>
              <a:buNone/>
              <a:defRPr sz="6400"/>
            </a:lvl5pPr>
            <a:lvl6pPr lvl="5" algn="ctr">
              <a:spcBef>
                <a:spcPts val="0"/>
              </a:spcBef>
              <a:spcAft>
                <a:spcPts val="0"/>
              </a:spcAft>
              <a:buSzPts val="4800"/>
              <a:buNone/>
              <a:defRPr sz="6400"/>
            </a:lvl6pPr>
            <a:lvl7pPr lvl="6" algn="ctr">
              <a:spcBef>
                <a:spcPts val="0"/>
              </a:spcBef>
              <a:spcAft>
                <a:spcPts val="0"/>
              </a:spcAft>
              <a:buSzPts val="4800"/>
              <a:buNone/>
              <a:defRPr sz="6400"/>
            </a:lvl7pPr>
            <a:lvl8pPr lvl="7" algn="ctr">
              <a:spcBef>
                <a:spcPts val="0"/>
              </a:spcBef>
              <a:spcAft>
                <a:spcPts val="0"/>
              </a:spcAft>
              <a:buSzPts val="4800"/>
              <a:buNone/>
              <a:defRPr sz="6400"/>
            </a:lvl8pPr>
            <a:lvl9pPr lvl="8" algn="ctr">
              <a:spcBef>
                <a:spcPts val="0"/>
              </a:spcBef>
              <a:spcAft>
                <a:spcPts val="0"/>
              </a:spcAft>
              <a:buSzPts val="4800"/>
              <a:buNone/>
              <a:defRPr sz="6400"/>
            </a:lvl9pPr>
          </a:lstStyle>
          <a:p>
            <a:endParaRPr/>
          </a:p>
        </p:txBody>
      </p:sp>
    </p:spTree>
    <p:extLst>
      <p:ext uri="{BB962C8B-B14F-4D97-AF65-F5344CB8AC3E}">
        <p14:creationId xmlns:p14="http://schemas.microsoft.com/office/powerpoint/2010/main" xmlns="" val="1477751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166139-7CA0-4A4D-BADE-C29686EFC23C}" type="datetimeFigureOut">
              <a:rPr lang="en-US" smtClean="0"/>
              <a:pPr/>
              <a:t>10/28/2018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988742-AF3A-4937-A701-8CAFD71A6B58}" type="slidenum">
              <a:rPr lang="en-US" smtClean="0"/>
              <a:pPr/>
              <a:t>‹#›</a:t>
            </a:fld>
            <a:endParaRPr lang="en-US"/>
          </a:p>
        </p:txBody>
      </p:sp>
    </p:spTree>
    <p:extLst>
      <p:ext uri="{BB962C8B-B14F-4D97-AF65-F5344CB8AC3E}">
        <p14:creationId xmlns:p14="http://schemas.microsoft.com/office/powerpoint/2010/main" xmlns="" val="1898880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cstate="print">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166139-7CA0-4A4D-BADE-C29686EFC23C}" type="datetimeFigureOut">
              <a:rPr lang="en-US" smtClean="0"/>
              <a:pPr/>
              <a:t>10/28/2018</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F988742-AF3A-4937-A701-8CAFD71A6B58}" type="slidenum">
              <a:rPr lang="en-US" smtClean="0"/>
              <a:pPr/>
              <a:t>‹#›</a:t>
            </a:fld>
            <a:endParaRPr lang="en-US"/>
          </a:p>
        </p:txBody>
      </p:sp>
    </p:spTree>
    <p:extLst>
      <p:ext uri="{BB962C8B-B14F-4D97-AF65-F5344CB8AC3E}">
        <p14:creationId xmlns:p14="http://schemas.microsoft.com/office/powerpoint/2010/main" xmlns="" val="3592826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166139-7CA0-4A4D-BADE-C29686EFC23C}" type="datetimeFigureOut">
              <a:rPr lang="en-US" smtClean="0"/>
              <a:pPr/>
              <a:t>10/28/2018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988742-AF3A-4937-A701-8CAFD71A6B58}" type="slidenum">
              <a:rPr lang="en-US" smtClean="0"/>
              <a:pPr/>
              <a:t>‹#›</a:t>
            </a:fld>
            <a:endParaRPr lang="en-US"/>
          </a:p>
        </p:txBody>
      </p:sp>
    </p:spTree>
    <p:extLst>
      <p:ext uri="{BB962C8B-B14F-4D97-AF65-F5344CB8AC3E}">
        <p14:creationId xmlns:p14="http://schemas.microsoft.com/office/powerpoint/2010/main" xmlns="" val="2010702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166139-7CA0-4A4D-BADE-C29686EFC23C}" type="datetimeFigureOut">
              <a:rPr lang="en-US" smtClean="0"/>
              <a:pPr/>
              <a:t>10/28/2018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988742-AF3A-4937-A701-8CAFD71A6B58}" type="slidenum">
              <a:rPr lang="en-US" smtClean="0"/>
              <a:pPr/>
              <a:t>‹#›</a:t>
            </a:fld>
            <a:endParaRPr lang="en-US"/>
          </a:p>
        </p:txBody>
      </p:sp>
    </p:spTree>
    <p:extLst>
      <p:ext uri="{BB962C8B-B14F-4D97-AF65-F5344CB8AC3E}">
        <p14:creationId xmlns:p14="http://schemas.microsoft.com/office/powerpoint/2010/main" xmlns="" val="3646431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166139-7CA0-4A4D-BADE-C29686EFC23C}" type="datetimeFigureOut">
              <a:rPr lang="en-US" smtClean="0"/>
              <a:pPr/>
              <a:t>10/28/2018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988742-AF3A-4937-A701-8CAFD71A6B58}" type="slidenum">
              <a:rPr lang="en-US" smtClean="0"/>
              <a:pPr/>
              <a:t>‹#›</a:t>
            </a:fld>
            <a:endParaRPr lang="en-US"/>
          </a:p>
        </p:txBody>
      </p:sp>
    </p:spTree>
    <p:extLst>
      <p:ext uri="{BB962C8B-B14F-4D97-AF65-F5344CB8AC3E}">
        <p14:creationId xmlns:p14="http://schemas.microsoft.com/office/powerpoint/2010/main" xmlns="" val="281292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166139-7CA0-4A4D-BADE-C29686EFC23C}" type="datetimeFigureOut">
              <a:rPr lang="en-US" smtClean="0"/>
              <a:pPr/>
              <a:t>10/28/2018</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F988742-AF3A-4937-A701-8CAFD71A6B58}" type="slidenum">
              <a:rPr lang="en-US" smtClean="0"/>
              <a:pPr/>
              <a:t>‹#›</a:t>
            </a:fld>
            <a:endParaRPr lang="en-US"/>
          </a:p>
        </p:txBody>
      </p:sp>
    </p:spTree>
    <p:extLst>
      <p:ext uri="{BB962C8B-B14F-4D97-AF65-F5344CB8AC3E}">
        <p14:creationId xmlns:p14="http://schemas.microsoft.com/office/powerpoint/2010/main" xmlns="" val="3404475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cstate="print">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4166139-7CA0-4A4D-BADE-C29686EFC23C}" type="datetimeFigureOut">
              <a:rPr lang="en-US" smtClean="0"/>
              <a:pPr/>
              <a:t>10/28/2018</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F988742-AF3A-4937-A701-8CAFD71A6B58}" type="slidenum">
              <a:rPr lang="en-US" smtClean="0"/>
              <a:pPr/>
              <a:t>‹#›</a:t>
            </a:fld>
            <a:endParaRPr lang="en-US"/>
          </a:p>
        </p:txBody>
      </p:sp>
    </p:spTree>
    <p:extLst>
      <p:ext uri="{BB962C8B-B14F-4D97-AF65-F5344CB8AC3E}">
        <p14:creationId xmlns:p14="http://schemas.microsoft.com/office/powerpoint/2010/main" xmlns="" val="3921073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cstate="print">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4166139-7CA0-4A4D-BADE-C29686EFC23C}" type="datetimeFigureOut">
              <a:rPr lang="en-US" smtClean="0"/>
              <a:pPr/>
              <a:t>10/28/2018</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F988742-AF3A-4937-A701-8CAFD71A6B58}" type="slidenum">
              <a:rPr lang="en-US" smtClean="0"/>
              <a:pPr/>
              <a:t>‹#›</a:t>
            </a:fld>
            <a:endParaRPr lang="en-US"/>
          </a:p>
        </p:txBody>
      </p:sp>
    </p:spTree>
    <p:extLst>
      <p:ext uri="{BB962C8B-B14F-4D97-AF65-F5344CB8AC3E}">
        <p14:creationId xmlns:p14="http://schemas.microsoft.com/office/powerpoint/2010/main" xmlns="" val="1913423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21" cstate="print">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4166139-7CA0-4A4D-BADE-C29686EFC23C}" type="datetimeFigureOut">
              <a:rPr lang="en-US" smtClean="0"/>
              <a:pPr/>
              <a:t>10/28/2018</a:t>
            </a:fld>
            <a:endParaRPr lang="en-US"/>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F988742-AF3A-4937-A701-8CAFD71A6B58}" type="slidenum">
              <a:rPr lang="en-US" smtClean="0"/>
              <a:pPr/>
              <a:t>‹#›</a:t>
            </a:fld>
            <a:endParaRPr lang="en-US"/>
          </a:p>
        </p:txBody>
      </p:sp>
    </p:spTree>
    <p:extLst>
      <p:ext uri="{BB962C8B-B14F-4D97-AF65-F5344CB8AC3E}">
        <p14:creationId xmlns:p14="http://schemas.microsoft.com/office/powerpoint/2010/main" xmlns="" val="903044660"/>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 id="2147483810" r:id="rId18"/>
    <p:sldLayoutId id="2147483812" r:id="rId19"/>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11500" b="1" u="sng" dirty="0"/>
              <a:t>FARMHURA</a:t>
            </a:r>
          </a:p>
        </p:txBody>
      </p:sp>
    </p:spTree>
    <p:extLst>
      <p:ext uri="{BB962C8B-B14F-4D97-AF65-F5344CB8AC3E}">
        <p14:creationId xmlns:p14="http://schemas.microsoft.com/office/powerpoint/2010/main" xmlns="" val="4136717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prstGeom prst="rect">
            <a:avLst/>
          </a:prstGeom>
        </p:spPr>
        <p:txBody>
          <a:bodyPr spcFirstLastPara="1" vert="horz" wrap="square" lIns="121900" tIns="121900" rIns="121900" bIns="121900" rtlCol="0" anchor="ctr" anchorCtr="0">
            <a:noAutofit/>
          </a:bodyPr>
          <a:lstStyle/>
          <a:p>
            <a:r>
              <a:rPr lang="en-IN" dirty="0"/>
              <a:t>Problem Statement</a:t>
            </a:r>
            <a:endParaRPr/>
          </a:p>
        </p:txBody>
      </p:sp>
      <p:sp>
        <p:nvSpPr>
          <p:cNvPr id="193" name="Google Shape;193;p12"/>
          <p:cNvSpPr txBox="1">
            <a:spLocks noGrp="1"/>
          </p:cNvSpPr>
          <p:nvPr>
            <p:ph type="body" idx="1"/>
          </p:nvPr>
        </p:nvSpPr>
        <p:spPr>
          <a:xfrm>
            <a:off x="1085700" y="2258400"/>
            <a:ext cx="7772569" cy="2341200"/>
          </a:xfrm>
          <a:prstGeom prst="rect">
            <a:avLst/>
          </a:prstGeom>
        </p:spPr>
        <p:txBody>
          <a:bodyPr spcFirstLastPara="1" vert="horz" wrap="square" lIns="121900" tIns="121900" rIns="121900" bIns="121900" rtlCol="0" anchor="t" anchorCtr="0">
            <a:noAutofit/>
          </a:bodyPr>
          <a:lstStyle/>
          <a:p>
            <a:pPr marL="0" indent="0">
              <a:spcAft>
                <a:spcPts val="1333"/>
              </a:spcAft>
              <a:buNone/>
            </a:pPr>
            <a:r>
              <a:rPr lang="en-IN" dirty="0"/>
              <a:t>Most of the farmers are not even aware, they are uneducated, they don’t even have proper knowledge about the crops and due to changes in technology, weather conditions and new fertilizers they are not able to use them adequately and thus we focus on providing them with all the resources in one app.</a:t>
            </a:r>
            <a:endParaRPr dirty="0"/>
          </a:p>
        </p:txBody>
      </p:sp>
      <p:sp>
        <p:nvSpPr>
          <p:cNvPr id="192" name="Google Shape;192;p12"/>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2</a:t>
            </a:fld>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Our Idea</a:t>
            </a:r>
            <a:endParaRPr lang="en-US" dirty="0"/>
          </a:p>
        </p:txBody>
      </p:sp>
      <p:sp>
        <p:nvSpPr>
          <p:cNvPr id="3" name="Text Placeholder 2"/>
          <p:cNvSpPr>
            <a:spLocks noGrp="1"/>
          </p:cNvSpPr>
          <p:nvPr>
            <p:ph type="body" idx="1"/>
          </p:nvPr>
        </p:nvSpPr>
        <p:spPr>
          <a:xfrm>
            <a:off x="1085700" y="2050651"/>
            <a:ext cx="10409614" cy="3632400"/>
          </a:xfrm>
        </p:spPr>
        <p:txBody>
          <a:bodyPr/>
          <a:lstStyle/>
          <a:p>
            <a:r>
              <a:rPr lang="en-IN" dirty="0" smtClean="0"/>
              <a:t>Our idea comprises of three important features that will be implemented in our web-app for the benefit of farmers.</a:t>
            </a:r>
          </a:p>
          <a:p>
            <a:r>
              <a:rPr lang="en-IN" dirty="0" smtClean="0"/>
              <a:t>The three features namely are :</a:t>
            </a:r>
          </a:p>
          <a:p>
            <a:r>
              <a:rPr lang="en-IN" dirty="0" smtClean="0"/>
              <a:t>1.</a:t>
            </a:r>
            <a:r>
              <a:rPr lang="en-IN" dirty="0" smtClean="0"/>
              <a:t> </a:t>
            </a:r>
            <a:r>
              <a:rPr lang="en-IN" dirty="0" smtClean="0"/>
              <a:t>Chat-</a:t>
            </a:r>
            <a:r>
              <a:rPr lang="en-IN" dirty="0" err="1" smtClean="0"/>
              <a:t>Bot</a:t>
            </a:r>
            <a:endParaRPr lang="en-IN" dirty="0" smtClean="0"/>
          </a:p>
          <a:p>
            <a:r>
              <a:rPr lang="en-IN" dirty="0" smtClean="0"/>
              <a:t>2. Market Place</a:t>
            </a:r>
          </a:p>
          <a:p>
            <a:r>
              <a:rPr lang="en-IN" dirty="0" smtClean="0"/>
              <a:t>3. Farmer Interaction</a:t>
            </a:r>
          </a:p>
          <a:p>
            <a:endParaRPr lang="en-IN"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Market Analysis</a:t>
            </a:r>
            <a:endParaRPr lang="en-US" dirty="0"/>
          </a:p>
        </p:txBody>
      </p:sp>
      <p:sp>
        <p:nvSpPr>
          <p:cNvPr id="3" name="Text Placeholder 2"/>
          <p:cNvSpPr>
            <a:spLocks noGrp="1"/>
          </p:cNvSpPr>
          <p:nvPr>
            <p:ph type="body" idx="1"/>
          </p:nvPr>
        </p:nvSpPr>
        <p:spPr>
          <a:xfrm>
            <a:off x="1059573" y="2142091"/>
            <a:ext cx="10239797" cy="4141143"/>
          </a:xfrm>
        </p:spPr>
        <p:txBody>
          <a:bodyPr/>
          <a:lstStyle/>
          <a:p>
            <a:r>
              <a:rPr lang="en-IN" dirty="0" smtClean="0"/>
              <a:t>The agriculture is poised to grow strong during the period of 2017-2027.Due to prominent trends market is witnessing, it includes increasing rising productivity and recent communication technology.</a:t>
            </a:r>
          </a:p>
          <a:p>
            <a:r>
              <a:rPr lang="en-IN" dirty="0" smtClean="0"/>
              <a:t>At 2011-12 prices composition of agriculture was 15.11% and is raised to 17.9% in 2014. India accounts of 7.68% of total global agriculture output.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8" name="Google Shape;268;p18"/>
          <p:cNvSpPr txBox="1">
            <a:spLocks noGrp="1"/>
          </p:cNvSpPr>
          <p:nvPr>
            <p:ph type="title"/>
          </p:nvPr>
        </p:nvSpPr>
        <p:spPr>
          <a:prstGeom prst="rect">
            <a:avLst/>
          </a:prstGeom>
        </p:spPr>
        <p:txBody>
          <a:bodyPr spcFirstLastPara="1" vert="horz" wrap="square" lIns="121900" tIns="121900" rIns="121900" bIns="121900" rtlCol="0" anchor="ctr" anchorCtr="0">
            <a:noAutofit/>
          </a:bodyPr>
          <a:lstStyle/>
          <a:p>
            <a:r>
              <a:rPr lang="en-IN" dirty="0"/>
              <a:t>Value Proposition</a:t>
            </a:r>
            <a:endParaRPr/>
          </a:p>
        </p:txBody>
      </p:sp>
      <p:sp>
        <p:nvSpPr>
          <p:cNvPr id="270" name="Google Shape;270;p18"/>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5</a:t>
            </a:fld>
            <a:endParaRPr/>
          </a:p>
        </p:txBody>
      </p:sp>
      <p:grpSp>
        <p:nvGrpSpPr>
          <p:cNvPr id="271" name="Google Shape;271;p18"/>
          <p:cNvGrpSpPr/>
          <p:nvPr/>
        </p:nvGrpSpPr>
        <p:grpSpPr>
          <a:xfrm>
            <a:off x="416622" y="783014"/>
            <a:ext cx="412029" cy="502449"/>
            <a:chOff x="596350" y="929175"/>
            <a:chExt cx="407950" cy="497475"/>
          </a:xfrm>
        </p:grpSpPr>
        <p:sp>
          <p:nvSpPr>
            <p:cNvPr id="272" name="Google Shape;272;p1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73" name="Google Shape;273;p1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74" name="Google Shape;274;p1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75" name="Google Shape;275;p1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76" name="Google Shape;276;p1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77" name="Google Shape;277;p1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78" name="Google Shape;278;p1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15" name="TextBox 14"/>
          <p:cNvSpPr txBox="1"/>
          <p:nvPr/>
        </p:nvSpPr>
        <p:spPr>
          <a:xfrm>
            <a:off x="387611" y="1964353"/>
            <a:ext cx="10945216" cy="4893647"/>
          </a:xfrm>
          <a:prstGeom prst="rect">
            <a:avLst/>
          </a:prstGeom>
          <a:noFill/>
        </p:spPr>
        <p:txBody>
          <a:bodyPr wrap="square" rtlCol="0">
            <a:spAutoFit/>
          </a:bodyPr>
          <a:lstStyle/>
          <a:p>
            <a:pPr marL="457189" indent="-457189">
              <a:buAutoNum type="arabicParenR"/>
            </a:pPr>
            <a:endParaRPr lang="en-US" sz="2400" dirty="0"/>
          </a:p>
          <a:p>
            <a:pPr marL="457189" indent="-457189">
              <a:buAutoNum type="arabicParenR"/>
            </a:pPr>
            <a:r>
              <a:rPr lang="en-US" sz="2400" dirty="0"/>
              <a:t>Making of a chat bot for the farmers who are not familiar with using smart phones and </a:t>
            </a:r>
            <a:r>
              <a:rPr lang="en-US" sz="2400" dirty="0" smtClean="0"/>
              <a:t>apps. </a:t>
            </a:r>
          </a:p>
          <a:p>
            <a:pPr marL="457189" indent="-457189">
              <a:buAutoNum type="arabicParenR"/>
            </a:pPr>
            <a:endParaRPr lang="en-US" sz="2400" dirty="0" smtClean="0"/>
          </a:p>
          <a:p>
            <a:pPr marL="457189" indent="-457189">
              <a:buAutoNum type="arabicParenR"/>
            </a:pPr>
            <a:r>
              <a:rPr lang="en-IN" sz="2400" dirty="0" smtClean="0"/>
              <a:t>Easy interface makes it easier for the farmer to use the app and </a:t>
            </a:r>
            <a:endParaRPr lang="en-US" sz="2400" dirty="0"/>
          </a:p>
          <a:p>
            <a:pPr marL="457189" indent="-457189">
              <a:buAutoNum type="arabicParenR"/>
            </a:pPr>
            <a:endParaRPr lang="en-US" sz="2400" dirty="0"/>
          </a:p>
          <a:p>
            <a:pPr marL="457189" indent="-457189">
              <a:buAutoNum type="arabicParenR"/>
            </a:pPr>
            <a:r>
              <a:rPr lang="en-US" sz="2400" dirty="0"/>
              <a:t>The web-app helps the farmers to communicate with other farmers and helps in dealing with similar problems by taking opinions.</a:t>
            </a:r>
          </a:p>
          <a:p>
            <a:pPr marL="457189" indent="-457189">
              <a:buAutoNum type="arabicParenR"/>
            </a:pPr>
            <a:endParaRPr lang="en-US" sz="2400" dirty="0"/>
          </a:p>
          <a:p>
            <a:pPr marL="457189" indent="-457189">
              <a:buAutoNum type="arabicParenR"/>
            </a:pPr>
            <a:r>
              <a:rPr lang="en-US" sz="2400" dirty="0"/>
              <a:t>With the web-app the farmers can deal with the dealers and gain the best price for their crops.</a:t>
            </a:r>
          </a:p>
          <a:p>
            <a:pPr marL="457189" indent="-457189">
              <a:buAutoNum type="arabicParenR"/>
            </a:pPr>
            <a:endParaRPr lang="en-US" sz="2400" dirty="0"/>
          </a:p>
          <a:p>
            <a:pPr marL="457189" indent="-457189">
              <a:buAutoNum type="arabicParenR"/>
            </a:pP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Revenue Generation</a:t>
            </a:r>
            <a:endParaRPr lang="en-US" dirty="0"/>
          </a:p>
        </p:txBody>
      </p:sp>
      <p:sp>
        <p:nvSpPr>
          <p:cNvPr id="3" name="Text Placeholder 2"/>
          <p:cNvSpPr>
            <a:spLocks noGrp="1"/>
          </p:cNvSpPr>
          <p:nvPr>
            <p:ph type="body" idx="1"/>
          </p:nvPr>
        </p:nvSpPr>
        <p:spPr>
          <a:xfrm>
            <a:off x="1085699" y="2050651"/>
            <a:ext cx="10474929" cy="4115018"/>
          </a:xfrm>
        </p:spPr>
        <p:txBody>
          <a:bodyPr>
            <a:normAutofit fontScale="92500" lnSpcReduction="10000"/>
          </a:bodyPr>
          <a:lstStyle/>
          <a:p>
            <a:r>
              <a:rPr lang="en-US" b="1" dirty="0" smtClean="0"/>
              <a:t>In-app </a:t>
            </a:r>
            <a:r>
              <a:rPr lang="en-US" b="1" dirty="0" smtClean="0"/>
              <a:t>advertising </a:t>
            </a:r>
            <a:r>
              <a:rPr lang="en-US" dirty="0" smtClean="0"/>
              <a:t>Showing </a:t>
            </a:r>
            <a:r>
              <a:rPr lang="en-US" dirty="0" smtClean="0"/>
              <a:t>banner ads either within the app or when the user first loads the app</a:t>
            </a:r>
            <a:r>
              <a:rPr lang="en-US" dirty="0" smtClean="0"/>
              <a:t>.</a:t>
            </a:r>
          </a:p>
          <a:p>
            <a:r>
              <a:rPr lang="en-US" b="1" dirty="0" err="1" smtClean="0"/>
              <a:t>eCommerce</a:t>
            </a:r>
            <a:r>
              <a:rPr lang="en-US" b="1" dirty="0" smtClean="0"/>
              <a:t> </a:t>
            </a:r>
            <a:r>
              <a:rPr lang="en-US" b="1" dirty="0" smtClean="0"/>
              <a:t>app </a:t>
            </a:r>
            <a:r>
              <a:rPr lang="en-US" dirty="0" smtClean="0"/>
              <a:t>An </a:t>
            </a:r>
            <a:r>
              <a:rPr lang="en-US" dirty="0" smtClean="0"/>
              <a:t>app created by a retailer which allows users to make purchases directly from within the </a:t>
            </a:r>
            <a:r>
              <a:rPr lang="en-US" dirty="0" smtClean="0"/>
              <a:t>app.</a:t>
            </a:r>
            <a:endParaRPr lang="en-IN" dirty="0" smtClean="0"/>
          </a:p>
          <a:p>
            <a:r>
              <a:rPr lang="en-IN" b="1" dirty="0" smtClean="0"/>
              <a:t>Generating revenues </a:t>
            </a:r>
            <a:r>
              <a:rPr lang="en-IN" dirty="0" smtClean="0"/>
              <a:t>from different web apps that we would be featuring on our web-app by advertising them.</a:t>
            </a:r>
          </a:p>
          <a:p>
            <a:r>
              <a:rPr lang="en-IN" b="1" dirty="0" smtClean="0"/>
              <a:t>Advertising</a:t>
            </a:r>
            <a:r>
              <a:rPr lang="en-IN" dirty="0" smtClean="0"/>
              <a:t> the fertilisers, pesticides and other agriculture products on our website.</a:t>
            </a:r>
          </a:p>
          <a:p>
            <a:r>
              <a:rPr lang="en-IN" dirty="0" smtClean="0"/>
              <a:t>Earning </a:t>
            </a:r>
            <a:r>
              <a:rPr lang="en-IN" b="1" dirty="0" smtClean="0"/>
              <a:t>commission</a:t>
            </a:r>
            <a:r>
              <a:rPr lang="en-IN" dirty="0" smtClean="0"/>
              <a:t> from the transaction of farmer and dealer.</a:t>
            </a:r>
          </a:p>
          <a:p>
            <a:endParaRPr lang="en-IN" dirty="0" smtClean="0"/>
          </a:p>
          <a:p>
            <a:endParaRPr lang="en-US" dirty="0" smtClean="0"/>
          </a:p>
          <a:p>
            <a:endParaRPr lang="en-IN" dirty="0" smtClean="0"/>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smtClean="0"/>
              <a:t>COST STRUCTURE</a:t>
            </a:r>
            <a:endParaRPr lang="en-US" b="1" u="sng" dirty="0"/>
          </a:p>
        </p:txBody>
      </p:sp>
      <p:sp>
        <p:nvSpPr>
          <p:cNvPr id="3" name="Text Placeholder 2"/>
          <p:cNvSpPr>
            <a:spLocks noGrp="1"/>
          </p:cNvSpPr>
          <p:nvPr>
            <p:ph type="body" idx="1"/>
          </p:nvPr>
        </p:nvSpPr>
        <p:spPr/>
        <p:txBody>
          <a:bodyPr/>
          <a:lstStyle/>
          <a:p>
            <a:r>
              <a:rPr lang="en-IN" dirty="0" smtClean="0"/>
              <a:t>Domain charges 1400 per year.</a:t>
            </a:r>
          </a:p>
          <a:p>
            <a:r>
              <a:rPr lang="en-IN" dirty="0" smtClean="0"/>
              <a:t>Advertisement charges on applications as well as T.V screens will cost 78000 per year.</a:t>
            </a:r>
            <a:endParaRPr lang="en-US" dirty="0"/>
          </a:p>
        </p:txBody>
      </p:sp>
      <p:sp>
        <p:nvSpPr>
          <p:cNvPr id="4" name="Text Placeholder 3"/>
          <p:cNvSpPr>
            <a:spLocks noGrp="1"/>
          </p:cNvSpPr>
          <p:nvPr>
            <p:ph type="body" idx="2"/>
          </p:nvPr>
        </p:nvSpPr>
        <p:spPr/>
        <p:txBody>
          <a:bodyPr>
            <a:normAutofit fontScale="92500"/>
          </a:bodyPr>
          <a:lstStyle/>
          <a:p>
            <a:r>
              <a:rPr lang="en-IN" dirty="0" smtClean="0"/>
              <a:t>In-app advertising would help us generate 1,00,048 with a miss of 5000 ads per year.</a:t>
            </a:r>
          </a:p>
          <a:p>
            <a:r>
              <a:rPr lang="en-IN" dirty="0" smtClean="0"/>
              <a:t>Earning 1% commission for the transaction between farmers and dealers.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xmlns="" id="{D38E668F-4717-4164-BFEF-E4F4DC54B26A}"/>
              </a:ext>
            </a:extLst>
          </p:cNvPr>
          <p:cNvGraphicFramePr>
            <a:graphicFrameLocks noGrp="1"/>
          </p:cNvGraphicFramePr>
          <p:nvPr>
            <p:extLst>
              <p:ext uri="{D42A27DB-BD31-4B8C-83A1-F6EECF244321}">
                <p14:modId xmlns:p14="http://schemas.microsoft.com/office/powerpoint/2010/main" xmlns="" val="1420675157"/>
              </p:ext>
            </p:extLst>
          </p:nvPr>
        </p:nvGraphicFramePr>
        <p:xfrm>
          <a:off x="783772" y="2404892"/>
          <a:ext cx="1916402" cy="2872502"/>
        </p:xfrm>
        <a:graphic>
          <a:graphicData uri="http://schemas.openxmlformats.org/drawingml/2006/table">
            <a:tbl>
              <a:tblPr/>
              <a:tblGrid>
                <a:gridCol w="1916402">
                  <a:extLst>
                    <a:ext uri="{9D8B030D-6E8A-4147-A177-3AD203B41FA5}">
                      <a16:colId xmlns:a16="http://schemas.microsoft.com/office/drawing/2014/main" xmlns="" val="4019135321"/>
                    </a:ext>
                  </a:extLst>
                </a:gridCol>
              </a:tblGrid>
              <a:tr h="2872502">
                <a:tc>
                  <a:txBody>
                    <a:bodyPr/>
                    <a:lstStyle/>
                    <a:p>
                      <a:r>
                        <a:rPr lang="en-IN" b="1" dirty="0"/>
                        <a:t>Key Partners </a:t>
                      </a:r>
                      <a:endParaRPr lang="en-IN" b="1" dirty="0" smtClean="0"/>
                    </a:p>
                    <a:p>
                      <a:r>
                        <a:rPr lang="en-IN" b="1" dirty="0" smtClean="0"/>
                        <a:t>  </a:t>
                      </a:r>
                      <a:r>
                        <a:rPr lang="en-IN" sz="1200" dirty="0" smtClean="0"/>
                        <a:t>Agriculture related products</a:t>
                      </a:r>
                      <a:r>
                        <a:rPr lang="en-IN" sz="1200" baseline="0" dirty="0" smtClean="0"/>
                        <a:t> .</a:t>
                      </a:r>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xmlns="" val="1068503234"/>
                  </a:ext>
                </a:extLst>
              </a:tr>
            </a:tbl>
          </a:graphicData>
        </a:graphic>
      </p:graphicFrame>
      <p:graphicFrame>
        <p:nvGraphicFramePr>
          <p:cNvPr id="6" name="Table 5">
            <a:extLst>
              <a:ext uri="{FF2B5EF4-FFF2-40B4-BE49-F238E27FC236}">
                <a16:creationId xmlns:a16="http://schemas.microsoft.com/office/drawing/2014/main" xmlns="" id="{F6CF7B1D-9A90-4623-995A-2C67D29F58A0}"/>
              </a:ext>
            </a:extLst>
          </p:cNvPr>
          <p:cNvGraphicFramePr>
            <a:graphicFrameLocks noGrp="1"/>
          </p:cNvGraphicFramePr>
          <p:nvPr>
            <p:extLst>
              <p:ext uri="{D42A27DB-BD31-4B8C-83A1-F6EECF244321}">
                <p14:modId xmlns:p14="http://schemas.microsoft.com/office/powerpoint/2010/main" xmlns="" val="3965983772"/>
              </p:ext>
            </p:extLst>
          </p:nvPr>
        </p:nvGraphicFramePr>
        <p:xfrm>
          <a:off x="8390193" y="2417954"/>
          <a:ext cx="2569544" cy="2885566"/>
        </p:xfrm>
        <a:graphic>
          <a:graphicData uri="http://schemas.openxmlformats.org/drawingml/2006/table">
            <a:tbl>
              <a:tblPr/>
              <a:tblGrid>
                <a:gridCol w="2569544">
                  <a:extLst>
                    <a:ext uri="{9D8B030D-6E8A-4147-A177-3AD203B41FA5}">
                      <a16:colId xmlns:a16="http://schemas.microsoft.com/office/drawing/2014/main" xmlns="" val="3407179934"/>
                    </a:ext>
                  </a:extLst>
                </a:gridCol>
              </a:tblGrid>
              <a:tr h="2885566">
                <a:tc>
                  <a:txBody>
                    <a:bodyPr/>
                    <a:lstStyle/>
                    <a:p>
                      <a:r>
                        <a:rPr lang="en-IN" b="1" dirty="0"/>
                        <a:t>Customer Segments</a:t>
                      </a:r>
                    </a:p>
                    <a:p>
                      <a:endParaRPr lang="en-IN" dirty="0"/>
                    </a:p>
                    <a:p>
                      <a:r>
                        <a:rPr lang="en-IN" sz="1200" dirty="0" smtClean="0"/>
                        <a:t>Agriculture sector, farmers</a:t>
                      </a:r>
                      <a:r>
                        <a:rPr lang="en-IN" sz="1200" baseline="0" dirty="0" smtClean="0"/>
                        <a:t> from </a:t>
                      </a:r>
                      <a:r>
                        <a:rPr lang="en-IN" sz="1200" dirty="0" smtClean="0"/>
                        <a:t>Rural</a:t>
                      </a:r>
                      <a:r>
                        <a:rPr lang="en-IN" sz="1200" baseline="0" dirty="0" smtClean="0"/>
                        <a:t> and urban areas</a:t>
                      </a:r>
                      <a:endParaRPr lang="en-IN" sz="1200"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xmlns="" val="1265666133"/>
                  </a:ext>
                </a:extLst>
              </a:tr>
            </a:tbl>
          </a:graphicData>
        </a:graphic>
      </p:graphicFrame>
      <p:graphicFrame>
        <p:nvGraphicFramePr>
          <p:cNvPr id="7" name="Table 6">
            <a:extLst>
              <a:ext uri="{FF2B5EF4-FFF2-40B4-BE49-F238E27FC236}">
                <a16:creationId xmlns:a16="http://schemas.microsoft.com/office/drawing/2014/main" xmlns="" id="{DFE99EA6-675F-4724-B025-102138D4E266}"/>
              </a:ext>
            </a:extLst>
          </p:cNvPr>
          <p:cNvGraphicFramePr>
            <a:graphicFrameLocks noGrp="1"/>
          </p:cNvGraphicFramePr>
          <p:nvPr>
            <p:extLst>
              <p:ext uri="{D42A27DB-BD31-4B8C-83A1-F6EECF244321}">
                <p14:modId xmlns:p14="http://schemas.microsoft.com/office/powerpoint/2010/main" xmlns="" val="3674568942"/>
              </p:ext>
            </p:extLst>
          </p:nvPr>
        </p:nvGraphicFramePr>
        <p:xfrm>
          <a:off x="2739361" y="2404891"/>
          <a:ext cx="1744751" cy="2911692"/>
        </p:xfrm>
        <a:graphic>
          <a:graphicData uri="http://schemas.openxmlformats.org/drawingml/2006/table">
            <a:tbl>
              <a:tblPr/>
              <a:tblGrid>
                <a:gridCol w="1744751">
                  <a:extLst>
                    <a:ext uri="{9D8B030D-6E8A-4147-A177-3AD203B41FA5}">
                      <a16:colId xmlns:a16="http://schemas.microsoft.com/office/drawing/2014/main" xmlns="" val="968917437"/>
                    </a:ext>
                  </a:extLst>
                </a:gridCol>
              </a:tblGrid>
              <a:tr h="2911692">
                <a:tc>
                  <a:txBody>
                    <a:bodyPr/>
                    <a:lstStyle/>
                    <a:p>
                      <a:r>
                        <a:rPr lang="en-IN" b="1" dirty="0"/>
                        <a:t>Key </a:t>
                      </a:r>
                      <a:r>
                        <a:rPr lang="en-IN" b="1" dirty="0" smtClean="0"/>
                        <a:t>Activities</a:t>
                      </a:r>
                    </a:p>
                    <a:p>
                      <a:endParaRPr lang="en-IN" sz="1800" b="1" kern="1200" dirty="0" smtClean="0">
                        <a:solidFill>
                          <a:schemeClr val="tx1"/>
                        </a:solidFill>
                        <a:latin typeface="+mn-lt"/>
                        <a:ea typeface="+mn-ea"/>
                        <a:cs typeface="+mn-cs"/>
                      </a:endParaRPr>
                    </a:p>
                    <a:p>
                      <a:r>
                        <a:rPr lang="en-IN" sz="1100" kern="1200" dirty="0" smtClean="0">
                          <a:solidFill>
                            <a:schemeClr val="tx1"/>
                          </a:solidFill>
                          <a:latin typeface="+mn-lt"/>
                          <a:ea typeface="+mn-ea"/>
                          <a:cs typeface="+mn-cs"/>
                        </a:rPr>
                        <a:t>Secure login for the farmers and dealers by assigning specific </a:t>
                      </a:r>
                      <a:r>
                        <a:rPr lang="en-IN" sz="1100" kern="1200" dirty="0" err="1" smtClean="0">
                          <a:solidFill>
                            <a:schemeClr val="tx1"/>
                          </a:solidFill>
                          <a:latin typeface="+mn-lt"/>
                          <a:ea typeface="+mn-ea"/>
                          <a:cs typeface="+mn-cs"/>
                        </a:rPr>
                        <a:t>api</a:t>
                      </a:r>
                      <a:r>
                        <a:rPr lang="en-IN" sz="1100" kern="1200" dirty="0" smtClean="0">
                          <a:solidFill>
                            <a:schemeClr val="tx1"/>
                          </a:solidFill>
                          <a:latin typeface="+mn-lt"/>
                          <a:ea typeface="+mn-ea"/>
                          <a:cs typeface="+mn-cs"/>
                        </a:rPr>
                        <a:t>.</a:t>
                      </a:r>
                      <a:endParaRPr lang="en-IN" sz="1100" kern="1200" dirty="0">
                        <a:solidFill>
                          <a:schemeClr val="tx1"/>
                        </a:solidFill>
                        <a:latin typeface="+mn-lt"/>
                        <a:ea typeface="+mn-ea"/>
                        <a:cs typeface="+mn-cs"/>
                      </a:endParaRPr>
                    </a:p>
                    <a:p>
                      <a:endParaRPr lang="en-IN" b="1" dirty="0" smtClean="0"/>
                    </a:p>
                    <a:p>
                      <a:r>
                        <a:rPr lang="en-IN" b="1" dirty="0" smtClean="0"/>
                        <a:t>Key </a:t>
                      </a:r>
                    </a:p>
                    <a:p>
                      <a:r>
                        <a:rPr lang="en-IN" b="1" dirty="0" smtClean="0"/>
                        <a:t>Resources </a:t>
                      </a:r>
                      <a:endParaRPr lang="en-IN" b="1" dirty="0"/>
                    </a:p>
                    <a:p>
                      <a:r>
                        <a:rPr lang="en-IN" sz="1100" dirty="0" smtClean="0"/>
                        <a:t>Smart phone and the web-app.</a:t>
                      </a:r>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xmlns="" val="1362421389"/>
                  </a:ext>
                </a:extLst>
              </a:tr>
            </a:tbl>
          </a:graphicData>
        </a:graphic>
      </p:graphicFrame>
      <p:graphicFrame>
        <p:nvGraphicFramePr>
          <p:cNvPr id="8" name="Table 7">
            <a:extLst>
              <a:ext uri="{FF2B5EF4-FFF2-40B4-BE49-F238E27FC236}">
                <a16:creationId xmlns:a16="http://schemas.microsoft.com/office/drawing/2014/main" xmlns="" id="{C17EBF13-724C-4716-B906-2FBB5D4C882C}"/>
              </a:ext>
            </a:extLst>
          </p:cNvPr>
          <p:cNvGraphicFramePr>
            <a:graphicFrameLocks noGrp="1"/>
          </p:cNvGraphicFramePr>
          <p:nvPr>
            <p:extLst>
              <p:ext uri="{D42A27DB-BD31-4B8C-83A1-F6EECF244321}">
                <p14:modId xmlns:p14="http://schemas.microsoft.com/office/powerpoint/2010/main" xmlns="" val="4059981796"/>
              </p:ext>
            </p:extLst>
          </p:nvPr>
        </p:nvGraphicFramePr>
        <p:xfrm>
          <a:off x="6377459" y="2416630"/>
          <a:ext cx="2008896" cy="2873827"/>
        </p:xfrm>
        <a:graphic>
          <a:graphicData uri="http://schemas.openxmlformats.org/drawingml/2006/table">
            <a:tbl>
              <a:tblPr/>
              <a:tblGrid>
                <a:gridCol w="2008896">
                  <a:extLst>
                    <a:ext uri="{9D8B030D-6E8A-4147-A177-3AD203B41FA5}">
                      <a16:colId xmlns:a16="http://schemas.microsoft.com/office/drawing/2014/main" xmlns="" val="968917437"/>
                    </a:ext>
                  </a:extLst>
                </a:gridCol>
              </a:tblGrid>
              <a:tr h="2873827">
                <a:tc>
                  <a:txBody>
                    <a:bodyPr/>
                    <a:lstStyle/>
                    <a:p>
                      <a:r>
                        <a:rPr lang="en-IN" b="1" dirty="0"/>
                        <a:t>Customer Relationships –</a:t>
                      </a:r>
                    </a:p>
                    <a:p>
                      <a:r>
                        <a:rPr lang="en-IN" sz="1200" dirty="0"/>
                        <a:t>Personal and prompt assistance </a:t>
                      </a:r>
                      <a:r>
                        <a:rPr lang="en-IN" sz="1200" dirty="0" smtClean="0"/>
                        <a:t>.</a:t>
                      </a:r>
                      <a:endParaRPr lang="en-IN" sz="1200" dirty="0"/>
                    </a:p>
                    <a:p>
                      <a:endParaRPr lang="en-IN" sz="1200" dirty="0"/>
                    </a:p>
                    <a:p>
                      <a:endParaRPr lang="en-IN" b="0" dirty="0"/>
                    </a:p>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xmlns="" val="1362421389"/>
                  </a:ext>
                </a:extLst>
              </a:tr>
            </a:tbl>
          </a:graphicData>
        </a:graphic>
      </p:graphicFrame>
      <p:graphicFrame>
        <p:nvGraphicFramePr>
          <p:cNvPr id="9" name="Table 8">
            <a:extLst>
              <a:ext uri="{FF2B5EF4-FFF2-40B4-BE49-F238E27FC236}">
                <a16:creationId xmlns:a16="http://schemas.microsoft.com/office/drawing/2014/main" xmlns="" id="{A35B3041-38B4-45C1-93F1-BE496D2227F4}"/>
              </a:ext>
            </a:extLst>
          </p:cNvPr>
          <p:cNvGraphicFramePr>
            <a:graphicFrameLocks noGrp="1"/>
          </p:cNvGraphicFramePr>
          <p:nvPr>
            <p:extLst>
              <p:ext uri="{D42A27DB-BD31-4B8C-83A1-F6EECF244321}">
                <p14:modId xmlns:p14="http://schemas.microsoft.com/office/powerpoint/2010/main" xmlns="" val="187397398"/>
              </p:ext>
            </p:extLst>
          </p:nvPr>
        </p:nvGraphicFramePr>
        <p:xfrm>
          <a:off x="4510238" y="2416628"/>
          <a:ext cx="1838311" cy="2926080"/>
        </p:xfrm>
        <a:graphic>
          <a:graphicData uri="http://schemas.openxmlformats.org/drawingml/2006/table">
            <a:tbl>
              <a:tblPr/>
              <a:tblGrid>
                <a:gridCol w="1838311">
                  <a:extLst>
                    <a:ext uri="{9D8B030D-6E8A-4147-A177-3AD203B41FA5}">
                      <a16:colId xmlns:a16="http://schemas.microsoft.com/office/drawing/2014/main" xmlns="" val="968917437"/>
                    </a:ext>
                  </a:extLst>
                </a:gridCol>
              </a:tblGrid>
              <a:tr h="2873829">
                <a:tc>
                  <a:txBody>
                    <a:bodyPr/>
                    <a:lstStyle/>
                    <a:p>
                      <a:r>
                        <a:rPr lang="en-IN" b="1" dirty="0"/>
                        <a:t>Value Propositions </a:t>
                      </a:r>
                      <a:r>
                        <a:rPr lang="en-IN" sz="1200" dirty="0" smtClean="0"/>
                        <a:t>–</a:t>
                      </a:r>
                      <a:r>
                        <a:rPr lang="en-IN" dirty="0" smtClean="0"/>
                        <a:t> </a:t>
                      </a:r>
                    </a:p>
                    <a:p>
                      <a:r>
                        <a:rPr lang="en-IN" sz="1100" kern="1200" dirty="0" smtClean="0">
                          <a:solidFill>
                            <a:schemeClr val="tx1"/>
                          </a:solidFill>
                          <a:latin typeface="+mn-lt"/>
                          <a:ea typeface="+mn-ea"/>
                          <a:cs typeface="+mn-cs"/>
                        </a:rPr>
                        <a:t>Chat-</a:t>
                      </a:r>
                      <a:r>
                        <a:rPr lang="en-IN" sz="1100" kern="1200" dirty="0" err="1" smtClean="0">
                          <a:solidFill>
                            <a:schemeClr val="tx1"/>
                          </a:solidFill>
                          <a:latin typeface="+mn-lt"/>
                          <a:ea typeface="+mn-ea"/>
                          <a:cs typeface="+mn-cs"/>
                        </a:rPr>
                        <a:t>Bot</a:t>
                      </a:r>
                      <a:r>
                        <a:rPr lang="en-IN" sz="1100" kern="1200" dirty="0" smtClean="0">
                          <a:solidFill>
                            <a:schemeClr val="tx1"/>
                          </a:solidFill>
                          <a:latin typeface="+mn-lt"/>
                          <a:ea typeface="+mn-ea"/>
                          <a:cs typeface="+mn-cs"/>
                        </a:rPr>
                        <a:t> that simplifies the ease of communicating.</a:t>
                      </a:r>
                    </a:p>
                    <a:p>
                      <a:r>
                        <a:rPr lang="en-IN" sz="1100" kern="1200" dirty="0" smtClean="0">
                          <a:solidFill>
                            <a:schemeClr val="tx1"/>
                          </a:solidFill>
                          <a:latin typeface="+mn-lt"/>
                          <a:ea typeface="+mn-ea"/>
                          <a:cs typeface="+mn-cs"/>
                        </a:rPr>
                        <a:t>Market-Place that provides a platform for</a:t>
                      </a:r>
                      <a:r>
                        <a:rPr lang="en-IN" sz="1100" kern="1200" baseline="0" dirty="0" smtClean="0">
                          <a:solidFill>
                            <a:schemeClr val="tx1"/>
                          </a:solidFill>
                          <a:latin typeface="+mn-lt"/>
                          <a:ea typeface="+mn-ea"/>
                          <a:cs typeface="+mn-cs"/>
                        </a:rPr>
                        <a:t> the transactions between farmer and dealer.</a:t>
                      </a:r>
                    </a:p>
                    <a:p>
                      <a:r>
                        <a:rPr lang="en-IN" sz="1100" kern="1200" baseline="0" dirty="0" smtClean="0">
                          <a:solidFill>
                            <a:schemeClr val="tx1"/>
                          </a:solidFill>
                          <a:latin typeface="+mn-lt"/>
                          <a:ea typeface="+mn-ea"/>
                          <a:cs typeface="+mn-cs"/>
                        </a:rPr>
                        <a:t>Farmer connectivity that builds strong relation among farmers</a:t>
                      </a:r>
                    </a:p>
                    <a:p>
                      <a:endParaRPr lang="en-IN" sz="1100" kern="1200" dirty="0" smtClean="0">
                        <a:solidFill>
                          <a:schemeClr val="tx1"/>
                        </a:solidFill>
                        <a:latin typeface="+mn-lt"/>
                        <a:ea typeface="+mn-ea"/>
                        <a:cs typeface="+mn-cs"/>
                      </a:endParaRPr>
                    </a:p>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xmlns="" val="1362421389"/>
                  </a:ext>
                </a:extLst>
              </a:tr>
            </a:tbl>
          </a:graphicData>
        </a:graphic>
      </p:graphicFrame>
      <p:graphicFrame>
        <p:nvGraphicFramePr>
          <p:cNvPr id="15" name="Table 14">
            <a:extLst>
              <a:ext uri="{FF2B5EF4-FFF2-40B4-BE49-F238E27FC236}">
                <a16:creationId xmlns:a16="http://schemas.microsoft.com/office/drawing/2014/main" xmlns="" id="{4D54DE1A-F159-4A31-86A7-C475C2702FC0}"/>
              </a:ext>
            </a:extLst>
          </p:cNvPr>
          <p:cNvGraphicFramePr>
            <a:graphicFrameLocks noGrp="1"/>
          </p:cNvGraphicFramePr>
          <p:nvPr>
            <p:extLst>
              <p:ext uri="{D42A27DB-BD31-4B8C-83A1-F6EECF244321}">
                <p14:modId xmlns:p14="http://schemas.microsoft.com/office/powerpoint/2010/main" xmlns="" val="1071335635"/>
              </p:ext>
            </p:extLst>
          </p:nvPr>
        </p:nvGraphicFramePr>
        <p:xfrm>
          <a:off x="803806" y="5414723"/>
          <a:ext cx="5178983" cy="907700"/>
        </p:xfrm>
        <a:graphic>
          <a:graphicData uri="http://schemas.openxmlformats.org/drawingml/2006/table">
            <a:tbl>
              <a:tblPr/>
              <a:tblGrid>
                <a:gridCol w="5178983">
                  <a:extLst>
                    <a:ext uri="{9D8B030D-6E8A-4147-A177-3AD203B41FA5}">
                      <a16:colId xmlns:a16="http://schemas.microsoft.com/office/drawing/2014/main" xmlns="" val="1053561294"/>
                    </a:ext>
                  </a:extLst>
                </a:gridCol>
              </a:tblGrid>
              <a:tr h="907700">
                <a:tc>
                  <a:txBody>
                    <a:bodyPr/>
                    <a:lstStyle/>
                    <a:p>
                      <a:r>
                        <a:rPr lang="en-IN" b="1" dirty="0"/>
                        <a:t>Cost Structure </a:t>
                      </a:r>
                      <a:r>
                        <a:rPr lang="en-IN" dirty="0"/>
                        <a:t>– </a:t>
                      </a:r>
                      <a:r>
                        <a:rPr lang="en-IN" sz="1200" dirty="0" smtClean="0"/>
                        <a:t>Our</a:t>
                      </a:r>
                      <a:r>
                        <a:rPr lang="en-IN" sz="1200" baseline="0" dirty="0" smtClean="0"/>
                        <a:t> web-app requires two main expenditures i.e., cost of the domain and cost  for advertising our web-app which comprises of  Rs.80000</a:t>
                      </a:r>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xmlns="" val="3292861598"/>
                  </a:ext>
                </a:extLst>
              </a:tr>
            </a:tbl>
          </a:graphicData>
        </a:graphic>
      </p:graphicFrame>
      <p:graphicFrame>
        <p:nvGraphicFramePr>
          <p:cNvPr id="16" name="Table 15">
            <a:extLst>
              <a:ext uri="{FF2B5EF4-FFF2-40B4-BE49-F238E27FC236}">
                <a16:creationId xmlns:a16="http://schemas.microsoft.com/office/drawing/2014/main" xmlns="" id="{98BE5832-D16F-42C9-ACEA-CB61AA590638}"/>
              </a:ext>
            </a:extLst>
          </p:cNvPr>
          <p:cNvGraphicFramePr>
            <a:graphicFrameLocks noGrp="1"/>
          </p:cNvGraphicFramePr>
          <p:nvPr>
            <p:extLst>
              <p:ext uri="{D42A27DB-BD31-4B8C-83A1-F6EECF244321}">
                <p14:modId xmlns:p14="http://schemas.microsoft.com/office/powerpoint/2010/main" xmlns="" val="132676544"/>
              </p:ext>
            </p:extLst>
          </p:nvPr>
        </p:nvGraphicFramePr>
        <p:xfrm>
          <a:off x="6008914" y="5421086"/>
          <a:ext cx="5016137" cy="901337"/>
        </p:xfrm>
        <a:graphic>
          <a:graphicData uri="http://schemas.openxmlformats.org/drawingml/2006/table">
            <a:tbl>
              <a:tblPr/>
              <a:tblGrid>
                <a:gridCol w="5016137">
                  <a:extLst>
                    <a:ext uri="{9D8B030D-6E8A-4147-A177-3AD203B41FA5}">
                      <a16:colId xmlns:a16="http://schemas.microsoft.com/office/drawing/2014/main" xmlns="" val="2210764590"/>
                    </a:ext>
                  </a:extLst>
                </a:gridCol>
              </a:tblGrid>
              <a:tr h="901337">
                <a:tc>
                  <a:txBody>
                    <a:bodyPr/>
                    <a:lstStyle/>
                    <a:p>
                      <a:r>
                        <a:rPr lang="en-IN" b="1" dirty="0"/>
                        <a:t>Revenue Streams </a:t>
                      </a:r>
                      <a:r>
                        <a:rPr lang="en-IN" dirty="0"/>
                        <a:t>– </a:t>
                      </a:r>
                      <a:r>
                        <a:rPr lang="en-IN" sz="1200" dirty="0" smtClean="0"/>
                        <a:t>In-app advertising,</a:t>
                      </a:r>
                      <a:r>
                        <a:rPr lang="en-IN" sz="1200" baseline="0" dirty="0" smtClean="0"/>
                        <a:t> </a:t>
                      </a:r>
                      <a:r>
                        <a:rPr lang="en-IN" sz="1200" dirty="0" smtClean="0"/>
                        <a:t>commerce apps, </a:t>
                      </a:r>
                      <a:r>
                        <a:rPr lang="en-IN" sz="1200" dirty="0" err="1" smtClean="0"/>
                        <a:t>commission,featuring</a:t>
                      </a:r>
                      <a:r>
                        <a:rPr lang="en-IN" sz="1200" dirty="0" smtClean="0"/>
                        <a:t> other web-apps and products.</a:t>
                      </a:r>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xmlns="" val="1348027107"/>
                  </a:ext>
                </a:extLst>
              </a:tr>
            </a:tbl>
          </a:graphicData>
        </a:graphic>
      </p:graphicFrame>
      <p:sp>
        <p:nvSpPr>
          <p:cNvPr id="17" name="TextBox 16"/>
          <p:cNvSpPr txBox="1"/>
          <p:nvPr/>
        </p:nvSpPr>
        <p:spPr>
          <a:xfrm>
            <a:off x="2547256" y="1110343"/>
            <a:ext cx="7772400" cy="584775"/>
          </a:xfrm>
          <a:prstGeom prst="rect">
            <a:avLst/>
          </a:prstGeom>
          <a:noFill/>
        </p:spPr>
        <p:txBody>
          <a:bodyPr wrap="square" rtlCol="0">
            <a:spAutoFit/>
          </a:bodyPr>
          <a:lstStyle/>
          <a:p>
            <a:r>
              <a:rPr lang="en-IN" sz="3200" b="1" dirty="0" smtClean="0">
                <a:solidFill>
                  <a:schemeClr val="bg1"/>
                </a:solidFill>
              </a:rPr>
              <a:t>BUSINESS MODEL</a:t>
            </a:r>
            <a:endParaRPr lang="en-US" sz="3200" b="1"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a:t>Thank You.</a:t>
            </a:r>
            <a:br>
              <a:rPr lang="en-IN" dirty="0"/>
            </a:br>
            <a:r>
              <a:rPr lang="en-IN" dirty="0"/>
              <a:t/>
            </a:r>
            <a:br>
              <a:rPr lang="en-IN" dirty="0"/>
            </a:br>
            <a:r>
              <a:rPr lang="en-IN" sz="2400" dirty="0">
                <a:solidFill>
                  <a:schemeClr val="tx1"/>
                </a:solidFill>
              </a:rPr>
              <a:t>Team Members – </a:t>
            </a:r>
            <a:br>
              <a:rPr lang="en-IN" sz="2400" dirty="0">
                <a:solidFill>
                  <a:schemeClr val="tx1"/>
                </a:solidFill>
              </a:rPr>
            </a:br>
            <a:r>
              <a:rPr lang="en-IN" sz="2400" dirty="0">
                <a:solidFill>
                  <a:schemeClr val="tx1"/>
                </a:solidFill>
              </a:rPr>
              <a:t/>
            </a:r>
            <a:br>
              <a:rPr lang="en-IN" sz="2400" dirty="0">
                <a:solidFill>
                  <a:schemeClr val="tx1"/>
                </a:solidFill>
              </a:rPr>
            </a:br>
            <a:r>
              <a:rPr lang="en-IN" sz="2400" dirty="0">
                <a:solidFill>
                  <a:schemeClr val="tx1"/>
                </a:solidFill>
              </a:rPr>
              <a:t>1) Rahul Khandelwal</a:t>
            </a:r>
            <a:br>
              <a:rPr lang="en-IN" sz="2400" dirty="0">
                <a:solidFill>
                  <a:schemeClr val="tx1"/>
                </a:solidFill>
              </a:rPr>
            </a:br>
            <a:r>
              <a:rPr lang="en-IN" sz="2400" dirty="0">
                <a:solidFill>
                  <a:schemeClr val="tx1"/>
                </a:solidFill>
              </a:rPr>
              <a:t>2) Varsha Agarwal</a:t>
            </a:r>
            <a:br>
              <a:rPr lang="en-IN" sz="2400" dirty="0">
                <a:solidFill>
                  <a:schemeClr val="tx1"/>
                </a:solidFill>
              </a:rPr>
            </a:br>
            <a:r>
              <a:rPr lang="en-IN" sz="2400" dirty="0">
                <a:solidFill>
                  <a:schemeClr val="tx1"/>
                </a:solidFill>
              </a:rPr>
              <a:t>3) Soumya Jain</a:t>
            </a:r>
            <a:br>
              <a:rPr lang="en-IN" sz="2400" dirty="0">
                <a:solidFill>
                  <a:schemeClr val="tx1"/>
                </a:solidFill>
              </a:rPr>
            </a:br>
            <a:r>
              <a:rPr lang="en-IN" sz="2400" dirty="0">
                <a:solidFill>
                  <a:schemeClr val="tx1"/>
                </a:solidFill>
              </a:rPr>
              <a:t>4) Garvit Tayal</a:t>
            </a:r>
            <a:r>
              <a:rPr lang="en-IN" sz="2400" dirty="0"/>
              <a:t/>
            </a:r>
            <a:br>
              <a:rPr lang="en-IN" sz="2400" dirty="0"/>
            </a:b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F1C4790-FE3C-4020-8CA7-00621DA7BB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593</TotalTime>
  <Words>492</Words>
  <Application>Microsoft Office PowerPoint</Application>
  <PresentationFormat>Custom</PresentationFormat>
  <Paragraphs>59</Paragraphs>
  <Slides>9</Slides>
  <Notes>3</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Ion Boardroom</vt:lpstr>
      <vt:lpstr>FARMHURA</vt:lpstr>
      <vt:lpstr>Problem Statement</vt:lpstr>
      <vt:lpstr>Our Idea</vt:lpstr>
      <vt:lpstr>Market Analysis</vt:lpstr>
      <vt:lpstr>Value Proposition</vt:lpstr>
      <vt:lpstr>Revenue Generation</vt:lpstr>
      <vt:lpstr>COST STRUCTURE</vt:lpstr>
      <vt:lpstr>Slide 8</vt:lpstr>
      <vt:lpstr>Thank You.  Team Members –   1) Rahul Khandelwal 2) Varsha Agarwal 3) Soumya Jain 4) Garvit Tayal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FARMHURA</dc:title>
  <dc:creator>Rahul Khandelwal</dc:creator>
  <cp:lastModifiedBy>HP</cp:lastModifiedBy>
  <cp:revision>18</cp:revision>
  <dcterms:created xsi:type="dcterms:W3CDTF">2018-10-27T20:16:27Z</dcterms:created>
  <dcterms:modified xsi:type="dcterms:W3CDTF">2018-10-28T11:40:08Z</dcterms:modified>
</cp:coreProperties>
</file>