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467" r:id="rId5"/>
    <p:sldId id="468" r:id="rId6"/>
  </p:sldIdLst>
  <p:sldSz cx="9144000" cy="6858000" type="screen4x3"/>
  <p:notesSz cx="7010400" cy="9236075"/>
  <p:custDataLst>
    <p:tags r:id="rId9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00FF99"/>
    <a:srgbClr val="00FF00"/>
    <a:srgbClr val="CC3300"/>
    <a:srgbClr val="339933"/>
    <a:srgbClr val="33CCCC"/>
    <a:srgbClr val="0099CC"/>
    <a:srgbClr val="00CC00"/>
    <a:srgbClr val="FFFF00"/>
    <a:srgbClr val="22966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24" autoAdjust="0"/>
    <p:restoredTop sz="99798" autoAdjust="0"/>
  </p:normalViewPr>
  <p:slideViewPr>
    <p:cSldViewPr snapToGrid="0" showGuides="1">
      <p:cViewPr>
        <p:scale>
          <a:sx n="100" d="100"/>
          <a:sy n="100" d="100"/>
        </p:scale>
        <p:origin x="-1392" y="-84"/>
      </p:cViewPr>
      <p:guideLst>
        <p:guide orient="horz" pos="595"/>
        <p:guide orient="horz" pos="4132"/>
        <p:guide orient="horz" pos="4319"/>
        <p:guide pos="238"/>
        <p:guide pos="5506"/>
        <p:guide pos="60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2670" y="-102"/>
      </p:cViewPr>
      <p:guideLst>
        <p:guide orient="horz" pos="2909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BA842D0-0E4E-49E6-ADE9-5D7FE93C8AE7}" type="datetime5">
              <a:rPr lang="en-US" smtClean="0"/>
              <a:pPr>
                <a:defRPr/>
              </a:pPr>
              <a:t>8-Jul-15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AXP Internal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B584260-858E-7D42-9572-289239DD66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CC5E67DF-80E5-4C19-92B7-F5CDC808AE23}" type="datetime5">
              <a:rPr lang="en-US" smtClean="0"/>
              <a:pPr>
                <a:defRPr/>
              </a:pPr>
              <a:t>8-Jul-15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AXP Internal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95172E71-CA9A-5B48-9FDB-7CE7372289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IM Template: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_enterprise_cover_wocopy2.jpg"/>
          <p:cNvPicPr>
            <a:picLocks noChangeAspect="1"/>
          </p:cNvPicPr>
          <p:nvPr userDrawn="1"/>
        </p:nvPicPr>
        <p:blipFill>
          <a:blip r:embed="rId2"/>
          <a:srcRect b="32222"/>
          <a:stretch>
            <a:fillRect/>
          </a:stretch>
        </p:blipFill>
        <p:spPr bwMode="gray">
          <a:xfrm>
            <a:off x="0" y="0"/>
            <a:ext cx="9144000" cy="464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648603" y="2035575"/>
            <a:ext cx="8092171" cy="599109"/>
          </a:xfrm>
        </p:spPr>
        <p:txBody>
          <a:bodyPr>
            <a:noAutofit/>
          </a:bodyPr>
          <a:lstStyle>
            <a:lvl1pPr algn="l">
              <a:defRPr sz="3000" b="1" i="0" cap="none">
                <a:solidFill>
                  <a:srgbClr val="FFFFFF"/>
                </a:solidFill>
                <a:latin typeface="+mn-lt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644371" y="3033637"/>
            <a:ext cx="8096404" cy="291949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 i="0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&lt;Team name – Optional&gt;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2" name="Picture 3" descr="I:\Groups8\EXEC\RIM\Universal Files\RIM Logo\RIM Logo Suite\RIM Logo Suite\RIM + Bluebox\Digital\RIM+Bluebox_RGB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932712" y="6179435"/>
            <a:ext cx="2797628" cy="583611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 userDrawn="1"/>
        </p:nvSpPr>
        <p:spPr>
          <a:xfrm>
            <a:off x="631371" y="3294289"/>
            <a:ext cx="1480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itchFamily="34" charset="0"/>
              </a:rPr>
              <a:t>Presented: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D61F39-1AA1-48F5-A60C-23A76C6AF388}" type="datetime5">
              <a:rPr lang="en-US" smtClean="0"/>
              <a:pPr/>
              <a:t>8-Jul-15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FB0193-5D40-48E8-B3C4-1C4F66FF501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M Template: Content Slid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006740" y="6518803"/>
            <a:ext cx="789202" cy="35265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98D9E"/>
                </a:solidFill>
                <a:latin typeface="+mn-lt"/>
                <a:ea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7"/>
          <p:cNvSpPr>
            <a:spLocks noGrp="1"/>
          </p:cNvSpPr>
          <p:nvPr>
            <p:ph type="dt" sz="half" idx="2"/>
          </p:nvPr>
        </p:nvSpPr>
        <p:spPr>
          <a:xfrm>
            <a:off x="879475" y="65377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rgbClr val="898D9E"/>
                </a:solidFill>
                <a:latin typeface="+mn-lt"/>
                <a:cs typeface="Calibri" pitchFamily="34" charset="0"/>
              </a:defRPr>
            </a:lvl1pPr>
          </a:lstStyle>
          <a:p>
            <a:fld id="{158D5C61-14BF-4B69-8628-B0D19699BCFE}" type="datetime5">
              <a:rPr lang="en-US" smtClean="0"/>
              <a:pPr/>
              <a:t>8-Jul-15</a:t>
            </a:fld>
            <a:endParaRPr lang="en-US" dirty="0"/>
          </a:p>
        </p:txBody>
      </p:sp>
      <p:sp>
        <p:nvSpPr>
          <p:cNvPr id="1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85766" y="651117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rgbClr val="898D9E"/>
                </a:solidFill>
                <a:latin typeface="+mn-lt"/>
                <a:cs typeface="Calibri" pitchFamily="34" charset="0"/>
              </a:defRPr>
            </a:lvl1pPr>
          </a:lstStyle>
          <a:p>
            <a:r>
              <a:rPr lang="en-US" smtClean="0"/>
              <a:t>AXP Internal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84047" y="941831"/>
            <a:ext cx="8356728" cy="524783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1pPr>
            <a:lvl2pPr marL="573088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‒"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2pPr>
            <a:lvl3pPr marL="911225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3pPr>
            <a:lvl4pPr marL="1257300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Courier New" pitchFamily="49" charset="0"/>
              <a:buChar char="o"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4pPr>
            <a:lvl5pPr marL="1604963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defRPr lang="en-US" sz="1800" kern="1200" dirty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5" y="24422"/>
            <a:ext cx="8353029" cy="549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M Template: Content Slide w/ bullets &amp;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879475" y="6537780"/>
            <a:ext cx="2133600" cy="365125"/>
          </a:xfrm>
          <a:prstGeom prst="rect">
            <a:avLst/>
          </a:prstGeom>
        </p:spPr>
        <p:txBody>
          <a:bodyPr/>
          <a:lstStyle/>
          <a:p>
            <a:fld id="{2B3C1A85-90E4-4359-83BC-5797EAC8E35B}" type="datetime5">
              <a:rPr lang="en-US" smtClean="0"/>
              <a:pPr/>
              <a:t>8-Jul-15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85766" y="6511170"/>
            <a:ext cx="2895600" cy="365125"/>
          </a:xfrm>
        </p:spPr>
        <p:txBody>
          <a:bodyPr/>
          <a:lstStyle/>
          <a:p>
            <a:r>
              <a:rPr lang="en-US" smtClean="0"/>
              <a:t>AXP Internal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050" y="944563"/>
            <a:ext cx="8340725" cy="1123723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00050" y="2143805"/>
            <a:ext cx="8340725" cy="40175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/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M Template: Content Slide w/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879475" y="6537780"/>
            <a:ext cx="2133600" cy="365125"/>
          </a:xfrm>
          <a:prstGeom prst="rect">
            <a:avLst/>
          </a:prstGeom>
        </p:spPr>
        <p:txBody>
          <a:bodyPr/>
          <a:lstStyle/>
          <a:p>
            <a:fld id="{52CCC392-5ECF-40B9-9FE5-68A594FDC759}" type="datetime5">
              <a:rPr lang="en-US" smtClean="0"/>
              <a:pPr/>
              <a:t>8-Jul-15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 dirty="0"/>
          </a:p>
        </p:txBody>
      </p:sp>
      <p:sp>
        <p:nvSpPr>
          <p:cNvPr id="6" name="Content Placeholder 16"/>
          <p:cNvSpPr>
            <a:spLocks noGrp="1"/>
          </p:cNvSpPr>
          <p:nvPr>
            <p:ph sz="quarter" idx="13"/>
          </p:nvPr>
        </p:nvSpPr>
        <p:spPr>
          <a:xfrm>
            <a:off x="384047" y="941831"/>
            <a:ext cx="8356728" cy="524783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1pPr>
            <a:lvl2pPr marL="685800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2pPr>
            <a:lvl3pPr marL="1033463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3pPr>
            <a:lvl4pPr marL="1371600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Courier New" pitchFamily="49" charset="0"/>
              <a:buNone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4pPr>
            <a:lvl5pPr marL="1719263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lang="en-US" sz="1800" kern="1200" dirty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M Template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879475" y="6537780"/>
            <a:ext cx="2133600" cy="365125"/>
          </a:xfrm>
          <a:prstGeom prst="rect">
            <a:avLst/>
          </a:prstGeom>
        </p:spPr>
        <p:txBody>
          <a:bodyPr/>
          <a:lstStyle/>
          <a:p>
            <a:fld id="{679FC1B9-0D26-452C-B70D-8590591184AE}" type="datetime5">
              <a:rPr lang="en-US" smtClean="0"/>
              <a:pPr/>
              <a:t>8-Jul-15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 dirty="0"/>
          </a:p>
        </p:txBody>
      </p:sp>
    </p:spTree>
  </p:cSld>
  <p:clrMapOvr>
    <a:masterClrMapping/>
  </p:clrMapOvr>
  <p:transition spd="slow"/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-21772" y="-10886"/>
            <a:ext cx="9235440" cy="6931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5" y="24422"/>
            <a:ext cx="8353030" cy="549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5" y="942975"/>
            <a:ext cx="8353030" cy="524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006740" y="6518803"/>
            <a:ext cx="789202" cy="36353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98D9E"/>
                </a:solidFill>
                <a:latin typeface="+mn-lt"/>
                <a:ea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55123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rgbClr val="898D9E"/>
                </a:solidFill>
                <a:latin typeface="+mn-lt"/>
                <a:cs typeface="Calibri" pitchFamily="34" charset="0"/>
              </a:defRPr>
            </a:lvl1pPr>
          </a:lstStyle>
          <a:p>
            <a:r>
              <a:rPr lang="en-US" dirty="0" smtClean="0"/>
              <a:t>AXP Internal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-25516" y="6461702"/>
            <a:ext cx="92354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98" name="Picture 2" descr="I:\Groups8\EXEC\RIM\Universal Files\RIM Logo\RIM Logo Suite\RIM Logo Suite\RIM + AMEX logotype\Digital\RIM+AMEX_logotype_RGB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481466" y="6564087"/>
            <a:ext cx="2181069" cy="29260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8" r:id="rId2"/>
    <p:sldLayoutId id="2147483757" r:id="rId3"/>
    <p:sldLayoutId id="2147483759" r:id="rId4"/>
    <p:sldLayoutId id="2147483760" r:id="rId5"/>
  </p:sldLayoutIdLst>
  <p:transition spd="slow"/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 cap="none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Calibri" pitchFamily="34" charset="0"/>
          <a:cs typeface="Calibri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228600" indent="-228600" algn="l" defTabSz="457200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rgbClr val="000000"/>
          </a:solidFill>
          <a:latin typeface="+mn-lt"/>
          <a:ea typeface="Calibri" pitchFamily="34" charset="0"/>
          <a:cs typeface="Calibri" pitchFamily="34" charset="0"/>
        </a:defRPr>
      </a:lvl1pPr>
      <a:lvl2pPr marL="227013" indent="-227013" algn="l" defTabSz="457200" rtl="0" eaLnBrk="1" fontAlgn="base" hangingPunct="1">
        <a:spcBef>
          <a:spcPct val="20000"/>
        </a:spcBef>
        <a:spcAft>
          <a:spcPts val="1200"/>
        </a:spcAft>
        <a:buFont typeface="Arial" charset="0"/>
        <a:buChar char="•"/>
        <a:defRPr sz="1800" kern="1200">
          <a:solidFill>
            <a:schemeClr val="accent5"/>
          </a:solidFill>
          <a:latin typeface="Arial"/>
          <a:ea typeface="Arial" charset="0"/>
          <a:cs typeface="Arial"/>
        </a:defRPr>
      </a:lvl2pPr>
      <a:lvl3pPr marL="576263" indent="-228600" algn="l" defTabSz="457200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Font typeface="Arial" pitchFamily="34" charset="0"/>
        <a:buChar char="–"/>
        <a:defRPr sz="1800" kern="1200">
          <a:solidFill>
            <a:srgbClr val="000000"/>
          </a:solidFill>
          <a:latin typeface="+mn-lt"/>
          <a:ea typeface="Calibri" pitchFamily="34" charset="0"/>
          <a:cs typeface="Calibri" pitchFamily="34" charset="0"/>
        </a:defRPr>
      </a:lvl3pPr>
      <a:lvl4pPr marL="914400" indent="-228600" algn="l" defTabSz="457200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Font typeface="Wingdings" pitchFamily="2" charset="2"/>
        <a:buChar char="§"/>
        <a:defRPr sz="1800" kern="1200">
          <a:solidFill>
            <a:srgbClr val="000000"/>
          </a:solidFill>
          <a:latin typeface="+mn-lt"/>
          <a:ea typeface="Calibri" pitchFamily="34" charset="0"/>
          <a:cs typeface="Calibri" pitchFamily="34" charset="0"/>
        </a:defRPr>
      </a:lvl4pPr>
      <a:lvl5pPr marL="1262063" indent="-228600" algn="l" defTabSz="457200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Font typeface="Courier New" pitchFamily="49" charset="0"/>
        <a:buChar char="o"/>
        <a:defRPr sz="1800" kern="1200">
          <a:solidFill>
            <a:srgbClr val="000000"/>
          </a:solidFill>
          <a:latin typeface="+mn-lt"/>
          <a:ea typeface="Calibri" pitchFamily="34" charset="0"/>
          <a:cs typeface="Calibri" pitchFamily="34" charset="0"/>
        </a:defRPr>
      </a:lvl5pPr>
      <a:lvl6pPr marL="1600200" indent="-228600" algn="l" defTabSz="4572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Wingdings" pitchFamily="2" charset="2"/>
        <a:buChar char="Ø"/>
        <a:defRPr sz="1800" kern="1200">
          <a:solidFill>
            <a:srgbClr val="000000"/>
          </a:solidFill>
          <a:latin typeface="+mn-lt"/>
          <a:ea typeface="+mn-ea"/>
          <a:cs typeface="Calibri" pitchFamily="34" charset="0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24970" y="1435386"/>
            <a:ext cx="1531088" cy="5528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cs typeface="Calibri" pitchFamily="34" charset="0"/>
              </a:rPr>
              <a:t>COMMERCIAL LENDING </a:t>
            </a:r>
            <a:r>
              <a:rPr lang="en-US" sz="1200" b="1" dirty="0" smtClean="0">
                <a:solidFill>
                  <a:schemeClr val="tx1"/>
                </a:solidFill>
                <a:cs typeface="Calibri" pitchFamily="34" charset="0"/>
              </a:rPr>
              <a:t>PLATFORM (CLP)</a:t>
            </a:r>
          </a:p>
        </p:txBody>
      </p:sp>
      <p:sp>
        <p:nvSpPr>
          <p:cNvPr id="5" name="Oval 4"/>
          <p:cNvSpPr/>
          <p:nvPr/>
        </p:nvSpPr>
        <p:spPr>
          <a:xfrm>
            <a:off x="2567498" y="2456113"/>
            <a:ext cx="1456660" cy="52099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cs typeface="Calibri" pitchFamily="34" charset="0"/>
              </a:rPr>
              <a:t>DATAPOWER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cs typeface="Calibri" pitchFamily="34" charset="0"/>
              </a:rPr>
              <a:t>(DP)</a:t>
            </a:r>
          </a:p>
        </p:txBody>
      </p:sp>
      <p:sp>
        <p:nvSpPr>
          <p:cNvPr id="6" name="Rectangle 5"/>
          <p:cNvSpPr/>
          <p:nvPr/>
        </p:nvSpPr>
        <p:spPr>
          <a:xfrm>
            <a:off x="2397377" y="5497033"/>
            <a:ext cx="1850065" cy="8080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cs typeface="Calibri" pitchFamily="34" charset="0"/>
              </a:rPr>
              <a:t>CREDIT AUTHORIZATION SYSTEM 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cs typeface="Calibri" pitchFamily="34" charset="0"/>
              </a:rPr>
              <a:t>(CAS)</a:t>
            </a:r>
          </a:p>
        </p:txBody>
      </p:sp>
      <p:sp>
        <p:nvSpPr>
          <p:cNvPr id="7" name="Oval 6"/>
          <p:cNvSpPr/>
          <p:nvPr/>
        </p:nvSpPr>
        <p:spPr>
          <a:xfrm>
            <a:off x="2571036" y="3342190"/>
            <a:ext cx="1456660" cy="5209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cs typeface="Calibri" pitchFamily="34" charset="0"/>
              </a:rPr>
              <a:t>AMEX WEB ROUTER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  <a:cs typeface="Calibri" pitchFamily="34" charset="0"/>
              </a:rPr>
              <a:t>(AWR)</a:t>
            </a:r>
          </a:p>
        </p:txBody>
      </p:sp>
      <p:sp>
        <p:nvSpPr>
          <p:cNvPr id="8" name="Rectangle 7"/>
          <p:cNvSpPr/>
          <p:nvPr/>
        </p:nvSpPr>
        <p:spPr>
          <a:xfrm>
            <a:off x="2390288" y="4270776"/>
            <a:ext cx="1850065" cy="6769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cs typeface="Calibri" pitchFamily="34" charset="0"/>
              </a:rPr>
              <a:t>GLOBAL AUTHORIZATION NETWORK (GAN)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44216" y="786797"/>
            <a:ext cx="1881963" cy="2906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cs typeface="Calibri" pitchFamily="34" charset="0"/>
              </a:rPr>
              <a:t>USER INTERFACE (UI)</a:t>
            </a:r>
          </a:p>
        </p:txBody>
      </p:sp>
      <p:pic>
        <p:nvPicPr>
          <p:cNvPr id="11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6723" y="734442"/>
            <a:ext cx="431712" cy="444562"/>
          </a:xfrm>
          <a:prstGeom prst="rect">
            <a:avLst/>
          </a:prstGeom>
          <a:noFill/>
        </p:spPr>
      </p:pic>
      <p:sp>
        <p:nvSpPr>
          <p:cNvPr id="12" name="Left Arrow 11"/>
          <p:cNvSpPr/>
          <p:nvPr/>
        </p:nvSpPr>
        <p:spPr>
          <a:xfrm>
            <a:off x="4332504" y="882494"/>
            <a:ext cx="265813" cy="148856"/>
          </a:xfrm>
          <a:prstGeom prst="leftArrow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0929" y="1438930"/>
            <a:ext cx="1226224" cy="55289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cs typeface="Calibri" pitchFamily="34" charset="0"/>
              </a:rPr>
              <a:t>CREDIT EDGE AR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27" y="5571470"/>
            <a:ext cx="1265275" cy="850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Straight Arrow Connector 23"/>
          <p:cNvCxnSpPr/>
          <p:nvPr/>
        </p:nvCxnSpPr>
        <p:spPr>
          <a:xfrm>
            <a:off x="3014069" y="1084515"/>
            <a:ext cx="0" cy="35087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992867" y="2041453"/>
            <a:ext cx="3482" cy="386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985716" y="3001923"/>
            <a:ext cx="0" cy="35087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985716" y="3916324"/>
            <a:ext cx="0" cy="35087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960969" y="5022110"/>
            <a:ext cx="3481" cy="42176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609555" y="5000845"/>
            <a:ext cx="3482" cy="43239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581139" y="3887970"/>
            <a:ext cx="3545" cy="36859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27976" y="2984203"/>
            <a:ext cx="3545" cy="36859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535127" y="2006005"/>
            <a:ext cx="7026" cy="39695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527975" y="1059706"/>
            <a:ext cx="3545" cy="36859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4056060" y="1885950"/>
            <a:ext cx="1573216" cy="1367614"/>
          </a:xfrm>
          <a:custGeom>
            <a:avLst/>
            <a:gdLst>
              <a:gd name="connsiteX0" fmla="*/ 0 w 1658679"/>
              <a:gd name="connsiteY0" fmla="*/ 0 h 733646"/>
              <a:gd name="connsiteX1" fmla="*/ 1658679 w 1658679"/>
              <a:gd name="connsiteY1" fmla="*/ 0 h 733646"/>
              <a:gd name="connsiteX2" fmla="*/ 1658679 w 1658679"/>
              <a:gd name="connsiteY2" fmla="*/ 733646 h 733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8679" h="733646">
                <a:moveTo>
                  <a:pt x="0" y="0"/>
                </a:moveTo>
                <a:lnTo>
                  <a:pt x="1658679" y="0"/>
                </a:lnTo>
                <a:lnTo>
                  <a:pt x="1658679" y="733646"/>
                </a:ln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96512" y="3414840"/>
            <a:ext cx="12759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Right Arrow 39"/>
          <p:cNvSpPr/>
          <p:nvPr/>
        </p:nvSpPr>
        <p:spPr>
          <a:xfrm>
            <a:off x="7088160" y="3487495"/>
            <a:ext cx="255182" cy="159488"/>
          </a:xfrm>
          <a:prstGeom prst="rightArrow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4066741" y="1704975"/>
            <a:ext cx="1953060" cy="1548590"/>
          </a:xfrm>
          <a:custGeom>
            <a:avLst/>
            <a:gdLst>
              <a:gd name="connsiteX0" fmla="*/ 2488019 w 2488019"/>
              <a:gd name="connsiteY0" fmla="*/ 925033 h 925033"/>
              <a:gd name="connsiteX1" fmla="*/ 2488019 w 2488019"/>
              <a:gd name="connsiteY1" fmla="*/ 0 h 925033"/>
              <a:gd name="connsiteX2" fmla="*/ 0 w 2488019"/>
              <a:gd name="connsiteY2" fmla="*/ 0 h 925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8019" h="925033">
                <a:moveTo>
                  <a:pt x="2488019" y="925033"/>
                </a:moveTo>
                <a:lnTo>
                  <a:pt x="2488019" y="0"/>
                </a:ln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504294" y="1850059"/>
            <a:ext cx="1020725" cy="1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504295" y="1594878"/>
            <a:ext cx="988827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Freeform 51"/>
          <p:cNvSpPr/>
          <p:nvPr/>
        </p:nvSpPr>
        <p:spPr>
          <a:xfrm>
            <a:off x="4236861" y="3327992"/>
            <a:ext cx="1897239" cy="2371061"/>
          </a:xfrm>
          <a:custGeom>
            <a:avLst/>
            <a:gdLst>
              <a:gd name="connsiteX0" fmla="*/ 1488558 w 1488558"/>
              <a:gd name="connsiteY0" fmla="*/ 0 h 2083981"/>
              <a:gd name="connsiteX1" fmla="*/ 1488558 w 1488558"/>
              <a:gd name="connsiteY1" fmla="*/ 2083981 h 2083981"/>
              <a:gd name="connsiteX2" fmla="*/ 0 w 1488558"/>
              <a:gd name="connsiteY2" fmla="*/ 2083981 h 2083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8558" h="2083981">
                <a:moveTo>
                  <a:pt x="1488558" y="0"/>
                </a:moveTo>
                <a:lnTo>
                  <a:pt x="1488558" y="2083981"/>
                </a:lnTo>
                <a:lnTo>
                  <a:pt x="0" y="2083981"/>
                </a:lnTo>
              </a:path>
            </a:pathLst>
          </a:cu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067875" y="5924551"/>
            <a:ext cx="797440" cy="419100"/>
          </a:xfrm>
          <a:prstGeom prst="rect">
            <a:avLst/>
          </a:prstGeom>
          <a:solidFill>
            <a:srgbClr val="33CCCC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cs typeface="Calibri" pitchFamily="34" charset="0"/>
              </a:rPr>
              <a:t>IDN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4236861" y="6126127"/>
            <a:ext cx="1818167" cy="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itle 4"/>
          <p:cNvSpPr txBox="1">
            <a:spLocks/>
          </p:cNvSpPr>
          <p:nvPr/>
        </p:nvSpPr>
        <p:spPr bwMode="white">
          <a:xfrm>
            <a:off x="0" y="0"/>
            <a:ext cx="9144000" cy="5491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2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Calibri" pitchFamily="34" charset="0"/>
                <a:cs typeface="Calibri" pitchFamily="34" charset="0"/>
              </a:rPr>
              <a:t>Working Capital Terms (WCT) – CAS Authorization Flow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Calibri" pitchFamily="34" charset="0"/>
              <a:cs typeface="Calibri" pitchFamily="34" charset="0"/>
            </a:endParaRPr>
          </a:p>
        </p:txBody>
      </p:sp>
      <p:sp>
        <p:nvSpPr>
          <p:cNvPr id="75" name="Flowchart: Connector 74"/>
          <p:cNvSpPr/>
          <p:nvPr/>
        </p:nvSpPr>
        <p:spPr>
          <a:xfrm>
            <a:off x="4375083" y="637950"/>
            <a:ext cx="202019" cy="212651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cs typeface="Calibri" pitchFamily="34" charset="0"/>
              </a:rPr>
              <a:t>1</a:t>
            </a:r>
          </a:p>
        </p:txBody>
      </p:sp>
      <p:sp>
        <p:nvSpPr>
          <p:cNvPr id="76" name="Flowchart: Connector 75"/>
          <p:cNvSpPr/>
          <p:nvPr/>
        </p:nvSpPr>
        <p:spPr>
          <a:xfrm>
            <a:off x="2741213" y="1151858"/>
            <a:ext cx="202019" cy="212651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cs typeface="Calibri" pitchFamily="34" charset="0"/>
              </a:rPr>
              <a:t>2</a:t>
            </a:r>
          </a:p>
        </p:txBody>
      </p:sp>
      <p:sp>
        <p:nvSpPr>
          <p:cNvPr id="78" name="Curved Right Arrow 77"/>
          <p:cNvSpPr/>
          <p:nvPr/>
        </p:nvSpPr>
        <p:spPr>
          <a:xfrm>
            <a:off x="1344817" y="1977658"/>
            <a:ext cx="935666" cy="3625702"/>
          </a:xfrm>
          <a:prstGeom prst="curvedRightArrow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51685" y="3389563"/>
            <a:ext cx="1552353" cy="510372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cs typeface="Calibri" pitchFamily="34" charset="0"/>
              </a:rPr>
              <a:t>BATCH update by CLP on CM Account AGE &amp; EXPOSURE on WCT loans</a:t>
            </a:r>
          </a:p>
        </p:txBody>
      </p:sp>
      <p:sp>
        <p:nvSpPr>
          <p:cNvPr id="80" name="Flowchart: Connector 79"/>
          <p:cNvSpPr/>
          <p:nvPr/>
        </p:nvSpPr>
        <p:spPr>
          <a:xfrm>
            <a:off x="2702227" y="2016637"/>
            <a:ext cx="202019" cy="212651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cs typeface="Calibri" pitchFamily="34" charset="0"/>
              </a:rPr>
              <a:t>3</a:t>
            </a:r>
          </a:p>
        </p:txBody>
      </p:sp>
      <p:sp>
        <p:nvSpPr>
          <p:cNvPr id="81" name="Flowchart: Connector 80"/>
          <p:cNvSpPr/>
          <p:nvPr/>
        </p:nvSpPr>
        <p:spPr>
          <a:xfrm>
            <a:off x="1319995" y="5613335"/>
            <a:ext cx="202019" cy="212651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cs typeface="Calibri" pitchFamily="34" charset="0"/>
              </a:rPr>
              <a:t>4</a:t>
            </a:r>
          </a:p>
        </p:txBody>
      </p:sp>
      <p:sp>
        <p:nvSpPr>
          <p:cNvPr id="86" name="Flowchart: Connector 85"/>
          <p:cNvSpPr/>
          <p:nvPr/>
        </p:nvSpPr>
        <p:spPr>
          <a:xfrm>
            <a:off x="3694378" y="5225274"/>
            <a:ext cx="202019" cy="212651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cs typeface="Calibri" pitchFamily="34" charset="0"/>
              </a:rPr>
              <a:t>5</a:t>
            </a:r>
          </a:p>
        </p:txBody>
      </p:sp>
      <p:sp>
        <p:nvSpPr>
          <p:cNvPr id="87" name="Flowchart: Connector 86"/>
          <p:cNvSpPr/>
          <p:nvPr/>
        </p:nvSpPr>
        <p:spPr>
          <a:xfrm>
            <a:off x="3635235" y="1162739"/>
            <a:ext cx="202019" cy="212651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cs typeface="Calibri" pitchFamily="34" charset="0"/>
              </a:rPr>
              <a:t>6</a:t>
            </a:r>
          </a:p>
        </p:txBody>
      </p:sp>
      <p:sp>
        <p:nvSpPr>
          <p:cNvPr id="88" name="Flowchart: Connector 87"/>
          <p:cNvSpPr/>
          <p:nvPr/>
        </p:nvSpPr>
        <p:spPr>
          <a:xfrm>
            <a:off x="4185691" y="1949746"/>
            <a:ext cx="202019" cy="212651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cs typeface="Calibri" pitchFamily="34" charset="0"/>
              </a:rPr>
              <a:t>7</a:t>
            </a:r>
          </a:p>
        </p:txBody>
      </p:sp>
      <p:sp>
        <p:nvSpPr>
          <p:cNvPr id="89" name="Flowchart: Connector 88"/>
          <p:cNvSpPr/>
          <p:nvPr/>
        </p:nvSpPr>
        <p:spPr>
          <a:xfrm>
            <a:off x="7090816" y="3666458"/>
            <a:ext cx="202019" cy="212651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cs typeface="Calibri" pitchFamily="34" charset="0"/>
              </a:rPr>
              <a:t>8</a:t>
            </a:r>
          </a:p>
        </p:txBody>
      </p:sp>
      <p:sp>
        <p:nvSpPr>
          <p:cNvPr id="90" name="Date Placeholder 89"/>
          <p:cNvSpPr>
            <a:spLocks noGrp="1"/>
          </p:cNvSpPr>
          <p:nvPr>
            <p:ph type="dt" sz="half" idx="11"/>
          </p:nvPr>
        </p:nvSpPr>
        <p:spPr>
          <a:xfrm>
            <a:off x="1136650" y="6480630"/>
            <a:ext cx="2133600" cy="365125"/>
          </a:xfrm>
        </p:spPr>
        <p:txBody>
          <a:bodyPr/>
          <a:lstStyle/>
          <a:p>
            <a:fld id="{8B68675F-ACAC-4C99-8505-1A7694456738}" type="datetime5">
              <a:rPr lang="en-US" sz="1000" smtClean="0"/>
              <a:t>8-Jul-15</a:t>
            </a:fld>
            <a:endParaRPr lang="en-US" sz="1000" dirty="0"/>
          </a:p>
        </p:txBody>
      </p:sp>
      <p:sp>
        <p:nvSpPr>
          <p:cNvPr id="91" name="Slide Number Placeholder 9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59222" y="2296634"/>
            <a:ext cx="2371060" cy="2881424"/>
          </a:xfrm>
          <a:prstGeom prst="rect">
            <a:avLst/>
          </a:prstGeom>
          <a:noFill/>
          <a:ln w="12700">
            <a:solidFill>
              <a:schemeClr val="accent6">
                <a:lumMod val="75000"/>
                <a:lumOff val="2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141181" y="3391783"/>
            <a:ext cx="1010096" cy="407583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cs typeface="Calibri" pitchFamily="34" charset="0"/>
              </a:rPr>
              <a:t>Communication / Network Layer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358991" y="6134991"/>
            <a:ext cx="974653" cy="276447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cs typeface="Calibri" pitchFamily="34" charset="0"/>
              </a:rPr>
              <a:t>Exposure Appetite &amp; MRC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4679896" y="6163779"/>
            <a:ext cx="843523" cy="198479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cs typeface="Calibri" pitchFamily="34" charset="0"/>
              </a:rPr>
              <a:t>CAS Logs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53272" y="3264219"/>
            <a:ext cx="1666653" cy="616690"/>
          </a:xfrm>
          <a:prstGeom prst="rect">
            <a:avLst/>
          </a:prstGeom>
          <a:solidFill>
            <a:srgbClr val="33993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cs typeface="Calibri" pitchFamily="34" charset="0"/>
              </a:rPr>
              <a:t>ENTERPRISE MONEY MOVEMENT (EMM)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581150" y="5631707"/>
            <a:ext cx="702882" cy="207118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cs typeface="Calibri" pitchFamily="34" charset="0"/>
              </a:rPr>
              <a:t>CAS Logs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1327085" y="6053464"/>
            <a:ext cx="1020725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1327086" y="5893980"/>
            <a:ext cx="98882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722331" y="4620508"/>
            <a:ext cx="830869" cy="322967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cs typeface="Calibri" pitchFamily="34" charset="0"/>
              </a:rPr>
              <a:t>CM Loan Payments</a:t>
            </a:r>
          </a:p>
        </p:txBody>
      </p:sp>
      <p:sp>
        <p:nvSpPr>
          <p:cNvPr id="56" name="Freeform 55"/>
          <p:cNvSpPr/>
          <p:nvPr/>
        </p:nvSpPr>
        <p:spPr>
          <a:xfrm>
            <a:off x="5229224" y="952500"/>
            <a:ext cx="1647825" cy="485775"/>
          </a:xfrm>
          <a:custGeom>
            <a:avLst/>
            <a:gdLst>
              <a:gd name="connsiteX0" fmla="*/ 0 w 1771650"/>
              <a:gd name="connsiteY0" fmla="*/ 0 h 533400"/>
              <a:gd name="connsiteX1" fmla="*/ 1762125 w 1771650"/>
              <a:gd name="connsiteY1" fmla="*/ 0 h 533400"/>
              <a:gd name="connsiteX2" fmla="*/ 1771650 w 1771650"/>
              <a:gd name="connsiteY2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1650" h="533400">
                <a:moveTo>
                  <a:pt x="0" y="0"/>
                </a:moveTo>
                <a:lnTo>
                  <a:pt x="1762125" y="0"/>
                </a:lnTo>
                <a:lnTo>
                  <a:pt x="1771650" y="533400"/>
                </a:lnTo>
              </a:path>
            </a:pathLst>
          </a:custGeom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858000" y="2409825"/>
            <a:ext cx="9526" cy="838200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446231" y="2667883"/>
            <a:ext cx="830869" cy="322967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cs typeface="Calibri" pitchFamily="34" charset="0"/>
              </a:rPr>
              <a:t>CM Loan sweep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598506" y="791458"/>
            <a:ext cx="830869" cy="322967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cs typeface="Calibri" pitchFamily="34" charset="0"/>
              </a:rPr>
              <a:t>CM Bank</a:t>
            </a:r>
          </a:p>
          <a:p>
            <a:pPr algn="ctr"/>
            <a:r>
              <a:rPr lang="en-US" sz="800" b="1" dirty="0" smtClean="0">
                <a:solidFill>
                  <a:schemeClr val="bg1"/>
                </a:solidFill>
                <a:cs typeface="Calibri" pitchFamily="34" charset="0"/>
              </a:rPr>
              <a:t>Account</a:t>
            </a:r>
          </a:p>
        </p:txBody>
      </p:sp>
      <p:pic>
        <p:nvPicPr>
          <p:cNvPr id="68" name="Picture 67" descr="Issu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48400" y="1495425"/>
            <a:ext cx="1238250" cy="923926"/>
          </a:xfrm>
          <a:prstGeom prst="rect">
            <a:avLst/>
          </a:prstGeom>
        </p:spPr>
      </p:pic>
      <p:sp>
        <p:nvSpPr>
          <p:cNvPr id="69" name="Freeform 68"/>
          <p:cNvSpPr/>
          <p:nvPr/>
        </p:nvSpPr>
        <p:spPr>
          <a:xfrm>
            <a:off x="4056060" y="1526215"/>
            <a:ext cx="2154240" cy="1731335"/>
          </a:xfrm>
          <a:custGeom>
            <a:avLst/>
            <a:gdLst>
              <a:gd name="connsiteX0" fmla="*/ 0 w 1658679"/>
              <a:gd name="connsiteY0" fmla="*/ 0 h 733646"/>
              <a:gd name="connsiteX1" fmla="*/ 1658679 w 1658679"/>
              <a:gd name="connsiteY1" fmla="*/ 0 h 733646"/>
              <a:gd name="connsiteX2" fmla="*/ 1658679 w 1658679"/>
              <a:gd name="connsiteY2" fmla="*/ 733646 h 733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8679" h="733646">
                <a:moveTo>
                  <a:pt x="0" y="0"/>
                </a:moveTo>
                <a:lnTo>
                  <a:pt x="1658679" y="0"/>
                </a:lnTo>
                <a:lnTo>
                  <a:pt x="1658679" y="733646"/>
                </a:lnTo>
              </a:path>
            </a:pathLst>
          </a:cu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/>
          <p:cNvSpPr/>
          <p:nvPr/>
        </p:nvSpPr>
        <p:spPr>
          <a:xfrm>
            <a:off x="4348945" y="5870510"/>
            <a:ext cx="202019" cy="212651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cs typeface="Calibri" pitchFamily="34" charset="0"/>
              </a:rPr>
              <a:t>4</a:t>
            </a:r>
          </a:p>
        </p:txBody>
      </p:sp>
      <p:sp>
        <p:nvSpPr>
          <p:cNvPr id="62" name="Flowchart: Connector 61"/>
          <p:cNvSpPr/>
          <p:nvPr/>
        </p:nvSpPr>
        <p:spPr>
          <a:xfrm>
            <a:off x="5785891" y="3018758"/>
            <a:ext cx="202019" cy="212651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cs typeface="Calibri" pitchFamily="34" charset="0"/>
              </a:rPr>
              <a:t>9</a:t>
            </a:r>
            <a:endParaRPr lang="en-US" sz="1200" b="1" dirty="0" smtClean="0">
              <a:solidFill>
                <a:schemeClr val="tx1"/>
              </a:solidFill>
              <a:cs typeface="Calibri" pitchFamily="34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7320170" y="5799317"/>
            <a:ext cx="44290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7312218" y="6117208"/>
            <a:ext cx="442989" cy="1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7781924" y="5676900"/>
            <a:ext cx="1323976" cy="24765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  <a:cs typeface="Calibri" pitchFamily="34" charset="0"/>
              </a:rPr>
              <a:t>CAS AUTH Flow</a:t>
            </a:r>
            <a:endParaRPr lang="en-US" sz="1000" b="1" dirty="0" smtClean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781924" y="5991225"/>
            <a:ext cx="1323976" cy="24765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  <a:cs typeface="Calibri" pitchFamily="34" charset="0"/>
              </a:rPr>
              <a:t>CM Payment Flow</a:t>
            </a:r>
            <a:endParaRPr lang="en-US" sz="1000" b="1" dirty="0" smtClean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181849" y="5400675"/>
            <a:ext cx="1323976" cy="24765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  <a:cs typeface="Calibri" pitchFamily="34" charset="0"/>
              </a:rPr>
              <a:t>LEGEND</a:t>
            </a:r>
            <a:endParaRPr lang="en-US" sz="1100" b="1" dirty="0" smtClean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7210425" y="5353050"/>
            <a:ext cx="1895475" cy="981075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cs typeface="Calibri" pitchFamily="34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412683" y="942750"/>
            <a:ext cx="339792" cy="324075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cs typeface="Calibri" pitchFamily="34" charset="0"/>
              </a:rPr>
              <a:t>1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412683" y="1438050"/>
            <a:ext cx="339792" cy="324075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cs typeface="Calibri" pitchFamily="34" charset="0"/>
              </a:rPr>
              <a:t>2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412683" y="1952400"/>
            <a:ext cx="339792" cy="324075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cs typeface="Calibri" pitchFamily="34" charset="0"/>
              </a:rPr>
              <a:t>3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412683" y="2419125"/>
            <a:ext cx="339792" cy="324075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cs typeface="Calibri" pitchFamily="34" charset="0"/>
              </a:rPr>
              <a:t>4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412683" y="2904900"/>
            <a:ext cx="339792" cy="324075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cs typeface="Calibri" pitchFamily="34" charset="0"/>
              </a:rPr>
              <a:t>5</a:t>
            </a:r>
          </a:p>
        </p:txBody>
      </p:sp>
      <p:sp>
        <p:nvSpPr>
          <p:cNvPr id="12" name="Flowchart: Connector 11"/>
          <p:cNvSpPr/>
          <p:nvPr/>
        </p:nvSpPr>
        <p:spPr>
          <a:xfrm>
            <a:off x="412683" y="3409725"/>
            <a:ext cx="339792" cy="324075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cs typeface="Calibri" pitchFamily="34" charset="0"/>
              </a:rPr>
              <a:t>6</a:t>
            </a:r>
          </a:p>
        </p:txBody>
      </p:sp>
      <p:sp>
        <p:nvSpPr>
          <p:cNvPr id="13" name="Flowchart: Connector 12"/>
          <p:cNvSpPr/>
          <p:nvPr/>
        </p:nvSpPr>
        <p:spPr>
          <a:xfrm>
            <a:off x="412683" y="3895500"/>
            <a:ext cx="339792" cy="324075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cs typeface="Calibri" pitchFamily="34" charset="0"/>
              </a:rPr>
              <a:t>7</a:t>
            </a:r>
          </a:p>
        </p:txBody>
      </p:sp>
      <p:sp>
        <p:nvSpPr>
          <p:cNvPr id="14" name="Flowchart: Connector 13"/>
          <p:cNvSpPr/>
          <p:nvPr/>
        </p:nvSpPr>
        <p:spPr>
          <a:xfrm>
            <a:off x="412683" y="4362225"/>
            <a:ext cx="339792" cy="324075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cs typeface="Calibri" pitchFamily="34" charset="0"/>
              </a:rPr>
              <a:t>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76299" y="857250"/>
            <a:ext cx="8096251" cy="485775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cs typeface="Calibri" pitchFamily="34" charset="0"/>
              </a:rPr>
              <a:t>Client request for payment to supplier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76299" y="1343025"/>
            <a:ext cx="8267701" cy="485775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cs typeface="Calibri" pitchFamily="34" charset="0"/>
              </a:rPr>
              <a:t>User interface (UI) with CLP to initiate a “Authorization” of loan request to pay to supplier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76299" y="1828800"/>
            <a:ext cx="8096251" cy="485775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cs typeface="Calibri" pitchFamily="34" charset="0"/>
              </a:rPr>
              <a:t>CLP formats a “1100” Authorization request via web-service (</a:t>
            </a:r>
            <a:r>
              <a:rPr lang="en-US" sz="1600" dirty="0" smtClean="0">
                <a:solidFill>
                  <a:srgbClr val="0000FF"/>
                </a:solidFill>
                <a:cs typeface="Calibri" pitchFamily="34" charset="0"/>
              </a:rPr>
              <a:t>DP</a:t>
            </a:r>
            <a:r>
              <a:rPr lang="en-US" sz="1600" dirty="0" smtClean="0">
                <a:solidFill>
                  <a:srgbClr val="0000FF"/>
                </a:solidFill>
                <a:cs typeface="Calibri" pitchFamily="34" charset="0"/>
                <a:sym typeface="Wingdings" pitchFamily="2" charset="2"/>
              </a:rPr>
              <a:t></a:t>
            </a:r>
            <a:r>
              <a:rPr lang="en-US" sz="1600" dirty="0" smtClean="0">
                <a:solidFill>
                  <a:srgbClr val="0000FF"/>
                </a:solidFill>
                <a:cs typeface="Calibri" pitchFamily="34" charset="0"/>
              </a:rPr>
              <a:t>AWR</a:t>
            </a:r>
            <a:r>
              <a:rPr lang="en-US" sz="1600" dirty="0" smtClean="0">
                <a:solidFill>
                  <a:srgbClr val="0000FF"/>
                </a:solidFill>
                <a:cs typeface="Calibri" pitchFamily="34" charset="0"/>
                <a:sym typeface="Wingdings" pitchFamily="2" charset="2"/>
              </a:rPr>
              <a:t>GANCAS</a:t>
            </a:r>
            <a:r>
              <a:rPr lang="en-US" sz="1600" dirty="0" smtClean="0">
                <a:solidFill>
                  <a:schemeClr val="tx1"/>
                </a:solidFill>
                <a:cs typeface="Calibri" pitchFamily="34" charset="0"/>
                <a:sym typeface="Wingdings" pitchFamily="2" charset="2"/>
              </a:rPr>
              <a:t>)</a:t>
            </a:r>
            <a:r>
              <a:rPr lang="en-US" sz="16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76299" y="2828925"/>
            <a:ext cx="8096251" cy="485775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cs typeface="Calibri" pitchFamily="34" charset="0"/>
              </a:rPr>
              <a:t>CAS </a:t>
            </a:r>
            <a:r>
              <a:rPr lang="en-US" sz="1600" dirty="0" smtClean="0">
                <a:solidFill>
                  <a:schemeClr val="tx1"/>
                </a:solidFill>
                <a:cs typeface="Calibri" pitchFamily="34" charset="0"/>
              </a:rPr>
              <a:t>respond back to requester via </a:t>
            </a:r>
            <a:r>
              <a:rPr lang="en-US" sz="1600" dirty="0" smtClean="0">
                <a:solidFill>
                  <a:schemeClr val="tx1"/>
                </a:solidFill>
                <a:cs typeface="Calibri" pitchFamily="34" charset="0"/>
              </a:rPr>
              <a:t>“1110” </a:t>
            </a:r>
            <a:r>
              <a:rPr lang="en-US" sz="1600" dirty="0" smtClean="0">
                <a:solidFill>
                  <a:schemeClr val="tx1"/>
                </a:solidFill>
                <a:cs typeface="Calibri" pitchFamily="34" charset="0"/>
              </a:rPr>
              <a:t>(</a:t>
            </a:r>
            <a:r>
              <a:rPr lang="en-US" sz="1600" dirty="0" smtClean="0">
                <a:solidFill>
                  <a:schemeClr val="tx1"/>
                </a:solidFill>
                <a:cs typeface="Calibri" pitchFamily="34" charset="0"/>
              </a:rPr>
              <a:t>Approve/Deny</a:t>
            </a:r>
            <a:r>
              <a:rPr lang="en-US" sz="1600" dirty="0" smtClean="0">
                <a:solidFill>
                  <a:schemeClr val="tx1"/>
                </a:solidFill>
                <a:cs typeface="Calibri" pitchFamily="34" charset="0"/>
              </a:rPr>
              <a:t>) to CLP</a:t>
            </a:r>
            <a:endParaRPr lang="en-US" sz="1600" dirty="0" smtClean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76299" y="3314700"/>
            <a:ext cx="8096251" cy="485775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cs typeface="Calibri" pitchFamily="34" charset="0"/>
              </a:rPr>
              <a:t>CLP responds back to UI on confirmation on receipt of Client request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76299" y="3800475"/>
            <a:ext cx="8096251" cy="485775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cs typeface="Calibri" pitchFamily="34" charset="0"/>
              </a:rPr>
              <a:t>CLP sends a request to EMM to initiate Payment to supplier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76299" y="4286250"/>
            <a:ext cx="8096251" cy="485775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cs typeface="Calibri" pitchFamily="34" charset="0"/>
              </a:rPr>
              <a:t>EMM pays supplier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76299" y="4772025"/>
            <a:ext cx="8096251" cy="485775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cs typeface="Calibri" pitchFamily="34" charset="0"/>
              </a:rPr>
              <a:t>EMM responds back to CLP if supplier payment is successful or not</a:t>
            </a: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1"/>
          </p:nvPr>
        </p:nvSpPr>
        <p:spPr>
          <a:xfrm>
            <a:off x="1127125" y="6499680"/>
            <a:ext cx="2133600" cy="365125"/>
          </a:xfrm>
        </p:spPr>
        <p:txBody>
          <a:bodyPr/>
          <a:lstStyle/>
          <a:p>
            <a:fld id="{9F628787-A30E-4FAB-824D-09EF7B82DCA2}" type="datetime5">
              <a:rPr lang="en-US" sz="1000" smtClean="0"/>
              <a:t>8-Jul-15</a:t>
            </a:fld>
            <a:endParaRPr lang="en-US" sz="1000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76299" y="5257800"/>
            <a:ext cx="8096251" cy="485775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cs typeface="Calibri" pitchFamily="34" charset="0"/>
              </a:rPr>
              <a:t>If payment not successful, CLP will initiate a “1420” Reversal request to CAS </a:t>
            </a:r>
          </a:p>
        </p:txBody>
      </p:sp>
      <p:sp>
        <p:nvSpPr>
          <p:cNvPr id="27" name="Title 4"/>
          <p:cNvSpPr txBox="1">
            <a:spLocks/>
          </p:cNvSpPr>
          <p:nvPr/>
        </p:nvSpPr>
        <p:spPr bwMode="white">
          <a:xfrm>
            <a:off x="0" y="0"/>
            <a:ext cx="9144000" cy="5491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2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Calibri" pitchFamily="34" charset="0"/>
                <a:cs typeface="Calibri" pitchFamily="34" charset="0"/>
              </a:rPr>
              <a:t>Working Capital Terms (WCT) – CAS Authorization Flow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Calibri" pitchFamily="34" charset="0"/>
              <a:cs typeface="Calibri" pitchFamily="34" charset="0"/>
            </a:endParaRPr>
          </a:p>
        </p:txBody>
      </p:sp>
      <p:sp>
        <p:nvSpPr>
          <p:cNvPr id="25" name="Flowchart: Connector 24"/>
          <p:cNvSpPr/>
          <p:nvPr/>
        </p:nvSpPr>
        <p:spPr>
          <a:xfrm>
            <a:off x="422208" y="4857525"/>
            <a:ext cx="339792" cy="324075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cs typeface="Calibri" pitchFamily="34" charset="0"/>
              </a:rPr>
              <a:t>9</a:t>
            </a:r>
            <a:endParaRPr lang="en-US" sz="1200" b="1" dirty="0" smtClean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04874" y="2324100"/>
            <a:ext cx="8096251" cy="485775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cs typeface="Calibri" pitchFamily="34" charset="0"/>
              </a:rPr>
              <a:t>CAS process </a:t>
            </a:r>
            <a:r>
              <a:rPr lang="en-US" sz="1600" dirty="0" smtClean="0">
                <a:solidFill>
                  <a:schemeClr val="tx1"/>
                </a:solidFill>
                <a:cs typeface="Calibri" pitchFamily="34" charset="0"/>
              </a:rPr>
              <a:t>request and logs all information for audit </a:t>
            </a:r>
            <a:endParaRPr lang="en-US" sz="1600" dirty="0" smtClean="0">
              <a:solidFill>
                <a:schemeClr val="tx1"/>
              </a:solidFill>
              <a:cs typeface="Calibri" pitchFamily="34" charset="0"/>
            </a:endParaRPr>
          </a:p>
        </p:txBody>
      </p:sp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RIM Template 20121011">
  <a:themeElements>
    <a:clrScheme name="Risk &amp; Information Mgmt Theme">
      <a:dk1>
        <a:srgbClr val="000000"/>
      </a:dk1>
      <a:lt1>
        <a:srgbClr val="FFFFFF"/>
      </a:lt1>
      <a:dk2>
        <a:srgbClr val="002663"/>
      </a:dk2>
      <a:lt2>
        <a:srgbClr val="009BBB"/>
      </a:lt2>
      <a:accent1>
        <a:srgbClr val="006890"/>
      </a:accent1>
      <a:accent2>
        <a:srgbClr val="8B8D8E"/>
      </a:accent2>
      <a:accent3>
        <a:srgbClr val="008566"/>
      </a:accent3>
      <a:accent4>
        <a:srgbClr val="77216F"/>
      </a:accent4>
      <a:accent5>
        <a:srgbClr val="E98300"/>
      </a:accent5>
      <a:accent6>
        <a:srgbClr val="002663"/>
      </a:accent6>
      <a:hlink>
        <a:srgbClr val="009BBB"/>
      </a:hlink>
      <a:folHlink>
        <a:srgbClr val="77216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  <a:effectLst/>
      </a:spPr>
      <a:bodyPr rtlCol="0" anchor="ctr"/>
      <a:lstStyle>
        <a:defPPr algn="ctr">
          <a:defRPr dirty="0" smtClean="0">
            <a:solidFill>
              <a:schemeClr val="tx1"/>
            </a:solidFill>
            <a:cs typeface="Calibri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  <a:cs typeface="Calibri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FBBFF5573BF049A8BEF88BDE1F2E24" ma:contentTypeVersion="0" ma:contentTypeDescription="Create a new document." ma:contentTypeScope="" ma:versionID="2ad8eef1095bdb6e8756feff15ce25a2">
  <xsd:schema xmlns:xsd="http://www.w3.org/2001/XMLSchema" xmlns:xs="http://www.w3.org/2001/XMLSchema" xmlns:p="http://schemas.microsoft.com/office/2006/metadata/properties" xmlns:ns2="109c46e2-10c7-44eb-a3a1-44368b5afbf2" targetNamespace="http://schemas.microsoft.com/office/2006/metadata/properties" ma:root="true" ma:fieldsID="9fc95fe17b10d3ecfc06e8176f562832" ns2:_="">
    <xsd:import namespace="109c46e2-10c7-44eb-a3a1-44368b5afbf2"/>
    <xsd:element name="properties">
      <xsd:complexType>
        <xsd:sequence>
          <xsd:element name="documentManagement">
            <xsd:complexType>
              <xsd:all>
                <xsd:element ref="ns2:AXPInformationClassification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9c46e2-10c7-44eb-a3a1-44368b5afbf2" elementFormDefault="qualified">
    <xsd:import namespace="http://schemas.microsoft.com/office/2006/documentManagement/types"/>
    <xsd:import namespace="http://schemas.microsoft.com/office/infopath/2007/PartnerControls"/>
    <xsd:element name="AXPInformationClassification" ma:index="8" ma:displayName="AXP Information Classification" ma:description="NOTE: The option(s) available for AXP Information Classification are dependent on the site setup. In accordance with AXP Information Classification Policy (AXP-IS04), you must properly classify your information. Do not upload a document classified higher than the site allows. If you need to upload a document that is a higher level than the options displayed, please contact this Site’s Administrator (Owner). &#10;All restricted files must be encrypted to protect the information from inappropriate disclosure (confidentiality) and unauthorized access." ma:format="RadioButtons" ma:internalName="AXPInformationClassification" ma:readOnly="false">
      <xsd:simpleType>
        <xsd:restriction base="dms:Choice">
          <xsd:enumeration value="AXP Public"/>
          <xsd:enumeration value="AXP Internal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XPInformationClassification xmlns="109c46e2-10c7-44eb-a3a1-44368b5afbf2">AXP Internal</AXPInformationClassification>
  </documentManagement>
</p:properties>
</file>

<file path=customXml/itemProps1.xml><?xml version="1.0" encoding="utf-8"?>
<ds:datastoreItem xmlns:ds="http://schemas.openxmlformats.org/officeDocument/2006/customXml" ds:itemID="{613A4E04-8092-4BF4-ABB1-AF8D32383C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B02B31-2032-4719-9AC2-0410BD18DD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9c46e2-10c7-44eb-a3a1-44368b5afb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55B081-5DA1-4304-8BAA-95A34AD08EF3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109c46e2-10c7-44eb-a3a1-44368b5afbf2"/>
    <ds:schemaRef ds:uri="http://schemas.openxmlformats.org/package/2006/metadata/core-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RIM Template 20121011</Template>
  <TotalTime>13145</TotalTime>
  <Words>253</Words>
  <Application>Microsoft Office PowerPoint</Application>
  <PresentationFormat>On-screen Show (4:3)</PresentationFormat>
  <Paragraphs>61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RIM Template 20121011</vt:lpstr>
      <vt:lpstr>Slide 1</vt:lpstr>
      <vt:lpstr>Slide 2</vt:lpstr>
    </vt:vector>
  </TitlesOfParts>
  <Company>American Express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RIM Systems Restructure and Case and Risk Assessment Transformation</dc:title>
  <dc:creator>kgalin</dc:creator>
  <cp:lastModifiedBy>jlkoh</cp:lastModifiedBy>
  <cp:revision>1096</cp:revision>
  <cp:lastPrinted>2011-08-01T15:38:59Z</cp:lastPrinted>
  <dcterms:created xsi:type="dcterms:W3CDTF">2013-03-13T21:24:32Z</dcterms:created>
  <dcterms:modified xsi:type="dcterms:W3CDTF">2015-07-08T20:00:51Z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Kathie E Galin</vt:lpwstr>
  </property>
  <property fmtid="{D5CDD505-2E9C-101B-9397-08002B2CF9AE}" pid="3" name="AXPDataClassification">
    <vt:lpwstr>AXP Internal</vt:lpwstr>
  </property>
  <property fmtid="{D5CDD505-2E9C-101B-9397-08002B2CF9AE}" pid="4" name="AXPDataClassificationForSearch">
    <vt:lpwstr>AXPInternal_UniqueSearchString</vt:lpwstr>
  </property>
  <property fmtid="{D5CDD505-2E9C-101B-9397-08002B2CF9AE}" pid="5" name="AXPLastAuthor">
    <vt:lpwstr>Jennifer L Koh</vt:lpwstr>
  </property>
  <property fmtid="{D5CDD505-2E9C-101B-9397-08002B2CF9AE}" pid="6" name="ContentTypeId">
    <vt:lpwstr>0x0101001FFBBFF5573BF049A8BEF88BDE1F2E24</vt:lpwstr>
  </property>
</Properties>
</file>