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80" r:id="rId3"/>
    <p:sldId id="278" r:id="rId4"/>
    <p:sldId id="27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738E7-8001-4B4E-BA79-60DE0F510085}" type="datetimeFigureOut">
              <a:rPr lang="en-IN" smtClean="0"/>
              <a:t>10-02-2015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92A0-E4FD-44B0-B3C7-037285A67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69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92A0-E4FD-44B0-B3C7-037285A6734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75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73462-38DA-4A57-A9E7-C9EE1CC33A9E}" type="slidenum">
              <a:rPr lang="en-US"/>
              <a:pPr/>
              <a:t>3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961F10-FE4D-473D-8EC8-6BA8252FDF63}" type="slidenum">
              <a:rPr lang="en-US"/>
              <a:pPr/>
              <a:t>4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292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8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953000" cy="16795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ANR Inbound/Outbound Message flow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Presented by : </a:t>
            </a:r>
            <a:r>
              <a:rPr lang="en-IN" dirty="0" err="1" smtClean="0"/>
              <a:t>Ved</a:t>
            </a:r>
            <a:r>
              <a:rPr lang="en-IN" dirty="0" smtClean="0"/>
              <a:t> Prakash Pandey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9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Packets and Messages</a:t>
            </a:r>
          </a:p>
        </p:txBody>
      </p:sp>
      <p:sp>
        <p:nvSpPr>
          <p:cNvPr id="788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TCP/IP uses data streams, not messages.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PACKET is a transmitted block of data.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size of a packet will vary from device to device; communication will use the smallest size that is acceptable to either device.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MESSAGE is all the data that was being sent.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MESSAGE might be transmitted via more than one PACKET.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TCP OPZERO is responsible for assembling packets into a complete message.</a:t>
            </a:r>
          </a:p>
        </p:txBody>
      </p:sp>
    </p:spTree>
    <p:extLst>
      <p:ext uri="{BB962C8B-B14F-4D97-AF65-F5344CB8AC3E}">
        <p14:creationId xmlns:p14="http://schemas.microsoft.com/office/powerpoint/2010/main" val="341237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Packets and Messages, Cont.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Note: since a message can be split between packets, string searches in a packet might not catch the desired message (if the string spans more than one packet).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8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PORT, SOCKET &amp; CONNECTION</a:t>
            </a:r>
          </a:p>
        </p:txBody>
      </p:sp>
      <p:sp>
        <p:nvSpPr>
          <p:cNvPr id="819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PORT is a computer’s internal address relating an application to the Transport Layer.</a:t>
            </a:r>
          </a:p>
          <a:p>
            <a:pPr>
              <a:lnSpc>
                <a:spcPct val="90000"/>
              </a:lnSpc>
            </a:pPr>
            <a:r>
              <a:rPr lang="en-US"/>
              <a:t>A SOCKET is the concatenation of a computer’s IP address and a PORT.</a:t>
            </a:r>
          </a:p>
          <a:p>
            <a:pPr>
              <a:lnSpc>
                <a:spcPct val="90000"/>
              </a:lnSpc>
            </a:pPr>
            <a:r>
              <a:rPr lang="en-US"/>
              <a:t>A CONNECTION is between two computers that have exchanged SOCKET information (source socket and destination socket) and are actively communicating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9909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Establishing a Connection</a:t>
            </a:r>
          </a:p>
        </p:txBody>
      </p:sp>
      <p:sp>
        <p:nvSpPr>
          <p:cNvPr id="80899" name="AutoShape 3"/>
          <p:cNvSpPr>
            <a:spLocks noChangeArrowheads="1"/>
          </p:cNvSpPr>
          <p:nvPr/>
        </p:nvSpPr>
        <p:spPr bwMode="auto">
          <a:xfrm>
            <a:off x="1066800" y="1447800"/>
            <a:ext cx="7391400" cy="650875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ffectLst/>
              </a:rPr>
              <a:t>Server is started by issuing a socket call to create a socket – this socket is not yet associated with any other device</a:t>
            </a:r>
          </a:p>
        </p:txBody>
      </p:sp>
      <p:sp>
        <p:nvSpPr>
          <p:cNvPr id="80900" name="AutoShape 4"/>
          <p:cNvSpPr>
            <a:spLocks noChangeArrowheads="1"/>
          </p:cNvSpPr>
          <p:nvPr/>
        </p:nvSpPr>
        <p:spPr bwMode="auto">
          <a:xfrm>
            <a:off x="1066800" y="2362200"/>
            <a:ext cx="7391400" cy="650875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ffectLst/>
              </a:rPr>
              <a:t>Client is started by issuing a socket call to create a socket – this socket is not yet associated with any other device</a:t>
            </a:r>
          </a:p>
        </p:txBody>
      </p:sp>
      <p:sp>
        <p:nvSpPr>
          <p:cNvPr id="80901" name="AutoShape 5"/>
          <p:cNvSpPr>
            <a:spLocks noChangeArrowheads="1"/>
          </p:cNvSpPr>
          <p:nvPr/>
        </p:nvSpPr>
        <p:spPr bwMode="auto">
          <a:xfrm>
            <a:off x="1066800" y="3352800"/>
            <a:ext cx="7391400" cy="650875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ffectLst/>
              </a:rPr>
              <a:t>Server issues a “bind” call to a local address to be positioned for a subsequent connection</a:t>
            </a:r>
          </a:p>
        </p:txBody>
      </p:sp>
      <p:sp>
        <p:nvSpPr>
          <p:cNvPr id="80902" name="AutoShape 6"/>
          <p:cNvSpPr>
            <a:spLocks noChangeArrowheads="1"/>
          </p:cNvSpPr>
          <p:nvPr/>
        </p:nvSpPr>
        <p:spPr bwMode="auto">
          <a:xfrm>
            <a:off x="1066800" y="4343400"/>
            <a:ext cx="74072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ffectLst/>
              </a:rPr>
              <a:t>Server issues a “listen” function, waiting for a connection from the client</a:t>
            </a:r>
          </a:p>
        </p:txBody>
      </p:sp>
      <p:sp>
        <p:nvSpPr>
          <p:cNvPr id="80903" name="AutoShape 7"/>
          <p:cNvSpPr>
            <a:spLocks noChangeArrowheads="1"/>
          </p:cNvSpPr>
          <p:nvPr/>
        </p:nvSpPr>
        <p:spPr bwMode="auto">
          <a:xfrm>
            <a:off x="1066800" y="5029200"/>
            <a:ext cx="72421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ffectLst/>
              </a:rPr>
              <a:t>A “connect call” from the client will put the socket in a connected state</a:t>
            </a:r>
          </a:p>
        </p:txBody>
      </p:sp>
      <p:sp>
        <p:nvSpPr>
          <p:cNvPr id="80904" name="AutoShape 8"/>
          <p:cNvSpPr>
            <a:spLocks noChangeArrowheads="1"/>
          </p:cNvSpPr>
          <p:nvPr/>
        </p:nvSpPr>
        <p:spPr bwMode="auto">
          <a:xfrm>
            <a:off x="1066800" y="5638800"/>
            <a:ext cx="57308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ffectLst/>
              </a:rPr>
              <a:t>Server issues an “accept” call to accept the connection</a:t>
            </a:r>
          </a:p>
        </p:txBody>
      </p:sp>
      <p:sp>
        <p:nvSpPr>
          <p:cNvPr id="80905" name="AutoShape 9"/>
          <p:cNvSpPr>
            <a:spLocks noChangeArrowheads="1"/>
          </p:cNvSpPr>
          <p:nvPr/>
        </p:nvSpPr>
        <p:spPr bwMode="auto">
          <a:xfrm>
            <a:off x="1066800" y="6324600"/>
            <a:ext cx="41941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ffectLst/>
              </a:rPr>
              <a:t>Socket is ready to transmit/receive data</a:t>
            </a:r>
          </a:p>
        </p:txBody>
      </p:sp>
    </p:spTree>
    <p:extLst>
      <p:ext uri="{BB962C8B-B14F-4D97-AF65-F5344CB8AC3E}">
        <p14:creationId xmlns:p14="http://schemas.microsoft.com/office/powerpoint/2010/main" val="6673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High-level Message Flow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IP Authorization message is received in the TCP/IP buffer.</a:t>
            </a:r>
          </a:p>
          <a:p>
            <a:pPr>
              <a:lnSpc>
                <a:spcPct val="80000"/>
              </a:lnSpc>
            </a:pPr>
            <a:r>
              <a:rPr lang="en-US" sz="2400"/>
              <a:t>TPF Socket API reads and assembles IP packets into an AM0SG input message on D0.</a:t>
            </a:r>
          </a:p>
          <a:p>
            <a:pPr>
              <a:lnSpc>
                <a:spcPct val="80000"/>
              </a:lnSpc>
            </a:pPr>
            <a:r>
              <a:rPr lang="en-US" sz="2400"/>
              <a:t>TPF socket API enters the links IP front end – YY00.</a:t>
            </a:r>
          </a:p>
          <a:p>
            <a:pPr>
              <a:lnSpc>
                <a:spcPct val="80000"/>
              </a:lnSpc>
            </a:pPr>
            <a:r>
              <a:rPr lang="en-US" sz="2400"/>
              <a:t>Links IP front end validates the access code and routes the message to the message parsing routine – RA6x (existing message processor).</a:t>
            </a:r>
          </a:p>
          <a:p>
            <a:pPr>
              <a:lnSpc>
                <a:spcPct val="80000"/>
              </a:lnSpc>
            </a:pPr>
            <a:r>
              <a:rPr lang="en-US" sz="2400"/>
              <a:t>Message is passed through links processing routines.</a:t>
            </a:r>
          </a:p>
          <a:p>
            <a:pPr>
              <a:lnSpc>
                <a:spcPct val="80000"/>
              </a:lnSpc>
            </a:pPr>
            <a:r>
              <a:rPr lang="en-US" sz="2400"/>
              <a:t>TPF links IP back-end builds the output message.</a:t>
            </a:r>
          </a:p>
          <a:p>
            <a:pPr>
              <a:lnSpc>
                <a:spcPct val="80000"/>
              </a:lnSpc>
            </a:pPr>
            <a:r>
              <a:rPr lang="en-US" sz="2400"/>
              <a:t>Response is sent back via the same IP socket which it was received.  The exception to this rule is when something has happed with that socket; in this case, processing will use another in-use socket for that SDN.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600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Overview</a:t>
            </a:r>
            <a:endParaRPr lang="en-US" dirty="0"/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600200"/>
            <a:ext cx="8540750" cy="4953000"/>
          </a:xfrm>
        </p:spPr>
        <p:txBody>
          <a:bodyPr/>
          <a:lstStyle/>
          <a:p>
            <a:r>
              <a:rPr lang="en-US"/>
              <a:t>TQ65 – Display MP1 (field L6KMP1, in macro L6K6K) indicators for LDT (Link Directory Table) entries</a:t>
            </a:r>
          </a:p>
          <a:p>
            <a:r>
              <a:rPr lang="en-US"/>
              <a:t>TQ66 – Update MP1 indicators in the LDT</a:t>
            </a:r>
          </a:p>
          <a:p>
            <a:r>
              <a:rPr lang="en-US"/>
              <a:t>RA61 – check if TCP/IP is enabled for the message</a:t>
            </a:r>
          </a:p>
          <a:p>
            <a:pPr lvl="2">
              <a:buFont typeface="Wingdings" pitchFamily="2" charset="2"/>
              <a:buChar char="Ø"/>
            </a:pPr>
            <a:r>
              <a:rPr lang="en-US"/>
              <a:t>L6KMP1+1, bit 5 on == TCP/IP enabled</a:t>
            </a:r>
          </a:p>
        </p:txBody>
      </p:sp>
    </p:spTree>
    <p:extLst>
      <p:ext uri="{BB962C8B-B14F-4D97-AF65-F5344CB8AC3E}">
        <p14:creationId xmlns:p14="http://schemas.microsoft.com/office/powerpoint/2010/main" val="36392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</a:t>
            </a:r>
            <a:r>
              <a:rPr lang="en-US" dirty="0" smtClean="0"/>
              <a:t>Overview, </a:t>
            </a:r>
            <a:r>
              <a:rPr lang="en-US" dirty="0"/>
              <a:t>Cont.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DU71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This is the Socket Middleware for inbound TCP/IP messages.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 Middleware - Inbound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685800" y="1812925"/>
            <a:ext cx="1597025" cy="407988"/>
          </a:xfrm>
          <a:prstGeom prst="flowChartPredefinedProcess">
            <a:avLst/>
          </a:prstGeom>
          <a:solidFill>
            <a:schemeClr val="accent1"/>
          </a:solidFill>
          <a:ln w="412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INETD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3336925" y="1812925"/>
            <a:ext cx="809625" cy="407988"/>
          </a:xfrm>
          <a:prstGeom prst="flowChartProcess">
            <a:avLst/>
          </a:prstGeom>
          <a:solidFill>
            <a:schemeClr val="accent1"/>
          </a:solidFill>
          <a:ln w="412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DU71</a:t>
            </a:r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4784725" y="1812925"/>
            <a:ext cx="809625" cy="407988"/>
          </a:xfrm>
          <a:prstGeom prst="flowChartProcess">
            <a:avLst/>
          </a:prstGeom>
          <a:solidFill>
            <a:schemeClr val="accent1"/>
          </a:solidFill>
          <a:ln w="412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DU72</a:t>
            </a: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6384925" y="1812925"/>
            <a:ext cx="809625" cy="407988"/>
          </a:xfrm>
          <a:prstGeom prst="flowChartProcess">
            <a:avLst/>
          </a:prstGeom>
          <a:solidFill>
            <a:schemeClr val="accent1"/>
          </a:solidFill>
          <a:ln w="412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DN72</a:t>
            </a: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4800600" y="3048000"/>
            <a:ext cx="752475" cy="376238"/>
          </a:xfrm>
          <a:prstGeom prst="flowChartProcess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YY00</a:t>
            </a: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2286000" y="1981200"/>
            <a:ext cx="10668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4114800" y="1981200"/>
            <a:ext cx="6858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5562600" y="1905000"/>
            <a:ext cx="8382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5181600" y="2209800"/>
            <a:ext cx="0" cy="8382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5562600" y="2133600"/>
            <a:ext cx="8382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336550" y="2819400"/>
            <a:ext cx="438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Activate_on_receipt_of_TCP_message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3886200" y="2209800"/>
            <a:ext cx="1066800" cy="685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304800" y="3744913"/>
            <a:ext cx="43434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DU71: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Activated via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tpf_fork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 from INETD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Opens a socket to receive requests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Creates and binds a socket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Listens to any socket clients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Always running</a:t>
            </a:r>
          </a:p>
          <a:p>
            <a:pPr lvl="1" algn="l">
              <a:buFont typeface="Wingdings" pitchFamily="2" charset="2"/>
              <a:buNone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buFont typeface="Wingdings" pitchFamily="2" charset="2"/>
              <a:buChar char="§"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DU72: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Reads a data packet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Builds message in AM0SG format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572000" y="3810000"/>
            <a:ext cx="4343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DN72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Update CSDT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Build RCPL in EBW000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For errors, closes a socket and removes it from the CSDT</a:t>
            </a:r>
          </a:p>
          <a:p>
            <a:pPr algn="l">
              <a:buFont typeface="Wingdings" pitchFamily="2" charset="2"/>
              <a:buChar char="§"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562600" y="2743200"/>
            <a:ext cx="22510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Inputs:</a:t>
            </a:r>
          </a:p>
          <a:p>
            <a:pPr algn="l"/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R1-&gt; CE1CR0 == AM0SG</a:t>
            </a:r>
          </a:p>
          <a:p>
            <a:pPr algn="l"/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R2-&gt;EBW000 == RCPL</a:t>
            </a:r>
          </a:p>
          <a:p>
            <a:pPr algn="l"/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R4-&gt;CE1CRF == SPA</a:t>
            </a:r>
          </a:p>
        </p:txBody>
      </p:sp>
    </p:spTree>
    <p:extLst>
      <p:ext uri="{BB962C8B-B14F-4D97-AF65-F5344CB8AC3E}">
        <p14:creationId xmlns:p14="http://schemas.microsoft.com/office/powerpoint/2010/main" val="292788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 Inbound Application</a:t>
            </a: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3890963" y="1487488"/>
            <a:ext cx="752475" cy="376237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YY00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1828800" y="1828800"/>
            <a:ext cx="8286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CSNB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2895600" y="2438400"/>
            <a:ext cx="7651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DV72</a:t>
            </a:r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3352800" y="3124200"/>
            <a:ext cx="7778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DN73</a:t>
            </a:r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4800600" y="2438400"/>
            <a:ext cx="7651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YH89</a:t>
            </a:r>
          </a:p>
        </p:txBody>
      </p:sp>
      <p:sp>
        <p:nvSpPr>
          <p:cNvPr id="37897" name="AutoShape 9"/>
          <p:cNvSpPr>
            <a:spLocks noChangeArrowheads="1"/>
          </p:cNvSpPr>
          <p:nvPr/>
        </p:nvSpPr>
        <p:spPr bwMode="auto">
          <a:xfrm>
            <a:off x="6629400" y="1828800"/>
            <a:ext cx="752475" cy="376238"/>
          </a:xfrm>
          <a:prstGeom prst="flowChartProcess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YY01</a:t>
            </a: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 flipH="1">
            <a:off x="2667000" y="16764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899" name="Freeform 11"/>
          <p:cNvSpPr>
            <a:spLocks/>
          </p:cNvSpPr>
          <p:nvPr/>
        </p:nvSpPr>
        <p:spPr bwMode="auto">
          <a:xfrm>
            <a:off x="3276600" y="1862138"/>
            <a:ext cx="890588" cy="576262"/>
          </a:xfrm>
          <a:custGeom>
            <a:avLst/>
            <a:gdLst>
              <a:gd name="T0" fmla="*/ 561 w 561"/>
              <a:gd name="T1" fmla="*/ 0 h 363"/>
              <a:gd name="T2" fmla="*/ 0 w 561"/>
              <a:gd name="T3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1" h="363">
                <a:moveTo>
                  <a:pt x="561" y="0"/>
                </a:moveTo>
                <a:lnTo>
                  <a:pt x="0" y="363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3276600" y="2819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4648200" y="1676400"/>
            <a:ext cx="1981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228600" y="4343400"/>
            <a:ext cx="432752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CSNB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Get SNA SPA record</a:t>
            </a:r>
          </a:p>
          <a:p>
            <a:pPr algn="l">
              <a:buFont typeface="Wingdings" pitchFamily="2" charset="2"/>
              <a:buChar char="§"/>
            </a:pPr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buFont typeface="Wingdings" pitchFamily="2" charset="2"/>
              <a:buChar char="§"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DV72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Retrieve the SDN index (DN72)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Validate the Access Code (DN73)</a:t>
            </a:r>
          </a:p>
          <a:p>
            <a:pPr lvl="1" algn="l">
              <a:buFont typeface="Wingdings" pitchFamily="2" charset="2"/>
              <a:buChar char="§"/>
            </a:pPr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2057400" y="3124200"/>
            <a:ext cx="7778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DN72</a:t>
            </a:r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 flipH="1">
            <a:off x="2438400" y="2819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5029200" y="4267200"/>
            <a:ext cx="37052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YH89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SNA Message handler</a:t>
            </a:r>
          </a:p>
          <a:p>
            <a:pPr algn="l">
              <a:buFont typeface="Wingdings" pitchFamily="2" charset="2"/>
              <a:buChar char="§"/>
            </a:pPr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buFont typeface="Wingdings" pitchFamily="2" charset="2"/>
              <a:buChar char="§"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YY01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GAN Input Message Router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TCP/IP Message handler</a:t>
            </a:r>
          </a:p>
        </p:txBody>
      </p:sp>
      <p:sp>
        <p:nvSpPr>
          <p:cNvPr id="37908" name="Freeform 20"/>
          <p:cNvSpPr>
            <a:spLocks/>
          </p:cNvSpPr>
          <p:nvPr/>
        </p:nvSpPr>
        <p:spPr bwMode="auto">
          <a:xfrm>
            <a:off x="4429125" y="1866900"/>
            <a:ext cx="828675" cy="571500"/>
          </a:xfrm>
          <a:custGeom>
            <a:avLst/>
            <a:gdLst>
              <a:gd name="T0" fmla="*/ 0 w 522"/>
              <a:gd name="T1" fmla="*/ 0 h 360"/>
              <a:gd name="T2" fmla="*/ 522 w 522"/>
              <a:gd name="T3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22" h="360">
                <a:moveTo>
                  <a:pt x="0" y="0"/>
                </a:moveTo>
                <a:lnTo>
                  <a:pt x="522" y="36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7439025" y="1676400"/>
            <a:ext cx="17049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CE1CR0 – AM0SG</a:t>
            </a:r>
          </a:p>
          <a:p>
            <a:pPr algn="l"/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CE1CRF – SPA</a:t>
            </a:r>
          </a:p>
          <a:p>
            <a:pPr algn="l"/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EBW000 - RCPL</a:t>
            </a:r>
          </a:p>
        </p:txBody>
      </p:sp>
    </p:spTree>
    <p:extLst>
      <p:ext uri="{BB962C8B-B14F-4D97-AF65-F5344CB8AC3E}">
        <p14:creationId xmlns:p14="http://schemas.microsoft.com/office/powerpoint/2010/main" val="22229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 Input Message Router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4119563" y="1487488"/>
            <a:ext cx="752475" cy="376237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YY01</a:t>
            </a: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685800" y="1828800"/>
            <a:ext cx="7778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DN76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1143000" y="2438400"/>
            <a:ext cx="7651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NB81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2590800" y="3124200"/>
            <a:ext cx="7778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XG83</a:t>
            </a:r>
          </a:p>
        </p:txBody>
      </p:sp>
      <p:sp>
        <p:nvSpPr>
          <p:cNvPr id="38920" name="AutoShape 8"/>
          <p:cNvSpPr>
            <a:spLocks noChangeArrowheads="1"/>
          </p:cNvSpPr>
          <p:nvPr/>
        </p:nvSpPr>
        <p:spPr bwMode="auto">
          <a:xfrm>
            <a:off x="3581400" y="3429000"/>
            <a:ext cx="7651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YH85</a:t>
            </a:r>
          </a:p>
        </p:txBody>
      </p:sp>
      <p:sp>
        <p:nvSpPr>
          <p:cNvPr id="38921" name="AutoShape 9"/>
          <p:cNvSpPr>
            <a:spLocks noChangeArrowheads="1"/>
          </p:cNvSpPr>
          <p:nvPr/>
        </p:nvSpPr>
        <p:spPr bwMode="auto">
          <a:xfrm>
            <a:off x="4572000" y="3733800"/>
            <a:ext cx="7651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YH86</a:t>
            </a:r>
          </a:p>
        </p:txBody>
      </p:sp>
      <p:sp>
        <p:nvSpPr>
          <p:cNvPr id="38922" name="AutoShape 10"/>
          <p:cNvSpPr>
            <a:spLocks noChangeArrowheads="1"/>
          </p:cNvSpPr>
          <p:nvPr/>
        </p:nvSpPr>
        <p:spPr bwMode="auto">
          <a:xfrm>
            <a:off x="5486400" y="3352800"/>
            <a:ext cx="7524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XA85</a:t>
            </a:r>
          </a:p>
        </p:txBody>
      </p:sp>
      <p:sp>
        <p:nvSpPr>
          <p:cNvPr id="38923" name="AutoShape 11"/>
          <p:cNvSpPr>
            <a:spLocks noChangeArrowheads="1"/>
          </p:cNvSpPr>
          <p:nvPr/>
        </p:nvSpPr>
        <p:spPr bwMode="auto">
          <a:xfrm>
            <a:off x="6400800" y="2895600"/>
            <a:ext cx="7397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FA01</a:t>
            </a:r>
          </a:p>
        </p:txBody>
      </p:sp>
      <p:sp>
        <p:nvSpPr>
          <p:cNvPr id="38924" name="AutoShape 12"/>
          <p:cNvSpPr>
            <a:spLocks noChangeArrowheads="1"/>
          </p:cNvSpPr>
          <p:nvPr/>
        </p:nvSpPr>
        <p:spPr bwMode="auto">
          <a:xfrm>
            <a:off x="7315200" y="2362200"/>
            <a:ext cx="7651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YH88</a:t>
            </a:r>
          </a:p>
        </p:txBody>
      </p:sp>
      <p:sp>
        <p:nvSpPr>
          <p:cNvPr id="38925" name="AutoShape 13"/>
          <p:cNvSpPr>
            <a:spLocks noChangeArrowheads="1"/>
          </p:cNvSpPr>
          <p:nvPr/>
        </p:nvSpPr>
        <p:spPr bwMode="auto">
          <a:xfrm>
            <a:off x="7924800" y="1752600"/>
            <a:ext cx="7651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YH82</a:t>
            </a:r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H="1">
            <a:off x="1447800" y="1524000"/>
            <a:ext cx="2667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1905000" y="1676400"/>
            <a:ext cx="2209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28" name="Freeform 16"/>
          <p:cNvSpPr>
            <a:spLocks/>
          </p:cNvSpPr>
          <p:nvPr/>
        </p:nvSpPr>
        <p:spPr bwMode="auto">
          <a:xfrm>
            <a:off x="2971800" y="1866900"/>
            <a:ext cx="1187450" cy="1257300"/>
          </a:xfrm>
          <a:custGeom>
            <a:avLst/>
            <a:gdLst>
              <a:gd name="T0" fmla="*/ 748 w 748"/>
              <a:gd name="T1" fmla="*/ 0 h 792"/>
              <a:gd name="T2" fmla="*/ 0 w 748"/>
              <a:gd name="T3" fmla="*/ 792 h 7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48" h="792">
                <a:moveTo>
                  <a:pt x="748" y="0"/>
                </a:moveTo>
                <a:lnTo>
                  <a:pt x="0" y="79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29" name="Freeform 17"/>
          <p:cNvSpPr>
            <a:spLocks/>
          </p:cNvSpPr>
          <p:nvPr/>
        </p:nvSpPr>
        <p:spPr bwMode="auto">
          <a:xfrm>
            <a:off x="3962400" y="1860550"/>
            <a:ext cx="342900" cy="1568450"/>
          </a:xfrm>
          <a:custGeom>
            <a:avLst/>
            <a:gdLst>
              <a:gd name="T0" fmla="*/ 216 w 216"/>
              <a:gd name="T1" fmla="*/ 0 h 988"/>
              <a:gd name="T2" fmla="*/ 0 w 216"/>
              <a:gd name="T3" fmla="*/ 988 h 9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" h="988">
                <a:moveTo>
                  <a:pt x="216" y="0"/>
                </a:moveTo>
                <a:lnTo>
                  <a:pt x="0" y="98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30" name="Freeform 18"/>
          <p:cNvSpPr>
            <a:spLocks/>
          </p:cNvSpPr>
          <p:nvPr/>
        </p:nvSpPr>
        <p:spPr bwMode="auto">
          <a:xfrm>
            <a:off x="4451350" y="1860550"/>
            <a:ext cx="501650" cy="1873250"/>
          </a:xfrm>
          <a:custGeom>
            <a:avLst/>
            <a:gdLst>
              <a:gd name="T0" fmla="*/ 0 w 316"/>
              <a:gd name="T1" fmla="*/ 0 h 1180"/>
              <a:gd name="T2" fmla="*/ 316 w 316"/>
              <a:gd name="T3" fmla="*/ 1180 h 11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6" h="1180">
                <a:moveTo>
                  <a:pt x="0" y="0"/>
                </a:moveTo>
                <a:lnTo>
                  <a:pt x="316" y="118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31" name="Freeform 19"/>
          <p:cNvSpPr>
            <a:spLocks/>
          </p:cNvSpPr>
          <p:nvPr/>
        </p:nvSpPr>
        <p:spPr bwMode="auto">
          <a:xfrm>
            <a:off x="4654550" y="1860550"/>
            <a:ext cx="1212850" cy="1492250"/>
          </a:xfrm>
          <a:custGeom>
            <a:avLst/>
            <a:gdLst>
              <a:gd name="T0" fmla="*/ 0 w 764"/>
              <a:gd name="T1" fmla="*/ 0 h 940"/>
              <a:gd name="T2" fmla="*/ 764 w 764"/>
              <a:gd name="T3" fmla="*/ 940 h 9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4" h="940">
                <a:moveTo>
                  <a:pt x="0" y="0"/>
                </a:moveTo>
                <a:lnTo>
                  <a:pt x="764" y="9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32" name="Freeform 20"/>
          <p:cNvSpPr>
            <a:spLocks/>
          </p:cNvSpPr>
          <p:nvPr/>
        </p:nvSpPr>
        <p:spPr bwMode="auto">
          <a:xfrm>
            <a:off x="4813300" y="1860550"/>
            <a:ext cx="1968500" cy="1035050"/>
          </a:xfrm>
          <a:custGeom>
            <a:avLst/>
            <a:gdLst>
              <a:gd name="T0" fmla="*/ 0 w 1240"/>
              <a:gd name="T1" fmla="*/ 0 h 652"/>
              <a:gd name="T2" fmla="*/ 1240 w 1240"/>
              <a:gd name="T3" fmla="*/ 652 h 6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40" h="652">
                <a:moveTo>
                  <a:pt x="0" y="0"/>
                </a:moveTo>
                <a:lnTo>
                  <a:pt x="1240" y="65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4876800" y="1752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4876800" y="1600200"/>
            <a:ext cx="3048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228600" y="4419600"/>
            <a:ext cx="37147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DN76 – Update the Access Code</a:t>
            </a:r>
          </a:p>
          <a:p>
            <a:pPr algn="l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NB81 – VR Input Message Count</a:t>
            </a:r>
          </a:p>
          <a:p>
            <a:pPr algn="l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XG83 – VR Input Router</a:t>
            </a:r>
          </a:p>
          <a:p>
            <a:pPr algn="l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YH85 – VOM POS</a:t>
            </a:r>
          </a:p>
          <a:p>
            <a:pPr algn="l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YH86 – VOM ATM</a:t>
            </a:r>
          </a:p>
          <a:p>
            <a:pPr algn="l"/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5486400" y="4495800"/>
            <a:ext cx="29273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XA85 – CDN Input Router</a:t>
            </a:r>
          </a:p>
          <a:p>
            <a:pPr algn="l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FA01 – Express 3000</a:t>
            </a:r>
          </a:p>
          <a:p>
            <a:pPr algn="l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YH88 – Hardcopy</a:t>
            </a:r>
          </a:p>
          <a:p>
            <a:pPr algn="l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YH82 – Post Auth</a:t>
            </a:r>
          </a:p>
          <a:p>
            <a:pPr algn="l"/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732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Information Flow in CAS</a:t>
            </a:r>
          </a:p>
          <a:p>
            <a:r>
              <a:rPr lang="en-IN" dirty="0" smtClean="0"/>
              <a:t>Overview of Links functionality</a:t>
            </a:r>
          </a:p>
          <a:p>
            <a:r>
              <a:rPr lang="en-IN" dirty="0" smtClean="0"/>
              <a:t>TCP/IP message flow</a:t>
            </a:r>
          </a:p>
          <a:p>
            <a:r>
              <a:rPr lang="en-IN" dirty="0" smtClean="0"/>
              <a:t>High level Message flow</a:t>
            </a:r>
          </a:p>
          <a:p>
            <a:r>
              <a:rPr lang="en-IN" smtClean="0"/>
              <a:t>Segment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41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SNA/TCP Output Message Flow</a:t>
            </a:r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4191000" y="1371600"/>
            <a:ext cx="7397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ZA81</a:t>
            </a:r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4191000" y="2057400"/>
            <a:ext cx="7397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YZ00</a:t>
            </a:r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2743200" y="2819400"/>
            <a:ext cx="7651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NB81</a:t>
            </a:r>
          </a:p>
        </p:txBody>
      </p:sp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5638800" y="2819400"/>
            <a:ext cx="7651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DV72</a:t>
            </a:r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>
            <a:off x="4191000" y="2819400"/>
            <a:ext cx="7397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YZ03</a:t>
            </a:r>
          </a:p>
        </p:txBody>
      </p:sp>
      <p:sp>
        <p:nvSpPr>
          <p:cNvPr id="39945" name="AutoShape 9"/>
          <p:cNvSpPr>
            <a:spLocks noChangeArrowheads="1"/>
          </p:cNvSpPr>
          <p:nvPr/>
        </p:nvSpPr>
        <p:spPr bwMode="auto">
          <a:xfrm>
            <a:off x="2743200" y="3733800"/>
            <a:ext cx="777875" cy="37623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ND80</a:t>
            </a:r>
          </a:p>
        </p:txBody>
      </p:sp>
      <p:sp>
        <p:nvSpPr>
          <p:cNvPr id="39946" name="AutoShape 10"/>
          <p:cNvSpPr>
            <a:spLocks noChangeArrowheads="1"/>
          </p:cNvSpPr>
          <p:nvPr/>
        </p:nvSpPr>
        <p:spPr bwMode="auto">
          <a:xfrm>
            <a:off x="4191000" y="4038600"/>
            <a:ext cx="765175" cy="376238"/>
          </a:xfrm>
          <a:prstGeom prst="flowChartProcess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DV71</a:t>
            </a: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45720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5720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flipH="1">
            <a:off x="3124200" y="22098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4953000" y="22098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H="1">
            <a:off x="3124200" y="29718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4572000" y="3200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228600" y="4876800"/>
            <a:ext cx="67500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ZA81 – Output message router</a:t>
            </a:r>
          </a:p>
          <a:p>
            <a:pPr algn="l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YZ00 – Output TCP/IP Message router</a:t>
            </a:r>
          </a:p>
          <a:p>
            <a:pPr algn="l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NB81 – counts (89/CNT entry)</a:t>
            </a:r>
          </a:p>
          <a:p>
            <a:pPr algn="l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YZ03 – Format Links message for TCP/IP Outbound</a:t>
            </a:r>
          </a:p>
          <a:p>
            <a:pPr algn="l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DV72 – If needed, creates a RCPL for the outbound message</a:t>
            </a:r>
          </a:p>
          <a:p>
            <a:pPr algn="l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ND80 – Message capture</a:t>
            </a:r>
          </a:p>
          <a:p>
            <a:pPr algn="l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DV71 – TCP/IP Outbound Middleware</a:t>
            </a:r>
          </a:p>
        </p:txBody>
      </p:sp>
      <p:sp>
        <p:nvSpPr>
          <p:cNvPr id="39954" name="AutoShape 18"/>
          <p:cNvSpPr>
            <a:spLocks noChangeArrowheads="1"/>
          </p:cNvSpPr>
          <p:nvPr/>
        </p:nvSpPr>
        <p:spPr bwMode="auto">
          <a:xfrm>
            <a:off x="228600" y="1371600"/>
            <a:ext cx="3429000" cy="650875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Non-TCP/IP output message processing routines</a:t>
            </a:r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 flipH="1">
            <a:off x="3657600" y="15240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9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smtClean="0"/>
              <a:t>	      </a:t>
            </a:r>
            <a:r>
              <a:rPr lang="en-IN" sz="6000" b="1" smtClean="0"/>
              <a:t>Thank </a:t>
            </a:r>
            <a:r>
              <a:rPr lang="en-IN" sz="6000" b="1" dirty="0" smtClean="0"/>
              <a:t>you</a:t>
            </a:r>
            <a:endParaRPr lang="en-IN" sz="6000" b="1" dirty="0"/>
          </a:p>
          <a:p>
            <a:pPr marL="0" indent="0">
              <a:buNone/>
            </a:pPr>
            <a:r>
              <a:rPr lang="en-IN" sz="5400" b="1" dirty="0" smtClean="0"/>
              <a:t>        Queries Please?????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9869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670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 dirty="0" smtClean="0"/>
              <a:t>Information </a:t>
            </a:r>
            <a:r>
              <a:rPr lang="en-GB" sz="2000" b="1" dirty="0"/>
              <a:t>Flow</a:t>
            </a:r>
            <a:endParaRPr lang="en-US" sz="2000" b="1" dirty="0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90600"/>
            <a:ext cx="7962900" cy="1371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600" dirty="0">
                <a:latin typeface="Arial" charset="0"/>
              </a:rPr>
              <a:t>This flow diagram illustrates the flow of information from Cardholder at the Point-of-Sale (POS), through the Acquiring Partner (Merchant/Third Party) to the American Express Authorization Network.  </a:t>
            </a:r>
            <a:r>
              <a:rPr lang="en-US" sz="1200" dirty="0">
                <a:latin typeface="Arial" charset="0"/>
              </a:rPr>
              <a:t/>
            </a:r>
            <a:br>
              <a:rPr lang="en-US" sz="1200" dirty="0">
                <a:latin typeface="Arial" charset="0"/>
              </a:rPr>
            </a:br>
            <a:r>
              <a:rPr lang="en-US" sz="1200" dirty="0">
                <a:latin typeface="Arial" charset="0"/>
              </a:rPr>
              <a:t/>
            </a:r>
            <a:br>
              <a:rPr lang="en-US" sz="1200" dirty="0">
                <a:latin typeface="Arial" charset="0"/>
              </a:rPr>
            </a:br>
            <a:endParaRPr lang="en-US" sz="1200" b="1" dirty="0">
              <a:latin typeface="Arial" charset="0"/>
            </a:endParaRPr>
          </a:p>
        </p:txBody>
      </p:sp>
      <p:sp>
        <p:nvSpPr>
          <p:cNvPr id="126027" name="Rectangle 75"/>
          <p:cNvSpPr>
            <a:spLocks noChangeArrowheads="1"/>
          </p:cNvSpPr>
          <p:nvPr/>
        </p:nvSpPr>
        <p:spPr bwMode="auto">
          <a:xfrm>
            <a:off x="4286250" y="3400425"/>
            <a:ext cx="1123950" cy="7524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028" name="Rectangle 76"/>
          <p:cNvSpPr>
            <a:spLocks noChangeArrowheads="1"/>
          </p:cNvSpPr>
          <p:nvPr/>
        </p:nvSpPr>
        <p:spPr bwMode="auto">
          <a:xfrm>
            <a:off x="1320800" y="3457575"/>
            <a:ext cx="9906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1000"/>
              <a:t>Acquirer</a:t>
            </a:r>
            <a:endParaRPr lang="en-GB" sz="2400"/>
          </a:p>
        </p:txBody>
      </p:sp>
      <p:sp>
        <p:nvSpPr>
          <p:cNvPr id="126029" name="Text Box 77"/>
          <p:cNvSpPr txBox="1">
            <a:spLocks noChangeArrowheads="1"/>
          </p:cNvSpPr>
          <p:nvPr/>
        </p:nvSpPr>
        <p:spPr bwMode="auto">
          <a:xfrm>
            <a:off x="300038" y="2727325"/>
            <a:ext cx="919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000"/>
              <a:t>Cardholder</a:t>
            </a:r>
          </a:p>
        </p:txBody>
      </p:sp>
      <p:cxnSp>
        <p:nvCxnSpPr>
          <p:cNvPr id="126030" name="AutoShape 78"/>
          <p:cNvCxnSpPr>
            <a:cxnSpLocks noChangeShapeType="1"/>
            <a:endCxn id="126028" idx="1"/>
          </p:cNvCxnSpPr>
          <p:nvPr/>
        </p:nvCxnSpPr>
        <p:spPr bwMode="auto">
          <a:xfrm>
            <a:off x="966788" y="3730625"/>
            <a:ext cx="354012" cy="65088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031" name="Text Box 79"/>
          <p:cNvSpPr txBox="1">
            <a:spLocks noChangeArrowheads="1"/>
          </p:cNvSpPr>
          <p:nvPr/>
        </p:nvSpPr>
        <p:spPr bwMode="auto">
          <a:xfrm>
            <a:off x="2362200" y="2651125"/>
            <a:ext cx="1295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000">
                <a:latin typeface="Times New Roman" pitchFamily="18" charset="0"/>
              </a:rPr>
              <a:t>      </a:t>
            </a:r>
            <a:r>
              <a:rPr lang="en-GB" sz="1000"/>
              <a:t>Authorization</a:t>
            </a:r>
          </a:p>
        </p:txBody>
      </p:sp>
      <p:sp>
        <p:nvSpPr>
          <p:cNvPr id="126032" name="Rectangle 80"/>
          <p:cNvSpPr>
            <a:spLocks noChangeArrowheads="1"/>
          </p:cNvSpPr>
          <p:nvPr/>
        </p:nvSpPr>
        <p:spPr bwMode="auto">
          <a:xfrm>
            <a:off x="2895600" y="3886200"/>
            <a:ext cx="512763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900"/>
              <a:t>Stratus</a:t>
            </a:r>
          </a:p>
        </p:txBody>
      </p:sp>
      <p:cxnSp>
        <p:nvCxnSpPr>
          <p:cNvPr id="126033" name="AutoShape 81"/>
          <p:cNvCxnSpPr>
            <a:cxnSpLocks noChangeShapeType="1"/>
          </p:cNvCxnSpPr>
          <p:nvPr/>
        </p:nvCxnSpPr>
        <p:spPr bwMode="auto">
          <a:xfrm flipV="1">
            <a:off x="3646488" y="6251575"/>
            <a:ext cx="31750" cy="20638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034" name="AutoShape 82"/>
          <p:cNvCxnSpPr>
            <a:cxnSpLocks noChangeShapeType="1"/>
          </p:cNvCxnSpPr>
          <p:nvPr/>
        </p:nvCxnSpPr>
        <p:spPr bwMode="auto">
          <a:xfrm flipV="1">
            <a:off x="3414713" y="5889625"/>
            <a:ext cx="22225" cy="9525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035" name="AutoShape 83"/>
          <p:cNvSpPr>
            <a:spLocks noChangeArrowheads="1"/>
          </p:cNvSpPr>
          <p:nvPr/>
        </p:nvSpPr>
        <p:spPr bwMode="auto">
          <a:xfrm>
            <a:off x="7086600" y="5181600"/>
            <a:ext cx="550863" cy="684213"/>
          </a:xfrm>
          <a:prstGeom prst="can">
            <a:avLst>
              <a:gd name="adj" fmla="val 3105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GB" sz="1000">
              <a:latin typeface="Times New Roman" pitchFamily="18" charset="0"/>
            </a:endParaRPr>
          </a:p>
          <a:p>
            <a:pPr algn="ctr" eaLnBrk="0" hangingPunct="0"/>
            <a:r>
              <a:rPr lang="en-GB" sz="1000"/>
              <a:t>Neg / VIP</a:t>
            </a:r>
          </a:p>
          <a:p>
            <a:pPr algn="ctr" eaLnBrk="0" hangingPunct="0"/>
            <a:r>
              <a:rPr lang="en-GB" sz="1000"/>
              <a:t> File</a:t>
            </a:r>
            <a:endParaRPr lang="en-GB" sz="2400"/>
          </a:p>
        </p:txBody>
      </p:sp>
      <p:sp>
        <p:nvSpPr>
          <p:cNvPr id="126036" name="Text Box 84"/>
          <p:cNvSpPr txBox="1">
            <a:spLocks noChangeArrowheads="1"/>
          </p:cNvSpPr>
          <p:nvPr/>
        </p:nvSpPr>
        <p:spPr bwMode="auto">
          <a:xfrm>
            <a:off x="4343400" y="3733800"/>
            <a:ext cx="11382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/>
              <a:t>Auth a Charge</a:t>
            </a:r>
          </a:p>
        </p:txBody>
      </p:sp>
      <p:cxnSp>
        <p:nvCxnSpPr>
          <p:cNvPr id="126037" name="AutoShape 85"/>
          <p:cNvCxnSpPr>
            <a:cxnSpLocks noChangeShapeType="1"/>
            <a:stCxn id="126049" idx="1"/>
          </p:cNvCxnSpPr>
          <p:nvPr/>
        </p:nvCxnSpPr>
        <p:spPr bwMode="auto">
          <a:xfrm rot="5400000" flipH="1">
            <a:off x="5689600" y="5270500"/>
            <a:ext cx="400050" cy="184150"/>
          </a:xfrm>
          <a:prstGeom prst="bentConnector2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038" name="Line 86"/>
          <p:cNvSpPr>
            <a:spLocks noChangeShapeType="1"/>
          </p:cNvSpPr>
          <p:nvPr/>
        </p:nvSpPr>
        <p:spPr bwMode="auto">
          <a:xfrm>
            <a:off x="381000" y="5494338"/>
            <a:ext cx="8270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039" name="Line 87"/>
          <p:cNvSpPr>
            <a:spLocks noChangeShapeType="1"/>
          </p:cNvSpPr>
          <p:nvPr/>
        </p:nvSpPr>
        <p:spPr bwMode="auto">
          <a:xfrm>
            <a:off x="390525" y="5646738"/>
            <a:ext cx="827088" cy="3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040" name="Line 88"/>
          <p:cNvSpPr>
            <a:spLocks noChangeShapeType="1"/>
          </p:cNvSpPr>
          <p:nvPr/>
        </p:nvSpPr>
        <p:spPr bwMode="auto">
          <a:xfrm>
            <a:off x="390525" y="5799138"/>
            <a:ext cx="827088" cy="3175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041" name="Line 89"/>
          <p:cNvSpPr>
            <a:spLocks noChangeShapeType="1"/>
          </p:cNvSpPr>
          <p:nvPr/>
        </p:nvSpPr>
        <p:spPr bwMode="auto">
          <a:xfrm>
            <a:off x="390525" y="5970588"/>
            <a:ext cx="827088" cy="3175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042" name="Text Box 90"/>
          <p:cNvSpPr txBox="1">
            <a:spLocks noChangeArrowheads="1"/>
          </p:cNvSpPr>
          <p:nvPr/>
        </p:nvSpPr>
        <p:spPr bwMode="auto">
          <a:xfrm>
            <a:off x="1216025" y="5381625"/>
            <a:ext cx="10191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900"/>
              <a:t>AMEX</a:t>
            </a:r>
          </a:p>
        </p:txBody>
      </p:sp>
      <p:sp>
        <p:nvSpPr>
          <p:cNvPr id="126043" name="Text Box 91"/>
          <p:cNvSpPr txBox="1">
            <a:spLocks noChangeArrowheads="1"/>
          </p:cNvSpPr>
          <p:nvPr/>
        </p:nvSpPr>
        <p:spPr bwMode="auto">
          <a:xfrm>
            <a:off x="1216025" y="5553075"/>
            <a:ext cx="10191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900"/>
              <a:t>GNS</a:t>
            </a:r>
            <a:r>
              <a:rPr lang="en-US" sz="900">
                <a:latin typeface="Times New Roman" pitchFamily="18" charset="0"/>
              </a:rPr>
              <a:t> </a:t>
            </a:r>
          </a:p>
        </p:txBody>
      </p:sp>
      <p:sp>
        <p:nvSpPr>
          <p:cNvPr id="126044" name="Text Box 92"/>
          <p:cNvSpPr txBox="1">
            <a:spLocks noChangeArrowheads="1"/>
          </p:cNvSpPr>
          <p:nvPr/>
        </p:nvSpPr>
        <p:spPr bwMode="auto">
          <a:xfrm>
            <a:off x="1292225" y="5724525"/>
            <a:ext cx="9239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900"/>
              <a:t>OCAV</a:t>
            </a:r>
          </a:p>
        </p:txBody>
      </p:sp>
      <p:sp>
        <p:nvSpPr>
          <p:cNvPr id="126045" name="Text Box 93"/>
          <p:cNvSpPr txBox="1">
            <a:spLocks noChangeArrowheads="1"/>
          </p:cNvSpPr>
          <p:nvPr/>
        </p:nvSpPr>
        <p:spPr bwMode="auto">
          <a:xfrm>
            <a:off x="1244600" y="5905500"/>
            <a:ext cx="10191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900"/>
              <a:t>SVCAP</a:t>
            </a:r>
          </a:p>
        </p:txBody>
      </p:sp>
      <p:sp>
        <p:nvSpPr>
          <p:cNvPr id="126046" name="Line 94"/>
          <p:cNvSpPr>
            <a:spLocks noChangeShapeType="1"/>
          </p:cNvSpPr>
          <p:nvPr/>
        </p:nvSpPr>
        <p:spPr bwMode="auto">
          <a:xfrm>
            <a:off x="381000" y="6389688"/>
            <a:ext cx="827088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047" name="Text Box 95"/>
          <p:cNvSpPr txBox="1">
            <a:spLocks noChangeArrowheads="1"/>
          </p:cNvSpPr>
          <p:nvPr/>
        </p:nvSpPr>
        <p:spPr bwMode="auto">
          <a:xfrm>
            <a:off x="1254125" y="6248400"/>
            <a:ext cx="10191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900"/>
              <a:t>File Transfer</a:t>
            </a:r>
          </a:p>
        </p:txBody>
      </p:sp>
      <p:sp>
        <p:nvSpPr>
          <p:cNvPr id="126048" name="Rectangle 96"/>
          <p:cNvSpPr>
            <a:spLocks noChangeArrowheads="1"/>
          </p:cNvSpPr>
          <p:nvPr/>
        </p:nvSpPr>
        <p:spPr bwMode="auto">
          <a:xfrm>
            <a:off x="5602288" y="4689475"/>
            <a:ext cx="798512" cy="493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1000"/>
              <a:t>MVS</a:t>
            </a:r>
            <a:endParaRPr lang="en-GB" sz="2400"/>
          </a:p>
        </p:txBody>
      </p:sp>
      <p:sp>
        <p:nvSpPr>
          <p:cNvPr id="126049" name="AutoShape 97"/>
          <p:cNvSpPr>
            <a:spLocks noChangeArrowheads="1"/>
          </p:cNvSpPr>
          <p:nvPr/>
        </p:nvSpPr>
        <p:spPr bwMode="auto">
          <a:xfrm>
            <a:off x="5562600" y="5562600"/>
            <a:ext cx="838200" cy="893763"/>
          </a:xfrm>
          <a:prstGeom prst="can">
            <a:avLst>
              <a:gd name="adj" fmla="val 2102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1000"/>
              <a:t>GNS Fee</a:t>
            </a:r>
          </a:p>
          <a:p>
            <a:pPr algn="ctr" eaLnBrk="0" hangingPunct="0"/>
            <a:r>
              <a:rPr lang="en-GB" sz="1000"/>
              <a:t> Assessment</a:t>
            </a:r>
          </a:p>
          <a:p>
            <a:pPr algn="ctr" eaLnBrk="0" hangingPunct="0"/>
            <a:r>
              <a:rPr lang="en-GB" sz="1000"/>
              <a:t>Bank Card</a:t>
            </a:r>
          </a:p>
          <a:p>
            <a:pPr algn="ctr" eaLnBrk="0" hangingPunct="0"/>
            <a:r>
              <a:rPr lang="en-GB" sz="1000"/>
              <a:t> Billing</a:t>
            </a:r>
            <a:r>
              <a:rPr lang="en-GB" sz="1000">
                <a:latin typeface="Times New Roman" pitchFamily="18" charset="0"/>
              </a:rPr>
              <a:t> 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26050" name="Line 98"/>
          <p:cNvSpPr>
            <a:spLocks noChangeShapeType="1"/>
          </p:cNvSpPr>
          <p:nvPr/>
        </p:nvSpPr>
        <p:spPr bwMode="auto">
          <a:xfrm>
            <a:off x="4419600" y="37052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051" name="Line 99"/>
          <p:cNvSpPr>
            <a:spLocks noChangeShapeType="1"/>
          </p:cNvSpPr>
          <p:nvPr/>
        </p:nvSpPr>
        <p:spPr bwMode="auto">
          <a:xfrm>
            <a:off x="4419600" y="39338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052" name="Text Box 100"/>
          <p:cNvSpPr txBox="1">
            <a:spLocks noChangeArrowheads="1"/>
          </p:cNvSpPr>
          <p:nvPr/>
        </p:nvSpPr>
        <p:spPr bwMode="auto">
          <a:xfrm>
            <a:off x="4505325" y="3362325"/>
            <a:ext cx="809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/>
              <a:t>OCAV</a:t>
            </a:r>
          </a:p>
        </p:txBody>
      </p:sp>
      <p:sp>
        <p:nvSpPr>
          <p:cNvPr id="126053" name="Text Box 101"/>
          <p:cNvSpPr txBox="1">
            <a:spLocks noChangeArrowheads="1"/>
          </p:cNvSpPr>
          <p:nvPr/>
        </p:nvSpPr>
        <p:spPr bwMode="auto">
          <a:xfrm>
            <a:off x="4519613" y="3962400"/>
            <a:ext cx="809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/>
              <a:t>GNS</a:t>
            </a:r>
          </a:p>
        </p:txBody>
      </p:sp>
      <p:sp>
        <p:nvSpPr>
          <p:cNvPr id="126054" name="Rectangle 102"/>
          <p:cNvSpPr>
            <a:spLocks noChangeArrowheads="1"/>
          </p:cNvSpPr>
          <p:nvPr/>
        </p:nvSpPr>
        <p:spPr bwMode="auto">
          <a:xfrm>
            <a:off x="5381625" y="3400425"/>
            <a:ext cx="409575" cy="7524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900"/>
              <a:t>Links</a:t>
            </a:r>
          </a:p>
        </p:txBody>
      </p:sp>
      <p:sp>
        <p:nvSpPr>
          <p:cNvPr id="126055" name="Rectangle 103"/>
          <p:cNvSpPr>
            <a:spLocks noChangeArrowheads="1"/>
          </p:cNvSpPr>
          <p:nvPr/>
        </p:nvSpPr>
        <p:spPr bwMode="auto">
          <a:xfrm>
            <a:off x="3906838" y="2514600"/>
            <a:ext cx="512762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900"/>
              <a:t>Network</a:t>
            </a:r>
          </a:p>
          <a:p>
            <a:pPr algn="ctr" eaLnBrk="0" hangingPunct="0"/>
            <a:r>
              <a:rPr lang="en-GB" sz="900"/>
              <a:t>Access</a:t>
            </a:r>
          </a:p>
          <a:p>
            <a:pPr algn="ctr" eaLnBrk="0" hangingPunct="0"/>
            <a:r>
              <a:rPr lang="en-GB" sz="900"/>
              <a:t>Controller</a:t>
            </a:r>
          </a:p>
        </p:txBody>
      </p:sp>
      <p:sp>
        <p:nvSpPr>
          <p:cNvPr id="126056" name="AutoShape 104"/>
          <p:cNvSpPr>
            <a:spLocks noChangeArrowheads="1"/>
          </p:cNvSpPr>
          <p:nvPr/>
        </p:nvSpPr>
        <p:spPr bwMode="auto">
          <a:xfrm>
            <a:off x="4297363" y="4648200"/>
            <a:ext cx="808037" cy="838200"/>
          </a:xfrm>
          <a:prstGeom prst="can">
            <a:avLst>
              <a:gd name="adj" fmla="val 2593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GB" sz="1000">
              <a:latin typeface="Times New Roman" pitchFamily="18" charset="0"/>
            </a:endParaRPr>
          </a:p>
          <a:p>
            <a:pPr algn="ctr" eaLnBrk="0" hangingPunct="0"/>
            <a:r>
              <a:rPr lang="en-GB" sz="1000"/>
              <a:t>Host system</a:t>
            </a:r>
          </a:p>
          <a:p>
            <a:pPr algn="ctr" eaLnBrk="0" hangingPunct="0"/>
            <a:r>
              <a:rPr lang="en-GB" sz="1000"/>
              <a:t>of record</a:t>
            </a:r>
          </a:p>
          <a:p>
            <a:pPr algn="ctr" eaLnBrk="0" hangingPunct="0"/>
            <a:r>
              <a:rPr lang="en-GB" sz="1000"/>
              <a:t>data*</a:t>
            </a:r>
            <a:endParaRPr lang="en-GB" sz="2400"/>
          </a:p>
        </p:txBody>
      </p:sp>
      <p:sp>
        <p:nvSpPr>
          <p:cNvPr id="126057" name="Line 105"/>
          <p:cNvSpPr>
            <a:spLocks noChangeShapeType="1"/>
          </p:cNvSpPr>
          <p:nvPr/>
        </p:nvSpPr>
        <p:spPr bwMode="auto">
          <a:xfrm>
            <a:off x="3200400" y="43434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26058" name="AutoShape 106"/>
          <p:cNvCxnSpPr>
            <a:cxnSpLocks noChangeShapeType="1"/>
            <a:endCxn id="126035" idx="0"/>
          </p:cNvCxnSpPr>
          <p:nvPr/>
        </p:nvCxnSpPr>
        <p:spPr bwMode="auto">
          <a:xfrm rot="5400000">
            <a:off x="7509669" y="4537869"/>
            <a:ext cx="668337" cy="962025"/>
          </a:xfrm>
          <a:prstGeom prst="bentConnector3">
            <a:avLst>
              <a:gd name="adj1" fmla="val 37056"/>
            </a:avLst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059" name="AutoShape 107"/>
          <p:cNvCxnSpPr>
            <a:cxnSpLocks noChangeShapeType="1"/>
            <a:stCxn id="126035" idx="2"/>
            <a:endCxn id="126048" idx="3"/>
          </p:cNvCxnSpPr>
          <p:nvPr/>
        </p:nvCxnSpPr>
        <p:spPr bwMode="auto">
          <a:xfrm rot="10800000">
            <a:off x="6400800" y="4937125"/>
            <a:ext cx="685800" cy="5873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060" name="Line 108"/>
          <p:cNvSpPr>
            <a:spLocks noChangeShapeType="1"/>
          </p:cNvSpPr>
          <p:nvPr/>
        </p:nvSpPr>
        <p:spPr bwMode="auto">
          <a:xfrm>
            <a:off x="5257800" y="4191000"/>
            <a:ext cx="533400" cy="4572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126061" name="Picture 109" descr="PE0168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661988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062" name="Line 110"/>
          <p:cNvSpPr>
            <a:spLocks noChangeShapeType="1"/>
          </p:cNvSpPr>
          <p:nvPr/>
        </p:nvSpPr>
        <p:spPr bwMode="auto">
          <a:xfrm>
            <a:off x="390525" y="6170613"/>
            <a:ext cx="827088" cy="3175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063" name="Text Box 111"/>
          <p:cNvSpPr txBox="1">
            <a:spLocks noChangeArrowheads="1"/>
          </p:cNvSpPr>
          <p:nvPr/>
        </p:nvSpPr>
        <p:spPr bwMode="auto">
          <a:xfrm>
            <a:off x="1235075" y="6086475"/>
            <a:ext cx="10191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900"/>
              <a:t>All Systems</a:t>
            </a:r>
          </a:p>
        </p:txBody>
      </p:sp>
      <p:sp>
        <p:nvSpPr>
          <p:cNvPr id="126064" name="Line 112"/>
          <p:cNvSpPr>
            <a:spLocks noChangeShapeType="1"/>
          </p:cNvSpPr>
          <p:nvPr/>
        </p:nvSpPr>
        <p:spPr bwMode="auto">
          <a:xfrm flipV="1">
            <a:off x="2322513" y="3581400"/>
            <a:ext cx="1716087" cy="7938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065" name="Line 113"/>
          <p:cNvSpPr>
            <a:spLocks noChangeShapeType="1"/>
          </p:cNvSpPr>
          <p:nvPr/>
        </p:nvSpPr>
        <p:spPr bwMode="auto">
          <a:xfrm flipV="1">
            <a:off x="2227263" y="2667000"/>
            <a:ext cx="1658937" cy="760413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066" name="Line 114"/>
          <p:cNvSpPr>
            <a:spLocks noChangeShapeType="1"/>
          </p:cNvSpPr>
          <p:nvPr/>
        </p:nvSpPr>
        <p:spPr bwMode="auto">
          <a:xfrm flipH="1">
            <a:off x="4113213" y="3006725"/>
            <a:ext cx="1587" cy="422275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067" name="Line 115"/>
          <p:cNvSpPr>
            <a:spLocks noChangeShapeType="1"/>
          </p:cNvSpPr>
          <p:nvPr/>
        </p:nvSpPr>
        <p:spPr bwMode="auto">
          <a:xfrm flipH="1">
            <a:off x="4672013" y="4187825"/>
            <a:ext cx="58737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068" name="Rectangle 116"/>
          <p:cNvSpPr>
            <a:spLocks noChangeArrowheads="1"/>
          </p:cNvSpPr>
          <p:nvPr/>
        </p:nvSpPr>
        <p:spPr bwMode="auto">
          <a:xfrm>
            <a:off x="2819400" y="3505200"/>
            <a:ext cx="685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900"/>
              <a:t>POSMINIS</a:t>
            </a:r>
          </a:p>
        </p:txBody>
      </p:sp>
      <p:sp>
        <p:nvSpPr>
          <p:cNvPr id="126069" name="Line 117"/>
          <p:cNvSpPr>
            <a:spLocks noChangeShapeType="1"/>
          </p:cNvSpPr>
          <p:nvPr/>
        </p:nvSpPr>
        <p:spPr bwMode="auto">
          <a:xfrm>
            <a:off x="4419600" y="35528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070" name="Text Box 118"/>
          <p:cNvSpPr txBox="1">
            <a:spLocks noChangeArrowheads="1"/>
          </p:cNvSpPr>
          <p:nvPr/>
        </p:nvSpPr>
        <p:spPr bwMode="auto">
          <a:xfrm>
            <a:off x="4519613" y="3505200"/>
            <a:ext cx="809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/>
              <a:t>SVCAP</a:t>
            </a:r>
          </a:p>
        </p:txBody>
      </p:sp>
      <p:sp>
        <p:nvSpPr>
          <p:cNvPr id="126071" name="Rectangle 119"/>
          <p:cNvSpPr>
            <a:spLocks noChangeArrowheads="1"/>
          </p:cNvSpPr>
          <p:nvPr/>
        </p:nvSpPr>
        <p:spPr bwMode="auto">
          <a:xfrm>
            <a:off x="4010025" y="3400425"/>
            <a:ext cx="409575" cy="7524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900"/>
              <a:t>Links</a:t>
            </a:r>
          </a:p>
        </p:txBody>
      </p:sp>
      <p:cxnSp>
        <p:nvCxnSpPr>
          <p:cNvPr id="126072" name="AutoShape 120"/>
          <p:cNvCxnSpPr>
            <a:cxnSpLocks noChangeShapeType="1"/>
            <a:endCxn id="126035" idx="4"/>
          </p:cNvCxnSpPr>
          <p:nvPr/>
        </p:nvCxnSpPr>
        <p:spPr bwMode="auto">
          <a:xfrm flipH="1">
            <a:off x="7637463" y="3600450"/>
            <a:ext cx="1085850" cy="1924050"/>
          </a:xfrm>
          <a:prstGeom prst="bentConnector3">
            <a:avLst>
              <a:gd name="adj1" fmla="val -21051"/>
            </a:avLst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073" name="Rectangle 121"/>
          <p:cNvSpPr>
            <a:spLocks noChangeArrowheads="1"/>
          </p:cNvSpPr>
          <p:nvPr/>
        </p:nvSpPr>
        <p:spPr bwMode="auto">
          <a:xfrm>
            <a:off x="2895600" y="4648200"/>
            <a:ext cx="512763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900"/>
              <a:t>GAN</a:t>
            </a:r>
          </a:p>
        </p:txBody>
      </p:sp>
      <p:sp>
        <p:nvSpPr>
          <p:cNvPr id="126074" name="Line 122"/>
          <p:cNvSpPr>
            <a:spLocks noChangeShapeType="1"/>
          </p:cNvSpPr>
          <p:nvPr/>
        </p:nvSpPr>
        <p:spPr bwMode="auto">
          <a:xfrm>
            <a:off x="3124200" y="51054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075" name="Freeform 123"/>
          <p:cNvSpPr>
            <a:spLocks/>
          </p:cNvSpPr>
          <p:nvPr/>
        </p:nvSpPr>
        <p:spPr bwMode="auto">
          <a:xfrm>
            <a:off x="3429000" y="3733800"/>
            <a:ext cx="609600" cy="228600"/>
          </a:xfrm>
          <a:custGeom>
            <a:avLst/>
            <a:gdLst>
              <a:gd name="T0" fmla="*/ 0 w 336"/>
              <a:gd name="T1" fmla="*/ 192 h 192"/>
              <a:gd name="T2" fmla="*/ 336 w 336"/>
              <a:gd name="T3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6" h="192">
                <a:moveTo>
                  <a:pt x="0" y="192"/>
                </a:moveTo>
                <a:cubicBezTo>
                  <a:pt x="168" y="96"/>
                  <a:pt x="336" y="0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6076" name="Freeform 124"/>
          <p:cNvSpPr>
            <a:spLocks/>
          </p:cNvSpPr>
          <p:nvPr/>
        </p:nvSpPr>
        <p:spPr bwMode="auto">
          <a:xfrm flipV="1">
            <a:off x="2362200" y="3733800"/>
            <a:ext cx="533400" cy="228600"/>
          </a:xfrm>
          <a:custGeom>
            <a:avLst/>
            <a:gdLst>
              <a:gd name="T0" fmla="*/ 0 w 336"/>
              <a:gd name="T1" fmla="*/ 192 h 192"/>
              <a:gd name="T2" fmla="*/ 336 w 336"/>
              <a:gd name="T3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6" h="192">
                <a:moveTo>
                  <a:pt x="0" y="192"/>
                </a:moveTo>
                <a:cubicBezTo>
                  <a:pt x="168" y="96"/>
                  <a:pt x="336" y="0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6077" name="Freeform 125"/>
          <p:cNvSpPr>
            <a:spLocks/>
          </p:cNvSpPr>
          <p:nvPr/>
        </p:nvSpPr>
        <p:spPr bwMode="auto">
          <a:xfrm flipV="1">
            <a:off x="2362200" y="3810000"/>
            <a:ext cx="533400" cy="228600"/>
          </a:xfrm>
          <a:custGeom>
            <a:avLst/>
            <a:gdLst>
              <a:gd name="T0" fmla="*/ 0 w 336"/>
              <a:gd name="T1" fmla="*/ 192 h 192"/>
              <a:gd name="T2" fmla="*/ 336 w 336"/>
              <a:gd name="T3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6" h="192">
                <a:moveTo>
                  <a:pt x="0" y="192"/>
                </a:moveTo>
                <a:cubicBezTo>
                  <a:pt x="168" y="96"/>
                  <a:pt x="336" y="0"/>
                  <a:pt x="336" y="0"/>
                </a:cubicBezTo>
              </a:path>
            </a:pathLst>
          </a:custGeom>
          <a:noFill/>
          <a:ln w="9525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6078" name="Freeform 126"/>
          <p:cNvSpPr>
            <a:spLocks/>
          </p:cNvSpPr>
          <p:nvPr/>
        </p:nvSpPr>
        <p:spPr bwMode="auto">
          <a:xfrm flipV="1">
            <a:off x="2362200" y="3886200"/>
            <a:ext cx="533400" cy="228600"/>
          </a:xfrm>
          <a:custGeom>
            <a:avLst/>
            <a:gdLst>
              <a:gd name="T0" fmla="*/ 0 w 336"/>
              <a:gd name="T1" fmla="*/ 192 h 192"/>
              <a:gd name="T2" fmla="*/ 336 w 336"/>
              <a:gd name="T3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6" h="192">
                <a:moveTo>
                  <a:pt x="0" y="192"/>
                </a:moveTo>
                <a:cubicBezTo>
                  <a:pt x="168" y="96"/>
                  <a:pt x="336" y="0"/>
                  <a:pt x="336" y="0"/>
                </a:cubicBezTo>
              </a:path>
            </a:pathLst>
          </a:custGeom>
          <a:noFill/>
          <a:ln w="9525">
            <a:solidFill>
              <a:srgbClr val="3366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6079" name="Freeform 127"/>
          <p:cNvSpPr>
            <a:spLocks/>
          </p:cNvSpPr>
          <p:nvPr/>
        </p:nvSpPr>
        <p:spPr bwMode="auto">
          <a:xfrm flipV="1">
            <a:off x="2362200" y="3962400"/>
            <a:ext cx="533400" cy="228600"/>
          </a:xfrm>
          <a:custGeom>
            <a:avLst/>
            <a:gdLst>
              <a:gd name="T0" fmla="*/ 0 w 336"/>
              <a:gd name="T1" fmla="*/ 192 h 192"/>
              <a:gd name="T2" fmla="*/ 336 w 336"/>
              <a:gd name="T3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6" h="192">
                <a:moveTo>
                  <a:pt x="0" y="192"/>
                </a:moveTo>
                <a:cubicBezTo>
                  <a:pt x="168" y="96"/>
                  <a:pt x="336" y="0"/>
                  <a:pt x="336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6080" name="Freeform 128"/>
          <p:cNvSpPr>
            <a:spLocks/>
          </p:cNvSpPr>
          <p:nvPr/>
        </p:nvSpPr>
        <p:spPr bwMode="auto">
          <a:xfrm>
            <a:off x="3429000" y="3810000"/>
            <a:ext cx="609600" cy="228600"/>
          </a:xfrm>
          <a:custGeom>
            <a:avLst/>
            <a:gdLst>
              <a:gd name="T0" fmla="*/ 0 w 336"/>
              <a:gd name="T1" fmla="*/ 192 h 192"/>
              <a:gd name="T2" fmla="*/ 336 w 336"/>
              <a:gd name="T3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6" h="192">
                <a:moveTo>
                  <a:pt x="0" y="192"/>
                </a:moveTo>
                <a:cubicBezTo>
                  <a:pt x="168" y="96"/>
                  <a:pt x="336" y="0"/>
                  <a:pt x="336" y="0"/>
                </a:cubicBezTo>
              </a:path>
            </a:pathLst>
          </a:custGeom>
          <a:noFill/>
          <a:ln w="9525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6081" name="Freeform 129"/>
          <p:cNvSpPr>
            <a:spLocks/>
          </p:cNvSpPr>
          <p:nvPr/>
        </p:nvSpPr>
        <p:spPr bwMode="auto">
          <a:xfrm>
            <a:off x="3429000" y="3886200"/>
            <a:ext cx="609600" cy="228600"/>
          </a:xfrm>
          <a:custGeom>
            <a:avLst/>
            <a:gdLst>
              <a:gd name="T0" fmla="*/ 0 w 336"/>
              <a:gd name="T1" fmla="*/ 192 h 192"/>
              <a:gd name="T2" fmla="*/ 336 w 336"/>
              <a:gd name="T3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6" h="192">
                <a:moveTo>
                  <a:pt x="0" y="192"/>
                </a:moveTo>
                <a:cubicBezTo>
                  <a:pt x="168" y="96"/>
                  <a:pt x="336" y="0"/>
                  <a:pt x="336" y="0"/>
                </a:cubicBezTo>
              </a:path>
            </a:pathLst>
          </a:custGeom>
          <a:noFill/>
          <a:ln w="9525">
            <a:solidFill>
              <a:srgbClr val="3366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6082" name="Freeform 130"/>
          <p:cNvSpPr>
            <a:spLocks/>
          </p:cNvSpPr>
          <p:nvPr/>
        </p:nvSpPr>
        <p:spPr bwMode="auto">
          <a:xfrm>
            <a:off x="3429000" y="3962400"/>
            <a:ext cx="609600" cy="228600"/>
          </a:xfrm>
          <a:custGeom>
            <a:avLst/>
            <a:gdLst>
              <a:gd name="T0" fmla="*/ 0 w 336"/>
              <a:gd name="T1" fmla="*/ 192 h 192"/>
              <a:gd name="T2" fmla="*/ 336 w 336"/>
              <a:gd name="T3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6" h="192">
                <a:moveTo>
                  <a:pt x="0" y="192"/>
                </a:moveTo>
                <a:cubicBezTo>
                  <a:pt x="168" y="96"/>
                  <a:pt x="336" y="0"/>
                  <a:pt x="336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6083" name="Freeform 131"/>
          <p:cNvSpPr>
            <a:spLocks/>
          </p:cNvSpPr>
          <p:nvPr/>
        </p:nvSpPr>
        <p:spPr bwMode="auto">
          <a:xfrm flipV="1">
            <a:off x="2133600" y="4114800"/>
            <a:ext cx="762000" cy="685800"/>
          </a:xfrm>
          <a:custGeom>
            <a:avLst/>
            <a:gdLst>
              <a:gd name="T0" fmla="*/ 0 w 336"/>
              <a:gd name="T1" fmla="*/ 192 h 192"/>
              <a:gd name="T2" fmla="*/ 336 w 336"/>
              <a:gd name="T3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6" h="192">
                <a:moveTo>
                  <a:pt x="0" y="192"/>
                </a:moveTo>
                <a:cubicBezTo>
                  <a:pt x="168" y="96"/>
                  <a:pt x="336" y="0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6084" name="Freeform 132"/>
          <p:cNvSpPr>
            <a:spLocks/>
          </p:cNvSpPr>
          <p:nvPr/>
        </p:nvSpPr>
        <p:spPr bwMode="auto">
          <a:xfrm flipV="1">
            <a:off x="1981200" y="4114800"/>
            <a:ext cx="914400" cy="762000"/>
          </a:xfrm>
          <a:custGeom>
            <a:avLst/>
            <a:gdLst>
              <a:gd name="T0" fmla="*/ 0 w 336"/>
              <a:gd name="T1" fmla="*/ 192 h 192"/>
              <a:gd name="T2" fmla="*/ 336 w 336"/>
              <a:gd name="T3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6" h="192">
                <a:moveTo>
                  <a:pt x="0" y="192"/>
                </a:moveTo>
                <a:cubicBezTo>
                  <a:pt x="168" y="96"/>
                  <a:pt x="336" y="0"/>
                  <a:pt x="336" y="0"/>
                </a:cubicBezTo>
              </a:path>
            </a:pathLst>
          </a:custGeom>
          <a:noFill/>
          <a:ln w="9525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6085" name="Freeform 133"/>
          <p:cNvSpPr>
            <a:spLocks/>
          </p:cNvSpPr>
          <p:nvPr/>
        </p:nvSpPr>
        <p:spPr bwMode="auto">
          <a:xfrm flipV="1">
            <a:off x="1828800" y="4114800"/>
            <a:ext cx="1066800" cy="838200"/>
          </a:xfrm>
          <a:custGeom>
            <a:avLst/>
            <a:gdLst>
              <a:gd name="T0" fmla="*/ 0 w 336"/>
              <a:gd name="T1" fmla="*/ 192 h 192"/>
              <a:gd name="T2" fmla="*/ 336 w 336"/>
              <a:gd name="T3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6" h="192">
                <a:moveTo>
                  <a:pt x="0" y="192"/>
                </a:moveTo>
                <a:cubicBezTo>
                  <a:pt x="168" y="96"/>
                  <a:pt x="336" y="0"/>
                  <a:pt x="336" y="0"/>
                </a:cubicBezTo>
              </a:path>
            </a:pathLst>
          </a:custGeom>
          <a:noFill/>
          <a:ln w="9525">
            <a:solidFill>
              <a:srgbClr val="3366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6086" name="Freeform 134"/>
          <p:cNvSpPr>
            <a:spLocks/>
          </p:cNvSpPr>
          <p:nvPr/>
        </p:nvSpPr>
        <p:spPr bwMode="auto">
          <a:xfrm flipV="1">
            <a:off x="1676400" y="4114800"/>
            <a:ext cx="1219200" cy="914400"/>
          </a:xfrm>
          <a:custGeom>
            <a:avLst/>
            <a:gdLst>
              <a:gd name="T0" fmla="*/ 0 w 336"/>
              <a:gd name="T1" fmla="*/ 192 h 192"/>
              <a:gd name="T2" fmla="*/ 336 w 336"/>
              <a:gd name="T3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6" h="192">
                <a:moveTo>
                  <a:pt x="0" y="192"/>
                </a:moveTo>
                <a:cubicBezTo>
                  <a:pt x="168" y="96"/>
                  <a:pt x="336" y="0"/>
                  <a:pt x="336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6087" name="Freeform 135"/>
          <p:cNvSpPr>
            <a:spLocks/>
          </p:cNvSpPr>
          <p:nvPr/>
        </p:nvSpPr>
        <p:spPr bwMode="auto">
          <a:xfrm flipH="1" flipV="1">
            <a:off x="3429000" y="4191000"/>
            <a:ext cx="609600" cy="609600"/>
          </a:xfrm>
          <a:custGeom>
            <a:avLst/>
            <a:gdLst>
              <a:gd name="T0" fmla="*/ 0 w 336"/>
              <a:gd name="T1" fmla="*/ 192 h 192"/>
              <a:gd name="T2" fmla="*/ 336 w 336"/>
              <a:gd name="T3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6" h="192">
                <a:moveTo>
                  <a:pt x="0" y="192"/>
                </a:moveTo>
                <a:cubicBezTo>
                  <a:pt x="168" y="96"/>
                  <a:pt x="336" y="0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6088" name="Freeform 136"/>
          <p:cNvSpPr>
            <a:spLocks/>
          </p:cNvSpPr>
          <p:nvPr/>
        </p:nvSpPr>
        <p:spPr bwMode="auto">
          <a:xfrm flipH="1" flipV="1">
            <a:off x="3414713" y="4198938"/>
            <a:ext cx="720725" cy="677862"/>
          </a:xfrm>
          <a:custGeom>
            <a:avLst/>
            <a:gdLst>
              <a:gd name="T0" fmla="*/ 0 w 336"/>
              <a:gd name="T1" fmla="*/ 192 h 192"/>
              <a:gd name="T2" fmla="*/ 336 w 336"/>
              <a:gd name="T3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6" h="192">
                <a:moveTo>
                  <a:pt x="0" y="192"/>
                </a:moveTo>
                <a:cubicBezTo>
                  <a:pt x="168" y="96"/>
                  <a:pt x="336" y="0"/>
                  <a:pt x="336" y="0"/>
                </a:cubicBezTo>
              </a:path>
            </a:pathLst>
          </a:custGeom>
          <a:noFill/>
          <a:ln w="9525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6089" name="Freeform 137"/>
          <p:cNvSpPr>
            <a:spLocks/>
          </p:cNvSpPr>
          <p:nvPr/>
        </p:nvSpPr>
        <p:spPr bwMode="auto">
          <a:xfrm flipH="1" flipV="1">
            <a:off x="3402013" y="4208463"/>
            <a:ext cx="830262" cy="744537"/>
          </a:xfrm>
          <a:custGeom>
            <a:avLst/>
            <a:gdLst>
              <a:gd name="T0" fmla="*/ 0 w 336"/>
              <a:gd name="T1" fmla="*/ 192 h 192"/>
              <a:gd name="T2" fmla="*/ 336 w 336"/>
              <a:gd name="T3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6" h="192">
                <a:moveTo>
                  <a:pt x="0" y="192"/>
                </a:moveTo>
                <a:cubicBezTo>
                  <a:pt x="168" y="96"/>
                  <a:pt x="336" y="0"/>
                  <a:pt x="336" y="0"/>
                </a:cubicBezTo>
              </a:path>
            </a:pathLst>
          </a:custGeom>
          <a:noFill/>
          <a:ln w="9525">
            <a:solidFill>
              <a:srgbClr val="3366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6090" name="Freeform 138"/>
          <p:cNvSpPr>
            <a:spLocks/>
          </p:cNvSpPr>
          <p:nvPr/>
        </p:nvSpPr>
        <p:spPr bwMode="auto">
          <a:xfrm flipH="1" flipV="1">
            <a:off x="3387725" y="4191000"/>
            <a:ext cx="955675" cy="838200"/>
          </a:xfrm>
          <a:custGeom>
            <a:avLst/>
            <a:gdLst>
              <a:gd name="T0" fmla="*/ 0 w 336"/>
              <a:gd name="T1" fmla="*/ 192 h 192"/>
              <a:gd name="T2" fmla="*/ 336 w 336"/>
              <a:gd name="T3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6" h="192">
                <a:moveTo>
                  <a:pt x="0" y="192"/>
                </a:moveTo>
                <a:cubicBezTo>
                  <a:pt x="168" y="96"/>
                  <a:pt x="336" y="0"/>
                  <a:pt x="336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6091" name="Rectangle 139"/>
          <p:cNvSpPr>
            <a:spLocks noChangeArrowheads="1"/>
          </p:cNvSpPr>
          <p:nvPr/>
        </p:nvSpPr>
        <p:spPr bwMode="auto">
          <a:xfrm>
            <a:off x="7924800" y="3352800"/>
            <a:ext cx="798513" cy="493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1000"/>
              <a:t>SVCAP</a:t>
            </a:r>
          </a:p>
          <a:p>
            <a:pPr algn="ctr" eaLnBrk="0" hangingPunct="0"/>
            <a:r>
              <a:rPr lang="en-GB" sz="1000"/>
              <a:t>Issuer</a:t>
            </a:r>
            <a:endParaRPr lang="en-GB" sz="2400"/>
          </a:p>
        </p:txBody>
      </p:sp>
      <p:sp>
        <p:nvSpPr>
          <p:cNvPr id="126092" name="Rectangle 140"/>
          <p:cNvSpPr>
            <a:spLocks noChangeArrowheads="1"/>
          </p:cNvSpPr>
          <p:nvPr/>
        </p:nvSpPr>
        <p:spPr bwMode="auto">
          <a:xfrm>
            <a:off x="6269038" y="3382963"/>
            <a:ext cx="512762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900"/>
              <a:t>Stratus</a:t>
            </a:r>
          </a:p>
        </p:txBody>
      </p:sp>
      <p:sp>
        <p:nvSpPr>
          <p:cNvPr id="126093" name="Line 141"/>
          <p:cNvSpPr>
            <a:spLocks noChangeShapeType="1"/>
          </p:cNvSpPr>
          <p:nvPr/>
        </p:nvSpPr>
        <p:spPr bwMode="auto">
          <a:xfrm>
            <a:off x="6781800" y="3581400"/>
            <a:ext cx="11430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094" name="Line 142"/>
          <p:cNvSpPr>
            <a:spLocks noChangeShapeType="1"/>
          </p:cNvSpPr>
          <p:nvPr/>
        </p:nvSpPr>
        <p:spPr bwMode="auto">
          <a:xfrm>
            <a:off x="6705600" y="3886200"/>
            <a:ext cx="11430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095" name="Line 143"/>
          <p:cNvSpPr>
            <a:spLocks noChangeShapeType="1"/>
          </p:cNvSpPr>
          <p:nvPr/>
        </p:nvSpPr>
        <p:spPr bwMode="auto">
          <a:xfrm>
            <a:off x="5791200" y="3733800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096" name="Line 144"/>
          <p:cNvSpPr>
            <a:spLocks noChangeShapeType="1"/>
          </p:cNvSpPr>
          <p:nvPr/>
        </p:nvSpPr>
        <p:spPr bwMode="auto">
          <a:xfrm flipV="1">
            <a:off x="5791200" y="3429000"/>
            <a:ext cx="4572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097" name="Rectangle 145"/>
          <p:cNvSpPr>
            <a:spLocks noChangeArrowheads="1"/>
          </p:cNvSpPr>
          <p:nvPr/>
        </p:nvSpPr>
        <p:spPr bwMode="auto">
          <a:xfrm>
            <a:off x="7848600" y="2590800"/>
            <a:ext cx="83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900"/>
              <a:t>Other Company</a:t>
            </a:r>
          </a:p>
          <a:p>
            <a:pPr algn="ctr" eaLnBrk="0" hangingPunct="0"/>
            <a:r>
              <a:rPr lang="en-GB" sz="900"/>
              <a:t>Issuer</a:t>
            </a:r>
          </a:p>
        </p:txBody>
      </p:sp>
      <p:sp>
        <p:nvSpPr>
          <p:cNvPr id="126098" name="Line 146"/>
          <p:cNvSpPr>
            <a:spLocks noChangeShapeType="1"/>
          </p:cNvSpPr>
          <p:nvPr/>
        </p:nvSpPr>
        <p:spPr bwMode="auto">
          <a:xfrm flipV="1">
            <a:off x="6705600" y="2819400"/>
            <a:ext cx="1143000" cy="53340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099" name="Rectangle 147"/>
          <p:cNvSpPr>
            <a:spLocks noChangeArrowheads="1"/>
          </p:cNvSpPr>
          <p:nvPr/>
        </p:nvSpPr>
        <p:spPr bwMode="auto">
          <a:xfrm>
            <a:off x="7848600" y="4191000"/>
            <a:ext cx="874713" cy="493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1000"/>
              <a:t>Global Network </a:t>
            </a:r>
          </a:p>
          <a:p>
            <a:pPr algn="ctr" eaLnBrk="0" hangingPunct="0"/>
            <a:r>
              <a:rPr lang="en-GB" sz="1000"/>
              <a:t>Services</a:t>
            </a:r>
          </a:p>
          <a:p>
            <a:pPr algn="ctr" eaLnBrk="0" hangingPunct="0"/>
            <a:r>
              <a:rPr lang="en-GB" sz="1000"/>
              <a:t>Issuer</a:t>
            </a:r>
            <a:endParaRPr lang="en-GB" sz="2400"/>
          </a:p>
        </p:txBody>
      </p:sp>
      <p:sp>
        <p:nvSpPr>
          <p:cNvPr id="126103" name="Line 151"/>
          <p:cNvSpPr>
            <a:spLocks noChangeShapeType="1"/>
          </p:cNvSpPr>
          <p:nvPr/>
        </p:nvSpPr>
        <p:spPr bwMode="auto">
          <a:xfrm>
            <a:off x="5791200" y="3581400"/>
            <a:ext cx="4572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104" name="Text Box 152"/>
          <p:cNvSpPr txBox="1">
            <a:spLocks noChangeArrowheads="1"/>
          </p:cNvSpPr>
          <p:nvPr/>
        </p:nvSpPr>
        <p:spPr bwMode="auto">
          <a:xfrm>
            <a:off x="3581400" y="5410200"/>
            <a:ext cx="2095500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endParaRPr lang="en-US" sz="800"/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800"/>
              <a:t>*Host system of record data includes: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800"/>
              <a:t>Remote negative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800"/>
              <a:t>Stand-in limits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800"/>
              <a:t>GT table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800"/>
              <a:t>Link directory table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800"/>
              <a:t>Currency conversion</a:t>
            </a:r>
          </a:p>
          <a:p>
            <a:pPr algn="ctr" eaLnBrk="0" hangingPunct="0">
              <a:spcBef>
                <a:spcPct val="50000"/>
              </a:spcBef>
              <a:buFontTx/>
              <a:buChar char="•"/>
            </a:pP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6113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1143000" y="152400"/>
            <a:ext cx="8001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sz="1700">
              <a:latin typeface="Times New Roman" pitchFamily="18" charset="0"/>
            </a:endParaRP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762000" y="1066800"/>
            <a:ext cx="7391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98513" lvl="2" indent="23813">
              <a:spcBef>
                <a:spcPct val="1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18116" name="AutoShape 4"/>
          <p:cNvSpPr>
            <a:spLocks noChangeArrowheads="1"/>
          </p:cNvSpPr>
          <p:nvPr/>
        </p:nvSpPr>
        <p:spPr bwMode="blackGray">
          <a:xfrm>
            <a:off x="2590800" y="1143000"/>
            <a:ext cx="2743200" cy="5410200"/>
          </a:xfrm>
          <a:prstGeom prst="roundRect">
            <a:avLst>
              <a:gd name="adj" fmla="val 15741"/>
            </a:avLst>
          </a:prstGeom>
          <a:solidFill>
            <a:srgbClr val="DDDDDD"/>
          </a:solidFill>
          <a:ln w="31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/>
          <a:lstStyle/>
          <a:p>
            <a:pPr algn="ctr">
              <a:spcBef>
                <a:spcPct val="20000"/>
              </a:spcBef>
            </a:pPr>
            <a:r>
              <a:rPr lang="en-US" sz="1600" b="1" dirty="0">
                <a:solidFill>
                  <a:schemeClr val="bg1"/>
                </a:solidFill>
                <a:cs typeface="Times New Roman" pitchFamily="18" charset="0"/>
              </a:rPr>
              <a:t>Links Message Processor</a:t>
            </a:r>
          </a:p>
          <a:p>
            <a:pPr>
              <a:spcBef>
                <a:spcPct val="20000"/>
              </a:spcBef>
            </a:pPr>
            <a:r>
              <a:rPr lang="en-US" sz="1100" dirty="0">
                <a:solidFill>
                  <a:schemeClr val="bg1"/>
                </a:solidFill>
                <a:cs typeface="Times New Roman" pitchFamily="18" charset="0"/>
              </a:rPr>
              <a:t>Receives, transforms, validates and routes authorization messages.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black">
          <a:xfrm>
            <a:off x="2590800" y="2209800"/>
            <a:ext cx="27432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>
            <a:spAutoFit/>
          </a:bodyPr>
          <a:lstStyle>
            <a:lvl1pPr marL="290513" indent="-290513">
              <a:defRPr>
                <a:solidFill>
                  <a:schemeClr val="tx1"/>
                </a:solidFill>
                <a:latin typeface="Arial" charset="0"/>
              </a:defRPr>
            </a:lvl1pPr>
            <a:lvl2pPr marL="455613">
              <a:defRPr>
                <a:solidFill>
                  <a:schemeClr val="tx1"/>
                </a:solidFill>
                <a:latin typeface="Arial" charset="0"/>
              </a:defRPr>
            </a:lvl2pPr>
            <a:lvl3pPr marL="646113">
              <a:defRPr>
                <a:solidFill>
                  <a:schemeClr val="tx1"/>
                </a:solidFill>
                <a:latin typeface="Arial" charset="0"/>
              </a:defRPr>
            </a:lvl3pPr>
            <a:lvl4pPr marL="838200">
              <a:defRPr>
                <a:solidFill>
                  <a:schemeClr val="tx1"/>
                </a:solidFill>
                <a:latin typeface="Arial" charset="0"/>
              </a:defRPr>
            </a:lvl4pPr>
            <a:lvl5pPr marL="990600">
              <a:defRPr>
                <a:solidFill>
                  <a:schemeClr val="tx1"/>
                </a:solidFill>
                <a:latin typeface="Arial" charset="0"/>
              </a:defRPr>
            </a:lvl5pPr>
            <a:lvl6pPr marL="144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90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36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81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200" b="1"/>
              <a:t>Services Exposed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black">
          <a:xfrm>
            <a:off x="5181600" y="838200"/>
            <a:ext cx="243840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>
            <a:spAutoFit/>
          </a:bodyPr>
          <a:lstStyle>
            <a:lvl1pPr marL="290513" indent="-290513">
              <a:defRPr>
                <a:solidFill>
                  <a:schemeClr val="tx1"/>
                </a:solidFill>
                <a:latin typeface="Arial" charset="0"/>
              </a:defRPr>
            </a:lvl1pPr>
            <a:lvl2pPr marL="455613">
              <a:defRPr>
                <a:solidFill>
                  <a:schemeClr val="tx1"/>
                </a:solidFill>
                <a:latin typeface="Arial" charset="0"/>
              </a:defRPr>
            </a:lvl2pPr>
            <a:lvl3pPr marL="646113">
              <a:defRPr>
                <a:solidFill>
                  <a:schemeClr val="tx1"/>
                </a:solidFill>
                <a:latin typeface="Arial" charset="0"/>
              </a:defRPr>
            </a:lvl3pPr>
            <a:lvl4pPr marL="838200">
              <a:defRPr>
                <a:solidFill>
                  <a:schemeClr val="tx1"/>
                </a:solidFill>
                <a:latin typeface="Arial" charset="0"/>
              </a:defRPr>
            </a:lvl4pPr>
            <a:lvl5pPr marL="990600">
              <a:defRPr>
                <a:solidFill>
                  <a:schemeClr val="tx1"/>
                </a:solidFill>
                <a:latin typeface="Arial" charset="0"/>
              </a:defRPr>
            </a:lvl5pPr>
            <a:lvl6pPr marL="144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90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36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81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000"/>
              <a:t>Services Consumed (IL1)</a:t>
            </a:r>
          </a:p>
        </p:txBody>
      </p:sp>
      <p:sp>
        <p:nvSpPr>
          <p:cNvPr id="218119" name="Line 7"/>
          <p:cNvSpPr>
            <a:spLocks noChangeShapeType="1"/>
          </p:cNvSpPr>
          <p:nvPr/>
        </p:nvSpPr>
        <p:spPr bwMode="black">
          <a:xfrm flipV="1">
            <a:off x="2590800" y="2971800"/>
            <a:ext cx="2743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>
            <a:spAutoFit/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218120" name="Line 8"/>
          <p:cNvSpPr>
            <a:spLocks noChangeShapeType="1"/>
          </p:cNvSpPr>
          <p:nvPr/>
        </p:nvSpPr>
        <p:spPr bwMode="black">
          <a:xfrm flipV="1">
            <a:off x="2590800" y="5562600"/>
            <a:ext cx="2743200" cy="15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>
            <a:spAutoFit/>
          </a:bodyPr>
          <a:lstStyle/>
          <a:p>
            <a:endParaRPr lang="en-IN"/>
          </a:p>
        </p:txBody>
      </p:sp>
      <p:sp>
        <p:nvSpPr>
          <p:cNvPr id="218121" name="Line 9"/>
          <p:cNvSpPr>
            <a:spLocks noChangeShapeType="1"/>
          </p:cNvSpPr>
          <p:nvPr/>
        </p:nvSpPr>
        <p:spPr bwMode="black">
          <a:xfrm flipV="1">
            <a:off x="2590800" y="2209800"/>
            <a:ext cx="2743200" cy="15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>
            <a:spAutoFit/>
          </a:bodyPr>
          <a:lstStyle/>
          <a:p>
            <a:endParaRPr lang="en-IN"/>
          </a:p>
        </p:txBody>
      </p:sp>
      <p:sp>
        <p:nvSpPr>
          <p:cNvPr id="218122" name="Text Box 10"/>
          <p:cNvSpPr txBox="1">
            <a:spLocks noChangeArrowheads="1"/>
          </p:cNvSpPr>
          <p:nvPr/>
        </p:nvSpPr>
        <p:spPr bwMode="black">
          <a:xfrm>
            <a:off x="2590800" y="5638800"/>
            <a:ext cx="27432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>
            <a:spAutoFit/>
          </a:bodyPr>
          <a:lstStyle>
            <a:lvl1pPr marL="290513" indent="-290513">
              <a:defRPr>
                <a:solidFill>
                  <a:schemeClr val="tx1"/>
                </a:solidFill>
                <a:latin typeface="Arial" charset="0"/>
              </a:defRPr>
            </a:lvl1pPr>
            <a:lvl2pPr marL="455613">
              <a:defRPr>
                <a:solidFill>
                  <a:schemeClr val="tx1"/>
                </a:solidFill>
                <a:latin typeface="Arial" charset="0"/>
              </a:defRPr>
            </a:lvl2pPr>
            <a:lvl3pPr marL="646113">
              <a:defRPr>
                <a:solidFill>
                  <a:schemeClr val="tx1"/>
                </a:solidFill>
                <a:latin typeface="Arial" charset="0"/>
              </a:defRPr>
            </a:lvl3pPr>
            <a:lvl4pPr marL="838200">
              <a:defRPr>
                <a:solidFill>
                  <a:schemeClr val="tx1"/>
                </a:solidFill>
                <a:latin typeface="Arial" charset="0"/>
              </a:defRPr>
            </a:lvl4pPr>
            <a:lvl5pPr marL="990600">
              <a:defRPr>
                <a:solidFill>
                  <a:schemeClr val="tx1"/>
                </a:solidFill>
                <a:latin typeface="Arial" charset="0"/>
              </a:defRPr>
            </a:lvl5pPr>
            <a:lvl6pPr marL="144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90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36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81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200" b="1"/>
              <a:t>Data of Record</a:t>
            </a:r>
          </a:p>
        </p:txBody>
      </p:sp>
      <p:sp>
        <p:nvSpPr>
          <p:cNvPr id="218123" name="AutoShape 11"/>
          <p:cNvSpPr>
            <a:spLocks noChangeArrowheads="1"/>
          </p:cNvSpPr>
          <p:nvPr/>
        </p:nvSpPr>
        <p:spPr bwMode="blackWhite">
          <a:xfrm>
            <a:off x="3124200" y="6019800"/>
            <a:ext cx="381000" cy="339725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31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73152" bIns="73152" anchor="ctr"/>
          <a:lstStyle/>
          <a:p>
            <a:endParaRPr lang="en-IN"/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3657600" y="60960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 None</a:t>
            </a:r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>
            <a:off x="1219200" y="381000"/>
            <a:ext cx="670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Links Message Processor - Component Definition</a:t>
            </a:r>
            <a:endParaRPr lang="en-US" sz="1400" b="1">
              <a:solidFill>
                <a:srgbClr val="FF3300"/>
              </a:solidFill>
            </a:endParaRPr>
          </a:p>
        </p:txBody>
      </p:sp>
      <p:sp>
        <p:nvSpPr>
          <p:cNvPr id="218127" name="Line 15"/>
          <p:cNvSpPr>
            <a:spLocks noChangeShapeType="1"/>
          </p:cNvSpPr>
          <p:nvPr/>
        </p:nvSpPr>
        <p:spPr bwMode="blackWhite">
          <a:xfrm>
            <a:off x="5334000" y="4038600"/>
            <a:ext cx="304800" cy="685800"/>
          </a:xfrm>
          <a:prstGeom prst="line">
            <a:avLst/>
          </a:prstGeom>
          <a:noFill/>
          <a:ln w="31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/>
          <a:lstStyle/>
          <a:p>
            <a:endParaRPr lang="en-IN"/>
          </a:p>
        </p:txBody>
      </p:sp>
      <p:sp>
        <p:nvSpPr>
          <p:cNvPr id="218139" name="Text Box 27"/>
          <p:cNvSpPr txBox="1">
            <a:spLocks noChangeArrowheads="1"/>
          </p:cNvSpPr>
          <p:nvPr/>
        </p:nvSpPr>
        <p:spPr bwMode="black">
          <a:xfrm>
            <a:off x="2590800" y="3432175"/>
            <a:ext cx="27432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>
            <a:spAutoFit/>
          </a:bodyPr>
          <a:lstStyle>
            <a:lvl1pPr marL="290513" indent="-290513">
              <a:defRPr>
                <a:solidFill>
                  <a:schemeClr val="tx1"/>
                </a:solidFill>
                <a:latin typeface="Arial" charset="0"/>
              </a:defRPr>
            </a:lvl1pPr>
            <a:lvl2pPr marL="455613">
              <a:defRPr>
                <a:solidFill>
                  <a:schemeClr val="tx1"/>
                </a:solidFill>
                <a:latin typeface="Arial" charset="0"/>
              </a:defRPr>
            </a:lvl2pPr>
            <a:lvl3pPr marL="646113">
              <a:defRPr>
                <a:solidFill>
                  <a:schemeClr val="tx1"/>
                </a:solidFill>
                <a:latin typeface="Arial" charset="0"/>
              </a:defRPr>
            </a:lvl3pPr>
            <a:lvl4pPr marL="838200">
              <a:defRPr>
                <a:solidFill>
                  <a:schemeClr val="tx1"/>
                </a:solidFill>
                <a:latin typeface="Arial" charset="0"/>
              </a:defRPr>
            </a:lvl4pPr>
            <a:lvl5pPr marL="990600">
              <a:defRPr>
                <a:solidFill>
                  <a:schemeClr val="tx1"/>
                </a:solidFill>
                <a:latin typeface="Arial" charset="0"/>
              </a:defRPr>
            </a:lvl5pPr>
            <a:lvl6pPr marL="144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90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36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81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200" b="1"/>
              <a:t>Private Services</a:t>
            </a:r>
          </a:p>
        </p:txBody>
      </p:sp>
      <p:sp>
        <p:nvSpPr>
          <p:cNvPr id="218140" name="Rectangle 28"/>
          <p:cNvSpPr>
            <a:spLocks noChangeArrowheads="1"/>
          </p:cNvSpPr>
          <p:nvPr/>
        </p:nvSpPr>
        <p:spPr bwMode="auto">
          <a:xfrm>
            <a:off x="1077913" y="5753100"/>
            <a:ext cx="1208087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200"/>
              <a:t>Base</a:t>
            </a:r>
          </a:p>
        </p:txBody>
      </p:sp>
      <p:sp>
        <p:nvSpPr>
          <p:cNvPr id="218141" name="Rectangle 29"/>
          <p:cNvSpPr>
            <a:spLocks noChangeArrowheads="1"/>
          </p:cNvSpPr>
          <p:nvPr/>
        </p:nvSpPr>
        <p:spPr bwMode="auto">
          <a:xfrm>
            <a:off x="762000" y="5753100"/>
            <a:ext cx="31591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1200">
              <a:latin typeface="Times New Roman" pitchFamily="18" charset="0"/>
            </a:endParaRPr>
          </a:p>
        </p:txBody>
      </p:sp>
      <p:sp>
        <p:nvSpPr>
          <p:cNvPr id="218142" name="Rectangle 30"/>
          <p:cNvSpPr>
            <a:spLocks noChangeArrowheads="1"/>
          </p:cNvSpPr>
          <p:nvPr/>
        </p:nvSpPr>
        <p:spPr bwMode="auto">
          <a:xfrm>
            <a:off x="1077913" y="5480050"/>
            <a:ext cx="1208087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200"/>
              <a:t>Process</a:t>
            </a:r>
          </a:p>
        </p:txBody>
      </p:sp>
      <p:sp>
        <p:nvSpPr>
          <p:cNvPr id="218143" name="Rectangle 31"/>
          <p:cNvSpPr>
            <a:spLocks noChangeArrowheads="1"/>
          </p:cNvSpPr>
          <p:nvPr/>
        </p:nvSpPr>
        <p:spPr bwMode="auto">
          <a:xfrm>
            <a:off x="762000" y="5480050"/>
            <a:ext cx="31591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1200" b="1">
              <a:latin typeface="Times New Roman" pitchFamily="18" charset="0"/>
            </a:endParaRPr>
          </a:p>
        </p:txBody>
      </p:sp>
      <p:sp>
        <p:nvSpPr>
          <p:cNvPr id="218144" name="Rectangle 32"/>
          <p:cNvSpPr>
            <a:spLocks noChangeArrowheads="1"/>
          </p:cNvSpPr>
          <p:nvPr/>
        </p:nvSpPr>
        <p:spPr bwMode="auto">
          <a:xfrm>
            <a:off x="1077913" y="5207000"/>
            <a:ext cx="1208087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200" b="1"/>
              <a:t>Interactive</a:t>
            </a:r>
          </a:p>
        </p:txBody>
      </p:sp>
      <p:sp>
        <p:nvSpPr>
          <p:cNvPr id="218145" name="Rectangle 33"/>
          <p:cNvSpPr>
            <a:spLocks noChangeArrowheads="1"/>
          </p:cNvSpPr>
          <p:nvPr/>
        </p:nvSpPr>
        <p:spPr bwMode="auto">
          <a:xfrm>
            <a:off x="762000" y="5207000"/>
            <a:ext cx="31591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200" b="1"/>
              <a:t>X</a:t>
            </a:r>
          </a:p>
        </p:txBody>
      </p:sp>
      <p:sp>
        <p:nvSpPr>
          <p:cNvPr id="218146" name="Rectangle 34"/>
          <p:cNvSpPr>
            <a:spLocks noChangeArrowheads="1"/>
          </p:cNvSpPr>
          <p:nvPr/>
        </p:nvSpPr>
        <p:spPr bwMode="auto">
          <a:xfrm>
            <a:off x="1077913" y="4933950"/>
            <a:ext cx="1208087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1200">
              <a:latin typeface="Times New Roman" pitchFamily="18" charset="0"/>
            </a:endParaRPr>
          </a:p>
        </p:txBody>
      </p:sp>
      <p:sp>
        <p:nvSpPr>
          <p:cNvPr id="218147" name="Rectangle 35"/>
          <p:cNvSpPr>
            <a:spLocks noChangeArrowheads="1"/>
          </p:cNvSpPr>
          <p:nvPr/>
        </p:nvSpPr>
        <p:spPr bwMode="auto">
          <a:xfrm>
            <a:off x="762000" y="4933950"/>
            <a:ext cx="31591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1200">
              <a:latin typeface="Times New Roman" pitchFamily="18" charset="0"/>
            </a:endParaRPr>
          </a:p>
        </p:txBody>
      </p:sp>
      <p:sp>
        <p:nvSpPr>
          <p:cNvPr id="218148" name="Rectangle 36"/>
          <p:cNvSpPr>
            <a:spLocks noChangeArrowheads="1"/>
          </p:cNvSpPr>
          <p:nvPr/>
        </p:nvSpPr>
        <p:spPr bwMode="auto">
          <a:xfrm>
            <a:off x="1077913" y="4660900"/>
            <a:ext cx="1208087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200"/>
              <a:t>Enterprise</a:t>
            </a:r>
          </a:p>
        </p:txBody>
      </p:sp>
      <p:sp>
        <p:nvSpPr>
          <p:cNvPr id="218149" name="Rectangle 37"/>
          <p:cNvSpPr>
            <a:spLocks noChangeArrowheads="1"/>
          </p:cNvSpPr>
          <p:nvPr/>
        </p:nvSpPr>
        <p:spPr bwMode="auto">
          <a:xfrm>
            <a:off x="762000" y="4660900"/>
            <a:ext cx="31591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1200">
              <a:latin typeface="Times New Roman" pitchFamily="18" charset="0"/>
            </a:endParaRPr>
          </a:p>
        </p:txBody>
      </p:sp>
      <p:sp>
        <p:nvSpPr>
          <p:cNvPr id="218150" name="Rectangle 38"/>
          <p:cNvSpPr>
            <a:spLocks noChangeArrowheads="1"/>
          </p:cNvSpPr>
          <p:nvPr/>
        </p:nvSpPr>
        <p:spPr bwMode="auto">
          <a:xfrm>
            <a:off x="1077913" y="4387850"/>
            <a:ext cx="1208087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200" b="1"/>
              <a:t>Shared</a:t>
            </a:r>
          </a:p>
        </p:txBody>
      </p:sp>
      <p:sp>
        <p:nvSpPr>
          <p:cNvPr id="218151" name="Rectangle 39"/>
          <p:cNvSpPr>
            <a:spLocks noChangeArrowheads="1"/>
          </p:cNvSpPr>
          <p:nvPr/>
        </p:nvSpPr>
        <p:spPr bwMode="auto">
          <a:xfrm>
            <a:off x="762000" y="4387850"/>
            <a:ext cx="31591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200" b="1"/>
              <a:t>X</a:t>
            </a:r>
          </a:p>
        </p:txBody>
      </p:sp>
      <p:sp>
        <p:nvSpPr>
          <p:cNvPr id="218152" name="Rectangle 40"/>
          <p:cNvSpPr>
            <a:spLocks noChangeArrowheads="1"/>
          </p:cNvSpPr>
          <p:nvPr/>
        </p:nvSpPr>
        <p:spPr bwMode="auto">
          <a:xfrm>
            <a:off x="1077913" y="4114800"/>
            <a:ext cx="1208087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200"/>
              <a:t>Specialized</a:t>
            </a:r>
          </a:p>
        </p:txBody>
      </p:sp>
      <p:sp>
        <p:nvSpPr>
          <p:cNvPr id="218153" name="Rectangle 41"/>
          <p:cNvSpPr>
            <a:spLocks noChangeArrowheads="1"/>
          </p:cNvSpPr>
          <p:nvPr/>
        </p:nvSpPr>
        <p:spPr bwMode="auto">
          <a:xfrm>
            <a:off x="762000" y="4114800"/>
            <a:ext cx="31591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1200" b="1">
              <a:latin typeface="Times New Roman" pitchFamily="18" charset="0"/>
            </a:endParaRPr>
          </a:p>
        </p:txBody>
      </p:sp>
      <p:sp>
        <p:nvSpPr>
          <p:cNvPr id="218154" name="Line 42"/>
          <p:cNvSpPr>
            <a:spLocks noChangeShapeType="1"/>
          </p:cNvSpPr>
          <p:nvPr/>
        </p:nvSpPr>
        <p:spPr bwMode="auto">
          <a:xfrm>
            <a:off x="762000" y="4114800"/>
            <a:ext cx="1524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18155" name="Line 43"/>
          <p:cNvSpPr>
            <a:spLocks noChangeShapeType="1"/>
          </p:cNvSpPr>
          <p:nvPr/>
        </p:nvSpPr>
        <p:spPr bwMode="auto">
          <a:xfrm>
            <a:off x="762000" y="43878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18156" name="Line 44"/>
          <p:cNvSpPr>
            <a:spLocks noChangeShapeType="1"/>
          </p:cNvSpPr>
          <p:nvPr/>
        </p:nvSpPr>
        <p:spPr bwMode="auto">
          <a:xfrm>
            <a:off x="762000" y="46609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18157" name="Line 45"/>
          <p:cNvSpPr>
            <a:spLocks noChangeShapeType="1"/>
          </p:cNvSpPr>
          <p:nvPr/>
        </p:nvSpPr>
        <p:spPr bwMode="auto">
          <a:xfrm>
            <a:off x="762000" y="49339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18158" name="Line 46"/>
          <p:cNvSpPr>
            <a:spLocks noChangeShapeType="1"/>
          </p:cNvSpPr>
          <p:nvPr/>
        </p:nvSpPr>
        <p:spPr bwMode="auto">
          <a:xfrm>
            <a:off x="762000" y="6026150"/>
            <a:ext cx="1524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18159" name="Line 47"/>
          <p:cNvSpPr>
            <a:spLocks noChangeShapeType="1"/>
          </p:cNvSpPr>
          <p:nvPr/>
        </p:nvSpPr>
        <p:spPr bwMode="auto">
          <a:xfrm>
            <a:off x="762000" y="4114800"/>
            <a:ext cx="0" cy="19113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18160" name="Line 48"/>
          <p:cNvSpPr>
            <a:spLocks noChangeShapeType="1"/>
          </p:cNvSpPr>
          <p:nvPr/>
        </p:nvSpPr>
        <p:spPr bwMode="auto">
          <a:xfrm>
            <a:off x="1077913" y="4114800"/>
            <a:ext cx="0" cy="1911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18161" name="Line 49"/>
          <p:cNvSpPr>
            <a:spLocks noChangeShapeType="1"/>
          </p:cNvSpPr>
          <p:nvPr/>
        </p:nvSpPr>
        <p:spPr bwMode="auto">
          <a:xfrm>
            <a:off x="2286000" y="4114800"/>
            <a:ext cx="0" cy="19113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18162" name="Line 50"/>
          <p:cNvSpPr>
            <a:spLocks noChangeShapeType="1"/>
          </p:cNvSpPr>
          <p:nvPr/>
        </p:nvSpPr>
        <p:spPr bwMode="auto">
          <a:xfrm>
            <a:off x="762000" y="52070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18163" name="Line 51"/>
          <p:cNvSpPr>
            <a:spLocks noChangeShapeType="1"/>
          </p:cNvSpPr>
          <p:nvPr/>
        </p:nvSpPr>
        <p:spPr bwMode="auto">
          <a:xfrm>
            <a:off x="762000" y="54800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18164" name="Line 52"/>
          <p:cNvSpPr>
            <a:spLocks noChangeShapeType="1"/>
          </p:cNvSpPr>
          <p:nvPr/>
        </p:nvSpPr>
        <p:spPr bwMode="auto">
          <a:xfrm>
            <a:off x="762000" y="57531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18166" name="Rectangle 54"/>
          <p:cNvSpPr>
            <a:spLocks noChangeArrowheads="1"/>
          </p:cNvSpPr>
          <p:nvPr/>
        </p:nvSpPr>
        <p:spPr bwMode="blackWhite">
          <a:xfrm>
            <a:off x="381000" y="1905000"/>
            <a:ext cx="990600" cy="533400"/>
          </a:xfrm>
          <a:prstGeom prst="rect">
            <a:avLst/>
          </a:prstGeom>
          <a:solidFill>
            <a:srgbClr val="CCECFF"/>
          </a:solidFill>
          <a:ln w="31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/>
          <a:lstStyle/>
          <a:p>
            <a:pPr algn="ctr" eaLnBrk="0" hangingPunct="0">
              <a:buFont typeface="Wingdings" pitchFamily="2" charset="2"/>
              <a:buNone/>
            </a:pPr>
            <a:endParaRPr lang="en-US" sz="1000" b="1" dirty="0">
              <a:solidFill>
                <a:schemeClr val="bg1"/>
              </a:solidFill>
            </a:endParaRPr>
          </a:p>
          <a:p>
            <a:pPr algn="ctr" eaLnBrk="0" hangingPunct="0">
              <a:buFont typeface="Wingdings" pitchFamily="2" charset="2"/>
              <a:buNone/>
            </a:pPr>
            <a:r>
              <a:rPr lang="en-US" sz="1000" b="1" dirty="0">
                <a:solidFill>
                  <a:schemeClr val="bg1"/>
                </a:solidFill>
              </a:rPr>
              <a:t>GAN</a:t>
            </a:r>
          </a:p>
          <a:p>
            <a:pPr algn="ctr" eaLnBrk="0" hangingPunct="0">
              <a:buFont typeface="Wingdings" pitchFamily="2" charset="2"/>
              <a:buNone/>
            </a:pP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18168" name="Text Box 56"/>
          <p:cNvSpPr txBox="1">
            <a:spLocks noChangeArrowheads="1"/>
          </p:cNvSpPr>
          <p:nvPr/>
        </p:nvSpPr>
        <p:spPr bwMode="black">
          <a:xfrm>
            <a:off x="0" y="1371600"/>
            <a:ext cx="2065338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>
            <a:spAutoFit/>
          </a:bodyPr>
          <a:lstStyle>
            <a:lvl1pPr marL="290513" indent="-290513">
              <a:defRPr>
                <a:solidFill>
                  <a:schemeClr val="tx1"/>
                </a:solidFill>
                <a:latin typeface="Arial" charset="0"/>
              </a:defRPr>
            </a:lvl1pPr>
            <a:lvl2pPr marL="455613">
              <a:defRPr>
                <a:solidFill>
                  <a:schemeClr val="tx1"/>
                </a:solidFill>
                <a:latin typeface="Arial" charset="0"/>
              </a:defRPr>
            </a:lvl2pPr>
            <a:lvl3pPr marL="646113">
              <a:defRPr>
                <a:solidFill>
                  <a:schemeClr val="tx1"/>
                </a:solidFill>
                <a:latin typeface="Arial" charset="0"/>
              </a:defRPr>
            </a:lvl3pPr>
            <a:lvl4pPr marL="838200">
              <a:defRPr>
                <a:solidFill>
                  <a:schemeClr val="tx1"/>
                </a:solidFill>
                <a:latin typeface="Arial" charset="0"/>
              </a:defRPr>
            </a:lvl4pPr>
            <a:lvl5pPr marL="990600">
              <a:defRPr>
                <a:solidFill>
                  <a:schemeClr val="tx1"/>
                </a:solidFill>
                <a:latin typeface="Arial" charset="0"/>
              </a:defRPr>
            </a:lvl5pPr>
            <a:lvl6pPr marL="144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90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36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81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000"/>
              <a:t>Client  Systems/Components</a:t>
            </a:r>
          </a:p>
        </p:txBody>
      </p:sp>
      <p:sp>
        <p:nvSpPr>
          <p:cNvPr id="218169" name="Rectangle 57"/>
          <p:cNvSpPr>
            <a:spLocks noChangeArrowheads="1"/>
          </p:cNvSpPr>
          <p:nvPr/>
        </p:nvSpPr>
        <p:spPr bwMode="blackWhite">
          <a:xfrm>
            <a:off x="2590800" y="4038600"/>
            <a:ext cx="2743200" cy="304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/>
          <a:lstStyle/>
          <a:p>
            <a:pPr marL="290513" indent="-290513" eaLnBrk="0" hangingPunct="0">
              <a:buFont typeface="Wingdings" pitchFamily="2" charset="2"/>
              <a:buNone/>
            </a:pPr>
            <a:r>
              <a:rPr lang="en-US" sz="1000" dirty="0">
                <a:solidFill>
                  <a:schemeClr val="bg1"/>
                </a:solidFill>
              </a:rPr>
              <a:t>Route Authorization Request Message</a:t>
            </a:r>
          </a:p>
        </p:txBody>
      </p:sp>
      <p:sp>
        <p:nvSpPr>
          <p:cNvPr id="218170" name="Rectangle 58"/>
          <p:cNvSpPr>
            <a:spLocks noChangeArrowheads="1"/>
          </p:cNvSpPr>
          <p:nvPr/>
        </p:nvSpPr>
        <p:spPr bwMode="blackWhite">
          <a:xfrm>
            <a:off x="2590800" y="4343400"/>
            <a:ext cx="2743200" cy="304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/>
          <a:lstStyle/>
          <a:p>
            <a:pPr marL="290513" indent="-290513" eaLnBrk="0" hangingPunct="0">
              <a:buFont typeface="Wingdings" pitchFamily="2" charset="2"/>
              <a:buNone/>
            </a:pPr>
            <a:r>
              <a:rPr lang="en-US" sz="1000" dirty="0">
                <a:solidFill>
                  <a:schemeClr val="bg1"/>
                </a:solidFill>
              </a:rPr>
              <a:t>Route Advice Message</a:t>
            </a:r>
          </a:p>
        </p:txBody>
      </p:sp>
      <p:sp>
        <p:nvSpPr>
          <p:cNvPr id="218171" name="Rectangle 59"/>
          <p:cNvSpPr>
            <a:spLocks noChangeArrowheads="1"/>
          </p:cNvSpPr>
          <p:nvPr/>
        </p:nvSpPr>
        <p:spPr bwMode="blackWhite">
          <a:xfrm>
            <a:off x="2590800" y="4648200"/>
            <a:ext cx="2743200" cy="304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/>
          <a:lstStyle/>
          <a:p>
            <a:pPr marL="290513" indent="-290513" eaLnBrk="0" hangingPunct="0">
              <a:buFont typeface="Wingdings" pitchFamily="2" charset="2"/>
              <a:buNone/>
            </a:pPr>
            <a:r>
              <a:rPr lang="en-US" sz="1000" dirty="0">
                <a:solidFill>
                  <a:schemeClr val="bg1"/>
                </a:solidFill>
              </a:rPr>
              <a:t>Route Network Management Message</a:t>
            </a:r>
          </a:p>
        </p:txBody>
      </p:sp>
      <p:sp>
        <p:nvSpPr>
          <p:cNvPr id="218172" name="Rectangle 60"/>
          <p:cNvSpPr>
            <a:spLocks noChangeArrowheads="1"/>
          </p:cNvSpPr>
          <p:nvPr/>
        </p:nvSpPr>
        <p:spPr bwMode="blackWhite">
          <a:xfrm>
            <a:off x="304800" y="3276600"/>
            <a:ext cx="1011238" cy="381000"/>
          </a:xfrm>
          <a:prstGeom prst="rect">
            <a:avLst/>
          </a:prstGeom>
          <a:solidFill>
            <a:srgbClr val="CCECFF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/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1000" b="1" dirty="0">
                <a:solidFill>
                  <a:schemeClr val="bg1"/>
                </a:solidFill>
              </a:rPr>
              <a:t>Global New Accounts</a:t>
            </a:r>
          </a:p>
        </p:txBody>
      </p:sp>
      <p:sp>
        <p:nvSpPr>
          <p:cNvPr id="218173" name="Oval 61"/>
          <p:cNvSpPr>
            <a:spLocks noChangeArrowheads="1"/>
          </p:cNvSpPr>
          <p:nvPr/>
        </p:nvSpPr>
        <p:spPr bwMode="blackWhite">
          <a:xfrm>
            <a:off x="1600200" y="3200400"/>
            <a:ext cx="520700" cy="457200"/>
          </a:xfrm>
          <a:prstGeom prst="ellipse">
            <a:avLst/>
          </a:prstGeom>
          <a:solidFill>
            <a:srgbClr val="CCECFF"/>
          </a:solidFill>
          <a:ln w="31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/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1000" b="1" dirty="0">
                <a:solidFill>
                  <a:schemeClr val="bg1"/>
                </a:solidFill>
              </a:rPr>
              <a:t>EMI</a:t>
            </a:r>
          </a:p>
        </p:txBody>
      </p:sp>
      <p:cxnSp>
        <p:nvCxnSpPr>
          <p:cNvPr id="218174" name="AutoShape 62"/>
          <p:cNvCxnSpPr>
            <a:cxnSpLocks noChangeShapeType="1"/>
            <a:stCxn id="218172" idx="3"/>
            <a:endCxn id="218173" idx="2"/>
          </p:cNvCxnSpPr>
          <p:nvPr/>
        </p:nvCxnSpPr>
        <p:spPr bwMode="black">
          <a:xfrm flipV="1">
            <a:off x="1316038" y="3429000"/>
            <a:ext cx="284162" cy="381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175" name="AutoShape 63"/>
          <p:cNvCxnSpPr>
            <a:cxnSpLocks noChangeShapeType="1"/>
            <a:stCxn id="218173" idx="6"/>
            <a:endCxn id="218248" idx="1"/>
          </p:cNvCxnSpPr>
          <p:nvPr/>
        </p:nvCxnSpPr>
        <p:spPr bwMode="black">
          <a:xfrm flipV="1">
            <a:off x="2120900" y="2971800"/>
            <a:ext cx="469900" cy="4572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8176" name="Rectangle 64"/>
          <p:cNvSpPr>
            <a:spLocks noChangeArrowheads="1"/>
          </p:cNvSpPr>
          <p:nvPr/>
        </p:nvSpPr>
        <p:spPr bwMode="blackWhite">
          <a:xfrm>
            <a:off x="2590800" y="3733800"/>
            <a:ext cx="2667000" cy="304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/>
          <a:lstStyle/>
          <a:p>
            <a:pPr marL="290513" indent="-290513" eaLnBrk="0" hangingPunct="0">
              <a:buFont typeface="Wingdings" pitchFamily="2" charset="2"/>
              <a:buNone/>
            </a:pPr>
            <a:r>
              <a:rPr lang="en-US" sz="1000" dirty="0">
                <a:solidFill>
                  <a:schemeClr val="bg1"/>
                </a:solidFill>
              </a:rPr>
              <a:t>Route File Update Message</a:t>
            </a:r>
          </a:p>
        </p:txBody>
      </p:sp>
      <p:sp>
        <p:nvSpPr>
          <p:cNvPr id="218187" name="Text Box 75"/>
          <p:cNvSpPr txBox="1">
            <a:spLocks noChangeArrowheads="1"/>
          </p:cNvSpPr>
          <p:nvPr/>
        </p:nvSpPr>
        <p:spPr bwMode="auto">
          <a:xfrm>
            <a:off x="7696200" y="4441825"/>
            <a:ext cx="1219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u="sng"/>
              <a:t>Retrieve Acquirer Data</a:t>
            </a:r>
          </a:p>
          <a:p>
            <a:pPr>
              <a:spcBef>
                <a:spcPct val="50000"/>
              </a:spcBef>
            </a:pPr>
            <a:r>
              <a:rPr lang="en-US" sz="800" u="sng"/>
              <a:t>Retrieve Issuer Data</a:t>
            </a:r>
          </a:p>
        </p:txBody>
      </p:sp>
      <p:sp>
        <p:nvSpPr>
          <p:cNvPr id="218191" name="Rectangle 79"/>
          <p:cNvSpPr>
            <a:spLocks noChangeArrowheads="1"/>
          </p:cNvSpPr>
          <p:nvPr/>
        </p:nvSpPr>
        <p:spPr bwMode="blackWhite">
          <a:xfrm>
            <a:off x="2590800" y="4953000"/>
            <a:ext cx="2743200" cy="304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/>
          <a:lstStyle/>
          <a:p>
            <a:pPr marL="290513" indent="-290513" eaLnBrk="0" hangingPunct="0">
              <a:buFont typeface="Wingdings" pitchFamily="2" charset="2"/>
              <a:buNone/>
            </a:pPr>
            <a:r>
              <a:rPr lang="en-US" sz="1000" dirty="0">
                <a:solidFill>
                  <a:schemeClr val="bg1"/>
                </a:solidFill>
              </a:rPr>
              <a:t>Validate Input Message</a:t>
            </a:r>
          </a:p>
        </p:txBody>
      </p:sp>
      <p:sp>
        <p:nvSpPr>
          <p:cNvPr id="218192" name="Rectangle 80"/>
          <p:cNvSpPr>
            <a:spLocks noChangeArrowheads="1"/>
          </p:cNvSpPr>
          <p:nvPr/>
        </p:nvSpPr>
        <p:spPr bwMode="blackWhite">
          <a:xfrm>
            <a:off x="2590800" y="5257800"/>
            <a:ext cx="2743200" cy="304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/>
          <a:lstStyle/>
          <a:p>
            <a:pPr marL="290513" indent="-290513" eaLnBrk="0" hangingPunct="0">
              <a:buFont typeface="Wingdings" pitchFamily="2" charset="2"/>
              <a:buNone/>
            </a:pPr>
            <a:r>
              <a:rPr lang="en-US" sz="1000" dirty="0">
                <a:solidFill>
                  <a:schemeClr val="bg1"/>
                </a:solidFill>
              </a:rPr>
              <a:t>Construct Output Message</a:t>
            </a:r>
          </a:p>
        </p:txBody>
      </p:sp>
      <p:cxnSp>
        <p:nvCxnSpPr>
          <p:cNvPr id="218193" name="AutoShape 81"/>
          <p:cNvCxnSpPr>
            <a:cxnSpLocks noChangeShapeType="1"/>
            <a:stCxn id="218166" idx="3"/>
            <a:endCxn id="218246" idx="2"/>
          </p:cNvCxnSpPr>
          <p:nvPr/>
        </p:nvCxnSpPr>
        <p:spPr bwMode="black">
          <a:xfrm>
            <a:off x="1371600" y="2171700"/>
            <a:ext cx="304800" cy="17145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8206" name="Text Box 94"/>
          <p:cNvSpPr txBox="1">
            <a:spLocks noChangeArrowheads="1"/>
          </p:cNvSpPr>
          <p:nvPr/>
        </p:nvSpPr>
        <p:spPr bwMode="auto">
          <a:xfrm>
            <a:off x="7696200" y="2155825"/>
            <a:ext cx="1295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u="sng"/>
              <a:t>Convert Amount</a:t>
            </a:r>
          </a:p>
          <a:p>
            <a:pPr>
              <a:spcBef>
                <a:spcPct val="50000"/>
              </a:spcBef>
            </a:pPr>
            <a:r>
              <a:rPr lang="en-US" sz="800" u="sng"/>
              <a:t>Validate Currency</a:t>
            </a:r>
          </a:p>
        </p:txBody>
      </p:sp>
      <p:sp>
        <p:nvSpPr>
          <p:cNvPr id="218207" name="Text Box 95"/>
          <p:cNvSpPr txBox="1">
            <a:spLocks noChangeArrowheads="1"/>
          </p:cNvSpPr>
          <p:nvPr/>
        </p:nvSpPr>
        <p:spPr bwMode="auto">
          <a:xfrm>
            <a:off x="7696200" y="2536825"/>
            <a:ext cx="838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u="sng"/>
              <a:t>Translate PIN</a:t>
            </a:r>
          </a:p>
        </p:txBody>
      </p:sp>
      <p:sp>
        <p:nvSpPr>
          <p:cNvPr id="218208" name="Text Box 96"/>
          <p:cNvSpPr txBox="1">
            <a:spLocks noChangeArrowheads="1"/>
          </p:cNvSpPr>
          <p:nvPr/>
        </p:nvSpPr>
        <p:spPr bwMode="auto">
          <a:xfrm>
            <a:off x="7696200" y="2819400"/>
            <a:ext cx="1447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u="sng"/>
              <a:t>Validate EMV Cryptogram</a:t>
            </a:r>
          </a:p>
        </p:txBody>
      </p:sp>
      <p:sp>
        <p:nvSpPr>
          <p:cNvPr id="218209" name="Text Box 97"/>
          <p:cNvSpPr txBox="1">
            <a:spLocks noChangeArrowheads="1"/>
          </p:cNvSpPr>
          <p:nvPr/>
        </p:nvSpPr>
        <p:spPr bwMode="auto">
          <a:xfrm>
            <a:off x="7696200" y="4213225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u="sng"/>
              <a:t>Process Issuer File Update</a:t>
            </a:r>
          </a:p>
        </p:txBody>
      </p:sp>
      <p:sp>
        <p:nvSpPr>
          <p:cNvPr id="218213" name="Text Box 101"/>
          <p:cNvSpPr txBox="1">
            <a:spLocks noChangeArrowheads="1"/>
          </p:cNvSpPr>
          <p:nvPr/>
        </p:nvSpPr>
        <p:spPr bwMode="auto">
          <a:xfrm>
            <a:off x="7696200" y="4822825"/>
            <a:ext cx="1295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u="sng"/>
              <a:t>Merchant  Processor</a:t>
            </a:r>
          </a:p>
        </p:txBody>
      </p:sp>
      <p:sp>
        <p:nvSpPr>
          <p:cNvPr id="218216" name="Text Box 104"/>
          <p:cNvSpPr txBox="1">
            <a:spLocks noChangeArrowheads="1"/>
          </p:cNvSpPr>
          <p:nvPr/>
        </p:nvSpPr>
        <p:spPr bwMode="auto">
          <a:xfrm>
            <a:off x="7696200" y="2998788"/>
            <a:ext cx="129540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u="sng"/>
              <a:t>Auth Charge</a:t>
            </a:r>
          </a:p>
          <a:p>
            <a:pPr>
              <a:spcBef>
                <a:spcPct val="50000"/>
              </a:spcBef>
            </a:pPr>
            <a:r>
              <a:rPr lang="en-US" sz="800" u="sng"/>
              <a:t>Reverse Charge</a:t>
            </a:r>
          </a:p>
          <a:p>
            <a:pPr>
              <a:spcBef>
                <a:spcPct val="50000"/>
              </a:spcBef>
            </a:pPr>
            <a:r>
              <a:rPr lang="en-US" sz="800" u="sng"/>
              <a:t>Post Auth</a:t>
            </a:r>
          </a:p>
        </p:txBody>
      </p:sp>
      <p:sp>
        <p:nvSpPr>
          <p:cNvPr id="218218" name="Text Box 106"/>
          <p:cNvSpPr txBox="1">
            <a:spLocks noChangeArrowheads="1"/>
          </p:cNvSpPr>
          <p:nvPr/>
        </p:nvSpPr>
        <p:spPr bwMode="auto">
          <a:xfrm>
            <a:off x="7696200" y="5051425"/>
            <a:ext cx="1295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u="sng"/>
              <a:t>Validate Address Info</a:t>
            </a:r>
          </a:p>
        </p:txBody>
      </p:sp>
      <p:sp>
        <p:nvSpPr>
          <p:cNvPr id="218134" name="Text Box 22"/>
          <p:cNvSpPr txBox="1">
            <a:spLocks noChangeArrowheads="1"/>
          </p:cNvSpPr>
          <p:nvPr/>
        </p:nvSpPr>
        <p:spPr bwMode="auto">
          <a:xfrm>
            <a:off x="5410200" y="3429000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00"/>
              <a:t>IL1</a:t>
            </a:r>
          </a:p>
        </p:txBody>
      </p:sp>
      <p:sp>
        <p:nvSpPr>
          <p:cNvPr id="218194" name="Text Box 82"/>
          <p:cNvSpPr txBox="1">
            <a:spLocks noChangeArrowheads="1"/>
          </p:cNvSpPr>
          <p:nvPr/>
        </p:nvSpPr>
        <p:spPr bwMode="black">
          <a:xfrm>
            <a:off x="6172200" y="990600"/>
            <a:ext cx="228600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>
            <a:spAutoFit/>
          </a:bodyPr>
          <a:lstStyle>
            <a:lvl1pPr marL="290513" indent="-290513">
              <a:defRPr>
                <a:solidFill>
                  <a:schemeClr val="tx1"/>
                </a:solidFill>
                <a:latin typeface="Arial" charset="0"/>
              </a:defRPr>
            </a:lvl1pPr>
            <a:lvl2pPr marL="455613">
              <a:defRPr>
                <a:solidFill>
                  <a:schemeClr val="tx1"/>
                </a:solidFill>
                <a:latin typeface="Arial" charset="0"/>
              </a:defRPr>
            </a:lvl2pPr>
            <a:lvl3pPr marL="646113">
              <a:defRPr>
                <a:solidFill>
                  <a:schemeClr val="tx1"/>
                </a:solidFill>
                <a:latin typeface="Arial" charset="0"/>
              </a:defRPr>
            </a:lvl3pPr>
            <a:lvl4pPr marL="838200">
              <a:defRPr>
                <a:solidFill>
                  <a:schemeClr val="tx1"/>
                </a:solidFill>
                <a:latin typeface="Arial" charset="0"/>
              </a:defRPr>
            </a:lvl4pPr>
            <a:lvl5pPr marL="990600">
              <a:defRPr>
                <a:solidFill>
                  <a:schemeClr val="tx1"/>
                </a:solidFill>
                <a:latin typeface="Arial" charset="0"/>
              </a:defRPr>
            </a:lvl5pPr>
            <a:lvl6pPr marL="144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90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36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81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000" b="1" u="sng"/>
              <a:t>Enterprise Components:</a:t>
            </a:r>
            <a:r>
              <a:rPr lang="en-US" sz="1000" b="1"/>
              <a:t>  None</a:t>
            </a:r>
          </a:p>
        </p:txBody>
      </p:sp>
      <p:sp>
        <p:nvSpPr>
          <p:cNvPr id="218201" name="Text Box 89"/>
          <p:cNvSpPr txBox="1">
            <a:spLocks noChangeArrowheads="1"/>
          </p:cNvSpPr>
          <p:nvPr/>
        </p:nvSpPr>
        <p:spPr bwMode="black">
          <a:xfrm>
            <a:off x="6019800" y="1905000"/>
            <a:ext cx="167640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>
            <a:spAutoFit/>
          </a:bodyPr>
          <a:lstStyle>
            <a:lvl1pPr marL="290513" indent="-290513">
              <a:defRPr>
                <a:solidFill>
                  <a:schemeClr val="tx1"/>
                </a:solidFill>
                <a:latin typeface="Arial" charset="0"/>
              </a:defRPr>
            </a:lvl1pPr>
            <a:lvl2pPr marL="455613">
              <a:defRPr>
                <a:solidFill>
                  <a:schemeClr val="tx1"/>
                </a:solidFill>
                <a:latin typeface="Arial" charset="0"/>
              </a:defRPr>
            </a:lvl2pPr>
            <a:lvl3pPr marL="646113">
              <a:defRPr>
                <a:solidFill>
                  <a:schemeClr val="tx1"/>
                </a:solidFill>
                <a:latin typeface="Arial" charset="0"/>
              </a:defRPr>
            </a:lvl3pPr>
            <a:lvl4pPr marL="838200">
              <a:defRPr>
                <a:solidFill>
                  <a:schemeClr val="tx1"/>
                </a:solidFill>
                <a:latin typeface="Arial" charset="0"/>
              </a:defRPr>
            </a:lvl4pPr>
            <a:lvl5pPr marL="990600">
              <a:defRPr>
                <a:solidFill>
                  <a:schemeClr val="tx1"/>
                </a:solidFill>
                <a:latin typeface="Arial" charset="0"/>
              </a:defRPr>
            </a:lvl5pPr>
            <a:lvl6pPr marL="144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90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36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81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000" b="1" u="sng"/>
              <a:t>Shared  Components</a:t>
            </a:r>
            <a:endParaRPr lang="en-US" sz="1000"/>
          </a:p>
        </p:txBody>
      </p:sp>
      <p:sp>
        <p:nvSpPr>
          <p:cNvPr id="218203" name="Rectangle 91"/>
          <p:cNvSpPr>
            <a:spLocks noChangeArrowheads="1"/>
          </p:cNvSpPr>
          <p:nvPr/>
        </p:nvSpPr>
        <p:spPr bwMode="blackWhite">
          <a:xfrm>
            <a:off x="6096000" y="2765425"/>
            <a:ext cx="1600200" cy="304800"/>
          </a:xfrm>
          <a:prstGeom prst="rect">
            <a:avLst/>
          </a:prstGeom>
          <a:solidFill>
            <a:srgbClr val="CCECFF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/>
          <a:lstStyle/>
          <a:p>
            <a:pPr eaLnBrk="0" hangingPunct="0">
              <a:buFont typeface="Wingdings" pitchFamily="2" charset="2"/>
              <a:buNone/>
            </a:pPr>
            <a:r>
              <a:rPr lang="en-US" sz="900" b="1" dirty="0">
                <a:solidFill>
                  <a:schemeClr val="bg1"/>
                </a:solidFill>
              </a:rPr>
              <a:t>CARD CAS </a:t>
            </a:r>
            <a:r>
              <a:rPr lang="en-US" sz="900" b="1" dirty="0" err="1">
                <a:solidFill>
                  <a:schemeClr val="bg1"/>
                </a:solidFill>
              </a:rPr>
              <a:t>Chipcard</a:t>
            </a:r>
            <a:r>
              <a:rPr lang="en-US" sz="900" b="1" dirty="0">
                <a:solidFill>
                  <a:schemeClr val="bg1"/>
                </a:solidFill>
              </a:rPr>
              <a:t> Manager</a:t>
            </a:r>
          </a:p>
        </p:txBody>
      </p:sp>
      <p:sp>
        <p:nvSpPr>
          <p:cNvPr id="218204" name="Rectangle 92"/>
          <p:cNvSpPr>
            <a:spLocks noChangeArrowheads="1"/>
          </p:cNvSpPr>
          <p:nvPr/>
        </p:nvSpPr>
        <p:spPr bwMode="blackWhite">
          <a:xfrm>
            <a:off x="6096000" y="2225675"/>
            <a:ext cx="1600200" cy="304800"/>
          </a:xfrm>
          <a:prstGeom prst="rect">
            <a:avLst/>
          </a:prstGeom>
          <a:solidFill>
            <a:srgbClr val="CCECFF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/>
          <a:lstStyle/>
          <a:p>
            <a:pPr eaLnBrk="0" hangingPunct="0">
              <a:buFont typeface="Wingdings" pitchFamily="2" charset="2"/>
              <a:buNone/>
            </a:pPr>
            <a:r>
              <a:rPr lang="en-US" sz="900" b="1" dirty="0">
                <a:solidFill>
                  <a:schemeClr val="bg1"/>
                </a:solidFill>
              </a:rPr>
              <a:t>Currency Conversion</a:t>
            </a:r>
          </a:p>
        </p:txBody>
      </p:sp>
      <p:sp>
        <p:nvSpPr>
          <p:cNvPr id="218205" name="Rectangle 93"/>
          <p:cNvSpPr>
            <a:spLocks noChangeArrowheads="1"/>
          </p:cNvSpPr>
          <p:nvPr/>
        </p:nvSpPr>
        <p:spPr bwMode="blackWhite">
          <a:xfrm>
            <a:off x="6096000" y="2536825"/>
            <a:ext cx="1600200" cy="228600"/>
          </a:xfrm>
          <a:prstGeom prst="rect">
            <a:avLst/>
          </a:prstGeom>
          <a:solidFill>
            <a:srgbClr val="CCECFF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/>
          <a:lstStyle/>
          <a:p>
            <a:pPr eaLnBrk="0" hangingPunct="0">
              <a:buFont typeface="Wingdings" pitchFamily="2" charset="2"/>
              <a:buNone/>
            </a:pPr>
            <a:r>
              <a:rPr lang="en-US" sz="900" b="1" dirty="0">
                <a:solidFill>
                  <a:schemeClr val="bg1"/>
                </a:solidFill>
              </a:rPr>
              <a:t>CARD CAS PIN Manager</a:t>
            </a:r>
          </a:p>
        </p:txBody>
      </p:sp>
      <p:sp>
        <p:nvSpPr>
          <p:cNvPr id="218211" name="Text Box 99"/>
          <p:cNvSpPr txBox="1">
            <a:spLocks noChangeArrowheads="1"/>
          </p:cNvSpPr>
          <p:nvPr/>
        </p:nvSpPr>
        <p:spPr bwMode="black">
          <a:xfrm>
            <a:off x="6172200" y="6400800"/>
            <a:ext cx="167640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>
            <a:spAutoFit/>
          </a:bodyPr>
          <a:lstStyle>
            <a:lvl1pPr marL="290513" indent="-290513">
              <a:defRPr>
                <a:solidFill>
                  <a:schemeClr val="tx1"/>
                </a:solidFill>
                <a:latin typeface="Arial" charset="0"/>
              </a:defRPr>
            </a:lvl1pPr>
            <a:lvl2pPr marL="455613">
              <a:defRPr>
                <a:solidFill>
                  <a:schemeClr val="tx1"/>
                </a:solidFill>
                <a:latin typeface="Arial" charset="0"/>
              </a:defRPr>
            </a:lvl2pPr>
            <a:lvl3pPr marL="646113">
              <a:defRPr>
                <a:solidFill>
                  <a:schemeClr val="tx1"/>
                </a:solidFill>
                <a:latin typeface="Arial" charset="0"/>
              </a:defRPr>
            </a:lvl3pPr>
            <a:lvl4pPr marL="838200">
              <a:defRPr>
                <a:solidFill>
                  <a:schemeClr val="tx1"/>
                </a:solidFill>
                <a:latin typeface="Arial" charset="0"/>
              </a:defRPr>
            </a:lvl4pPr>
            <a:lvl5pPr marL="990600">
              <a:defRPr>
                <a:solidFill>
                  <a:schemeClr val="tx1"/>
                </a:solidFill>
                <a:latin typeface="Arial" charset="0"/>
              </a:defRPr>
            </a:lvl5pPr>
            <a:lvl6pPr marL="144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90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36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81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000" b="1" u="sng"/>
              <a:t>Other</a:t>
            </a:r>
            <a:r>
              <a:rPr lang="en-US" sz="1000" b="1"/>
              <a:t>  </a:t>
            </a:r>
            <a:r>
              <a:rPr lang="en-US" sz="1000"/>
              <a:t>None</a:t>
            </a:r>
          </a:p>
        </p:txBody>
      </p:sp>
      <p:sp>
        <p:nvSpPr>
          <p:cNvPr id="218177" name="Rectangle 65"/>
          <p:cNvSpPr>
            <a:spLocks noChangeArrowheads="1"/>
          </p:cNvSpPr>
          <p:nvPr/>
        </p:nvSpPr>
        <p:spPr bwMode="blackWhite">
          <a:xfrm>
            <a:off x="6096000" y="4518025"/>
            <a:ext cx="1600200" cy="304800"/>
          </a:xfrm>
          <a:prstGeom prst="rect">
            <a:avLst/>
          </a:prstGeom>
          <a:solidFill>
            <a:srgbClr val="CCECFF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/>
          <a:lstStyle/>
          <a:p>
            <a:pPr eaLnBrk="0" hangingPunct="0">
              <a:buFont typeface="Wingdings" pitchFamily="2" charset="2"/>
              <a:buNone/>
            </a:pPr>
            <a:r>
              <a:rPr lang="en-US" sz="900" b="1">
                <a:solidFill>
                  <a:schemeClr val="bg1"/>
                </a:solidFill>
              </a:rPr>
              <a:t>Authorizations Network Manager</a:t>
            </a:r>
          </a:p>
        </p:txBody>
      </p:sp>
      <p:sp>
        <p:nvSpPr>
          <p:cNvPr id="218181" name="Rectangle 69"/>
          <p:cNvSpPr>
            <a:spLocks noChangeArrowheads="1"/>
          </p:cNvSpPr>
          <p:nvPr/>
        </p:nvSpPr>
        <p:spPr bwMode="blackWhite">
          <a:xfrm>
            <a:off x="6096000" y="4289425"/>
            <a:ext cx="1600200" cy="228600"/>
          </a:xfrm>
          <a:prstGeom prst="rect">
            <a:avLst/>
          </a:prstGeom>
          <a:solidFill>
            <a:srgbClr val="CCECFF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/>
          <a:lstStyle/>
          <a:p>
            <a:pPr eaLnBrk="0" hangingPunct="0">
              <a:buFont typeface="Wingdings" pitchFamily="2" charset="2"/>
              <a:buNone/>
            </a:pPr>
            <a:r>
              <a:rPr lang="en-US" sz="900" b="1">
                <a:solidFill>
                  <a:schemeClr val="bg1"/>
                </a:solidFill>
              </a:rPr>
              <a:t>Exception File Processor</a:t>
            </a:r>
          </a:p>
        </p:txBody>
      </p:sp>
      <p:sp>
        <p:nvSpPr>
          <p:cNvPr id="218210" name="Text Box 98"/>
          <p:cNvSpPr txBox="1">
            <a:spLocks noChangeArrowheads="1"/>
          </p:cNvSpPr>
          <p:nvPr/>
        </p:nvSpPr>
        <p:spPr bwMode="black">
          <a:xfrm>
            <a:off x="6096000" y="3984625"/>
            <a:ext cx="167640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>
            <a:spAutoFit/>
          </a:bodyPr>
          <a:lstStyle>
            <a:lvl1pPr marL="290513" indent="-290513">
              <a:defRPr>
                <a:solidFill>
                  <a:schemeClr val="tx1"/>
                </a:solidFill>
                <a:latin typeface="Arial" charset="0"/>
              </a:defRPr>
            </a:lvl1pPr>
            <a:lvl2pPr marL="455613">
              <a:defRPr>
                <a:solidFill>
                  <a:schemeClr val="tx1"/>
                </a:solidFill>
                <a:latin typeface="Arial" charset="0"/>
              </a:defRPr>
            </a:lvl2pPr>
            <a:lvl3pPr marL="646113">
              <a:defRPr>
                <a:solidFill>
                  <a:schemeClr val="tx1"/>
                </a:solidFill>
                <a:latin typeface="Arial" charset="0"/>
              </a:defRPr>
            </a:lvl3pPr>
            <a:lvl4pPr marL="838200">
              <a:defRPr>
                <a:solidFill>
                  <a:schemeClr val="tx1"/>
                </a:solidFill>
                <a:latin typeface="Arial" charset="0"/>
              </a:defRPr>
            </a:lvl4pPr>
            <a:lvl5pPr marL="990600">
              <a:defRPr>
                <a:solidFill>
                  <a:schemeClr val="tx1"/>
                </a:solidFill>
                <a:latin typeface="Arial" charset="0"/>
              </a:defRPr>
            </a:lvl5pPr>
            <a:lvl6pPr marL="144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90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36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81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000" b="1" u="sng"/>
              <a:t>Specialized  Components</a:t>
            </a:r>
            <a:endParaRPr lang="en-US" sz="1000"/>
          </a:p>
        </p:txBody>
      </p:sp>
      <p:sp>
        <p:nvSpPr>
          <p:cNvPr id="218212" name="Rectangle 100"/>
          <p:cNvSpPr>
            <a:spLocks noChangeArrowheads="1"/>
          </p:cNvSpPr>
          <p:nvPr/>
        </p:nvSpPr>
        <p:spPr bwMode="blackWhite">
          <a:xfrm>
            <a:off x="6096000" y="4822825"/>
            <a:ext cx="1600200" cy="228600"/>
          </a:xfrm>
          <a:prstGeom prst="rect">
            <a:avLst/>
          </a:prstGeom>
          <a:solidFill>
            <a:srgbClr val="CCECFF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/>
          <a:lstStyle/>
          <a:p>
            <a:pPr eaLnBrk="0" hangingPunct="0">
              <a:buFont typeface="Wingdings" pitchFamily="2" charset="2"/>
              <a:buNone/>
            </a:pPr>
            <a:r>
              <a:rPr lang="en-US" sz="900" b="1">
                <a:solidFill>
                  <a:schemeClr val="bg1"/>
                </a:solidFill>
              </a:rPr>
              <a:t>SE Merchant Processor</a:t>
            </a:r>
          </a:p>
        </p:txBody>
      </p:sp>
      <p:sp>
        <p:nvSpPr>
          <p:cNvPr id="218215" name="Rectangle 103"/>
          <p:cNvSpPr>
            <a:spLocks noChangeArrowheads="1"/>
          </p:cNvSpPr>
          <p:nvPr/>
        </p:nvSpPr>
        <p:spPr bwMode="blackWhite">
          <a:xfrm>
            <a:off x="6096000" y="3048000"/>
            <a:ext cx="1600200" cy="457200"/>
          </a:xfrm>
          <a:prstGeom prst="rect">
            <a:avLst/>
          </a:prstGeom>
          <a:solidFill>
            <a:srgbClr val="CCECFF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/>
          <a:lstStyle/>
          <a:p>
            <a:pPr eaLnBrk="0" hangingPunct="0">
              <a:buFont typeface="Wingdings" pitchFamily="2" charset="2"/>
              <a:buNone/>
            </a:pPr>
            <a:r>
              <a:rPr lang="en-US" sz="1000" b="1" dirty="0">
                <a:solidFill>
                  <a:schemeClr val="bg1"/>
                </a:solidFill>
              </a:rPr>
              <a:t>CARD CAS Authorize A Charge Processor</a:t>
            </a:r>
          </a:p>
        </p:txBody>
      </p:sp>
      <p:sp>
        <p:nvSpPr>
          <p:cNvPr id="218217" name="Rectangle 105"/>
          <p:cNvSpPr>
            <a:spLocks noChangeArrowheads="1"/>
          </p:cNvSpPr>
          <p:nvPr/>
        </p:nvSpPr>
        <p:spPr bwMode="blackWhite">
          <a:xfrm>
            <a:off x="6096000" y="5051425"/>
            <a:ext cx="1600200" cy="228600"/>
          </a:xfrm>
          <a:prstGeom prst="rect">
            <a:avLst/>
          </a:prstGeom>
          <a:solidFill>
            <a:srgbClr val="CCECFF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/>
          <a:lstStyle/>
          <a:p>
            <a:pPr eaLnBrk="0" hangingPunct="0">
              <a:buFont typeface="Wingdings" pitchFamily="2" charset="2"/>
              <a:buNone/>
            </a:pPr>
            <a:r>
              <a:rPr lang="en-US" sz="900" b="1">
                <a:solidFill>
                  <a:schemeClr val="bg1"/>
                </a:solidFill>
              </a:rPr>
              <a:t>Name/Address Processor</a:t>
            </a:r>
          </a:p>
        </p:txBody>
      </p:sp>
      <p:sp>
        <p:nvSpPr>
          <p:cNvPr id="218223" name="Line 111"/>
          <p:cNvSpPr>
            <a:spLocks noChangeShapeType="1"/>
          </p:cNvSpPr>
          <p:nvPr/>
        </p:nvSpPr>
        <p:spPr bwMode="auto">
          <a:xfrm flipH="1">
            <a:off x="5638800" y="2994025"/>
            <a:ext cx="457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8224" name="Line 112"/>
          <p:cNvSpPr>
            <a:spLocks noChangeShapeType="1"/>
          </p:cNvSpPr>
          <p:nvPr/>
        </p:nvSpPr>
        <p:spPr bwMode="auto">
          <a:xfrm flipH="1">
            <a:off x="5638800" y="3505200"/>
            <a:ext cx="457200" cy="124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8225" name="Line 113"/>
          <p:cNvSpPr>
            <a:spLocks noChangeShapeType="1"/>
          </p:cNvSpPr>
          <p:nvPr/>
        </p:nvSpPr>
        <p:spPr bwMode="auto">
          <a:xfrm flipH="1" flipV="1">
            <a:off x="5638800" y="4746625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8226" name="Line 114"/>
          <p:cNvSpPr>
            <a:spLocks noChangeShapeType="1"/>
          </p:cNvSpPr>
          <p:nvPr/>
        </p:nvSpPr>
        <p:spPr bwMode="auto">
          <a:xfrm flipH="1" flipV="1">
            <a:off x="5638800" y="474662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8227" name="Line 115"/>
          <p:cNvSpPr>
            <a:spLocks noChangeShapeType="1"/>
          </p:cNvSpPr>
          <p:nvPr/>
        </p:nvSpPr>
        <p:spPr bwMode="auto">
          <a:xfrm flipH="1" flipV="1">
            <a:off x="5638800" y="4746625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8228" name="Line 116"/>
          <p:cNvSpPr>
            <a:spLocks noChangeShapeType="1"/>
          </p:cNvSpPr>
          <p:nvPr/>
        </p:nvSpPr>
        <p:spPr bwMode="auto">
          <a:xfrm flipH="1">
            <a:off x="5638800" y="4670425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8229" name="Line 117"/>
          <p:cNvSpPr>
            <a:spLocks noChangeShapeType="1"/>
          </p:cNvSpPr>
          <p:nvPr/>
        </p:nvSpPr>
        <p:spPr bwMode="auto">
          <a:xfrm flipH="1">
            <a:off x="5638800" y="43656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8230" name="Line 118"/>
          <p:cNvSpPr>
            <a:spLocks noChangeShapeType="1"/>
          </p:cNvSpPr>
          <p:nvPr/>
        </p:nvSpPr>
        <p:spPr bwMode="auto">
          <a:xfrm flipH="1">
            <a:off x="5638800" y="2689225"/>
            <a:ext cx="4572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8231" name="Line 119"/>
          <p:cNvSpPr>
            <a:spLocks noChangeShapeType="1"/>
          </p:cNvSpPr>
          <p:nvPr/>
        </p:nvSpPr>
        <p:spPr bwMode="auto">
          <a:xfrm flipH="1">
            <a:off x="5638800" y="2308225"/>
            <a:ext cx="457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8232" name="Rectangle 120"/>
          <p:cNvSpPr>
            <a:spLocks noChangeArrowheads="1"/>
          </p:cNvSpPr>
          <p:nvPr/>
        </p:nvSpPr>
        <p:spPr bwMode="blackWhite">
          <a:xfrm>
            <a:off x="6096000" y="5280025"/>
            <a:ext cx="1600200" cy="381000"/>
          </a:xfrm>
          <a:prstGeom prst="rect">
            <a:avLst/>
          </a:prstGeom>
          <a:solidFill>
            <a:srgbClr val="CCECFF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/>
          <a:lstStyle/>
          <a:p>
            <a:pPr eaLnBrk="0" hangingPunct="0">
              <a:buFont typeface="Wingdings" pitchFamily="2" charset="2"/>
              <a:buNone/>
            </a:pPr>
            <a:r>
              <a:rPr lang="en-US" sz="900" b="1">
                <a:solidFill>
                  <a:schemeClr val="bg1"/>
                </a:solidFill>
              </a:rPr>
              <a:t>Authorization Switch Processor</a:t>
            </a:r>
          </a:p>
        </p:txBody>
      </p:sp>
      <p:sp>
        <p:nvSpPr>
          <p:cNvPr id="218233" name="Text Box 121"/>
          <p:cNvSpPr txBox="1">
            <a:spLocks noChangeArrowheads="1"/>
          </p:cNvSpPr>
          <p:nvPr/>
        </p:nvSpPr>
        <p:spPr bwMode="auto">
          <a:xfrm>
            <a:off x="7696200" y="5280025"/>
            <a:ext cx="1447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u="sng"/>
              <a:t>Process Input Auth Req</a:t>
            </a:r>
          </a:p>
          <a:p>
            <a:pPr>
              <a:spcBef>
                <a:spcPct val="50000"/>
              </a:spcBef>
            </a:pPr>
            <a:r>
              <a:rPr lang="en-US" sz="800" u="sng"/>
              <a:t>Process Input Auth Reply</a:t>
            </a:r>
          </a:p>
        </p:txBody>
      </p:sp>
      <p:sp>
        <p:nvSpPr>
          <p:cNvPr id="218236" name="Rectangle 124"/>
          <p:cNvSpPr>
            <a:spLocks noChangeArrowheads="1"/>
          </p:cNvSpPr>
          <p:nvPr/>
        </p:nvSpPr>
        <p:spPr bwMode="blackWhite">
          <a:xfrm>
            <a:off x="2590800" y="2514600"/>
            <a:ext cx="27432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/>
          <a:lstStyle/>
          <a:p>
            <a:pPr marL="290513" indent="-290513" eaLnBrk="0" hangingPunct="0">
              <a:buFont typeface="Wingdings" pitchFamily="2" charset="2"/>
              <a:buNone/>
            </a:pPr>
            <a:r>
              <a:rPr lang="en-US" sz="1000" b="1" dirty="0">
                <a:solidFill>
                  <a:schemeClr val="bg1"/>
                </a:solidFill>
              </a:rPr>
              <a:t>Parse Input Message</a:t>
            </a:r>
          </a:p>
        </p:txBody>
      </p:sp>
      <p:sp>
        <p:nvSpPr>
          <p:cNvPr id="218238" name="Text Box 126"/>
          <p:cNvSpPr txBox="1">
            <a:spLocks noChangeArrowheads="1"/>
          </p:cNvSpPr>
          <p:nvPr/>
        </p:nvSpPr>
        <p:spPr bwMode="auto">
          <a:xfrm>
            <a:off x="1828800" y="2286000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00"/>
              <a:t>IL1</a:t>
            </a:r>
          </a:p>
        </p:txBody>
      </p:sp>
      <p:sp>
        <p:nvSpPr>
          <p:cNvPr id="218239" name="Text Box 127"/>
          <p:cNvSpPr txBox="1">
            <a:spLocks noChangeArrowheads="1"/>
          </p:cNvSpPr>
          <p:nvPr/>
        </p:nvSpPr>
        <p:spPr bwMode="auto">
          <a:xfrm>
            <a:off x="7696200" y="5965825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u="sng"/>
              <a:t>Publish Authorization Advice</a:t>
            </a:r>
          </a:p>
        </p:txBody>
      </p:sp>
      <p:sp>
        <p:nvSpPr>
          <p:cNvPr id="218240" name="Rectangle 128"/>
          <p:cNvSpPr>
            <a:spLocks noChangeArrowheads="1"/>
          </p:cNvSpPr>
          <p:nvPr/>
        </p:nvSpPr>
        <p:spPr bwMode="blackWhite">
          <a:xfrm>
            <a:off x="6096000" y="5889625"/>
            <a:ext cx="1600200" cy="304800"/>
          </a:xfrm>
          <a:prstGeom prst="rect">
            <a:avLst/>
          </a:prstGeom>
          <a:solidFill>
            <a:srgbClr val="CCECFF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/>
          <a:lstStyle/>
          <a:p>
            <a:pPr eaLnBrk="0" hangingPunct="0">
              <a:buFont typeface="Wingdings" pitchFamily="2" charset="2"/>
              <a:buNone/>
            </a:pPr>
            <a:r>
              <a:rPr lang="en-US" sz="900" b="1">
                <a:solidFill>
                  <a:schemeClr val="bg1"/>
                </a:solidFill>
              </a:rPr>
              <a:t>Authorization Advice Processor</a:t>
            </a:r>
          </a:p>
        </p:txBody>
      </p:sp>
      <p:sp>
        <p:nvSpPr>
          <p:cNvPr id="218241" name="Line 129"/>
          <p:cNvSpPr>
            <a:spLocks noChangeShapeType="1"/>
          </p:cNvSpPr>
          <p:nvPr/>
        </p:nvSpPr>
        <p:spPr bwMode="auto">
          <a:xfrm flipH="1" flipV="1">
            <a:off x="5638800" y="4746625"/>
            <a:ext cx="457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8242" name="Rectangle 130"/>
          <p:cNvSpPr>
            <a:spLocks noChangeArrowheads="1"/>
          </p:cNvSpPr>
          <p:nvPr/>
        </p:nvSpPr>
        <p:spPr bwMode="blackWhite">
          <a:xfrm>
            <a:off x="5715000" y="1371600"/>
            <a:ext cx="1011238" cy="457200"/>
          </a:xfrm>
          <a:prstGeom prst="rect">
            <a:avLst/>
          </a:prstGeom>
          <a:solidFill>
            <a:srgbClr val="CCECFF"/>
          </a:solidFill>
          <a:ln w="31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/>
          <a:lstStyle/>
          <a:p>
            <a:pPr algn="ctr" eaLnBrk="0" hangingPunct="0">
              <a:buFont typeface="Wingdings" pitchFamily="2" charset="2"/>
              <a:buNone/>
            </a:pPr>
            <a:endParaRPr lang="en-US" sz="1000" b="1" dirty="0">
              <a:solidFill>
                <a:schemeClr val="bg1"/>
              </a:solidFill>
            </a:endParaRPr>
          </a:p>
          <a:p>
            <a:pPr algn="ctr" eaLnBrk="0" hangingPunct="0">
              <a:buFont typeface="Wingdings" pitchFamily="2" charset="2"/>
              <a:buNone/>
            </a:pPr>
            <a:r>
              <a:rPr lang="en-US" sz="1000" b="1" dirty="0">
                <a:solidFill>
                  <a:schemeClr val="bg1"/>
                </a:solidFill>
              </a:rPr>
              <a:t>GAN</a:t>
            </a:r>
          </a:p>
          <a:p>
            <a:pPr algn="ctr" eaLnBrk="0" hangingPunct="0">
              <a:buFont typeface="Wingdings" pitchFamily="2" charset="2"/>
              <a:buNone/>
            </a:pP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18244" name="Text Box 132"/>
          <p:cNvSpPr txBox="1">
            <a:spLocks noChangeArrowheads="1"/>
          </p:cNvSpPr>
          <p:nvPr/>
        </p:nvSpPr>
        <p:spPr bwMode="auto">
          <a:xfrm>
            <a:off x="6705600" y="1371600"/>
            <a:ext cx="1752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u="sng"/>
              <a:t>Route Auth Request to Issuer</a:t>
            </a:r>
          </a:p>
          <a:p>
            <a:pPr>
              <a:spcBef>
                <a:spcPct val="50000"/>
              </a:spcBef>
            </a:pPr>
            <a:r>
              <a:rPr lang="en-US" sz="800" u="sng"/>
              <a:t>Route Auth Reply to Network</a:t>
            </a:r>
          </a:p>
        </p:txBody>
      </p:sp>
      <p:sp>
        <p:nvSpPr>
          <p:cNvPr id="218245" name="Line 133"/>
          <p:cNvSpPr>
            <a:spLocks noChangeShapeType="1"/>
          </p:cNvSpPr>
          <p:nvPr/>
        </p:nvSpPr>
        <p:spPr bwMode="auto">
          <a:xfrm flipV="1">
            <a:off x="5334000" y="1676400"/>
            <a:ext cx="3810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8246" name="Oval 134"/>
          <p:cNvSpPr>
            <a:spLocks noChangeArrowheads="1"/>
          </p:cNvSpPr>
          <p:nvPr/>
        </p:nvSpPr>
        <p:spPr bwMode="blackWhite">
          <a:xfrm>
            <a:off x="1676400" y="2057400"/>
            <a:ext cx="549275" cy="571500"/>
          </a:xfrm>
          <a:prstGeom prst="ellipse">
            <a:avLst/>
          </a:prstGeom>
          <a:solidFill>
            <a:srgbClr val="CCECFF"/>
          </a:solidFill>
          <a:ln w="317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1297" tIns="41297" rIns="66075" bIns="66075" anchor="ctr"/>
          <a:lstStyle/>
          <a:p>
            <a:pPr algn="ctr"/>
            <a:r>
              <a:rPr lang="en-US" sz="1000" b="1">
                <a:solidFill>
                  <a:srgbClr val="000000"/>
                </a:solidFill>
              </a:rPr>
              <a:t>TCP/IP</a:t>
            </a:r>
            <a:endParaRPr lang="en-US"/>
          </a:p>
        </p:txBody>
      </p:sp>
      <p:cxnSp>
        <p:nvCxnSpPr>
          <p:cNvPr id="218247" name="AutoShape 135"/>
          <p:cNvCxnSpPr>
            <a:cxnSpLocks noChangeShapeType="1"/>
            <a:endCxn id="218236" idx="1"/>
          </p:cNvCxnSpPr>
          <p:nvPr/>
        </p:nvCxnSpPr>
        <p:spPr bwMode="black">
          <a:xfrm>
            <a:off x="2209800" y="2438400"/>
            <a:ext cx="381000" cy="2286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8248" name="Rectangle 136"/>
          <p:cNvSpPr>
            <a:spLocks noChangeArrowheads="1"/>
          </p:cNvSpPr>
          <p:nvPr/>
        </p:nvSpPr>
        <p:spPr bwMode="blackWhite">
          <a:xfrm>
            <a:off x="2590800" y="2819400"/>
            <a:ext cx="27432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73152" bIns="73152" anchor="ctr"/>
          <a:lstStyle/>
          <a:p>
            <a:pPr marL="290513" indent="-290513" eaLnBrk="0" hangingPunct="0">
              <a:buFont typeface="Wingdings" pitchFamily="2" charset="2"/>
              <a:buNone/>
            </a:pPr>
            <a:r>
              <a:rPr lang="en-US" sz="1000" b="1">
                <a:solidFill>
                  <a:schemeClr val="bg1"/>
                </a:solidFill>
              </a:rPr>
              <a:t>Transform Message</a:t>
            </a:r>
          </a:p>
        </p:txBody>
      </p:sp>
    </p:spTree>
    <p:extLst>
      <p:ext uri="{BB962C8B-B14F-4D97-AF65-F5344CB8AC3E}">
        <p14:creationId xmlns:p14="http://schemas.microsoft.com/office/powerpoint/2010/main" val="25124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609600"/>
            <a:ext cx="7543800" cy="914400"/>
          </a:xfrm>
        </p:spPr>
        <p:txBody>
          <a:bodyPr/>
          <a:lstStyle/>
          <a:p>
            <a:r>
              <a:rPr lang="en-US" dirty="0"/>
              <a:t>SNA vs. TCP/IP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Stratus devices are being replaced with GAN devices.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2667000" y="3124200"/>
            <a:ext cx="1219200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>
                <a:solidFill>
                  <a:schemeClr val="tx1"/>
                </a:solidFill>
                <a:effectLst/>
              </a:rPr>
              <a:t>STRATUS</a:t>
            </a:r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7315200" y="4114800"/>
            <a:ext cx="914400" cy="609600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>
                <a:solidFill>
                  <a:schemeClr val="bg2"/>
                </a:solidFill>
                <a:effectLst/>
              </a:rPr>
              <a:t>CAS</a:t>
            </a:r>
          </a:p>
        </p:txBody>
      </p:sp>
      <p:cxnSp>
        <p:nvCxnSpPr>
          <p:cNvPr id="22536" name="AutoShape 8"/>
          <p:cNvCxnSpPr>
            <a:cxnSpLocks noChangeShapeType="1"/>
            <a:stCxn id="22533" idx="3"/>
            <a:endCxn id="22534" idx="1"/>
          </p:cNvCxnSpPr>
          <p:nvPr/>
        </p:nvCxnSpPr>
        <p:spPr bwMode="auto">
          <a:xfrm>
            <a:off x="3886200" y="3429000"/>
            <a:ext cx="3429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9" name="Text Box 11"/>
          <p:cNvSpPr txBox="1">
            <a:spLocks noChangeArrowheads="1"/>
          </p:cNvSpPr>
          <p:nvPr/>
        </p:nvSpPr>
        <p:spPr bwMode="auto">
          <a:xfrm rot="956045">
            <a:off x="4648200" y="34290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chemeClr val="tx1"/>
                </a:solidFill>
                <a:effectLst/>
              </a:rPr>
              <a:t>SNA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 rot="-1149944">
            <a:off x="5105400" y="50292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>
                <a:solidFill>
                  <a:schemeClr val="tx1"/>
                </a:solidFill>
                <a:effectLst/>
              </a:rPr>
              <a:t>IP</a:t>
            </a:r>
          </a:p>
        </p:txBody>
      </p:sp>
      <p:sp>
        <p:nvSpPr>
          <p:cNvPr id="22541" name="AutoShape 13"/>
          <p:cNvSpPr>
            <a:spLocks noChangeArrowheads="1"/>
          </p:cNvSpPr>
          <p:nvPr/>
        </p:nvSpPr>
        <p:spPr bwMode="auto">
          <a:xfrm>
            <a:off x="533400" y="3733800"/>
            <a:ext cx="1143000" cy="609600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>
                <a:solidFill>
                  <a:schemeClr val="bg2"/>
                </a:solidFill>
                <a:effectLst/>
              </a:rPr>
              <a:t>Merchants</a:t>
            </a:r>
          </a:p>
        </p:txBody>
      </p:sp>
      <p:cxnSp>
        <p:nvCxnSpPr>
          <p:cNvPr id="22542" name="AutoShape 14"/>
          <p:cNvCxnSpPr>
            <a:cxnSpLocks noChangeShapeType="1"/>
            <a:stCxn id="22541" idx="3"/>
            <a:endCxn id="22533" idx="1"/>
          </p:cNvCxnSpPr>
          <p:nvPr/>
        </p:nvCxnSpPr>
        <p:spPr bwMode="auto">
          <a:xfrm flipV="1">
            <a:off x="1676400" y="34290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1676400" y="4038600"/>
            <a:ext cx="9906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V="1">
            <a:off x="4191000" y="4495800"/>
            <a:ext cx="31242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pSp>
        <p:nvGrpSpPr>
          <p:cNvPr id="22556" name="Group 28"/>
          <p:cNvGrpSpPr>
            <a:grpSpLocks/>
          </p:cNvGrpSpPr>
          <p:nvPr/>
        </p:nvGrpSpPr>
        <p:grpSpPr bwMode="auto">
          <a:xfrm>
            <a:off x="2514600" y="4343400"/>
            <a:ext cx="1720850" cy="1293813"/>
            <a:chOff x="3394" y="1607"/>
            <a:chExt cx="1084" cy="815"/>
          </a:xfrm>
        </p:grpSpPr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3394" y="1607"/>
              <a:ext cx="10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GAN Complex</a:t>
              </a:r>
            </a:p>
          </p:txBody>
        </p:sp>
        <p:sp>
          <p:nvSpPr>
            <p:cNvPr id="22555" name="AutoShape 27"/>
            <p:cNvSpPr>
              <a:spLocks noChangeArrowheads="1"/>
            </p:cNvSpPr>
            <p:nvPr/>
          </p:nvSpPr>
          <p:spPr bwMode="auto">
            <a:xfrm>
              <a:off x="3504" y="1809"/>
              <a:ext cx="960" cy="613"/>
            </a:xfrm>
            <a:prstGeom prst="flowChartProcess">
              <a:avLst/>
            </a:prstGeom>
            <a:solidFill>
              <a:schemeClr val="accent1"/>
            </a:solidFill>
            <a:ln w="571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APSRV1</a:t>
              </a:r>
            </a:p>
            <a:p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APSRV2</a:t>
              </a:r>
            </a:p>
            <a:p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APSRV3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28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304800" y="838200"/>
            <a:ext cx="3962400" cy="376238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effectLst/>
              </a:rPr>
              <a:t>Authorization message from Stratus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304800" y="1524000"/>
            <a:ext cx="3962400" cy="381000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effectLst/>
              </a:rPr>
              <a:t>Links inbound (YA8x)</a:t>
            </a: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5105400" y="838200"/>
            <a:ext cx="3810000" cy="376238"/>
          </a:xfrm>
          <a:prstGeom prst="flowChartProcess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>
                <a:solidFill>
                  <a:srgbClr val="333300"/>
                </a:solidFill>
                <a:effectLst/>
              </a:rPr>
              <a:t>Authorization message from GAN</a:t>
            </a:r>
          </a:p>
        </p:txBody>
      </p:sp>
      <p:sp>
        <p:nvSpPr>
          <p:cNvPr id="23561" name="AutoShape 9"/>
          <p:cNvSpPr>
            <a:spLocks noChangeArrowheads="1"/>
          </p:cNvSpPr>
          <p:nvPr/>
        </p:nvSpPr>
        <p:spPr bwMode="auto">
          <a:xfrm>
            <a:off x="5105400" y="1524000"/>
            <a:ext cx="3810000" cy="376238"/>
          </a:xfrm>
          <a:prstGeom prst="flowChartProcess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>
                <a:solidFill>
                  <a:srgbClr val="333300"/>
                </a:solidFill>
                <a:effectLst/>
              </a:rPr>
              <a:t>Middleware Inbound (DU7x)</a:t>
            </a:r>
          </a:p>
        </p:txBody>
      </p:sp>
      <p:sp>
        <p:nvSpPr>
          <p:cNvPr id="23563" name="AutoShape 11"/>
          <p:cNvSpPr>
            <a:spLocks noChangeArrowheads="1"/>
          </p:cNvSpPr>
          <p:nvPr/>
        </p:nvSpPr>
        <p:spPr bwMode="auto">
          <a:xfrm>
            <a:off x="5105400" y="2362200"/>
            <a:ext cx="3810000" cy="376238"/>
          </a:xfrm>
          <a:prstGeom prst="flowChartProcess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>
                <a:solidFill>
                  <a:srgbClr val="333300"/>
                </a:solidFill>
                <a:effectLst/>
              </a:rPr>
              <a:t>Links IP Inbound (YYxx)</a:t>
            </a:r>
          </a:p>
        </p:txBody>
      </p:sp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2438400" y="3200400"/>
            <a:ext cx="4114800" cy="376238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dirty="0" smtClean="0">
                <a:solidFill>
                  <a:schemeClr val="bg2"/>
                </a:solidFill>
                <a:effectLst/>
              </a:rPr>
              <a:t>CAS Applications (RA6x)  (Parsing)</a:t>
            </a:r>
            <a:endParaRPr lang="en-US" dirty="0">
              <a:solidFill>
                <a:schemeClr val="bg2"/>
              </a:solidFill>
              <a:effectLst/>
            </a:endParaRP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2438400" y="4038600"/>
            <a:ext cx="4114800" cy="457200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>
                <a:solidFill>
                  <a:schemeClr val="bg2"/>
                </a:solidFill>
                <a:effectLst/>
              </a:rPr>
              <a:t>Links Outbound  (ZA8x)</a:t>
            </a:r>
          </a:p>
        </p:txBody>
      </p:sp>
      <p:sp>
        <p:nvSpPr>
          <p:cNvPr id="23567" name="AutoShape 15"/>
          <p:cNvSpPr>
            <a:spLocks noChangeArrowheads="1"/>
          </p:cNvSpPr>
          <p:nvPr/>
        </p:nvSpPr>
        <p:spPr bwMode="auto">
          <a:xfrm>
            <a:off x="5105400" y="4876800"/>
            <a:ext cx="3810000" cy="449263"/>
          </a:xfrm>
          <a:prstGeom prst="flowChartProcess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>
                <a:solidFill>
                  <a:srgbClr val="333300"/>
                </a:solidFill>
                <a:effectLst/>
              </a:rPr>
              <a:t>Links IP Outbound (YZxx)</a:t>
            </a:r>
          </a:p>
        </p:txBody>
      </p:sp>
      <p:sp>
        <p:nvSpPr>
          <p:cNvPr id="23569" name="AutoShape 17"/>
          <p:cNvSpPr>
            <a:spLocks noChangeArrowheads="1"/>
          </p:cNvSpPr>
          <p:nvPr/>
        </p:nvSpPr>
        <p:spPr bwMode="auto">
          <a:xfrm>
            <a:off x="5105400" y="5638800"/>
            <a:ext cx="3810000" cy="376238"/>
          </a:xfrm>
          <a:prstGeom prst="flowChartProcess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>
                <a:solidFill>
                  <a:srgbClr val="333300"/>
                </a:solidFill>
                <a:effectLst/>
              </a:rPr>
              <a:t>Middleware Outbound (DV7x)</a:t>
            </a:r>
          </a:p>
        </p:txBody>
      </p:sp>
      <p:sp>
        <p:nvSpPr>
          <p:cNvPr id="23570" name="AutoShape 18"/>
          <p:cNvSpPr>
            <a:spLocks noChangeArrowheads="1"/>
          </p:cNvSpPr>
          <p:nvPr/>
        </p:nvSpPr>
        <p:spPr bwMode="auto">
          <a:xfrm>
            <a:off x="5105400" y="6300788"/>
            <a:ext cx="3810000" cy="423862"/>
          </a:xfrm>
          <a:prstGeom prst="flowChartProcess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>
                <a:solidFill>
                  <a:srgbClr val="333300"/>
                </a:solidFill>
                <a:effectLst/>
              </a:rPr>
              <a:t>Response to GAN</a:t>
            </a:r>
          </a:p>
        </p:txBody>
      </p:sp>
      <p:sp>
        <p:nvSpPr>
          <p:cNvPr id="23571" name="AutoShape 19"/>
          <p:cNvSpPr>
            <a:spLocks noChangeArrowheads="1"/>
          </p:cNvSpPr>
          <p:nvPr/>
        </p:nvSpPr>
        <p:spPr bwMode="auto">
          <a:xfrm>
            <a:off x="228600" y="6248400"/>
            <a:ext cx="3962400" cy="376238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effectLst/>
              </a:rPr>
              <a:t>Response to Stratus</a:t>
            </a:r>
          </a:p>
        </p:txBody>
      </p:sp>
      <p:cxnSp>
        <p:nvCxnSpPr>
          <p:cNvPr id="23573" name="AutoShape 21"/>
          <p:cNvCxnSpPr>
            <a:cxnSpLocks noChangeShapeType="1"/>
            <a:stCxn id="23556" idx="2"/>
            <a:endCxn id="23557" idx="0"/>
          </p:cNvCxnSpPr>
          <p:nvPr/>
        </p:nvCxnSpPr>
        <p:spPr bwMode="auto">
          <a:xfrm>
            <a:off x="2286000" y="1214438"/>
            <a:ext cx="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5" name="AutoShape 23"/>
          <p:cNvCxnSpPr>
            <a:cxnSpLocks noChangeShapeType="1"/>
            <a:stCxn id="23565" idx="2"/>
            <a:endCxn id="23566" idx="0"/>
          </p:cNvCxnSpPr>
          <p:nvPr/>
        </p:nvCxnSpPr>
        <p:spPr bwMode="auto">
          <a:xfrm>
            <a:off x="4495800" y="3576638"/>
            <a:ext cx="0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7" name="AutoShape 25"/>
          <p:cNvCxnSpPr>
            <a:cxnSpLocks noChangeShapeType="1"/>
            <a:stCxn id="23559" idx="2"/>
            <a:endCxn id="23561" idx="0"/>
          </p:cNvCxnSpPr>
          <p:nvPr/>
        </p:nvCxnSpPr>
        <p:spPr bwMode="auto">
          <a:xfrm>
            <a:off x="7010400" y="1243013"/>
            <a:ext cx="0" cy="25241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8" name="AutoShape 26"/>
          <p:cNvCxnSpPr>
            <a:cxnSpLocks noChangeShapeType="1"/>
            <a:stCxn id="23561" idx="2"/>
            <a:endCxn id="23563" idx="0"/>
          </p:cNvCxnSpPr>
          <p:nvPr/>
        </p:nvCxnSpPr>
        <p:spPr bwMode="auto">
          <a:xfrm>
            <a:off x="7010400" y="1928813"/>
            <a:ext cx="0" cy="40481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81" name="AutoShape 29"/>
          <p:cNvCxnSpPr>
            <a:cxnSpLocks noChangeShapeType="1"/>
            <a:stCxn id="23567" idx="2"/>
            <a:endCxn id="23569" idx="0"/>
          </p:cNvCxnSpPr>
          <p:nvPr/>
        </p:nvCxnSpPr>
        <p:spPr bwMode="auto">
          <a:xfrm>
            <a:off x="7010400" y="5354638"/>
            <a:ext cx="0" cy="25558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82" name="AutoShape 30"/>
          <p:cNvCxnSpPr>
            <a:cxnSpLocks noChangeShapeType="1"/>
            <a:stCxn id="23569" idx="2"/>
            <a:endCxn id="23570" idx="0"/>
          </p:cNvCxnSpPr>
          <p:nvPr/>
        </p:nvCxnSpPr>
        <p:spPr bwMode="auto">
          <a:xfrm>
            <a:off x="7010400" y="6043613"/>
            <a:ext cx="0" cy="2286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3" name="Line 31"/>
          <p:cNvSpPr>
            <a:spLocks noChangeShapeType="1"/>
          </p:cNvSpPr>
          <p:nvPr/>
        </p:nvSpPr>
        <p:spPr bwMode="auto">
          <a:xfrm flipH="1">
            <a:off x="5410200" y="2743200"/>
            <a:ext cx="1676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>
            <a:off x="2286000" y="1905000"/>
            <a:ext cx="1295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 flipH="1">
            <a:off x="1981200" y="4495800"/>
            <a:ext cx="16002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5562600" y="4495800"/>
            <a:ext cx="1447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89" name="Text Box 37"/>
          <p:cNvSpPr txBox="1">
            <a:spLocks noChangeArrowheads="1"/>
          </p:cNvSpPr>
          <p:nvPr/>
        </p:nvSpPr>
        <p:spPr bwMode="auto">
          <a:xfrm>
            <a:off x="762000" y="0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4000">
                <a:effectLst/>
              </a:rPr>
              <a:t>SNA &amp; TCP/IP MESSAGE FLOW</a:t>
            </a:r>
          </a:p>
        </p:txBody>
      </p:sp>
    </p:spTree>
    <p:extLst>
      <p:ext uri="{BB962C8B-B14F-4D97-AF65-F5344CB8AC3E}">
        <p14:creationId xmlns:p14="http://schemas.microsoft.com/office/powerpoint/2010/main" val="46926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81000"/>
            <a:ext cx="7543800" cy="9144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TABLES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600200" y="1219200"/>
            <a:ext cx="66294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CIST</a:t>
            </a:r>
            <a:r>
              <a:rPr lang="en-US" sz="2400" dirty="0"/>
              <a:t> – Core Index Socket Table	4096 bytes</a:t>
            </a:r>
          </a:p>
          <a:p>
            <a:pPr>
              <a:lnSpc>
                <a:spcPct val="80000"/>
              </a:lnSpc>
            </a:pPr>
            <a:r>
              <a:rPr lang="en-US" sz="2400" b="1" dirty="0"/>
              <a:t>CSDT</a:t>
            </a:r>
            <a:r>
              <a:rPr lang="en-US" sz="2400" dirty="0"/>
              <a:t> – Core Socket Detail Table	200,000 bytes</a:t>
            </a:r>
          </a:p>
          <a:p>
            <a:pPr>
              <a:lnSpc>
                <a:spcPct val="80000"/>
              </a:lnSpc>
            </a:pPr>
            <a:r>
              <a:rPr lang="en-US" sz="2400" b="1" dirty="0"/>
              <a:t>ACCT</a:t>
            </a:r>
            <a:r>
              <a:rPr lang="en-US" sz="2400" dirty="0"/>
              <a:t> – Access Code Core Table	200,000 bytes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File copies of these tables are: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b="1" dirty="0"/>
              <a:t>FSDM</a:t>
            </a:r>
            <a:r>
              <a:rPr lang="en-US" sz="2000" dirty="0"/>
              <a:t> – File SDN Master record, for building the CIST and CSDT.  Face type = </a:t>
            </a:r>
            <a:r>
              <a:rPr lang="en-US" sz="2000" b="1" dirty="0"/>
              <a:t>#MISU4</a:t>
            </a:r>
            <a:r>
              <a:rPr lang="en-US" sz="2000" dirty="0"/>
              <a:t>,  Face Ordinal = </a:t>
            </a:r>
            <a:r>
              <a:rPr lang="en-US" sz="2000" b="1" dirty="0"/>
              <a:t>88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b="1" dirty="0"/>
              <a:t>FACT</a:t>
            </a:r>
            <a:r>
              <a:rPr lang="en-US" sz="2000" dirty="0"/>
              <a:t> – File Access Code Master record, for building the ACCT.  Face type = #LY2Y2, Face Ordinals 0-100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The core tables are populated in-core during cycle-up (HH80) with data from their corresponding file record.</a:t>
            </a:r>
          </a:p>
        </p:txBody>
      </p:sp>
    </p:spTree>
    <p:extLst>
      <p:ext uri="{BB962C8B-B14F-4D97-AF65-F5344CB8AC3E}">
        <p14:creationId xmlns:p14="http://schemas.microsoft.com/office/powerpoint/2010/main" val="9430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ACCT – Access Code Core Table</a:t>
            </a:r>
          </a:p>
        </p:txBody>
      </p:sp>
      <p:sp>
        <p:nvSpPr>
          <p:cNvPr id="1105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DSECTs – </a:t>
            </a:r>
            <a:r>
              <a:rPr lang="en-US" sz="1800" b="1" dirty="0"/>
              <a:t>LY2Y2</a:t>
            </a:r>
            <a:r>
              <a:rPr lang="en-US" sz="1800" dirty="0"/>
              <a:t> (file copy) &amp; </a:t>
            </a:r>
            <a:r>
              <a:rPr lang="en-US" sz="1800" b="1" dirty="0"/>
              <a:t>LCACA</a:t>
            </a:r>
            <a:r>
              <a:rPr lang="en-US" sz="1800" dirty="0"/>
              <a:t> (core copy)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This is a </a:t>
            </a:r>
            <a:r>
              <a:rPr lang="en-US" sz="1800" dirty="0" err="1"/>
              <a:t>a</a:t>
            </a:r>
            <a:r>
              <a:rPr lang="en-US" sz="1800" dirty="0"/>
              <a:t> copy  of the WS (LWSWS) table, with spare bytes for expansion.  (Initially this was a copy of the WS table.  Now that it is built there is no need to keep them in synch since the ACCT is strictly for IP.)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Additionally, each access code has an IP-enabled indicator.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If a message is received into the IP-infrastructure and the IP-enabled indicator is not set, the message is discarded.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During cycle-up (HH80), segment DG71 will copy the file record to the core copy of the Access Code Core Table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Two core copies exist, addressed via </a:t>
            </a:r>
            <a:r>
              <a:rPr lang="en-US" sz="1800" dirty="0" err="1"/>
              <a:t>globals</a:t>
            </a:r>
            <a:r>
              <a:rPr lang="en-US" sz="1800" dirty="0"/>
              <a:t> </a:t>
            </a:r>
            <a:r>
              <a:rPr lang="en-US" sz="1800" b="1" dirty="0"/>
              <a:t>@ACCTAD1</a:t>
            </a:r>
            <a:r>
              <a:rPr lang="en-US" sz="1800" dirty="0"/>
              <a:t> and </a:t>
            </a:r>
            <a:r>
              <a:rPr lang="en-US" sz="1800" b="1" dirty="0"/>
              <a:t>@ACCTAD2</a:t>
            </a:r>
            <a:r>
              <a:rPr lang="en-US" sz="1800" dirty="0"/>
              <a:t>.  This allows for on-line updates to be made to the inactive copy.  After the update, global </a:t>
            </a:r>
            <a:r>
              <a:rPr lang="en-US" sz="1800" b="1" dirty="0"/>
              <a:t>@ACCTCUR</a:t>
            </a:r>
            <a:r>
              <a:rPr lang="en-US" sz="1800" dirty="0"/>
              <a:t> will  be flipped to the updated table (a value of either ’01’ or ’02’)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When the table is flipped, the SDNs will be copied from the prior active table to the currently active table.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46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Cycle-up </a:t>
            </a:r>
            <a:r>
              <a:rPr lang="en-US" dirty="0" smtClean="0"/>
              <a:t>Process</a:t>
            </a:r>
            <a:endParaRPr lang="en-US" dirty="0"/>
          </a:p>
        </p:txBody>
      </p:sp>
      <p:grpSp>
        <p:nvGrpSpPr>
          <p:cNvPr id="77827" name="Group 3"/>
          <p:cNvGrpSpPr>
            <a:grpSpLocks/>
          </p:cNvGrpSpPr>
          <p:nvPr/>
        </p:nvGrpSpPr>
        <p:grpSpPr bwMode="auto">
          <a:xfrm>
            <a:off x="2971800" y="1524000"/>
            <a:ext cx="3152775" cy="1479550"/>
            <a:chOff x="1968" y="1369"/>
            <a:chExt cx="1986" cy="932"/>
          </a:xfrm>
        </p:grpSpPr>
        <p:sp>
          <p:nvSpPr>
            <p:cNvPr id="77828" name="AutoShape 4"/>
            <p:cNvSpPr>
              <a:spLocks noChangeArrowheads="1"/>
            </p:cNvSpPr>
            <p:nvPr/>
          </p:nvSpPr>
          <p:spPr bwMode="auto">
            <a:xfrm>
              <a:off x="2683" y="1369"/>
              <a:ext cx="490" cy="237"/>
            </a:xfrm>
            <a:prstGeom prst="flowChartProcess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HH80</a:t>
              </a:r>
            </a:p>
          </p:txBody>
        </p:sp>
        <p:sp>
          <p:nvSpPr>
            <p:cNvPr id="77829" name="AutoShape 5"/>
            <p:cNvSpPr>
              <a:spLocks noChangeArrowheads="1"/>
            </p:cNvSpPr>
            <p:nvPr/>
          </p:nvSpPr>
          <p:spPr bwMode="auto">
            <a:xfrm>
              <a:off x="1968" y="2064"/>
              <a:ext cx="498" cy="237"/>
            </a:xfrm>
            <a:prstGeom prst="flowChartProcess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DG70</a:t>
              </a:r>
            </a:p>
          </p:txBody>
        </p:sp>
        <p:sp>
          <p:nvSpPr>
            <p:cNvPr id="77830" name="AutoShape 6"/>
            <p:cNvSpPr>
              <a:spLocks noChangeArrowheads="1"/>
            </p:cNvSpPr>
            <p:nvPr/>
          </p:nvSpPr>
          <p:spPr bwMode="auto">
            <a:xfrm>
              <a:off x="3456" y="2064"/>
              <a:ext cx="498" cy="237"/>
            </a:xfrm>
            <a:prstGeom prst="flowChartProcess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DG71</a:t>
              </a:r>
            </a:p>
          </p:txBody>
        </p:sp>
        <p:sp>
          <p:nvSpPr>
            <p:cNvPr id="77831" name="Freeform 7"/>
            <p:cNvSpPr>
              <a:spLocks/>
            </p:cNvSpPr>
            <p:nvPr/>
          </p:nvSpPr>
          <p:spPr bwMode="auto">
            <a:xfrm>
              <a:off x="2208" y="1602"/>
              <a:ext cx="588" cy="462"/>
            </a:xfrm>
            <a:custGeom>
              <a:avLst/>
              <a:gdLst>
                <a:gd name="T0" fmla="*/ 588 w 588"/>
                <a:gd name="T1" fmla="*/ 0 h 462"/>
                <a:gd name="T2" fmla="*/ 0 w 588"/>
                <a:gd name="T3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8" h="462">
                  <a:moveTo>
                    <a:pt x="588" y="0"/>
                  </a:moveTo>
                  <a:lnTo>
                    <a:pt x="0" y="46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77832" name="Freeform 8"/>
            <p:cNvSpPr>
              <a:spLocks/>
            </p:cNvSpPr>
            <p:nvPr/>
          </p:nvSpPr>
          <p:spPr bwMode="auto">
            <a:xfrm>
              <a:off x="3096" y="1602"/>
              <a:ext cx="648" cy="462"/>
            </a:xfrm>
            <a:custGeom>
              <a:avLst/>
              <a:gdLst>
                <a:gd name="T0" fmla="*/ 0 w 648"/>
                <a:gd name="T1" fmla="*/ 0 h 462"/>
                <a:gd name="T2" fmla="*/ 648 w 648"/>
                <a:gd name="T3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8" h="462">
                  <a:moveTo>
                    <a:pt x="0" y="0"/>
                  </a:moveTo>
                  <a:lnTo>
                    <a:pt x="648" y="46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 rot="-2219651">
              <a:off x="2161" y="1676"/>
              <a:ext cx="4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CREMC</a:t>
              </a:r>
            </a:p>
          </p:txBody>
        </p:sp>
        <p:sp>
          <p:nvSpPr>
            <p:cNvPr id="77834" name="Text Box 10"/>
            <p:cNvSpPr txBox="1">
              <a:spLocks noChangeArrowheads="1"/>
            </p:cNvSpPr>
            <p:nvPr/>
          </p:nvSpPr>
          <p:spPr bwMode="auto">
            <a:xfrm rot="2421953">
              <a:off x="3264" y="1632"/>
              <a:ext cx="4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CREMC</a:t>
              </a:r>
            </a:p>
          </p:txBody>
        </p:sp>
      </p:grp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533400" y="3581400"/>
            <a:ext cx="751224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DG70: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Retrieves File SDN Master Table (record type = #MISU4, ordinal 88)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Builds CIST (Core Index Socket Table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).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 algn="l">
              <a:buFont typeface="Wingdings" pitchFamily="2" charset="2"/>
              <a:buChar char="§"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Builds CSDT (Core Socket Detail Table)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 algn="l">
              <a:buFont typeface="Wingdings" pitchFamily="2" charset="2"/>
              <a:buChar char="§"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buFont typeface="Wingdings" pitchFamily="2" charset="2"/>
              <a:buChar char="§"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DG71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Retrieves File Access Code Table (record type = #LY2Y2, ordinals 0-100)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Builds Access Code Core Table</a:t>
            </a:r>
          </a:p>
        </p:txBody>
      </p:sp>
    </p:spTree>
    <p:extLst>
      <p:ext uri="{BB962C8B-B14F-4D97-AF65-F5344CB8AC3E}">
        <p14:creationId xmlns:p14="http://schemas.microsoft.com/office/powerpoint/2010/main" val="42445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624</TotalTime>
  <Words>1396</Words>
  <Application>Microsoft Office PowerPoint</Application>
  <PresentationFormat>On-screen Show (4:3)</PresentationFormat>
  <Paragraphs>305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Thatch</vt:lpstr>
      <vt:lpstr>ANR Inbound/Outbound Message flow </vt:lpstr>
      <vt:lpstr>Content Overview</vt:lpstr>
      <vt:lpstr>This flow diagram illustrates the flow of information from Cardholder at the Point-of-Sale (POS), through the Acquiring Partner (Merchant/Third Party) to the American Express Authorization Network.    </vt:lpstr>
      <vt:lpstr>PowerPoint Presentation</vt:lpstr>
      <vt:lpstr>SNA vs. TCP/IP</vt:lpstr>
      <vt:lpstr>PowerPoint Presentation</vt:lpstr>
      <vt:lpstr> TABLES</vt:lpstr>
      <vt:lpstr>ACCT – Access Code Core Table</vt:lpstr>
      <vt:lpstr>Cycle-up Process</vt:lpstr>
      <vt:lpstr>Packets and Messages</vt:lpstr>
      <vt:lpstr>Packets and Messages, Cont.</vt:lpstr>
      <vt:lpstr>PORT, SOCKET &amp; CONNECTION</vt:lpstr>
      <vt:lpstr>Establishing a Connection</vt:lpstr>
      <vt:lpstr>High-level Message Flow</vt:lpstr>
      <vt:lpstr>Segment Overview</vt:lpstr>
      <vt:lpstr>Segment Overview, Cont.</vt:lpstr>
      <vt:lpstr>TCP/IP Middleware - Inbound</vt:lpstr>
      <vt:lpstr>Links Inbound Application</vt:lpstr>
      <vt:lpstr>GAN Input Message Router</vt:lpstr>
      <vt:lpstr>SNA/TCP Output Message Flow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</cp:revision>
  <dcterms:created xsi:type="dcterms:W3CDTF">2006-08-16T00:00:00Z</dcterms:created>
  <dcterms:modified xsi:type="dcterms:W3CDTF">2015-02-10T04:29:48Z</dcterms:modified>
</cp:coreProperties>
</file>