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5"/>
  </p:notesMasterIdLst>
  <p:sldIdLst>
    <p:sldId id="256" r:id="rId2"/>
    <p:sldId id="258" r:id="rId3"/>
    <p:sldId id="301" r:id="rId4"/>
    <p:sldId id="302" r:id="rId5"/>
    <p:sldId id="304" r:id="rId6"/>
    <p:sldId id="305" r:id="rId7"/>
    <p:sldId id="306" r:id="rId8"/>
    <p:sldId id="307" r:id="rId9"/>
    <p:sldId id="308" r:id="rId10"/>
    <p:sldId id="310" r:id="rId11"/>
    <p:sldId id="311" r:id="rId12"/>
    <p:sldId id="312" r:id="rId13"/>
    <p:sldId id="313" r:id="rId14"/>
    <p:sldId id="314" r:id="rId15"/>
    <p:sldId id="315" r:id="rId16"/>
    <p:sldId id="316" r:id="rId17"/>
    <p:sldId id="317" r:id="rId18"/>
    <p:sldId id="319" r:id="rId19"/>
    <p:sldId id="320" r:id="rId20"/>
    <p:sldId id="322" r:id="rId21"/>
    <p:sldId id="321" r:id="rId22"/>
    <p:sldId id="323" r:id="rId23"/>
    <p:sldId id="324" r:id="rId24"/>
    <p:sldId id="325" r:id="rId25"/>
    <p:sldId id="326" r:id="rId26"/>
    <p:sldId id="327" r:id="rId27"/>
    <p:sldId id="328" r:id="rId28"/>
    <p:sldId id="329" r:id="rId29"/>
    <p:sldId id="330" r:id="rId30"/>
    <p:sldId id="331" r:id="rId31"/>
    <p:sldId id="332" r:id="rId32"/>
    <p:sldId id="333" r:id="rId33"/>
    <p:sldId id="334" r:id="rId34"/>
    <p:sldId id="335" r:id="rId35"/>
    <p:sldId id="336" r:id="rId36"/>
    <p:sldId id="337" r:id="rId37"/>
    <p:sldId id="338" r:id="rId38"/>
    <p:sldId id="339" r:id="rId39"/>
    <p:sldId id="340" r:id="rId40"/>
    <p:sldId id="341" r:id="rId41"/>
    <p:sldId id="342" r:id="rId42"/>
    <p:sldId id="343" r:id="rId43"/>
    <p:sldId id="268"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71" autoAdjust="0"/>
  </p:normalViewPr>
  <p:slideViewPr>
    <p:cSldViewPr>
      <p:cViewPr varScale="1">
        <p:scale>
          <a:sx n="70" d="100"/>
          <a:sy n="70" d="100"/>
        </p:scale>
        <p:origin x="1386" y="72"/>
      </p:cViewPr>
      <p:guideLst>
        <p:guide orient="horz" pos="2160"/>
        <p:guide pos="2880"/>
      </p:guideLst>
    </p:cSldViewPr>
  </p:slideViewPr>
  <p:outlineViewPr>
    <p:cViewPr>
      <p:scale>
        <a:sx n="33" d="100"/>
        <a:sy n="33" d="100"/>
      </p:scale>
      <p:origin x="0" y="2489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5B76DF-F053-4EA5-ACE7-431DD8417F25}" type="datetimeFigureOut">
              <a:rPr lang="en-US" smtClean="0"/>
              <a:pPr/>
              <a:t>2/17/2016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6A0B45-B91D-49DB-BA29-6D5FBB38879C}" type="slidenum">
              <a:rPr lang="en-US" smtClean="0"/>
              <a:pPr/>
              <a:t>‹#›</a:t>
            </a:fld>
            <a:endParaRPr lang="en-US"/>
          </a:p>
        </p:txBody>
      </p:sp>
    </p:spTree>
    <p:extLst>
      <p:ext uri="{BB962C8B-B14F-4D97-AF65-F5344CB8AC3E}">
        <p14:creationId xmlns:p14="http://schemas.microsoft.com/office/powerpoint/2010/main" val="1410823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6A0B45-B91D-49DB-BA29-6D5FBB38879C}" type="slidenum">
              <a:rPr lang="en-US" smtClean="0"/>
              <a:pPr/>
              <a:t>1</a:t>
            </a:fld>
            <a:endParaRPr lang="en-US"/>
          </a:p>
        </p:txBody>
      </p:sp>
    </p:spTree>
    <p:extLst>
      <p:ext uri="{BB962C8B-B14F-4D97-AF65-F5344CB8AC3E}">
        <p14:creationId xmlns:p14="http://schemas.microsoft.com/office/powerpoint/2010/main" val="18709477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6A0B45-B91D-49DB-BA29-6D5FBB38879C}" type="slidenum">
              <a:rPr lang="en-US" smtClean="0"/>
              <a:pPr/>
              <a:t>10</a:t>
            </a:fld>
            <a:endParaRPr lang="en-US"/>
          </a:p>
        </p:txBody>
      </p:sp>
    </p:spTree>
    <p:extLst>
      <p:ext uri="{BB962C8B-B14F-4D97-AF65-F5344CB8AC3E}">
        <p14:creationId xmlns:p14="http://schemas.microsoft.com/office/powerpoint/2010/main" val="16966914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6A0B45-B91D-49DB-BA29-6D5FBB38879C}" type="slidenum">
              <a:rPr lang="en-US" smtClean="0"/>
              <a:pPr/>
              <a:t>11</a:t>
            </a:fld>
            <a:endParaRPr lang="en-US"/>
          </a:p>
        </p:txBody>
      </p:sp>
    </p:spTree>
    <p:extLst>
      <p:ext uri="{BB962C8B-B14F-4D97-AF65-F5344CB8AC3E}">
        <p14:creationId xmlns:p14="http://schemas.microsoft.com/office/powerpoint/2010/main" val="16966914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6A0B45-B91D-49DB-BA29-6D5FBB38879C}" type="slidenum">
              <a:rPr lang="en-US" smtClean="0"/>
              <a:pPr/>
              <a:t>12</a:t>
            </a:fld>
            <a:endParaRPr lang="en-US"/>
          </a:p>
        </p:txBody>
      </p:sp>
    </p:spTree>
    <p:extLst>
      <p:ext uri="{BB962C8B-B14F-4D97-AF65-F5344CB8AC3E}">
        <p14:creationId xmlns:p14="http://schemas.microsoft.com/office/powerpoint/2010/main" val="16966914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6A0B45-B91D-49DB-BA29-6D5FBB38879C}" type="slidenum">
              <a:rPr lang="en-US" smtClean="0"/>
              <a:pPr/>
              <a:t>13</a:t>
            </a:fld>
            <a:endParaRPr lang="en-US"/>
          </a:p>
        </p:txBody>
      </p:sp>
    </p:spTree>
    <p:extLst>
      <p:ext uri="{BB962C8B-B14F-4D97-AF65-F5344CB8AC3E}">
        <p14:creationId xmlns:p14="http://schemas.microsoft.com/office/powerpoint/2010/main" val="16966914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6A0B45-B91D-49DB-BA29-6D5FBB38879C}" type="slidenum">
              <a:rPr lang="en-US" smtClean="0"/>
              <a:pPr/>
              <a:t>14</a:t>
            </a:fld>
            <a:endParaRPr lang="en-US"/>
          </a:p>
        </p:txBody>
      </p:sp>
    </p:spTree>
    <p:extLst>
      <p:ext uri="{BB962C8B-B14F-4D97-AF65-F5344CB8AC3E}">
        <p14:creationId xmlns:p14="http://schemas.microsoft.com/office/powerpoint/2010/main" val="16966914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6A0B45-B91D-49DB-BA29-6D5FBB38879C}" type="slidenum">
              <a:rPr lang="en-US" smtClean="0"/>
              <a:pPr/>
              <a:t>15</a:t>
            </a:fld>
            <a:endParaRPr lang="en-US"/>
          </a:p>
        </p:txBody>
      </p:sp>
    </p:spTree>
    <p:extLst>
      <p:ext uri="{BB962C8B-B14F-4D97-AF65-F5344CB8AC3E}">
        <p14:creationId xmlns:p14="http://schemas.microsoft.com/office/powerpoint/2010/main" val="16966914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6A0B45-B91D-49DB-BA29-6D5FBB38879C}" type="slidenum">
              <a:rPr lang="en-US" smtClean="0"/>
              <a:pPr/>
              <a:t>16</a:t>
            </a:fld>
            <a:endParaRPr lang="en-US"/>
          </a:p>
        </p:txBody>
      </p:sp>
    </p:spTree>
    <p:extLst>
      <p:ext uri="{BB962C8B-B14F-4D97-AF65-F5344CB8AC3E}">
        <p14:creationId xmlns:p14="http://schemas.microsoft.com/office/powerpoint/2010/main" val="16966914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6A0B45-B91D-49DB-BA29-6D5FBB38879C}" type="slidenum">
              <a:rPr lang="en-US" smtClean="0"/>
              <a:pPr/>
              <a:t>17</a:t>
            </a:fld>
            <a:endParaRPr lang="en-US"/>
          </a:p>
        </p:txBody>
      </p:sp>
    </p:spTree>
    <p:extLst>
      <p:ext uri="{BB962C8B-B14F-4D97-AF65-F5344CB8AC3E}">
        <p14:creationId xmlns:p14="http://schemas.microsoft.com/office/powerpoint/2010/main" val="16966914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6A0B45-B91D-49DB-BA29-6D5FBB38879C}" type="slidenum">
              <a:rPr lang="en-US" smtClean="0"/>
              <a:pPr/>
              <a:t>18</a:t>
            </a:fld>
            <a:endParaRPr lang="en-US"/>
          </a:p>
        </p:txBody>
      </p:sp>
    </p:spTree>
    <p:extLst>
      <p:ext uri="{BB962C8B-B14F-4D97-AF65-F5344CB8AC3E}">
        <p14:creationId xmlns:p14="http://schemas.microsoft.com/office/powerpoint/2010/main" val="16966914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6A0B45-B91D-49DB-BA29-6D5FBB38879C}" type="slidenum">
              <a:rPr lang="en-US" smtClean="0"/>
              <a:pPr/>
              <a:t>19</a:t>
            </a:fld>
            <a:endParaRPr lang="en-US"/>
          </a:p>
        </p:txBody>
      </p:sp>
    </p:spTree>
    <p:extLst>
      <p:ext uri="{BB962C8B-B14F-4D97-AF65-F5344CB8AC3E}">
        <p14:creationId xmlns:p14="http://schemas.microsoft.com/office/powerpoint/2010/main" val="1696691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6A0B45-B91D-49DB-BA29-6D5FBB38879C}" type="slidenum">
              <a:rPr lang="en-US" smtClean="0"/>
              <a:pPr/>
              <a:t>2</a:t>
            </a:fld>
            <a:endParaRPr lang="en-US"/>
          </a:p>
        </p:txBody>
      </p:sp>
    </p:spTree>
    <p:extLst>
      <p:ext uri="{BB962C8B-B14F-4D97-AF65-F5344CB8AC3E}">
        <p14:creationId xmlns:p14="http://schemas.microsoft.com/office/powerpoint/2010/main" val="41120944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6A0B45-B91D-49DB-BA29-6D5FBB38879C}" type="slidenum">
              <a:rPr lang="en-US" smtClean="0"/>
              <a:pPr/>
              <a:t>20</a:t>
            </a:fld>
            <a:endParaRPr lang="en-US"/>
          </a:p>
        </p:txBody>
      </p:sp>
    </p:spTree>
    <p:extLst>
      <p:ext uri="{BB962C8B-B14F-4D97-AF65-F5344CB8AC3E}">
        <p14:creationId xmlns:p14="http://schemas.microsoft.com/office/powerpoint/2010/main" val="16966914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6A0B45-B91D-49DB-BA29-6D5FBB38879C}" type="slidenum">
              <a:rPr lang="en-US" smtClean="0"/>
              <a:pPr/>
              <a:t>21</a:t>
            </a:fld>
            <a:endParaRPr lang="en-US"/>
          </a:p>
        </p:txBody>
      </p:sp>
    </p:spTree>
    <p:extLst>
      <p:ext uri="{BB962C8B-B14F-4D97-AF65-F5344CB8AC3E}">
        <p14:creationId xmlns:p14="http://schemas.microsoft.com/office/powerpoint/2010/main" val="16966914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6A0B45-B91D-49DB-BA29-6D5FBB38879C}" type="slidenum">
              <a:rPr lang="en-US" smtClean="0"/>
              <a:pPr/>
              <a:t>22</a:t>
            </a:fld>
            <a:endParaRPr lang="en-US"/>
          </a:p>
        </p:txBody>
      </p:sp>
    </p:spTree>
    <p:extLst>
      <p:ext uri="{BB962C8B-B14F-4D97-AF65-F5344CB8AC3E}">
        <p14:creationId xmlns:p14="http://schemas.microsoft.com/office/powerpoint/2010/main" val="16966914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6A0B45-B91D-49DB-BA29-6D5FBB38879C}" type="slidenum">
              <a:rPr lang="en-US" smtClean="0"/>
              <a:pPr/>
              <a:t>23</a:t>
            </a:fld>
            <a:endParaRPr lang="en-US"/>
          </a:p>
        </p:txBody>
      </p:sp>
    </p:spTree>
    <p:extLst>
      <p:ext uri="{BB962C8B-B14F-4D97-AF65-F5344CB8AC3E}">
        <p14:creationId xmlns:p14="http://schemas.microsoft.com/office/powerpoint/2010/main" val="16966914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6A0B45-B91D-49DB-BA29-6D5FBB38879C}" type="slidenum">
              <a:rPr lang="en-US" smtClean="0"/>
              <a:pPr/>
              <a:t>24</a:t>
            </a:fld>
            <a:endParaRPr lang="en-US"/>
          </a:p>
        </p:txBody>
      </p:sp>
    </p:spTree>
    <p:extLst>
      <p:ext uri="{BB962C8B-B14F-4D97-AF65-F5344CB8AC3E}">
        <p14:creationId xmlns:p14="http://schemas.microsoft.com/office/powerpoint/2010/main" val="16966914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6A0B45-B91D-49DB-BA29-6D5FBB38879C}" type="slidenum">
              <a:rPr lang="en-US" smtClean="0"/>
              <a:pPr/>
              <a:t>25</a:t>
            </a:fld>
            <a:endParaRPr lang="en-US"/>
          </a:p>
        </p:txBody>
      </p:sp>
    </p:spTree>
    <p:extLst>
      <p:ext uri="{BB962C8B-B14F-4D97-AF65-F5344CB8AC3E}">
        <p14:creationId xmlns:p14="http://schemas.microsoft.com/office/powerpoint/2010/main" val="16966914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6A0B45-B91D-49DB-BA29-6D5FBB38879C}" type="slidenum">
              <a:rPr lang="en-US" smtClean="0"/>
              <a:pPr/>
              <a:t>26</a:t>
            </a:fld>
            <a:endParaRPr lang="en-US"/>
          </a:p>
        </p:txBody>
      </p:sp>
    </p:spTree>
    <p:extLst>
      <p:ext uri="{BB962C8B-B14F-4D97-AF65-F5344CB8AC3E}">
        <p14:creationId xmlns:p14="http://schemas.microsoft.com/office/powerpoint/2010/main" val="16966914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6A0B45-B91D-49DB-BA29-6D5FBB38879C}" type="slidenum">
              <a:rPr lang="en-US" smtClean="0"/>
              <a:pPr/>
              <a:t>27</a:t>
            </a:fld>
            <a:endParaRPr lang="en-US"/>
          </a:p>
        </p:txBody>
      </p:sp>
    </p:spTree>
    <p:extLst>
      <p:ext uri="{BB962C8B-B14F-4D97-AF65-F5344CB8AC3E}">
        <p14:creationId xmlns:p14="http://schemas.microsoft.com/office/powerpoint/2010/main" val="16966914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6A0B45-B91D-49DB-BA29-6D5FBB38879C}" type="slidenum">
              <a:rPr lang="en-US" smtClean="0"/>
              <a:pPr/>
              <a:t>28</a:t>
            </a:fld>
            <a:endParaRPr lang="en-US"/>
          </a:p>
        </p:txBody>
      </p:sp>
    </p:spTree>
    <p:extLst>
      <p:ext uri="{BB962C8B-B14F-4D97-AF65-F5344CB8AC3E}">
        <p14:creationId xmlns:p14="http://schemas.microsoft.com/office/powerpoint/2010/main" val="16966914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6A0B45-B91D-49DB-BA29-6D5FBB38879C}" type="slidenum">
              <a:rPr lang="en-US" smtClean="0"/>
              <a:pPr/>
              <a:t>29</a:t>
            </a:fld>
            <a:endParaRPr lang="en-US"/>
          </a:p>
        </p:txBody>
      </p:sp>
    </p:spTree>
    <p:extLst>
      <p:ext uri="{BB962C8B-B14F-4D97-AF65-F5344CB8AC3E}">
        <p14:creationId xmlns:p14="http://schemas.microsoft.com/office/powerpoint/2010/main" val="1696691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6A0B45-B91D-49DB-BA29-6D5FBB38879C}" type="slidenum">
              <a:rPr lang="en-US" smtClean="0"/>
              <a:pPr/>
              <a:t>3</a:t>
            </a:fld>
            <a:endParaRPr lang="en-US"/>
          </a:p>
        </p:txBody>
      </p:sp>
    </p:spTree>
    <p:extLst>
      <p:ext uri="{BB962C8B-B14F-4D97-AF65-F5344CB8AC3E}">
        <p14:creationId xmlns:p14="http://schemas.microsoft.com/office/powerpoint/2010/main" val="16966914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6A0B45-B91D-49DB-BA29-6D5FBB38879C}" type="slidenum">
              <a:rPr lang="en-US" smtClean="0"/>
              <a:pPr/>
              <a:t>30</a:t>
            </a:fld>
            <a:endParaRPr lang="en-US"/>
          </a:p>
        </p:txBody>
      </p:sp>
    </p:spTree>
    <p:extLst>
      <p:ext uri="{BB962C8B-B14F-4D97-AF65-F5344CB8AC3E}">
        <p14:creationId xmlns:p14="http://schemas.microsoft.com/office/powerpoint/2010/main" val="16966914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6A0B45-B91D-49DB-BA29-6D5FBB38879C}" type="slidenum">
              <a:rPr lang="en-US" smtClean="0"/>
              <a:pPr/>
              <a:t>31</a:t>
            </a:fld>
            <a:endParaRPr lang="en-US"/>
          </a:p>
        </p:txBody>
      </p:sp>
    </p:spTree>
    <p:extLst>
      <p:ext uri="{BB962C8B-B14F-4D97-AF65-F5344CB8AC3E}">
        <p14:creationId xmlns:p14="http://schemas.microsoft.com/office/powerpoint/2010/main" val="16966914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6A0B45-B91D-49DB-BA29-6D5FBB38879C}" type="slidenum">
              <a:rPr lang="en-US" smtClean="0"/>
              <a:pPr/>
              <a:t>32</a:t>
            </a:fld>
            <a:endParaRPr lang="en-US"/>
          </a:p>
        </p:txBody>
      </p:sp>
    </p:spTree>
    <p:extLst>
      <p:ext uri="{BB962C8B-B14F-4D97-AF65-F5344CB8AC3E}">
        <p14:creationId xmlns:p14="http://schemas.microsoft.com/office/powerpoint/2010/main" val="16966914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6A0B45-B91D-49DB-BA29-6D5FBB38879C}" type="slidenum">
              <a:rPr lang="en-US" smtClean="0"/>
              <a:pPr/>
              <a:t>33</a:t>
            </a:fld>
            <a:endParaRPr lang="en-US"/>
          </a:p>
        </p:txBody>
      </p:sp>
    </p:spTree>
    <p:extLst>
      <p:ext uri="{BB962C8B-B14F-4D97-AF65-F5344CB8AC3E}">
        <p14:creationId xmlns:p14="http://schemas.microsoft.com/office/powerpoint/2010/main" val="16966914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6A0B45-B91D-49DB-BA29-6D5FBB38879C}" type="slidenum">
              <a:rPr lang="en-US" smtClean="0"/>
              <a:pPr/>
              <a:t>34</a:t>
            </a:fld>
            <a:endParaRPr lang="en-US"/>
          </a:p>
        </p:txBody>
      </p:sp>
    </p:spTree>
    <p:extLst>
      <p:ext uri="{BB962C8B-B14F-4D97-AF65-F5344CB8AC3E}">
        <p14:creationId xmlns:p14="http://schemas.microsoft.com/office/powerpoint/2010/main" val="16966914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6A0B45-B91D-49DB-BA29-6D5FBB38879C}" type="slidenum">
              <a:rPr lang="en-US" smtClean="0"/>
              <a:pPr/>
              <a:t>35</a:t>
            </a:fld>
            <a:endParaRPr lang="en-US"/>
          </a:p>
        </p:txBody>
      </p:sp>
    </p:spTree>
    <p:extLst>
      <p:ext uri="{BB962C8B-B14F-4D97-AF65-F5344CB8AC3E}">
        <p14:creationId xmlns:p14="http://schemas.microsoft.com/office/powerpoint/2010/main" val="16966914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6A0B45-B91D-49DB-BA29-6D5FBB38879C}" type="slidenum">
              <a:rPr lang="en-US" smtClean="0"/>
              <a:pPr/>
              <a:t>36</a:t>
            </a:fld>
            <a:endParaRPr lang="en-US"/>
          </a:p>
        </p:txBody>
      </p:sp>
    </p:spTree>
    <p:extLst>
      <p:ext uri="{BB962C8B-B14F-4D97-AF65-F5344CB8AC3E}">
        <p14:creationId xmlns:p14="http://schemas.microsoft.com/office/powerpoint/2010/main" val="16966914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6A0B45-B91D-49DB-BA29-6D5FBB38879C}" type="slidenum">
              <a:rPr lang="en-US" smtClean="0"/>
              <a:pPr/>
              <a:t>37</a:t>
            </a:fld>
            <a:endParaRPr lang="en-US"/>
          </a:p>
        </p:txBody>
      </p:sp>
    </p:spTree>
    <p:extLst>
      <p:ext uri="{BB962C8B-B14F-4D97-AF65-F5344CB8AC3E}">
        <p14:creationId xmlns:p14="http://schemas.microsoft.com/office/powerpoint/2010/main" val="16966914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6A0B45-B91D-49DB-BA29-6D5FBB38879C}" type="slidenum">
              <a:rPr lang="en-US" smtClean="0"/>
              <a:pPr/>
              <a:t>38</a:t>
            </a:fld>
            <a:endParaRPr lang="en-US"/>
          </a:p>
        </p:txBody>
      </p:sp>
    </p:spTree>
    <p:extLst>
      <p:ext uri="{BB962C8B-B14F-4D97-AF65-F5344CB8AC3E}">
        <p14:creationId xmlns:p14="http://schemas.microsoft.com/office/powerpoint/2010/main" val="16966914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6A0B45-B91D-49DB-BA29-6D5FBB38879C}" type="slidenum">
              <a:rPr lang="en-US" smtClean="0"/>
              <a:pPr/>
              <a:t>39</a:t>
            </a:fld>
            <a:endParaRPr lang="en-US"/>
          </a:p>
        </p:txBody>
      </p:sp>
    </p:spTree>
    <p:extLst>
      <p:ext uri="{BB962C8B-B14F-4D97-AF65-F5344CB8AC3E}">
        <p14:creationId xmlns:p14="http://schemas.microsoft.com/office/powerpoint/2010/main" val="1696691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6A0B45-B91D-49DB-BA29-6D5FBB38879C}" type="slidenum">
              <a:rPr lang="en-US" smtClean="0"/>
              <a:pPr/>
              <a:t>4</a:t>
            </a:fld>
            <a:endParaRPr lang="en-US"/>
          </a:p>
        </p:txBody>
      </p:sp>
    </p:spTree>
    <p:extLst>
      <p:ext uri="{BB962C8B-B14F-4D97-AF65-F5344CB8AC3E}">
        <p14:creationId xmlns:p14="http://schemas.microsoft.com/office/powerpoint/2010/main" val="16966914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6A0B45-B91D-49DB-BA29-6D5FBB38879C}" type="slidenum">
              <a:rPr lang="en-US" smtClean="0"/>
              <a:pPr/>
              <a:t>40</a:t>
            </a:fld>
            <a:endParaRPr lang="en-US"/>
          </a:p>
        </p:txBody>
      </p:sp>
    </p:spTree>
    <p:extLst>
      <p:ext uri="{BB962C8B-B14F-4D97-AF65-F5344CB8AC3E}">
        <p14:creationId xmlns:p14="http://schemas.microsoft.com/office/powerpoint/2010/main" val="16966914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6A0B45-B91D-49DB-BA29-6D5FBB38879C}" type="slidenum">
              <a:rPr lang="en-US" smtClean="0"/>
              <a:pPr/>
              <a:t>41</a:t>
            </a:fld>
            <a:endParaRPr lang="en-US"/>
          </a:p>
        </p:txBody>
      </p:sp>
    </p:spTree>
    <p:extLst>
      <p:ext uri="{BB962C8B-B14F-4D97-AF65-F5344CB8AC3E}">
        <p14:creationId xmlns:p14="http://schemas.microsoft.com/office/powerpoint/2010/main" val="16966914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6A0B45-B91D-49DB-BA29-6D5FBB38879C}" type="slidenum">
              <a:rPr lang="en-US" smtClean="0"/>
              <a:pPr/>
              <a:t>42</a:t>
            </a:fld>
            <a:endParaRPr lang="en-US"/>
          </a:p>
        </p:txBody>
      </p:sp>
    </p:spTree>
    <p:extLst>
      <p:ext uri="{BB962C8B-B14F-4D97-AF65-F5344CB8AC3E}">
        <p14:creationId xmlns:p14="http://schemas.microsoft.com/office/powerpoint/2010/main" val="16966914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6A0B45-B91D-49DB-BA29-6D5FBB38879C}" type="slidenum">
              <a:rPr lang="en-US" smtClean="0"/>
              <a:pPr/>
              <a:t>43</a:t>
            </a:fld>
            <a:endParaRPr lang="en-US"/>
          </a:p>
        </p:txBody>
      </p:sp>
    </p:spTree>
    <p:extLst>
      <p:ext uri="{BB962C8B-B14F-4D97-AF65-F5344CB8AC3E}">
        <p14:creationId xmlns:p14="http://schemas.microsoft.com/office/powerpoint/2010/main" val="2309261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6A0B45-B91D-49DB-BA29-6D5FBB38879C}" type="slidenum">
              <a:rPr lang="en-US" smtClean="0"/>
              <a:pPr/>
              <a:t>5</a:t>
            </a:fld>
            <a:endParaRPr lang="en-US"/>
          </a:p>
        </p:txBody>
      </p:sp>
    </p:spTree>
    <p:extLst>
      <p:ext uri="{BB962C8B-B14F-4D97-AF65-F5344CB8AC3E}">
        <p14:creationId xmlns:p14="http://schemas.microsoft.com/office/powerpoint/2010/main" val="1696691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6A0B45-B91D-49DB-BA29-6D5FBB38879C}" type="slidenum">
              <a:rPr lang="en-US" smtClean="0"/>
              <a:pPr/>
              <a:t>6</a:t>
            </a:fld>
            <a:endParaRPr lang="en-US"/>
          </a:p>
        </p:txBody>
      </p:sp>
    </p:spTree>
    <p:extLst>
      <p:ext uri="{BB962C8B-B14F-4D97-AF65-F5344CB8AC3E}">
        <p14:creationId xmlns:p14="http://schemas.microsoft.com/office/powerpoint/2010/main" val="1696691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6A0B45-B91D-49DB-BA29-6D5FBB38879C}" type="slidenum">
              <a:rPr lang="en-US" smtClean="0"/>
              <a:pPr/>
              <a:t>7</a:t>
            </a:fld>
            <a:endParaRPr lang="en-US"/>
          </a:p>
        </p:txBody>
      </p:sp>
    </p:spTree>
    <p:extLst>
      <p:ext uri="{BB962C8B-B14F-4D97-AF65-F5344CB8AC3E}">
        <p14:creationId xmlns:p14="http://schemas.microsoft.com/office/powerpoint/2010/main" val="1696691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6A0B45-B91D-49DB-BA29-6D5FBB38879C}" type="slidenum">
              <a:rPr lang="en-US" smtClean="0"/>
              <a:pPr/>
              <a:t>8</a:t>
            </a:fld>
            <a:endParaRPr lang="en-US"/>
          </a:p>
        </p:txBody>
      </p:sp>
    </p:spTree>
    <p:extLst>
      <p:ext uri="{BB962C8B-B14F-4D97-AF65-F5344CB8AC3E}">
        <p14:creationId xmlns:p14="http://schemas.microsoft.com/office/powerpoint/2010/main" val="1696691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6A0B45-B91D-49DB-BA29-6D5FBB38879C}" type="slidenum">
              <a:rPr lang="en-US" smtClean="0"/>
              <a:pPr/>
              <a:t>9</a:t>
            </a:fld>
            <a:endParaRPr lang="en-US"/>
          </a:p>
        </p:txBody>
      </p:sp>
    </p:spTree>
    <p:extLst>
      <p:ext uri="{BB962C8B-B14F-4D97-AF65-F5344CB8AC3E}">
        <p14:creationId xmlns:p14="http://schemas.microsoft.com/office/powerpoint/2010/main" val="1696691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5A4BEB5-FD29-4288-A2F7-2C2574FCCE29}" type="datetime1">
              <a:rPr lang="en-US" smtClean="0"/>
              <a:t>2/17/2016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660606-2902-4738-BA54-7AA3FE02D22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0B0075-17D1-48CA-991E-B761D1BA20F5}" type="datetime1">
              <a:rPr lang="en-US" smtClean="0"/>
              <a:t>2/17/2016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660606-2902-4738-BA54-7AA3FE02D22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069B95-84E4-4DC4-AD12-1732B6F0B6EE}" type="datetime1">
              <a:rPr lang="en-US" smtClean="0"/>
              <a:t>2/17/2016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660606-2902-4738-BA54-7AA3FE02D22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44540A-44DA-436D-B92E-10DC47F98140}" type="datetime1">
              <a:rPr lang="en-US" smtClean="0"/>
              <a:t>2/17/2016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660606-2902-4738-BA54-7AA3FE02D22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F0B3D2-A5BD-4B75-A24C-7C9F3FD448DE}" type="datetime1">
              <a:rPr lang="en-US" smtClean="0"/>
              <a:t>2/17/2016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660606-2902-4738-BA54-7AA3FE02D22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363263-8995-4F3F-96E7-D62E23E38AB1}" type="datetime1">
              <a:rPr lang="en-US" smtClean="0"/>
              <a:t>2/17/2016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660606-2902-4738-BA54-7AA3FE02D22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FA70E51-5C3F-40FD-AAED-B87739A2F611}" type="datetime1">
              <a:rPr lang="en-US" smtClean="0"/>
              <a:t>2/17/2016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660606-2902-4738-BA54-7AA3FE02D22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565C80-A572-4BD9-8810-5A430885A5A0}" type="datetime1">
              <a:rPr lang="en-US" smtClean="0"/>
              <a:t>2/17/2016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660606-2902-4738-BA54-7AA3FE02D22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B5055A-0A5D-4499-A5F1-9224E3A365FE}" type="datetime1">
              <a:rPr lang="en-US" smtClean="0"/>
              <a:t>2/17/2016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660606-2902-4738-BA54-7AA3FE02D22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9463FF-03A9-4BD4-8411-1FFD14B1049D}" type="datetime1">
              <a:rPr lang="en-US" smtClean="0"/>
              <a:t>2/17/2016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660606-2902-4738-BA54-7AA3FE02D22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2BE191-2665-4E79-9EA1-635A68475C20}" type="datetime1">
              <a:rPr lang="en-US" smtClean="0"/>
              <a:t>2/17/2016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660606-2902-4738-BA54-7AA3FE02D22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E4C8AA-0564-43E4-BC75-6F0F0E454EAE}" type="datetime1">
              <a:rPr lang="en-US" smtClean="0"/>
              <a:t>2/17/2016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660606-2902-4738-BA54-7AA3FE02D22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130425"/>
            <a:ext cx="8991600" cy="1470025"/>
          </a:xfrm>
        </p:spPr>
        <p:txBody>
          <a:bodyPr>
            <a:noAutofit/>
          </a:bodyPr>
          <a:lstStyle/>
          <a:p>
            <a:r>
              <a:rPr lang="en-US" sz="4000" dirty="0" smtClean="0">
                <a:latin typeface="Baskerville Old Face" pitchFamily="18" charset="0"/>
              </a:rPr>
              <a:t>z/TPF APIs</a:t>
            </a:r>
            <a:endParaRPr lang="en-US" sz="4000" dirty="0">
              <a:latin typeface="Baskerville Old Face" pitchFamily="18" charset="0"/>
            </a:endParaRPr>
          </a:p>
        </p:txBody>
      </p:sp>
      <p:pic>
        <p:nvPicPr>
          <p:cNvPr id="4" name="Picture 4" descr="tpfsoftware-logo"/>
          <p:cNvPicPr>
            <a:picLocks noChangeAspect="1" noChangeArrowheads="1"/>
          </p:cNvPicPr>
          <p:nvPr/>
        </p:nvPicPr>
        <p:blipFill>
          <a:blip r:embed="rId3" cstate="print"/>
          <a:srcRect/>
          <a:stretch>
            <a:fillRect/>
          </a:stretch>
        </p:blipFill>
        <p:spPr bwMode="auto">
          <a:xfrm>
            <a:off x="3048000" y="609600"/>
            <a:ext cx="3048000" cy="609600"/>
          </a:xfrm>
          <a:prstGeom prst="rect">
            <a:avLst/>
          </a:prstGeom>
          <a:noFill/>
          <a:ln w="9525">
            <a:noFill/>
            <a:miter lim="800000"/>
            <a:headEnd/>
            <a:tailEnd/>
          </a:ln>
        </p:spPr>
      </p:pic>
      <p:pic>
        <p:nvPicPr>
          <p:cNvPr id="5" name="Picture 4" descr="tpfsoftware-logo"/>
          <p:cNvPicPr>
            <a:picLocks noChangeAspect="1" noChangeArrowheads="1"/>
          </p:cNvPicPr>
          <p:nvPr/>
        </p:nvPicPr>
        <p:blipFill>
          <a:blip r:embed="rId3" cstate="print"/>
          <a:srcRect/>
          <a:stretch>
            <a:fillRect/>
          </a:stretch>
        </p:blipFill>
        <p:spPr bwMode="auto">
          <a:xfrm>
            <a:off x="7315200" y="6385560"/>
            <a:ext cx="1600200" cy="320040"/>
          </a:xfrm>
          <a:prstGeom prst="rect">
            <a:avLst/>
          </a:prstGeom>
          <a:noFill/>
          <a:ln w="9525">
            <a:noFill/>
            <a:miter lim="800000"/>
            <a:headEnd/>
            <a:tailEnd/>
          </a:ln>
        </p:spPr>
      </p:pic>
      <p:sp>
        <p:nvSpPr>
          <p:cNvPr id="6" name="Subtitle 5"/>
          <p:cNvSpPr>
            <a:spLocks noGrp="1"/>
          </p:cNvSpPr>
          <p:nvPr>
            <p:ph type="subTitle" idx="1"/>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solidFill>
                  <a:srgbClr val="002060"/>
                </a:solidFill>
                <a:latin typeface="Cambria" pitchFamily="18" charset="0"/>
              </a:rPr>
              <a:t>Memory Management</a:t>
            </a:r>
            <a:endParaRPr lang="en-US" dirty="0">
              <a:solidFill>
                <a:srgbClr val="002060"/>
              </a:solidFill>
              <a:latin typeface="Cambria" pitchFamily="18" charset="0"/>
            </a:endParaRPr>
          </a:p>
        </p:txBody>
      </p:sp>
      <p:pic>
        <p:nvPicPr>
          <p:cNvPr id="5" name="Picture 4" descr="tpfsoftware-logo"/>
          <p:cNvPicPr>
            <a:picLocks noChangeAspect="1" noChangeArrowheads="1"/>
          </p:cNvPicPr>
          <p:nvPr/>
        </p:nvPicPr>
        <p:blipFill>
          <a:blip r:embed="rId3" cstate="print"/>
          <a:srcRect/>
          <a:stretch>
            <a:fillRect/>
          </a:stretch>
        </p:blipFill>
        <p:spPr bwMode="auto">
          <a:xfrm>
            <a:off x="6705600" y="6385560"/>
            <a:ext cx="1600200" cy="320040"/>
          </a:xfrm>
          <a:prstGeom prst="rect">
            <a:avLst/>
          </a:prstGeom>
          <a:noFill/>
          <a:ln w="9525">
            <a:noFill/>
            <a:miter lim="800000"/>
            <a:headEnd/>
            <a:tailEnd/>
          </a:ln>
        </p:spPr>
      </p:pic>
      <p:sp>
        <p:nvSpPr>
          <p:cNvPr id="3" name="Content Placeholder 2"/>
          <p:cNvSpPr>
            <a:spLocks noGrp="1"/>
          </p:cNvSpPr>
          <p:nvPr>
            <p:ph idx="1"/>
          </p:nvPr>
        </p:nvSpPr>
        <p:spPr>
          <a:xfrm>
            <a:off x="304800" y="1082040"/>
            <a:ext cx="8686800" cy="5394960"/>
          </a:xfrm>
        </p:spPr>
        <p:txBody>
          <a:bodyPr>
            <a:normAutofit/>
          </a:bodyPr>
          <a:lstStyle/>
          <a:p>
            <a:pPr marL="0" indent="0">
              <a:buNone/>
            </a:pPr>
            <a:r>
              <a:rPr lang="en-AU" sz="2400" dirty="0" err="1">
                <a:solidFill>
                  <a:schemeClr val="accent1"/>
                </a:solidFill>
              </a:rPr>
              <a:t>flipc</a:t>
            </a:r>
            <a:r>
              <a:rPr lang="en-AU" sz="2400" dirty="0">
                <a:solidFill>
                  <a:schemeClr val="accent1"/>
                </a:solidFill>
              </a:rPr>
              <a:t>–Interchange the status of two data </a:t>
            </a:r>
            <a:r>
              <a:rPr lang="en-AU" sz="2400" dirty="0" smtClean="0">
                <a:solidFill>
                  <a:schemeClr val="accent1"/>
                </a:solidFill>
              </a:rPr>
              <a:t>levels</a:t>
            </a:r>
          </a:p>
          <a:p>
            <a:pPr marL="0" indent="0">
              <a:buNone/>
            </a:pPr>
            <a:endParaRPr lang="en-AU" sz="2400" dirty="0" smtClean="0">
              <a:solidFill>
                <a:schemeClr val="accent1"/>
              </a:solidFill>
            </a:endParaRPr>
          </a:p>
          <a:p>
            <a:pPr marL="0" indent="0">
              <a:buNone/>
            </a:pPr>
            <a:r>
              <a:rPr lang="en-AU" sz="1700" b="1" dirty="0" smtClean="0"/>
              <a:t>Return </a:t>
            </a:r>
            <a:r>
              <a:rPr lang="en-AU" sz="1700" b="1" dirty="0"/>
              <a:t>Conditions:</a:t>
            </a:r>
            <a:endParaRPr lang="en-US" sz="1700" dirty="0"/>
          </a:p>
          <a:p>
            <a:r>
              <a:rPr lang="en-AU" sz="1700" dirty="0"/>
              <a:t>Register R14, R15 contents are unknown and other registers are preserved across this macro call</a:t>
            </a:r>
            <a:r>
              <a:rPr lang="en-AU" sz="1700" dirty="0" smtClean="0"/>
              <a:t>.</a:t>
            </a:r>
          </a:p>
          <a:p>
            <a:endParaRPr lang="en-AU" sz="1700" dirty="0" smtClean="0"/>
          </a:p>
          <a:p>
            <a:pPr marL="0" indent="0">
              <a:buNone/>
            </a:pPr>
            <a:r>
              <a:rPr lang="en-AU" sz="1700" b="1" dirty="0"/>
              <a:t>Example:</a:t>
            </a:r>
            <a:endParaRPr lang="en-US" sz="1700" dirty="0"/>
          </a:p>
          <a:p>
            <a:pPr marL="0" indent="0">
              <a:buNone/>
            </a:pPr>
            <a:r>
              <a:rPr lang="en-AU" sz="1700" dirty="0"/>
              <a:t>The following example interchanges CBRWs, FARWs, file address reference word extensions, and detail error bytes on levels D2 and DF</a:t>
            </a:r>
            <a:r>
              <a:rPr lang="en-AU" sz="1700" dirty="0" smtClean="0"/>
              <a:t>.</a:t>
            </a:r>
          </a:p>
          <a:p>
            <a:pPr marL="0" indent="0">
              <a:buNone/>
            </a:pPr>
            <a:endParaRPr lang="en-US" sz="1700" dirty="0"/>
          </a:p>
          <a:p>
            <a:pPr marL="0" indent="0">
              <a:buNone/>
            </a:pPr>
            <a:r>
              <a:rPr lang="en-US" sz="1700" dirty="0"/>
              <a:t>#include  &lt;</a:t>
            </a:r>
            <a:r>
              <a:rPr lang="en-US" sz="1700" dirty="0" err="1"/>
              <a:t>tpf</a:t>
            </a:r>
            <a:r>
              <a:rPr lang="en-US" sz="1700" dirty="0"/>
              <a:t>/</a:t>
            </a:r>
            <a:r>
              <a:rPr lang="en-US" sz="1700" dirty="0" err="1"/>
              <a:t>tpfapi.h</a:t>
            </a:r>
            <a:r>
              <a:rPr lang="en-US" sz="1700" dirty="0" smtClean="0"/>
              <a:t>&gt;</a:t>
            </a:r>
          </a:p>
          <a:p>
            <a:pPr marL="0" indent="0">
              <a:buNone/>
            </a:pPr>
            <a:r>
              <a:rPr lang="en-US" sz="1700" dirty="0" smtClean="0"/>
              <a:t>⋮</a:t>
            </a:r>
          </a:p>
          <a:p>
            <a:pPr marL="0" indent="0">
              <a:buNone/>
            </a:pPr>
            <a:r>
              <a:rPr lang="en-US" sz="1700" dirty="0" err="1" smtClean="0"/>
              <a:t>flipc</a:t>
            </a:r>
            <a:r>
              <a:rPr lang="en-US" sz="1700" dirty="0" smtClean="0"/>
              <a:t>(D2,DF</a:t>
            </a:r>
            <a:r>
              <a:rPr lang="en-US" sz="1700" dirty="0"/>
              <a:t>);</a:t>
            </a:r>
            <a:endParaRPr lang="en-AU" sz="1700" dirty="0" smtClean="0"/>
          </a:p>
        </p:txBody>
      </p:sp>
      <p:sp>
        <p:nvSpPr>
          <p:cNvPr id="4" name="Slide Number Placeholder 3"/>
          <p:cNvSpPr>
            <a:spLocks noGrp="1"/>
          </p:cNvSpPr>
          <p:nvPr>
            <p:ph type="sldNum" sz="quarter" idx="12"/>
          </p:nvPr>
        </p:nvSpPr>
        <p:spPr/>
        <p:txBody>
          <a:bodyPr/>
          <a:lstStyle/>
          <a:p>
            <a:fld id="{37660606-2902-4738-BA54-7AA3FE02D229}" type="slidenum">
              <a:rPr lang="en-US" sz="2000" smtClean="0">
                <a:solidFill>
                  <a:schemeClr val="tx1"/>
                </a:solidFill>
              </a:rPr>
              <a:pPr/>
              <a:t>10</a:t>
            </a:fld>
            <a:endParaRPr lang="en-US" sz="2000">
              <a:solidFill>
                <a:schemeClr val="tx1"/>
              </a:solidFill>
            </a:endParaRPr>
          </a:p>
        </p:txBody>
      </p:sp>
    </p:spTree>
    <p:extLst>
      <p:ext uri="{BB962C8B-B14F-4D97-AF65-F5344CB8AC3E}">
        <p14:creationId xmlns:p14="http://schemas.microsoft.com/office/powerpoint/2010/main" val="41392835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solidFill>
                  <a:srgbClr val="002060"/>
                </a:solidFill>
                <a:latin typeface="Cambria" pitchFamily="18" charset="0"/>
              </a:rPr>
              <a:t>Memory Management</a:t>
            </a:r>
            <a:endParaRPr lang="en-US" dirty="0">
              <a:solidFill>
                <a:srgbClr val="002060"/>
              </a:solidFill>
              <a:latin typeface="Cambria" pitchFamily="18" charset="0"/>
            </a:endParaRPr>
          </a:p>
        </p:txBody>
      </p:sp>
      <p:pic>
        <p:nvPicPr>
          <p:cNvPr id="5" name="Picture 4" descr="tpfsoftware-logo"/>
          <p:cNvPicPr>
            <a:picLocks noChangeAspect="1" noChangeArrowheads="1"/>
          </p:cNvPicPr>
          <p:nvPr/>
        </p:nvPicPr>
        <p:blipFill>
          <a:blip r:embed="rId3" cstate="print"/>
          <a:srcRect/>
          <a:stretch>
            <a:fillRect/>
          </a:stretch>
        </p:blipFill>
        <p:spPr bwMode="auto">
          <a:xfrm>
            <a:off x="6705600" y="6385560"/>
            <a:ext cx="1600200" cy="320040"/>
          </a:xfrm>
          <a:prstGeom prst="rect">
            <a:avLst/>
          </a:prstGeom>
          <a:noFill/>
          <a:ln w="9525">
            <a:noFill/>
            <a:miter lim="800000"/>
            <a:headEnd/>
            <a:tailEnd/>
          </a:ln>
        </p:spPr>
      </p:pic>
      <p:sp>
        <p:nvSpPr>
          <p:cNvPr id="3" name="Content Placeholder 2"/>
          <p:cNvSpPr>
            <a:spLocks noGrp="1"/>
          </p:cNvSpPr>
          <p:nvPr>
            <p:ph idx="1"/>
          </p:nvPr>
        </p:nvSpPr>
        <p:spPr>
          <a:xfrm>
            <a:off x="304800" y="1082040"/>
            <a:ext cx="8686800" cy="5394960"/>
          </a:xfrm>
        </p:spPr>
        <p:txBody>
          <a:bodyPr>
            <a:normAutofit/>
          </a:bodyPr>
          <a:lstStyle/>
          <a:p>
            <a:pPr marL="0" indent="0">
              <a:buNone/>
            </a:pPr>
            <a:r>
              <a:rPr lang="en-AU" sz="2400" dirty="0" err="1">
                <a:solidFill>
                  <a:schemeClr val="accent1"/>
                </a:solidFill>
              </a:rPr>
              <a:t>detac</a:t>
            </a:r>
            <a:r>
              <a:rPr lang="en-AU" sz="2400" dirty="0">
                <a:solidFill>
                  <a:schemeClr val="accent1"/>
                </a:solidFill>
              </a:rPr>
              <a:t>–Detach a working storage block from </a:t>
            </a:r>
            <a:r>
              <a:rPr lang="en-AU" sz="2400" dirty="0" smtClean="0">
                <a:solidFill>
                  <a:schemeClr val="accent1"/>
                </a:solidFill>
              </a:rPr>
              <a:t>ECB</a:t>
            </a:r>
          </a:p>
          <a:p>
            <a:pPr marL="0" indent="0">
              <a:buNone/>
            </a:pPr>
            <a:r>
              <a:rPr lang="en-AU" sz="1700" b="1" dirty="0"/>
              <a:t>Description: </a:t>
            </a:r>
            <a:endParaRPr lang="en-US" sz="1700" dirty="0"/>
          </a:p>
          <a:p>
            <a:r>
              <a:rPr lang="en-AU" sz="1700" dirty="0"/>
              <a:t>Detaches a core block from the specified data level, allowing the Data level to be reused. The detached core block is saved and can be reattached by using the ATTAC macro</a:t>
            </a:r>
            <a:r>
              <a:rPr lang="en-AU" sz="1700" dirty="0" smtClean="0"/>
              <a:t>.</a:t>
            </a:r>
          </a:p>
          <a:p>
            <a:pPr marL="0" indent="0">
              <a:buNone/>
            </a:pPr>
            <a:endParaRPr lang="en-AU" sz="1700" dirty="0" smtClean="0"/>
          </a:p>
          <a:p>
            <a:pPr marL="0" indent="0">
              <a:buNone/>
            </a:pPr>
            <a:r>
              <a:rPr lang="en-AU" sz="1700" b="1" dirty="0"/>
              <a:t>Format:</a:t>
            </a:r>
            <a:endParaRPr lang="en-US" sz="1700" b="1" dirty="0"/>
          </a:p>
          <a:p>
            <a:pPr marL="0" indent="0">
              <a:buNone/>
            </a:pPr>
            <a:r>
              <a:rPr lang="en-US" sz="1800" dirty="0"/>
              <a:t> </a:t>
            </a: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tpf</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tpfapi.h</a:t>
            </a:r>
            <a:r>
              <a:rPr lang="en-US" sz="1400" dirty="0" smtClean="0">
                <a:latin typeface="Courier New" panose="02070309020205020404" pitchFamily="49" charset="0"/>
                <a:cs typeface="Courier New" panose="02070309020205020404" pitchFamily="49" charset="0"/>
              </a:rPr>
              <a:t>&gt;</a:t>
            </a:r>
          </a:p>
          <a:p>
            <a:pPr marL="0" indent="0">
              <a:buNone/>
            </a:pPr>
            <a:r>
              <a:rPr lang="en-AU" sz="1400" dirty="0" smtClean="0">
                <a:latin typeface="Courier New" panose="02070309020205020404" pitchFamily="49" charset="0"/>
                <a:cs typeface="Courier New" panose="02070309020205020404" pitchFamily="49" charset="0"/>
              </a:rPr>
              <a:t>void       </a:t>
            </a:r>
            <a:r>
              <a:rPr lang="en-AU" sz="1400" dirty="0" err="1">
                <a:latin typeface="Courier New" panose="02070309020205020404" pitchFamily="49" charset="0"/>
                <a:cs typeface="Courier New" panose="02070309020205020404" pitchFamily="49" charset="0"/>
              </a:rPr>
              <a:t>detac</a:t>
            </a:r>
            <a:r>
              <a:rPr lang="en-AU" sz="1400" dirty="0">
                <a:latin typeface="Courier New" panose="02070309020205020404" pitchFamily="49" charset="0"/>
                <a:cs typeface="Courier New" panose="02070309020205020404" pitchFamily="49" charset="0"/>
              </a:rPr>
              <a:t>(</a:t>
            </a:r>
            <a:r>
              <a:rPr lang="en-AU" sz="1400" dirty="0" err="1">
                <a:latin typeface="Courier New" panose="02070309020205020404" pitchFamily="49" charset="0"/>
                <a:cs typeface="Courier New" panose="02070309020205020404" pitchFamily="49" charset="0"/>
              </a:rPr>
              <a:t>enum</a:t>
            </a:r>
            <a:r>
              <a:rPr lang="en-AU" sz="1400" dirty="0">
                <a:latin typeface="Courier New" panose="02070309020205020404" pitchFamily="49" charset="0"/>
                <a:cs typeface="Courier New" panose="02070309020205020404" pitchFamily="49" charset="0"/>
              </a:rPr>
              <a:t> </a:t>
            </a:r>
            <a:r>
              <a:rPr lang="en-AU" sz="1400" dirty="0" err="1">
                <a:latin typeface="Courier New" panose="02070309020205020404" pitchFamily="49" charset="0"/>
                <a:cs typeface="Courier New" panose="02070309020205020404" pitchFamily="49" charset="0"/>
              </a:rPr>
              <a:t>t_lvl</a:t>
            </a:r>
            <a:r>
              <a:rPr lang="en-AU" sz="1400" dirty="0">
                <a:latin typeface="Courier New" panose="02070309020205020404" pitchFamily="49" charset="0"/>
                <a:cs typeface="Courier New" panose="02070309020205020404" pitchFamily="49" charset="0"/>
              </a:rPr>
              <a:t> level</a:t>
            </a:r>
            <a:r>
              <a:rPr lang="en-AU" sz="1400" dirty="0" smtClean="0">
                <a:latin typeface="Courier New" panose="02070309020205020404" pitchFamily="49" charset="0"/>
                <a:cs typeface="Courier New" panose="02070309020205020404" pitchFamily="49" charset="0"/>
              </a:rPr>
              <a:t>);</a:t>
            </a:r>
          </a:p>
          <a:p>
            <a:pPr marL="0" indent="0">
              <a:buNone/>
            </a:pPr>
            <a:endParaRPr lang="en-AU" sz="1400" dirty="0" smtClean="0">
              <a:latin typeface="Courier New" panose="02070309020205020404" pitchFamily="49" charset="0"/>
              <a:cs typeface="Courier New" panose="02070309020205020404" pitchFamily="49" charset="0"/>
            </a:endParaRPr>
          </a:p>
          <a:p>
            <a:pPr marL="0" indent="0">
              <a:buNone/>
            </a:pPr>
            <a:r>
              <a:rPr lang="en-AU" sz="1700" b="1" dirty="0"/>
              <a:t>Parameter:</a:t>
            </a:r>
            <a:endParaRPr lang="en-US" sz="1700" dirty="0"/>
          </a:p>
          <a:p>
            <a:pPr marL="0" indent="0">
              <a:buNone/>
            </a:pPr>
            <a:r>
              <a:rPr lang="en-AU" sz="1700" b="1" dirty="0"/>
              <a:t>level</a:t>
            </a:r>
            <a:endParaRPr lang="en-US" sz="1700" dirty="0"/>
          </a:p>
          <a:p>
            <a:pPr marL="0" indent="0">
              <a:buNone/>
            </a:pPr>
            <a:r>
              <a:rPr lang="en-US" sz="1700" dirty="0" smtClean="0"/>
              <a:t>One </a:t>
            </a:r>
            <a:r>
              <a:rPr lang="en-US" sz="1700" dirty="0"/>
              <a:t>of 16 possible values representing a valid data level from the enumeration type </a:t>
            </a:r>
            <a:r>
              <a:rPr lang="en-US" sz="1700" dirty="0" err="1"/>
              <a:t>t_lvl</a:t>
            </a:r>
            <a:r>
              <a:rPr lang="en-US" sz="1700" dirty="0"/>
              <a:t>, expressed as </a:t>
            </a:r>
            <a:r>
              <a:rPr lang="en-US" sz="1700" dirty="0" err="1"/>
              <a:t>D</a:t>
            </a:r>
            <a:r>
              <a:rPr lang="en-US" sz="1700" i="1" dirty="0" err="1"/>
              <a:t>x</a:t>
            </a:r>
            <a:r>
              <a:rPr lang="en-US" sz="1700" dirty="0"/>
              <a:t>, where </a:t>
            </a:r>
            <a:r>
              <a:rPr lang="en-US" sz="1700" i="1" dirty="0"/>
              <a:t>x</a:t>
            </a:r>
            <a:r>
              <a:rPr lang="en-US" sz="1700" dirty="0"/>
              <a:t> represents the hexadecimal number of the level (0–F). The working storage block on this data level is the block to be detached</a:t>
            </a:r>
            <a:r>
              <a:rPr lang="en-US" sz="1700" dirty="0" smtClean="0"/>
              <a:t>.</a:t>
            </a:r>
          </a:p>
          <a:p>
            <a:pPr marL="0" indent="0">
              <a:buNone/>
            </a:pPr>
            <a:endParaRPr lang="en-AU" sz="1700" dirty="0" smtClean="0">
              <a:latin typeface="Courier New" panose="02070309020205020404" pitchFamily="49" charset="0"/>
              <a:cs typeface="Courier New" panose="02070309020205020404" pitchFamily="49" charset="0"/>
            </a:endParaRPr>
          </a:p>
          <a:p>
            <a:pPr marL="0" indent="0">
              <a:buNone/>
            </a:pPr>
            <a:r>
              <a:rPr lang="en-AU" sz="1700" b="1" dirty="0"/>
              <a:t>Return Conditions:</a:t>
            </a:r>
            <a:endParaRPr lang="en-US" sz="1700" dirty="0"/>
          </a:p>
          <a:p>
            <a:r>
              <a:rPr lang="en-AU" sz="1700" dirty="0"/>
              <a:t>The CBRW has been modified to indicate that no block is held.</a:t>
            </a:r>
            <a:endParaRPr lang="en-AU" sz="1700" dirty="0" smtClean="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37660606-2902-4738-BA54-7AA3FE02D229}" type="slidenum">
              <a:rPr lang="en-US" sz="2000" smtClean="0">
                <a:solidFill>
                  <a:schemeClr val="tx1"/>
                </a:solidFill>
              </a:rPr>
              <a:pPr/>
              <a:t>11</a:t>
            </a:fld>
            <a:endParaRPr lang="en-US" sz="2000" dirty="0">
              <a:solidFill>
                <a:schemeClr val="tx1"/>
              </a:solidFill>
            </a:endParaRPr>
          </a:p>
        </p:txBody>
      </p:sp>
    </p:spTree>
    <p:extLst>
      <p:ext uri="{BB962C8B-B14F-4D97-AF65-F5344CB8AC3E}">
        <p14:creationId xmlns:p14="http://schemas.microsoft.com/office/powerpoint/2010/main" val="4258879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solidFill>
                  <a:srgbClr val="002060"/>
                </a:solidFill>
                <a:latin typeface="Cambria" pitchFamily="18" charset="0"/>
              </a:rPr>
              <a:t>Memory Management</a:t>
            </a:r>
            <a:endParaRPr lang="en-US" dirty="0">
              <a:solidFill>
                <a:srgbClr val="002060"/>
              </a:solidFill>
              <a:latin typeface="Cambria" pitchFamily="18" charset="0"/>
            </a:endParaRPr>
          </a:p>
        </p:txBody>
      </p:sp>
      <p:pic>
        <p:nvPicPr>
          <p:cNvPr id="5" name="Picture 4" descr="tpfsoftware-logo"/>
          <p:cNvPicPr>
            <a:picLocks noChangeAspect="1" noChangeArrowheads="1"/>
          </p:cNvPicPr>
          <p:nvPr/>
        </p:nvPicPr>
        <p:blipFill>
          <a:blip r:embed="rId3" cstate="print"/>
          <a:srcRect/>
          <a:stretch>
            <a:fillRect/>
          </a:stretch>
        </p:blipFill>
        <p:spPr bwMode="auto">
          <a:xfrm>
            <a:off x="6705600" y="6385560"/>
            <a:ext cx="1600200" cy="320040"/>
          </a:xfrm>
          <a:prstGeom prst="rect">
            <a:avLst/>
          </a:prstGeom>
          <a:noFill/>
          <a:ln w="9525">
            <a:noFill/>
            <a:miter lim="800000"/>
            <a:headEnd/>
            <a:tailEnd/>
          </a:ln>
        </p:spPr>
      </p:pic>
      <p:sp>
        <p:nvSpPr>
          <p:cNvPr id="3" name="Content Placeholder 2"/>
          <p:cNvSpPr>
            <a:spLocks noGrp="1"/>
          </p:cNvSpPr>
          <p:nvPr>
            <p:ph idx="1"/>
          </p:nvPr>
        </p:nvSpPr>
        <p:spPr>
          <a:xfrm>
            <a:off x="304800" y="1082040"/>
            <a:ext cx="8686800" cy="5394960"/>
          </a:xfrm>
        </p:spPr>
        <p:txBody>
          <a:bodyPr>
            <a:normAutofit/>
          </a:bodyPr>
          <a:lstStyle/>
          <a:p>
            <a:pPr marL="0" indent="0">
              <a:buNone/>
            </a:pPr>
            <a:r>
              <a:rPr lang="en-AU" sz="2400" dirty="0" err="1">
                <a:solidFill>
                  <a:schemeClr val="accent1"/>
                </a:solidFill>
              </a:rPr>
              <a:t>detac</a:t>
            </a:r>
            <a:r>
              <a:rPr lang="en-AU" sz="2400" dirty="0">
                <a:solidFill>
                  <a:schemeClr val="accent1"/>
                </a:solidFill>
              </a:rPr>
              <a:t>–Detach a working storage block from </a:t>
            </a:r>
            <a:r>
              <a:rPr lang="en-AU" sz="2400" dirty="0" smtClean="0">
                <a:solidFill>
                  <a:schemeClr val="accent1"/>
                </a:solidFill>
              </a:rPr>
              <a:t>ECB</a:t>
            </a:r>
          </a:p>
          <a:p>
            <a:pPr marL="0" indent="0">
              <a:buNone/>
            </a:pPr>
            <a:endParaRPr lang="en-AU" sz="2400" dirty="0" smtClean="0">
              <a:solidFill>
                <a:schemeClr val="accent1"/>
              </a:solidFill>
            </a:endParaRPr>
          </a:p>
          <a:p>
            <a:pPr marL="0" indent="0">
              <a:buNone/>
            </a:pPr>
            <a:r>
              <a:rPr lang="en-AU" sz="1700" b="1" dirty="0"/>
              <a:t>Example:</a:t>
            </a:r>
            <a:endParaRPr lang="en-US" sz="1700" dirty="0"/>
          </a:p>
          <a:p>
            <a:r>
              <a:rPr lang="en-AU" sz="1700" b="1" dirty="0"/>
              <a:t>    </a:t>
            </a:r>
            <a:r>
              <a:rPr lang="en-AU" sz="1700" b="1" dirty="0" smtClean="0"/>
              <a:t> </a:t>
            </a:r>
            <a:r>
              <a:rPr lang="en-US" sz="1700" dirty="0"/>
              <a:t>The following example detaches a working storage block from level D6</a:t>
            </a:r>
            <a:r>
              <a:rPr lang="en-US" sz="1700" dirty="0" smtClean="0"/>
              <a:t>.</a:t>
            </a:r>
          </a:p>
          <a:p>
            <a:pPr marL="0" indent="0">
              <a:buNone/>
            </a:pPr>
            <a:endParaRPr lang="en-US" sz="1700" dirty="0"/>
          </a:p>
          <a:p>
            <a:pPr marL="0" indent="0">
              <a:buNone/>
            </a:pPr>
            <a:r>
              <a:rPr lang="en-US" sz="1700" dirty="0">
                <a:latin typeface="Courier New" panose="02070309020205020404" pitchFamily="49" charset="0"/>
                <a:cs typeface="Courier New" panose="02070309020205020404" pitchFamily="49" charset="0"/>
              </a:rPr>
              <a:t>#include &lt;</a:t>
            </a:r>
            <a:r>
              <a:rPr lang="en-US" sz="1700" dirty="0" err="1">
                <a:latin typeface="Courier New" panose="02070309020205020404" pitchFamily="49" charset="0"/>
                <a:cs typeface="Courier New" panose="02070309020205020404" pitchFamily="49" charset="0"/>
              </a:rPr>
              <a:t>tpf</a:t>
            </a:r>
            <a:r>
              <a:rPr lang="en-US" sz="1700" dirty="0">
                <a:latin typeface="Courier New" panose="02070309020205020404" pitchFamily="49" charset="0"/>
                <a:cs typeface="Courier New" panose="02070309020205020404" pitchFamily="49" charset="0"/>
              </a:rPr>
              <a:t>/</a:t>
            </a:r>
            <a:r>
              <a:rPr lang="en-US" sz="1700" dirty="0" err="1">
                <a:latin typeface="Courier New" panose="02070309020205020404" pitchFamily="49" charset="0"/>
                <a:cs typeface="Courier New" panose="02070309020205020404" pitchFamily="49" charset="0"/>
              </a:rPr>
              <a:t>tpfapi.h</a:t>
            </a:r>
            <a:r>
              <a:rPr lang="en-US" sz="1700" dirty="0">
                <a:latin typeface="Courier New" panose="02070309020205020404" pitchFamily="49" charset="0"/>
                <a:cs typeface="Courier New" panose="02070309020205020404" pitchFamily="49" charset="0"/>
              </a:rPr>
              <a:t>&gt;</a:t>
            </a:r>
          </a:p>
          <a:p>
            <a:pPr marL="0" indent="0">
              <a:buNone/>
            </a:pPr>
            <a:r>
              <a:rPr lang="en-US" sz="1700" dirty="0">
                <a:latin typeface="Courier New" panose="02070309020205020404" pitchFamily="49" charset="0"/>
                <a:cs typeface="Courier New" panose="02070309020205020404" pitchFamily="49" charset="0"/>
              </a:rPr>
              <a:t>⋮</a:t>
            </a:r>
          </a:p>
          <a:p>
            <a:pPr marL="0" indent="0">
              <a:buNone/>
            </a:pPr>
            <a:r>
              <a:rPr lang="en-US" sz="1700" dirty="0" err="1">
                <a:latin typeface="Courier New" panose="02070309020205020404" pitchFamily="49" charset="0"/>
                <a:cs typeface="Courier New" panose="02070309020205020404" pitchFamily="49" charset="0"/>
              </a:rPr>
              <a:t>detac</a:t>
            </a:r>
            <a:r>
              <a:rPr lang="en-US" sz="1700" dirty="0">
                <a:latin typeface="Courier New" panose="02070309020205020404" pitchFamily="49" charset="0"/>
                <a:cs typeface="Courier New" panose="02070309020205020404" pitchFamily="49" charset="0"/>
              </a:rPr>
              <a:t>(D6);</a:t>
            </a:r>
            <a:endParaRPr lang="en-AU" sz="1700" dirty="0" smtClean="0">
              <a:solidFill>
                <a:schemeClr val="accent1"/>
              </a:solidFill>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37660606-2902-4738-BA54-7AA3FE02D229}" type="slidenum">
              <a:rPr lang="en-US" sz="2000" smtClean="0">
                <a:solidFill>
                  <a:schemeClr val="tx1"/>
                </a:solidFill>
              </a:rPr>
              <a:pPr/>
              <a:t>12</a:t>
            </a:fld>
            <a:endParaRPr lang="en-US" sz="2000">
              <a:solidFill>
                <a:schemeClr val="tx1"/>
              </a:solidFill>
            </a:endParaRPr>
          </a:p>
        </p:txBody>
      </p:sp>
    </p:spTree>
    <p:extLst>
      <p:ext uri="{BB962C8B-B14F-4D97-AF65-F5344CB8AC3E}">
        <p14:creationId xmlns:p14="http://schemas.microsoft.com/office/powerpoint/2010/main" val="11938691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solidFill>
                  <a:srgbClr val="002060"/>
                </a:solidFill>
                <a:latin typeface="Cambria" pitchFamily="18" charset="0"/>
              </a:rPr>
              <a:t>Memory Management</a:t>
            </a:r>
            <a:endParaRPr lang="en-US" dirty="0">
              <a:solidFill>
                <a:srgbClr val="002060"/>
              </a:solidFill>
              <a:latin typeface="Cambria" pitchFamily="18" charset="0"/>
            </a:endParaRPr>
          </a:p>
        </p:txBody>
      </p:sp>
      <p:sp>
        <p:nvSpPr>
          <p:cNvPr id="3" name="Content Placeholder 2"/>
          <p:cNvSpPr>
            <a:spLocks noGrp="1"/>
          </p:cNvSpPr>
          <p:nvPr>
            <p:ph idx="1"/>
          </p:nvPr>
        </p:nvSpPr>
        <p:spPr>
          <a:xfrm>
            <a:off x="304800" y="1082040"/>
            <a:ext cx="8686800" cy="5394960"/>
          </a:xfrm>
        </p:spPr>
        <p:txBody>
          <a:bodyPr>
            <a:normAutofit/>
          </a:bodyPr>
          <a:lstStyle/>
          <a:p>
            <a:pPr marL="0" indent="0">
              <a:buNone/>
            </a:pPr>
            <a:r>
              <a:rPr lang="en-AU" sz="2400" dirty="0" err="1">
                <a:solidFill>
                  <a:schemeClr val="accent1"/>
                </a:solidFill>
              </a:rPr>
              <a:t>attac</a:t>
            </a:r>
            <a:r>
              <a:rPr lang="en-AU" sz="2400" dirty="0">
                <a:solidFill>
                  <a:schemeClr val="accent1"/>
                </a:solidFill>
              </a:rPr>
              <a:t>–Attach a detached working storage </a:t>
            </a:r>
            <a:r>
              <a:rPr lang="en-AU" sz="2400" dirty="0" smtClean="0">
                <a:solidFill>
                  <a:schemeClr val="accent1"/>
                </a:solidFill>
              </a:rPr>
              <a:t>block</a:t>
            </a:r>
          </a:p>
          <a:p>
            <a:pPr marL="0" indent="0">
              <a:buNone/>
            </a:pPr>
            <a:r>
              <a:rPr lang="en-AU" sz="1700" b="1" dirty="0"/>
              <a:t>Description: </a:t>
            </a:r>
            <a:endParaRPr lang="en-US" sz="1700" dirty="0"/>
          </a:p>
          <a:p>
            <a:r>
              <a:rPr lang="en-AU" sz="1700" dirty="0"/>
              <a:t>The </a:t>
            </a:r>
            <a:r>
              <a:rPr lang="en-AU" sz="1700" i="1" dirty="0" err="1"/>
              <a:t>attac</a:t>
            </a:r>
            <a:r>
              <a:rPr lang="en-AU" sz="1700" dirty="0"/>
              <a:t> function reattaches a working storage block to an ECB. The ECB must not be holding a storage block on the specified level — it must have been previously released using the </a:t>
            </a:r>
            <a:r>
              <a:rPr lang="en-AU" sz="1700" i="1" dirty="0" err="1"/>
              <a:t>detac</a:t>
            </a:r>
            <a:r>
              <a:rPr lang="en-AU" sz="1700" dirty="0"/>
              <a:t> functions</a:t>
            </a:r>
            <a:r>
              <a:rPr lang="en-AU" sz="1700" dirty="0" smtClean="0"/>
              <a:t>.</a:t>
            </a:r>
          </a:p>
          <a:p>
            <a:pPr marL="0" indent="0">
              <a:buNone/>
            </a:pPr>
            <a:endParaRPr lang="en-AU" sz="1700" dirty="0" smtClean="0"/>
          </a:p>
          <a:p>
            <a:pPr marL="0" indent="0">
              <a:buNone/>
            </a:pPr>
            <a:r>
              <a:rPr lang="en-AU" sz="1700" b="1" dirty="0"/>
              <a:t>Format:</a:t>
            </a:r>
            <a:endParaRPr lang="en-US" sz="1700" b="1" dirty="0"/>
          </a:p>
          <a:p>
            <a:pPr marL="0" indent="0">
              <a:buNone/>
            </a:pPr>
            <a:r>
              <a:rPr lang="en-US" sz="1400" dirty="0" smtClean="0">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tpf</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tpfapi.h</a:t>
            </a:r>
            <a:r>
              <a:rPr lang="en-US" sz="1400" dirty="0" smtClean="0">
                <a:latin typeface="Courier New" panose="02070309020205020404" pitchFamily="49" charset="0"/>
                <a:cs typeface="Courier New" panose="02070309020205020404" pitchFamily="49" charset="0"/>
              </a:rPr>
              <a:t>&gt;</a:t>
            </a:r>
          </a:p>
          <a:p>
            <a:pPr marL="0" indent="0">
              <a:buNone/>
            </a:pPr>
            <a:r>
              <a:rPr lang="en-AU" sz="1400" dirty="0" smtClean="0">
                <a:latin typeface="Courier New" panose="02070309020205020404" pitchFamily="49" charset="0"/>
                <a:cs typeface="Courier New" panose="02070309020205020404" pitchFamily="49" charset="0"/>
              </a:rPr>
              <a:t>void       </a:t>
            </a:r>
            <a:r>
              <a:rPr lang="en-AU" sz="1400" dirty="0">
                <a:latin typeface="Courier New" panose="02070309020205020404" pitchFamily="49" charset="0"/>
                <a:cs typeface="Courier New" panose="02070309020205020404" pitchFamily="49" charset="0"/>
              </a:rPr>
              <a:t>*</a:t>
            </a:r>
            <a:r>
              <a:rPr lang="en-AU" sz="1400" dirty="0" err="1">
                <a:latin typeface="Courier New" panose="02070309020205020404" pitchFamily="49" charset="0"/>
                <a:cs typeface="Courier New" panose="02070309020205020404" pitchFamily="49" charset="0"/>
              </a:rPr>
              <a:t>attac</a:t>
            </a:r>
            <a:r>
              <a:rPr lang="en-AU" sz="1400" dirty="0">
                <a:latin typeface="Courier New" panose="02070309020205020404" pitchFamily="49" charset="0"/>
                <a:cs typeface="Courier New" panose="02070309020205020404" pitchFamily="49" charset="0"/>
              </a:rPr>
              <a:t>(</a:t>
            </a:r>
            <a:r>
              <a:rPr lang="en-AU" sz="1400" dirty="0" err="1">
                <a:latin typeface="Courier New" panose="02070309020205020404" pitchFamily="49" charset="0"/>
                <a:cs typeface="Courier New" panose="02070309020205020404" pitchFamily="49" charset="0"/>
              </a:rPr>
              <a:t>enum</a:t>
            </a:r>
            <a:r>
              <a:rPr lang="en-AU" sz="1400" dirty="0">
                <a:latin typeface="Courier New" panose="02070309020205020404" pitchFamily="49" charset="0"/>
                <a:cs typeface="Courier New" panose="02070309020205020404" pitchFamily="49" charset="0"/>
              </a:rPr>
              <a:t> </a:t>
            </a:r>
            <a:r>
              <a:rPr lang="en-AU" sz="1400" dirty="0" err="1">
                <a:latin typeface="Courier New" panose="02070309020205020404" pitchFamily="49" charset="0"/>
                <a:cs typeface="Courier New" panose="02070309020205020404" pitchFamily="49" charset="0"/>
              </a:rPr>
              <a:t>t_lvl</a:t>
            </a:r>
            <a:r>
              <a:rPr lang="en-AU" sz="1400" dirty="0">
                <a:latin typeface="Courier New" panose="02070309020205020404" pitchFamily="49" charset="0"/>
                <a:cs typeface="Courier New" panose="02070309020205020404" pitchFamily="49" charset="0"/>
              </a:rPr>
              <a:t> level</a:t>
            </a:r>
            <a:r>
              <a:rPr lang="en-AU" sz="1400" dirty="0" smtClean="0">
                <a:latin typeface="Courier New" panose="02070309020205020404" pitchFamily="49" charset="0"/>
                <a:cs typeface="Courier New" panose="02070309020205020404" pitchFamily="49" charset="0"/>
              </a:rPr>
              <a:t>);</a:t>
            </a:r>
          </a:p>
          <a:p>
            <a:pPr marL="0" indent="0">
              <a:buNone/>
            </a:pPr>
            <a:endParaRPr lang="en-AU" sz="1400" dirty="0" smtClean="0">
              <a:latin typeface="Courier New" panose="02070309020205020404" pitchFamily="49" charset="0"/>
              <a:cs typeface="Courier New" panose="02070309020205020404" pitchFamily="49" charset="0"/>
            </a:endParaRPr>
          </a:p>
          <a:p>
            <a:pPr marL="0" indent="0">
              <a:buNone/>
            </a:pPr>
            <a:r>
              <a:rPr lang="en-AU" sz="1700" b="1" dirty="0"/>
              <a:t>Parameters:</a:t>
            </a:r>
            <a:endParaRPr lang="en-US" sz="1700" dirty="0"/>
          </a:p>
          <a:p>
            <a:pPr marL="0" indent="0">
              <a:buNone/>
            </a:pPr>
            <a:r>
              <a:rPr lang="en-AU" sz="1700" b="1" dirty="0"/>
              <a:t>level</a:t>
            </a:r>
            <a:endParaRPr lang="en-US" sz="1700" dirty="0"/>
          </a:p>
          <a:p>
            <a:pPr marL="0" indent="0">
              <a:buNone/>
            </a:pPr>
            <a:r>
              <a:rPr lang="en-AU" sz="1700" dirty="0"/>
              <a:t>One of 16 possible values representing a valid data level from the enumeration type </a:t>
            </a:r>
            <a:r>
              <a:rPr lang="en-AU" sz="1700" dirty="0" err="1"/>
              <a:t>t_lvl</a:t>
            </a:r>
            <a:r>
              <a:rPr lang="en-AU" sz="1700" dirty="0"/>
              <a:t>, expressed as </a:t>
            </a:r>
            <a:r>
              <a:rPr lang="en-AU" sz="1700" dirty="0" err="1"/>
              <a:t>Dx</a:t>
            </a:r>
            <a:r>
              <a:rPr lang="en-AU" sz="1700" dirty="0"/>
              <a:t>, where x represents the hexadecimal number of the level (0–F). The working storage block on this core block reference word (CBRW) level is the block to be attached.</a:t>
            </a:r>
            <a:endParaRPr lang="en-US" sz="1700" dirty="0"/>
          </a:p>
          <a:p>
            <a:pPr marL="0" indent="0">
              <a:buNone/>
            </a:pPr>
            <a:endParaRPr lang="en-AU" sz="1700" dirty="0" smtClean="0">
              <a:latin typeface="Courier New" panose="02070309020205020404" pitchFamily="49" charset="0"/>
              <a:cs typeface="Courier New" panose="02070309020205020404" pitchFamily="49" charset="0"/>
            </a:endParaRPr>
          </a:p>
        </p:txBody>
      </p:sp>
      <p:pic>
        <p:nvPicPr>
          <p:cNvPr id="6" name="Picture 5" descr="tpfsoftware-logo"/>
          <p:cNvPicPr>
            <a:picLocks noChangeAspect="1" noChangeArrowheads="1"/>
          </p:cNvPicPr>
          <p:nvPr/>
        </p:nvPicPr>
        <p:blipFill>
          <a:blip r:embed="rId3" cstate="print"/>
          <a:srcRect/>
          <a:stretch>
            <a:fillRect/>
          </a:stretch>
        </p:blipFill>
        <p:spPr bwMode="auto">
          <a:xfrm>
            <a:off x="6705600" y="6385560"/>
            <a:ext cx="1600200" cy="320040"/>
          </a:xfrm>
          <a:prstGeom prst="rect">
            <a:avLst/>
          </a:prstGeom>
          <a:noFill/>
          <a:ln w="9525">
            <a:noFill/>
            <a:miter lim="800000"/>
            <a:headEnd/>
            <a:tailEnd/>
          </a:ln>
        </p:spPr>
      </p:pic>
      <p:sp>
        <p:nvSpPr>
          <p:cNvPr id="7" name="Slide Number Placeholder 3"/>
          <p:cNvSpPr>
            <a:spLocks noGrp="1"/>
          </p:cNvSpPr>
          <p:nvPr>
            <p:ph type="sldNum" sz="quarter" idx="12"/>
          </p:nvPr>
        </p:nvSpPr>
        <p:spPr>
          <a:xfrm>
            <a:off x="6553200" y="6356350"/>
            <a:ext cx="2133600" cy="365125"/>
          </a:xfrm>
        </p:spPr>
        <p:txBody>
          <a:bodyPr/>
          <a:lstStyle/>
          <a:p>
            <a:fld id="{37660606-2902-4738-BA54-7AA3FE02D229}" type="slidenum">
              <a:rPr lang="en-US" sz="2000" smtClean="0">
                <a:solidFill>
                  <a:schemeClr val="tx1"/>
                </a:solidFill>
              </a:rPr>
              <a:pPr/>
              <a:t>13</a:t>
            </a:fld>
            <a:endParaRPr lang="en-US" sz="2000">
              <a:solidFill>
                <a:schemeClr val="tx1"/>
              </a:solidFill>
            </a:endParaRPr>
          </a:p>
        </p:txBody>
      </p:sp>
    </p:spTree>
    <p:extLst>
      <p:ext uri="{BB962C8B-B14F-4D97-AF65-F5344CB8AC3E}">
        <p14:creationId xmlns:p14="http://schemas.microsoft.com/office/powerpoint/2010/main" val="10158883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solidFill>
                  <a:srgbClr val="002060"/>
                </a:solidFill>
                <a:latin typeface="Cambria" pitchFamily="18" charset="0"/>
              </a:rPr>
              <a:t>Memory Management</a:t>
            </a:r>
            <a:endParaRPr lang="en-US" dirty="0">
              <a:solidFill>
                <a:srgbClr val="002060"/>
              </a:solidFill>
              <a:latin typeface="Cambria" pitchFamily="18" charset="0"/>
            </a:endParaRPr>
          </a:p>
        </p:txBody>
      </p:sp>
      <p:sp>
        <p:nvSpPr>
          <p:cNvPr id="3" name="Content Placeholder 2"/>
          <p:cNvSpPr>
            <a:spLocks noGrp="1"/>
          </p:cNvSpPr>
          <p:nvPr>
            <p:ph idx="1"/>
          </p:nvPr>
        </p:nvSpPr>
        <p:spPr>
          <a:xfrm>
            <a:off x="304800" y="1082040"/>
            <a:ext cx="8686800" cy="5394960"/>
          </a:xfrm>
        </p:spPr>
        <p:txBody>
          <a:bodyPr>
            <a:normAutofit/>
          </a:bodyPr>
          <a:lstStyle/>
          <a:p>
            <a:pPr marL="0" indent="0">
              <a:buNone/>
            </a:pPr>
            <a:r>
              <a:rPr lang="en-AU" sz="2400" dirty="0" err="1">
                <a:solidFill>
                  <a:schemeClr val="accent1"/>
                </a:solidFill>
              </a:rPr>
              <a:t>attac</a:t>
            </a:r>
            <a:r>
              <a:rPr lang="en-AU" sz="2400" dirty="0">
                <a:solidFill>
                  <a:schemeClr val="accent1"/>
                </a:solidFill>
              </a:rPr>
              <a:t>–Attach a detached working storage </a:t>
            </a:r>
            <a:r>
              <a:rPr lang="en-AU" sz="2400" dirty="0" smtClean="0">
                <a:solidFill>
                  <a:schemeClr val="accent1"/>
                </a:solidFill>
              </a:rPr>
              <a:t>block</a:t>
            </a:r>
          </a:p>
          <a:p>
            <a:pPr marL="0" indent="0">
              <a:buNone/>
            </a:pPr>
            <a:r>
              <a:rPr lang="en-AU" sz="1700" b="1" dirty="0"/>
              <a:t>Return Conditions:</a:t>
            </a:r>
            <a:endParaRPr lang="en-US" sz="1700" dirty="0"/>
          </a:p>
          <a:p>
            <a:r>
              <a:rPr lang="en-AU" sz="1700" dirty="0"/>
              <a:t>The pointer of type void representing the address of the start of the newly attached </a:t>
            </a:r>
            <a:r>
              <a:rPr lang="en-AU" sz="1700" dirty="0" smtClean="0"/>
              <a:t>block</a:t>
            </a:r>
          </a:p>
          <a:p>
            <a:pPr marL="0" indent="0">
              <a:buNone/>
            </a:pPr>
            <a:endParaRPr lang="en-AU" sz="1700" dirty="0" smtClean="0"/>
          </a:p>
          <a:p>
            <a:pPr marL="0" indent="0">
              <a:buNone/>
            </a:pPr>
            <a:r>
              <a:rPr lang="en-AU" sz="1700" b="1" dirty="0"/>
              <a:t>Example:</a:t>
            </a:r>
            <a:endParaRPr lang="en-US" sz="1700" dirty="0"/>
          </a:p>
          <a:p>
            <a:pPr marL="0" indent="0">
              <a:buNone/>
            </a:pPr>
            <a:r>
              <a:rPr lang="en-US" sz="1700" dirty="0"/>
              <a:t>The following example reattaches a previously detached IM0IM record to level D6.</a:t>
            </a:r>
          </a:p>
          <a:p>
            <a:pPr marL="0" indent="0">
              <a:buFontTx/>
              <a:buNone/>
            </a:pPr>
            <a:r>
              <a:rPr lang="en-US" sz="1700" dirty="0"/>
              <a:t> </a:t>
            </a:r>
          </a:p>
          <a:p>
            <a:pPr marL="0" indent="0">
              <a:buFontTx/>
              <a:buNone/>
            </a:pPr>
            <a:r>
              <a:rPr lang="en-US" sz="1700" dirty="0">
                <a:latin typeface="Courier New" panose="02070309020205020404" pitchFamily="49" charset="0"/>
                <a:cs typeface="Courier New" panose="02070309020205020404" pitchFamily="49" charset="0"/>
              </a:rPr>
              <a:t>#include &lt;</a:t>
            </a:r>
            <a:r>
              <a:rPr lang="en-US" sz="1700" dirty="0" err="1">
                <a:latin typeface="Courier New" panose="02070309020205020404" pitchFamily="49" charset="0"/>
                <a:cs typeface="Courier New" panose="02070309020205020404" pitchFamily="49" charset="0"/>
              </a:rPr>
              <a:t>tpf</a:t>
            </a:r>
            <a:r>
              <a:rPr lang="en-US" sz="1700" dirty="0">
                <a:latin typeface="Courier New" panose="02070309020205020404" pitchFamily="49" charset="0"/>
                <a:cs typeface="Courier New" panose="02070309020205020404" pitchFamily="49" charset="0"/>
              </a:rPr>
              <a:t>/</a:t>
            </a:r>
            <a:r>
              <a:rPr lang="en-US" sz="1700" dirty="0" err="1">
                <a:latin typeface="Courier New" panose="02070309020205020404" pitchFamily="49" charset="0"/>
                <a:cs typeface="Courier New" panose="02070309020205020404" pitchFamily="49" charset="0"/>
              </a:rPr>
              <a:t>tpfapi.h</a:t>
            </a:r>
            <a:r>
              <a:rPr lang="en-US" sz="1700" dirty="0">
                <a:latin typeface="Courier New" panose="02070309020205020404" pitchFamily="49" charset="0"/>
                <a:cs typeface="Courier New" panose="02070309020205020404" pitchFamily="49" charset="0"/>
              </a:rPr>
              <a:t>&gt;</a:t>
            </a:r>
          </a:p>
          <a:p>
            <a:pPr marL="0" indent="0">
              <a:buFontTx/>
              <a:buNone/>
            </a:pPr>
            <a:r>
              <a:rPr lang="en-US" sz="1700" dirty="0" err="1">
                <a:latin typeface="Courier New" panose="02070309020205020404" pitchFamily="49" charset="0"/>
                <a:cs typeface="Courier New" panose="02070309020205020404" pitchFamily="49" charset="0"/>
              </a:rPr>
              <a:t>struct</a:t>
            </a:r>
            <a:r>
              <a:rPr lang="en-US" sz="1700" dirty="0">
                <a:latin typeface="Courier New" panose="02070309020205020404" pitchFamily="49" charset="0"/>
                <a:cs typeface="Courier New" panose="02070309020205020404" pitchFamily="49" charset="0"/>
              </a:rPr>
              <a:t> im0im *</a:t>
            </a:r>
            <a:r>
              <a:rPr lang="en-US" sz="1700" dirty="0" err="1">
                <a:latin typeface="Courier New" panose="02070309020205020404" pitchFamily="49" charset="0"/>
                <a:cs typeface="Courier New" panose="02070309020205020404" pitchFamily="49" charset="0"/>
              </a:rPr>
              <a:t>inm</a:t>
            </a:r>
            <a:r>
              <a:rPr lang="en-US" sz="1700" dirty="0">
                <a:latin typeface="Courier New" panose="02070309020205020404" pitchFamily="49" charset="0"/>
                <a:cs typeface="Courier New" panose="02070309020205020404" pitchFamily="49" charset="0"/>
              </a:rPr>
              <a:t>;</a:t>
            </a:r>
          </a:p>
          <a:p>
            <a:pPr marL="0" indent="0">
              <a:buFontTx/>
              <a:buNone/>
            </a:pPr>
            <a:r>
              <a:rPr lang="en-US" sz="1700" dirty="0">
                <a:latin typeface="Courier New" panose="02070309020205020404" pitchFamily="49" charset="0"/>
                <a:cs typeface="Courier New" panose="02070309020205020404" pitchFamily="49" charset="0"/>
              </a:rPr>
              <a:t>⋮</a:t>
            </a:r>
          </a:p>
          <a:p>
            <a:pPr marL="0" indent="0">
              <a:buFontTx/>
              <a:buNone/>
            </a:pPr>
            <a:r>
              <a:rPr lang="en-US" sz="1700" dirty="0" err="1">
                <a:latin typeface="Courier New" panose="02070309020205020404" pitchFamily="49" charset="0"/>
                <a:cs typeface="Courier New" panose="02070309020205020404" pitchFamily="49" charset="0"/>
              </a:rPr>
              <a:t>inm</a:t>
            </a:r>
            <a:r>
              <a:rPr lang="en-US" sz="1700" dirty="0">
                <a:latin typeface="Courier New" panose="02070309020205020404" pitchFamily="49" charset="0"/>
                <a:cs typeface="Courier New" panose="02070309020205020404" pitchFamily="49" charset="0"/>
              </a:rPr>
              <a:t> = (</a:t>
            </a:r>
            <a:r>
              <a:rPr lang="en-US" sz="1700" dirty="0" err="1">
                <a:latin typeface="Courier New" panose="02070309020205020404" pitchFamily="49" charset="0"/>
                <a:cs typeface="Courier New" panose="02070309020205020404" pitchFamily="49" charset="0"/>
              </a:rPr>
              <a:t>struct</a:t>
            </a:r>
            <a:r>
              <a:rPr lang="en-US" sz="1700" dirty="0">
                <a:latin typeface="Courier New" panose="02070309020205020404" pitchFamily="49" charset="0"/>
                <a:cs typeface="Courier New" panose="02070309020205020404" pitchFamily="49" charset="0"/>
              </a:rPr>
              <a:t> im0im *)</a:t>
            </a:r>
            <a:r>
              <a:rPr lang="en-US" sz="1700" dirty="0" err="1">
                <a:latin typeface="Courier New" panose="02070309020205020404" pitchFamily="49" charset="0"/>
                <a:cs typeface="Courier New" panose="02070309020205020404" pitchFamily="49" charset="0"/>
              </a:rPr>
              <a:t>attac</a:t>
            </a:r>
            <a:r>
              <a:rPr lang="en-US" sz="1700" dirty="0">
                <a:latin typeface="Courier New" panose="02070309020205020404" pitchFamily="49" charset="0"/>
                <a:cs typeface="Courier New" panose="02070309020205020404" pitchFamily="49" charset="0"/>
              </a:rPr>
              <a:t>(D6);</a:t>
            </a:r>
            <a:endParaRPr lang="en-AU" sz="1700" dirty="0" smtClean="0">
              <a:latin typeface="Courier New" panose="02070309020205020404" pitchFamily="49" charset="0"/>
              <a:cs typeface="Courier New" panose="02070309020205020404" pitchFamily="49" charset="0"/>
            </a:endParaRPr>
          </a:p>
        </p:txBody>
      </p:sp>
      <p:pic>
        <p:nvPicPr>
          <p:cNvPr id="6" name="Picture 5" descr="tpfsoftware-logo"/>
          <p:cNvPicPr>
            <a:picLocks noChangeAspect="1" noChangeArrowheads="1"/>
          </p:cNvPicPr>
          <p:nvPr/>
        </p:nvPicPr>
        <p:blipFill>
          <a:blip r:embed="rId3" cstate="print"/>
          <a:srcRect/>
          <a:stretch>
            <a:fillRect/>
          </a:stretch>
        </p:blipFill>
        <p:spPr bwMode="auto">
          <a:xfrm>
            <a:off x="6705600" y="6385560"/>
            <a:ext cx="1600200" cy="320040"/>
          </a:xfrm>
          <a:prstGeom prst="rect">
            <a:avLst/>
          </a:prstGeom>
          <a:noFill/>
          <a:ln w="9525">
            <a:noFill/>
            <a:miter lim="800000"/>
            <a:headEnd/>
            <a:tailEnd/>
          </a:ln>
        </p:spPr>
      </p:pic>
      <p:sp>
        <p:nvSpPr>
          <p:cNvPr id="7" name="Slide Number Placeholder 3"/>
          <p:cNvSpPr>
            <a:spLocks noGrp="1"/>
          </p:cNvSpPr>
          <p:nvPr>
            <p:ph type="sldNum" sz="quarter" idx="12"/>
          </p:nvPr>
        </p:nvSpPr>
        <p:spPr>
          <a:xfrm>
            <a:off x="6553200" y="6356350"/>
            <a:ext cx="2133600" cy="365125"/>
          </a:xfrm>
        </p:spPr>
        <p:txBody>
          <a:bodyPr/>
          <a:lstStyle/>
          <a:p>
            <a:fld id="{37660606-2902-4738-BA54-7AA3FE02D229}" type="slidenum">
              <a:rPr lang="en-US" sz="2000" smtClean="0">
                <a:solidFill>
                  <a:schemeClr val="tx1"/>
                </a:solidFill>
              </a:rPr>
              <a:pPr/>
              <a:t>14</a:t>
            </a:fld>
            <a:endParaRPr lang="en-US" sz="2000">
              <a:solidFill>
                <a:schemeClr val="tx1"/>
              </a:solidFill>
            </a:endParaRPr>
          </a:p>
        </p:txBody>
      </p:sp>
    </p:spTree>
    <p:extLst>
      <p:ext uri="{BB962C8B-B14F-4D97-AF65-F5344CB8AC3E}">
        <p14:creationId xmlns:p14="http://schemas.microsoft.com/office/powerpoint/2010/main" val="34590688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solidFill>
                  <a:srgbClr val="002060"/>
                </a:solidFill>
                <a:latin typeface="Cambria" pitchFamily="18" charset="0"/>
              </a:rPr>
              <a:t>Memory Management</a:t>
            </a:r>
            <a:endParaRPr lang="en-US" dirty="0">
              <a:solidFill>
                <a:srgbClr val="002060"/>
              </a:solidFill>
              <a:latin typeface="Cambria" pitchFamily="18" charset="0"/>
            </a:endParaRPr>
          </a:p>
        </p:txBody>
      </p:sp>
      <p:sp>
        <p:nvSpPr>
          <p:cNvPr id="3" name="Content Placeholder 2"/>
          <p:cNvSpPr>
            <a:spLocks noGrp="1"/>
          </p:cNvSpPr>
          <p:nvPr>
            <p:ph idx="1"/>
          </p:nvPr>
        </p:nvSpPr>
        <p:spPr>
          <a:xfrm>
            <a:off x="304800" y="1082040"/>
            <a:ext cx="8686800" cy="5394960"/>
          </a:xfrm>
        </p:spPr>
        <p:txBody>
          <a:bodyPr>
            <a:normAutofit/>
          </a:bodyPr>
          <a:lstStyle/>
          <a:p>
            <a:pPr marL="0" indent="0">
              <a:buNone/>
            </a:pPr>
            <a:r>
              <a:rPr lang="en-AU" sz="2400" dirty="0" err="1">
                <a:solidFill>
                  <a:schemeClr val="accent1"/>
                </a:solidFill>
              </a:rPr>
              <a:t>malloc</a:t>
            </a:r>
            <a:r>
              <a:rPr lang="en-AU" sz="2400" dirty="0">
                <a:solidFill>
                  <a:schemeClr val="accent1"/>
                </a:solidFill>
              </a:rPr>
              <a:t>–Reserve storage </a:t>
            </a:r>
            <a:r>
              <a:rPr lang="en-AU" sz="2400" dirty="0" smtClean="0">
                <a:solidFill>
                  <a:schemeClr val="accent1"/>
                </a:solidFill>
              </a:rPr>
              <a:t>block</a:t>
            </a:r>
          </a:p>
          <a:p>
            <a:pPr marL="0" indent="0">
              <a:buNone/>
            </a:pPr>
            <a:endParaRPr lang="en-AU" sz="2400" dirty="0" smtClean="0"/>
          </a:p>
          <a:p>
            <a:pPr marL="0" indent="0">
              <a:buNone/>
            </a:pPr>
            <a:r>
              <a:rPr lang="en-AU" sz="1700" b="1" dirty="0"/>
              <a:t>Description: </a:t>
            </a:r>
            <a:endParaRPr lang="en-US" sz="1700" dirty="0"/>
          </a:p>
          <a:p>
            <a:r>
              <a:rPr lang="en-AU" sz="1700" dirty="0"/>
              <a:t>This function reserves a block of </a:t>
            </a:r>
            <a:r>
              <a:rPr lang="en-AU" sz="1700" b="1" dirty="0"/>
              <a:t>31-bit ECB heap</a:t>
            </a:r>
            <a:r>
              <a:rPr lang="en-AU" sz="1700" dirty="0"/>
              <a:t> storage. Unlike the </a:t>
            </a:r>
            <a:r>
              <a:rPr lang="en-AU" sz="1700" dirty="0" err="1"/>
              <a:t>calloc</a:t>
            </a:r>
            <a:r>
              <a:rPr lang="en-AU" sz="1700" dirty="0"/>
              <a:t> function, the contents of the allocated storage are unknown. The reserved storage is aligned for any type of object</a:t>
            </a:r>
            <a:r>
              <a:rPr lang="en-AU" sz="1700" dirty="0" smtClean="0"/>
              <a:t>.</a:t>
            </a:r>
          </a:p>
          <a:p>
            <a:endParaRPr lang="en-AU" sz="1700" dirty="0" smtClean="0"/>
          </a:p>
          <a:p>
            <a:pPr marL="0" indent="0">
              <a:buNone/>
            </a:pPr>
            <a:r>
              <a:rPr lang="en-AU" sz="1700" b="1" dirty="0"/>
              <a:t>Programming Consideration: </a:t>
            </a:r>
            <a:r>
              <a:rPr lang="en-AU" sz="1700" dirty="0"/>
              <a:t> </a:t>
            </a:r>
            <a:endParaRPr lang="en-US" sz="1700" dirty="0"/>
          </a:p>
          <a:p>
            <a:pPr lvl="0"/>
            <a:r>
              <a:rPr lang="en-AU" sz="1700" dirty="0" smtClean="0"/>
              <a:t>C++ </a:t>
            </a:r>
            <a:r>
              <a:rPr lang="en-AU" sz="1700" dirty="0"/>
              <a:t>keywords new and delete are not interoperable with the </a:t>
            </a:r>
            <a:r>
              <a:rPr lang="en-AU" sz="1700" dirty="0" err="1"/>
              <a:t>malloc</a:t>
            </a:r>
            <a:r>
              <a:rPr lang="en-AU" sz="1700" dirty="0"/>
              <a:t> function.</a:t>
            </a:r>
            <a:endParaRPr lang="en-US" sz="1700" dirty="0"/>
          </a:p>
          <a:p>
            <a:pPr lvl="0"/>
            <a:r>
              <a:rPr lang="en-US" sz="1700" dirty="0" smtClean="0"/>
              <a:t>Use </a:t>
            </a:r>
            <a:r>
              <a:rPr lang="en-US" sz="1700" dirty="0"/>
              <a:t>the free function to return the storage</a:t>
            </a:r>
          </a:p>
          <a:p>
            <a:pPr marL="0" indent="0">
              <a:buNone/>
            </a:pPr>
            <a:endParaRPr lang="en-AU" sz="1700" dirty="0" smtClean="0">
              <a:latin typeface="Courier New" panose="02070309020205020404" pitchFamily="49" charset="0"/>
              <a:cs typeface="Courier New" panose="02070309020205020404" pitchFamily="49" charset="0"/>
            </a:endParaRPr>
          </a:p>
        </p:txBody>
      </p:sp>
      <p:pic>
        <p:nvPicPr>
          <p:cNvPr id="6" name="Picture 5" descr="tpfsoftware-logo"/>
          <p:cNvPicPr>
            <a:picLocks noChangeAspect="1" noChangeArrowheads="1"/>
          </p:cNvPicPr>
          <p:nvPr/>
        </p:nvPicPr>
        <p:blipFill>
          <a:blip r:embed="rId3" cstate="print"/>
          <a:srcRect/>
          <a:stretch>
            <a:fillRect/>
          </a:stretch>
        </p:blipFill>
        <p:spPr bwMode="auto">
          <a:xfrm>
            <a:off x="6705600" y="6385560"/>
            <a:ext cx="1600200" cy="320040"/>
          </a:xfrm>
          <a:prstGeom prst="rect">
            <a:avLst/>
          </a:prstGeom>
          <a:noFill/>
          <a:ln w="9525">
            <a:noFill/>
            <a:miter lim="800000"/>
            <a:headEnd/>
            <a:tailEnd/>
          </a:ln>
        </p:spPr>
      </p:pic>
      <p:sp>
        <p:nvSpPr>
          <p:cNvPr id="7" name="Slide Number Placeholder 3"/>
          <p:cNvSpPr>
            <a:spLocks noGrp="1"/>
          </p:cNvSpPr>
          <p:nvPr>
            <p:ph type="sldNum" sz="quarter" idx="12"/>
          </p:nvPr>
        </p:nvSpPr>
        <p:spPr>
          <a:xfrm>
            <a:off x="6553200" y="6356350"/>
            <a:ext cx="2133600" cy="365125"/>
          </a:xfrm>
        </p:spPr>
        <p:txBody>
          <a:bodyPr/>
          <a:lstStyle/>
          <a:p>
            <a:fld id="{37660606-2902-4738-BA54-7AA3FE02D229}" type="slidenum">
              <a:rPr lang="en-US" sz="2000" smtClean="0">
                <a:solidFill>
                  <a:schemeClr val="tx1"/>
                </a:solidFill>
              </a:rPr>
              <a:pPr/>
              <a:t>15</a:t>
            </a:fld>
            <a:endParaRPr lang="en-US" sz="2000">
              <a:solidFill>
                <a:schemeClr val="tx1"/>
              </a:solidFill>
            </a:endParaRPr>
          </a:p>
        </p:txBody>
      </p:sp>
    </p:spTree>
    <p:extLst>
      <p:ext uri="{BB962C8B-B14F-4D97-AF65-F5344CB8AC3E}">
        <p14:creationId xmlns:p14="http://schemas.microsoft.com/office/powerpoint/2010/main" val="7109703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solidFill>
                  <a:srgbClr val="002060"/>
                </a:solidFill>
                <a:latin typeface="Cambria" pitchFamily="18" charset="0"/>
              </a:rPr>
              <a:t>Memory Management</a:t>
            </a:r>
            <a:endParaRPr lang="en-US" dirty="0">
              <a:solidFill>
                <a:srgbClr val="002060"/>
              </a:solidFill>
              <a:latin typeface="Cambria" pitchFamily="18" charset="0"/>
            </a:endParaRPr>
          </a:p>
        </p:txBody>
      </p:sp>
      <p:sp>
        <p:nvSpPr>
          <p:cNvPr id="3" name="Content Placeholder 2"/>
          <p:cNvSpPr>
            <a:spLocks noGrp="1"/>
          </p:cNvSpPr>
          <p:nvPr>
            <p:ph idx="1"/>
          </p:nvPr>
        </p:nvSpPr>
        <p:spPr>
          <a:xfrm>
            <a:off x="304800" y="1082040"/>
            <a:ext cx="8686800" cy="5394960"/>
          </a:xfrm>
        </p:spPr>
        <p:txBody>
          <a:bodyPr>
            <a:normAutofit/>
          </a:bodyPr>
          <a:lstStyle/>
          <a:p>
            <a:pPr marL="0" indent="0">
              <a:buNone/>
            </a:pPr>
            <a:r>
              <a:rPr lang="en-AU" sz="2400" dirty="0" err="1">
                <a:solidFill>
                  <a:schemeClr val="accent1"/>
                </a:solidFill>
              </a:rPr>
              <a:t>calloc</a:t>
            </a:r>
            <a:r>
              <a:rPr lang="en-AU" sz="2400" dirty="0">
                <a:solidFill>
                  <a:schemeClr val="accent1"/>
                </a:solidFill>
              </a:rPr>
              <a:t>–Reserve and initialize storage</a:t>
            </a:r>
            <a:endParaRPr lang="en-US" sz="2400" dirty="0">
              <a:solidFill>
                <a:schemeClr val="accent1"/>
              </a:solidFill>
            </a:endParaRPr>
          </a:p>
          <a:p>
            <a:pPr marL="0" indent="0">
              <a:buNone/>
            </a:pPr>
            <a:endParaRPr lang="en-AU" sz="2400" dirty="0" smtClean="0"/>
          </a:p>
          <a:p>
            <a:pPr marL="0" indent="0">
              <a:buNone/>
            </a:pPr>
            <a:r>
              <a:rPr lang="en-AU" sz="1700" b="1" dirty="0"/>
              <a:t>Description: </a:t>
            </a:r>
            <a:endParaRPr lang="en-US" sz="1700" dirty="0"/>
          </a:p>
          <a:p>
            <a:r>
              <a:rPr lang="en-AU" sz="1700" dirty="0"/>
              <a:t>This function reserves 31-bit ECB heap storage for an array of elements and initializes the bits of each element to a value of 0. The reserved storage is aligned for any type of object</a:t>
            </a:r>
            <a:r>
              <a:rPr lang="en-AU" sz="1700" dirty="0" smtClean="0"/>
              <a:t>.</a:t>
            </a:r>
          </a:p>
          <a:p>
            <a:pPr marL="0" indent="0">
              <a:buNone/>
            </a:pPr>
            <a:endParaRPr lang="en-AU" sz="1700" dirty="0" smtClean="0"/>
          </a:p>
          <a:p>
            <a:pPr marL="0" indent="0">
              <a:buNone/>
            </a:pPr>
            <a:endParaRPr lang="en-AU" sz="1700" dirty="0" smtClean="0"/>
          </a:p>
          <a:p>
            <a:pPr marL="0" indent="0">
              <a:buNone/>
            </a:pPr>
            <a:r>
              <a:rPr lang="en-AU" sz="1700" b="1" dirty="0"/>
              <a:t>Programming Consideration: </a:t>
            </a:r>
            <a:r>
              <a:rPr lang="en-AU" sz="1700" dirty="0"/>
              <a:t> </a:t>
            </a:r>
            <a:endParaRPr lang="en-US" sz="1700" dirty="0"/>
          </a:p>
          <a:p>
            <a:pPr lvl="0"/>
            <a:r>
              <a:rPr lang="en-AU" sz="1700" dirty="0"/>
              <a:t>C++ keywords new and delete are not interoperable with the </a:t>
            </a:r>
            <a:r>
              <a:rPr lang="en-AU" sz="1700" dirty="0" err="1"/>
              <a:t>calloc</a:t>
            </a:r>
            <a:r>
              <a:rPr lang="en-AU" sz="1700" dirty="0"/>
              <a:t>, free, </a:t>
            </a:r>
            <a:r>
              <a:rPr lang="en-AU" sz="1700" dirty="0" err="1"/>
              <a:t>malloc</a:t>
            </a:r>
            <a:r>
              <a:rPr lang="en-AU" sz="1700" dirty="0"/>
              <a:t>, </a:t>
            </a:r>
            <a:r>
              <a:rPr lang="en-AU" sz="1700" dirty="0" err="1"/>
              <a:t>realloc</a:t>
            </a:r>
            <a:r>
              <a:rPr lang="en-AU" sz="1700" dirty="0"/>
              <a:t>, calloc64, malloc64, or realloc64 functions</a:t>
            </a:r>
            <a:r>
              <a:rPr lang="en-AU" sz="1700" dirty="0" smtClean="0"/>
              <a:t>.</a:t>
            </a:r>
            <a:r>
              <a:rPr lang="en-AU" sz="1700" dirty="0"/>
              <a:t> </a:t>
            </a:r>
            <a:endParaRPr lang="en-US" sz="1700" dirty="0"/>
          </a:p>
          <a:p>
            <a:pPr lvl="0"/>
            <a:r>
              <a:rPr lang="en-AU" sz="1700" dirty="0"/>
              <a:t>Use the free function to return the storage</a:t>
            </a:r>
            <a:r>
              <a:rPr lang="en-AU" sz="1800" dirty="0"/>
              <a:t>.</a:t>
            </a:r>
            <a:endParaRPr lang="en-US" sz="1800" dirty="0"/>
          </a:p>
          <a:p>
            <a:pPr marL="0" indent="0">
              <a:buNone/>
            </a:pPr>
            <a:endParaRPr lang="en-AU" sz="1700" dirty="0" smtClean="0">
              <a:latin typeface="Courier New" panose="02070309020205020404" pitchFamily="49" charset="0"/>
              <a:cs typeface="Courier New" panose="02070309020205020404" pitchFamily="49" charset="0"/>
            </a:endParaRPr>
          </a:p>
        </p:txBody>
      </p:sp>
      <p:pic>
        <p:nvPicPr>
          <p:cNvPr id="6" name="Picture 5" descr="tpfsoftware-logo"/>
          <p:cNvPicPr>
            <a:picLocks noChangeAspect="1" noChangeArrowheads="1"/>
          </p:cNvPicPr>
          <p:nvPr/>
        </p:nvPicPr>
        <p:blipFill>
          <a:blip r:embed="rId3" cstate="print"/>
          <a:srcRect/>
          <a:stretch>
            <a:fillRect/>
          </a:stretch>
        </p:blipFill>
        <p:spPr bwMode="auto">
          <a:xfrm>
            <a:off x="6705600" y="6385560"/>
            <a:ext cx="1600200" cy="320040"/>
          </a:xfrm>
          <a:prstGeom prst="rect">
            <a:avLst/>
          </a:prstGeom>
          <a:noFill/>
          <a:ln w="9525">
            <a:noFill/>
            <a:miter lim="800000"/>
            <a:headEnd/>
            <a:tailEnd/>
          </a:ln>
        </p:spPr>
      </p:pic>
      <p:sp>
        <p:nvSpPr>
          <p:cNvPr id="7" name="Slide Number Placeholder 3"/>
          <p:cNvSpPr>
            <a:spLocks noGrp="1"/>
          </p:cNvSpPr>
          <p:nvPr>
            <p:ph type="sldNum" sz="quarter" idx="12"/>
          </p:nvPr>
        </p:nvSpPr>
        <p:spPr>
          <a:xfrm>
            <a:off x="6553200" y="6356350"/>
            <a:ext cx="2133600" cy="365125"/>
          </a:xfrm>
        </p:spPr>
        <p:txBody>
          <a:bodyPr/>
          <a:lstStyle/>
          <a:p>
            <a:fld id="{37660606-2902-4738-BA54-7AA3FE02D229}" type="slidenum">
              <a:rPr lang="en-US" sz="2000" smtClean="0">
                <a:solidFill>
                  <a:schemeClr val="tx1"/>
                </a:solidFill>
              </a:rPr>
              <a:pPr/>
              <a:t>16</a:t>
            </a:fld>
            <a:endParaRPr lang="en-US" sz="2000">
              <a:solidFill>
                <a:schemeClr val="tx1"/>
              </a:solidFill>
            </a:endParaRPr>
          </a:p>
        </p:txBody>
      </p:sp>
    </p:spTree>
    <p:extLst>
      <p:ext uri="{BB962C8B-B14F-4D97-AF65-F5344CB8AC3E}">
        <p14:creationId xmlns:p14="http://schemas.microsoft.com/office/powerpoint/2010/main" val="24477244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solidFill>
                  <a:srgbClr val="002060"/>
                </a:solidFill>
                <a:latin typeface="Cambria" pitchFamily="18" charset="0"/>
              </a:rPr>
              <a:t>File Management</a:t>
            </a:r>
            <a:endParaRPr lang="en-US" dirty="0">
              <a:solidFill>
                <a:srgbClr val="002060"/>
              </a:solidFill>
              <a:latin typeface="Cambria" pitchFamily="18" charset="0"/>
            </a:endParaRPr>
          </a:p>
        </p:txBody>
      </p:sp>
      <p:sp>
        <p:nvSpPr>
          <p:cNvPr id="3" name="Content Placeholder 2"/>
          <p:cNvSpPr>
            <a:spLocks noGrp="1"/>
          </p:cNvSpPr>
          <p:nvPr>
            <p:ph idx="1"/>
          </p:nvPr>
        </p:nvSpPr>
        <p:spPr>
          <a:xfrm>
            <a:off x="304800" y="1082040"/>
            <a:ext cx="8686800" cy="5394960"/>
          </a:xfrm>
        </p:spPr>
        <p:txBody>
          <a:bodyPr>
            <a:normAutofit/>
          </a:bodyPr>
          <a:lstStyle/>
          <a:p>
            <a:pPr marL="0" indent="0">
              <a:buNone/>
            </a:pPr>
            <a:r>
              <a:rPr lang="en-AU" sz="2400" dirty="0" err="1">
                <a:solidFill>
                  <a:schemeClr val="accent1"/>
                </a:solidFill>
              </a:rPr>
              <a:t>finwc</a:t>
            </a:r>
            <a:r>
              <a:rPr lang="en-AU" sz="2400" dirty="0">
                <a:solidFill>
                  <a:schemeClr val="accent1"/>
                </a:solidFill>
              </a:rPr>
              <a:t>–Find a file record and </a:t>
            </a:r>
            <a:r>
              <a:rPr lang="en-AU" sz="2400" dirty="0" smtClean="0">
                <a:solidFill>
                  <a:schemeClr val="accent1"/>
                </a:solidFill>
              </a:rPr>
              <a:t>wait</a:t>
            </a:r>
          </a:p>
          <a:p>
            <a:pPr marL="0" indent="0">
              <a:buNone/>
            </a:pPr>
            <a:r>
              <a:rPr lang="en-AU" sz="1700" b="1" dirty="0"/>
              <a:t>Description: </a:t>
            </a:r>
            <a:endParaRPr lang="en-US" sz="1700" dirty="0"/>
          </a:p>
          <a:p>
            <a:r>
              <a:rPr lang="en-AU" sz="1700" dirty="0"/>
              <a:t>This function reads a record and attaches the block of working storage containing it to the specified data level of the entry control block (ECB). The ECB must not be holding a storage block on the specified level</a:t>
            </a:r>
            <a:r>
              <a:rPr lang="en-AU" sz="1700" dirty="0" smtClean="0"/>
              <a:t>.</a:t>
            </a:r>
          </a:p>
          <a:p>
            <a:pPr marL="0" indent="0">
              <a:buNone/>
            </a:pPr>
            <a:endParaRPr lang="en-US" sz="1700" dirty="0"/>
          </a:p>
          <a:p>
            <a:pPr marL="0" indent="0">
              <a:buNone/>
            </a:pPr>
            <a:r>
              <a:rPr lang="en-AU" sz="1700" b="1" dirty="0" smtClean="0"/>
              <a:t>Format</a:t>
            </a:r>
            <a:r>
              <a:rPr lang="en-AU" sz="1700" b="1" dirty="0"/>
              <a:t>:</a:t>
            </a:r>
            <a:endParaRPr lang="en-US" sz="1700" b="1" dirty="0"/>
          </a:p>
          <a:p>
            <a:pPr marL="0" indent="0">
              <a:buNone/>
            </a:pPr>
            <a:r>
              <a:rPr lang="en-US" sz="1700" dirty="0" smtClean="0">
                <a:latin typeface="Courier New" panose="02070309020205020404" pitchFamily="49" charset="0"/>
                <a:cs typeface="Courier New" panose="02070309020205020404" pitchFamily="49" charset="0"/>
              </a:rPr>
              <a:t>#</a:t>
            </a:r>
            <a:r>
              <a:rPr lang="en-US" sz="1700" dirty="0">
                <a:latin typeface="Courier New" panose="02070309020205020404" pitchFamily="49" charset="0"/>
                <a:cs typeface="Courier New" panose="02070309020205020404" pitchFamily="49" charset="0"/>
              </a:rPr>
              <a:t>include   &lt;</a:t>
            </a:r>
            <a:r>
              <a:rPr lang="en-US" sz="1700" dirty="0" err="1">
                <a:latin typeface="Courier New" panose="02070309020205020404" pitchFamily="49" charset="0"/>
                <a:cs typeface="Courier New" panose="02070309020205020404" pitchFamily="49" charset="0"/>
              </a:rPr>
              <a:t>tpf</a:t>
            </a:r>
            <a:r>
              <a:rPr lang="en-US" sz="1700" dirty="0">
                <a:latin typeface="Courier New" panose="02070309020205020404" pitchFamily="49" charset="0"/>
                <a:cs typeface="Courier New" panose="02070309020205020404" pitchFamily="49" charset="0"/>
              </a:rPr>
              <a:t>/</a:t>
            </a:r>
            <a:r>
              <a:rPr lang="en-US" sz="1700" dirty="0" err="1">
                <a:latin typeface="Courier New" panose="02070309020205020404" pitchFamily="49" charset="0"/>
                <a:cs typeface="Courier New" panose="02070309020205020404" pitchFamily="49" charset="0"/>
              </a:rPr>
              <a:t>tpfio.h</a:t>
            </a:r>
            <a:r>
              <a:rPr lang="en-US" sz="1700" dirty="0" smtClean="0">
                <a:latin typeface="Courier New" panose="02070309020205020404" pitchFamily="49" charset="0"/>
                <a:cs typeface="Courier New" panose="02070309020205020404" pitchFamily="49" charset="0"/>
              </a:rPr>
              <a:t>&gt;</a:t>
            </a:r>
          </a:p>
          <a:p>
            <a:pPr marL="0" indent="0">
              <a:buNone/>
            </a:pPr>
            <a:r>
              <a:rPr lang="en-US" sz="1700" dirty="0" smtClean="0">
                <a:latin typeface="Courier New" panose="02070309020205020404" pitchFamily="49" charset="0"/>
                <a:cs typeface="Courier New" panose="02070309020205020404" pitchFamily="49" charset="0"/>
              </a:rPr>
              <a:t>void       </a:t>
            </a:r>
            <a:r>
              <a:rPr lang="en-US" sz="1700" dirty="0">
                <a:latin typeface="Courier New" panose="02070309020205020404" pitchFamily="49" charset="0"/>
                <a:cs typeface="Courier New" panose="02070309020205020404" pitchFamily="49" charset="0"/>
              </a:rPr>
              <a:t>*</a:t>
            </a:r>
            <a:r>
              <a:rPr lang="en-US" sz="1700" dirty="0" err="1">
                <a:latin typeface="Courier New" panose="02070309020205020404" pitchFamily="49" charset="0"/>
                <a:cs typeface="Courier New" panose="02070309020205020404" pitchFamily="49" charset="0"/>
              </a:rPr>
              <a:t>finwc</a:t>
            </a:r>
            <a:r>
              <a:rPr lang="en-US" sz="1700" dirty="0">
                <a:latin typeface="Courier New" panose="02070309020205020404" pitchFamily="49" charset="0"/>
                <a:cs typeface="Courier New" panose="02070309020205020404" pitchFamily="49" charset="0"/>
              </a:rPr>
              <a:t>(</a:t>
            </a:r>
            <a:r>
              <a:rPr lang="en-US" sz="1700" dirty="0" err="1">
                <a:latin typeface="Courier New" panose="02070309020205020404" pitchFamily="49" charset="0"/>
                <a:cs typeface="Courier New" panose="02070309020205020404" pitchFamily="49" charset="0"/>
              </a:rPr>
              <a:t>enum</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t_lvl</a:t>
            </a:r>
            <a:r>
              <a:rPr lang="en-US" sz="1700" dirty="0">
                <a:latin typeface="Courier New" panose="02070309020205020404" pitchFamily="49" charset="0"/>
                <a:cs typeface="Courier New" panose="02070309020205020404" pitchFamily="49" charset="0"/>
              </a:rPr>
              <a:t> level</a:t>
            </a:r>
            <a:r>
              <a:rPr lang="en-US" sz="1800" dirty="0" smtClean="0">
                <a:latin typeface="Courier New" panose="02070309020205020404" pitchFamily="49" charset="0"/>
                <a:cs typeface="Courier New" panose="02070309020205020404" pitchFamily="49" charset="0"/>
              </a:rPr>
              <a:t>);</a:t>
            </a:r>
          </a:p>
          <a:p>
            <a:pPr marL="0" indent="0">
              <a:buNone/>
            </a:pPr>
            <a:endParaRPr lang="en-AU" sz="1400" dirty="0" smtClean="0">
              <a:latin typeface="Courier New" panose="02070309020205020404" pitchFamily="49" charset="0"/>
              <a:cs typeface="Courier New" panose="02070309020205020404" pitchFamily="49" charset="0"/>
            </a:endParaRPr>
          </a:p>
          <a:p>
            <a:pPr marL="0" indent="0">
              <a:buNone/>
            </a:pPr>
            <a:r>
              <a:rPr lang="en-AU" sz="1700" b="1" dirty="0"/>
              <a:t>Parameters:</a:t>
            </a:r>
            <a:endParaRPr lang="en-US" sz="1700" dirty="0"/>
          </a:p>
          <a:p>
            <a:pPr marL="0" indent="0">
              <a:buNone/>
            </a:pPr>
            <a:r>
              <a:rPr lang="en-AU" sz="1700" b="1" dirty="0"/>
              <a:t>level</a:t>
            </a:r>
            <a:endParaRPr lang="en-US" sz="1700" dirty="0"/>
          </a:p>
          <a:p>
            <a:pPr marL="457200" lvl="1" indent="0">
              <a:buNone/>
            </a:pPr>
            <a:r>
              <a:rPr lang="en-US" sz="1700" dirty="0"/>
              <a:t>One of 16 possible values representing a valid data level from the enumeration type </a:t>
            </a:r>
            <a:r>
              <a:rPr lang="en-US" sz="1700" dirty="0" err="1"/>
              <a:t>t_lvl</a:t>
            </a:r>
            <a:r>
              <a:rPr lang="en-US" sz="1700" dirty="0"/>
              <a:t>, expressed as </a:t>
            </a:r>
            <a:r>
              <a:rPr lang="en-US" sz="1700" dirty="0" err="1"/>
              <a:t>D</a:t>
            </a:r>
            <a:r>
              <a:rPr lang="en-US" sz="1700" i="1" dirty="0" err="1"/>
              <a:t>x</a:t>
            </a:r>
            <a:r>
              <a:rPr lang="en-US" sz="1700" dirty="0"/>
              <a:t>, where </a:t>
            </a:r>
            <a:r>
              <a:rPr lang="en-US" sz="1700" i="1" dirty="0"/>
              <a:t>x</a:t>
            </a:r>
            <a:r>
              <a:rPr lang="en-US" sz="1700" dirty="0"/>
              <a:t> represents the hexadecimal number of the level (0–F). The data record being retrieved is attached to this level.</a:t>
            </a:r>
          </a:p>
          <a:p>
            <a:pPr marL="0" indent="0">
              <a:buNone/>
            </a:pPr>
            <a:endParaRPr lang="en-AU" sz="1700" dirty="0" smtClean="0">
              <a:latin typeface="Courier New" panose="02070309020205020404" pitchFamily="49" charset="0"/>
              <a:cs typeface="Courier New" panose="02070309020205020404" pitchFamily="49" charset="0"/>
            </a:endParaRPr>
          </a:p>
        </p:txBody>
      </p:sp>
      <p:pic>
        <p:nvPicPr>
          <p:cNvPr id="6" name="Picture 5" descr="tpfsoftware-logo"/>
          <p:cNvPicPr>
            <a:picLocks noChangeAspect="1" noChangeArrowheads="1"/>
          </p:cNvPicPr>
          <p:nvPr/>
        </p:nvPicPr>
        <p:blipFill>
          <a:blip r:embed="rId3" cstate="print"/>
          <a:srcRect/>
          <a:stretch>
            <a:fillRect/>
          </a:stretch>
        </p:blipFill>
        <p:spPr bwMode="auto">
          <a:xfrm>
            <a:off x="6705600" y="6385560"/>
            <a:ext cx="1600200" cy="320040"/>
          </a:xfrm>
          <a:prstGeom prst="rect">
            <a:avLst/>
          </a:prstGeom>
          <a:noFill/>
          <a:ln w="9525">
            <a:noFill/>
            <a:miter lim="800000"/>
            <a:headEnd/>
            <a:tailEnd/>
          </a:ln>
        </p:spPr>
      </p:pic>
      <p:sp>
        <p:nvSpPr>
          <p:cNvPr id="7" name="Slide Number Placeholder 3"/>
          <p:cNvSpPr>
            <a:spLocks noGrp="1"/>
          </p:cNvSpPr>
          <p:nvPr>
            <p:ph type="sldNum" sz="quarter" idx="12"/>
          </p:nvPr>
        </p:nvSpPr>
        <p:spPr>
          <a:xfrm>
            <a:off x="6553200" y="6356350"/>
            <a:ext cx="2133600" cy="365125"/>
          </a:xfrm>
        </p:spPr>
        <p:txBody>
          <a:bodyPr/>
          <a:lstStyle/>
          <a:p>
            <a:fld id="{37660606-2902-4738-BA54-7AA3FE02D229}" type="slidenum">
              <a:rPr lang="en-US" sz="2000" smtClean="0">
                <a:solidFill>
                  <a:schemeClr val="tx1"/>
                </a:solidFill>
              </a:rPr>
              <a:pPr/>
              <a:t>17</a:t>
            </a:fld>
            <a:endParaRPr lang="en-US" sz="2000">
              <a:solidFill>
                <a:schemeClr val="tx1"/>
              </a:solidFill>
            </a:endParaRPr>
          </a:p>
        </p:txBody>
      </p:sp>
    </p:spTree>
    <p:extLst>
      <p:ext uri="{BB962C8B-B14F-4D97-AF65-F5344CB8AC3E}">
        <p14:creationId xmlns:p14="http://schemas.microsoft.com/office/powerpoint/2010/main" val="399612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solidFill>
                  <a:srgbClr val="002060"/>
                </a:solidFill>
                <a:latin typeface="Cambria" pitchFamily="18" charset="0"/>
              </a:rPr>
              <a:t>File Management</a:t>
            </a:r>
            <a:endParaRPr lang="en-US" dirty="0">
              <a:solidFill>
                <a:srgbClr val="002060"/>
              </a:solidFill>
              <a:latin typeface="Cambria" pitchFamily="18" charset="0"/>
            </a:endParaRPr>
          </a:p>
        </p:txBody>
      </p:sp>
      <p:sp>
        <p:nvSpPr>
          <p:cNvPr id="3" name="Content Placeholder 2"/>
          <p:cNvSpPr>
            <a:spLocks noGrp="1"/>
          </p:cNvSpPr>
          <p:nvPr>
            <p:ph idx="1"/>
          </p:nvPr>
        </p:nvSpPr>
        <p:spPr>
          <a:xfrm>
            <a:off x="304800" y="1082040"/>
            <a:ext cx="8686800" cy="5394960"/>
          </a:xfrm>
        </p:spPr>
        <p:txBody>
          <a:bodyPr>
            <a:normAutofit/>
          </a:bodyPr>
          <a:lstStyle/>
          <a:p>
            <a:pPr marL="0" indent="0">
              <a:buNone/>
            </a:pPr>
            <a:r>
              <a:rPr lang="en-AU" sz="2400" dirty="0" err="1">
                <a:solidFill>
                  <a:schemeClr val="accent1"/>
                </a:solidFill>
              </a:rPr>
              <a:t>finwc</a:t>
            </a:r>
            <a:r>
              <a:rPr lang="en-AU" sz="2400" dirty="0">
                <a:solidFill>
                  <a:schemeClr val="accent1"/>
                </a:solidFill>
              </a:rPr>
              <a:t>–Find a file record and </a:t>
            </a:r>
            <a:r>
              <a:rPr lang="en-AU" sz="2400" dirty="0" smtClean="0">
                <a:solidFill>
                  <a:schemeClr val="accent1"/>
                </a:solidFill>
              </a:rPr>
              <a:t>wait</a:t>
            </a:r>
          </a:p>
          <a:p>
            <a:pPr marL="0" indent="0">
              <a:buNone/>
            </a:pPr>
            <a:r>
              <a:rPr lang="en-AU" sz="1700" b="1" dirty="0"/>
              <a:t>Return Conditions:</a:t>
            </a:r>
            <a:endParaRPr lang="en-US" sz="1700" dirty="0"/>
          </a:p>
          <a:p>
            <a:r>
              <a:rPr lang="en-AU" sz="1700" dirty="0"/>
              <a:t>Pointer to the working storage block containing the retrieved record image</a:t>
            </a:r>
            <a:r>
              <a:rPr lang="en-AU" sz="1700" dirty="0" smtClean="0"/>
              <a:t>.</a:t>
            </a:r>
          </a:p>
          <a:p>
            <a:pPr marL="0" indent="0">
              <a:buNone/>
            </a:pPr>
            <a:endParaRPr lang="en-US" sz="1700" dirty="0"/>
          </a:p>
          <a:p>
            <a:pPr marL="0" indent="0">
              <a:buNone/>
            </a:pPr>
            <a:r>
              <a:rPr lang="en-AU" sz="1700" b="1" dirty="0"/>
              <a:t>Example:</a:t>
            </a:r>
            <a:endParaRPr lang="en-US" sz="1700" dirty="0"/>
          </a:p>
          <a:p>
            <a:r>
              <a:rPr lang="en-US" sz="1700" dirty="0"/>
              <a:t>The following example retrieves a data record from file on level D2. The file address has already been calculated and resides in the level D2 FARW. Control is returned to the operational program when the I/O is complete and the record has been attached to the specified level</a:t>
            </a:r>
            <a:r>
              <a:rPr lang="en-US" sz="1700" dirty="0" smtClean="0"/>
              <a:t>.</a:t>
            </a:r>
          </a:p>
          <a:p>
            <a:pPr marL="0" indent="0">
              <a:buNone/>
            </a:pPr>
            <a:endParaRPr lang="en-US" sz="1800" dirty="0"/>
          </a:p>
          <a:p>
            <a:pPr marL="0" indent="0" algn="just">
              <a:buNone/>
            </a:pPr>
            <a:r>
              <a:rPr lang="en-US" sz="1500" dirty="0">
                <a:latin typeface="Courier New" panose="02070309020205020404" pitchFamily="49" charset="0"/>
                <a:cs typeface="Courier New" panose="02070309020205020404" pitchFamily="49" charset="0"/>
              </a:rPr>
              <a:t>#include &lt;</a:t>
            </a:r>
            <a:r>
              <a:rPr lang="en-US" sz="1500" dirty="0" err="1">
                <a:latin typeface="Courier New" panose="02070309020205020404" pitchFamily="49" charset="0"/>
                <a:cs typeface="Courier New" panose="02070309020205020404" pitchFamily="49" charset="0"/>
              </a:rPr>
              <a:t>tpf</a:t>
            </a: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tpfio.h</a:t>
            </a:r>
            <a:r>
              <a:rPr lang="en-US" sz="1500" dirty="0">
                <a:latin typeface="Courier New" panose="02070309020205020404" pitchFamily="49" charset="0"/>
                <a:cs typeface="Courier New" panose="02070309020205020404" pitchFamily="49" charset="0"/>
              </a:rPr>
              <a:t>&gt;</a:t>
            </a:r>
          </a:p>
          <a:p>
            <a:pPr marL="0" indent="0" algn="just">
              <a:buNone/>
            </a:pPr>
            <a:r>
              <a:rPr lang="en-US" sz="1500" dirty="0" err="1">
                <a:latin typeface="Courier New" panose="02070309020205020404" pitchFamily="49" charset="0"/>
                <a:cs typeface="Courier New" panose="02070309020205020404" pitchFamily="49" charset="0"/>
              </a:rPr>
              <a:t>struct</a:t>
            </a:r>
            <a:r>
              <a:rPr lang="en-US" sz="1500" dirty="0">
                <a:latin typeface="Courier New" panose="02070309020205020404" pitchFamily="49" charset="0"/>
                <a:cs typeface="Courier New" panose="02070309020205020404" pitchFamily="49" charset="0"/>
              </a:rPr>
              <a:t> im0im *</a:t>
            </a:r>
            <a:r>
              <a:rPr lang="en-US" sz="1500" dirty="0" err="1">
                <a:latin typeface="Courier New" panose="02070309020205020404" pitchFamily="49" charset="0"/>
                <a:cs typeface="Courier New" panose="02070309020205020404" pitchFamily="49" charset="0"/>
              </a:rPr>
              <a:t>inm</a:t>
            </a:r>
            <a:r>
              <a:rPr lang="en-US" sz="1500" dirty="0">
                <a:latin typeface="Courier New" panose="02070309020205020404" pitchFamily="49" charset="0"/>
                <a:cs typeface="Courier New" panose="02070309020205020404" pitchFamily="49" charset="0"/>
              </a:rPr>
              <a:t>;</a:t>
            </a:r>
          </a:p>
          <a:p>
            <a:pPr marL="0" indent="0" algn="just">
              <a:buNone/>
            </a:pPr>
            <a:r>
              <a:rPr lang="en-US" sz="1500" dirty="0">
                <a:latin typeface="Courier New" panose="02070309020205020404" pitchFamily="49" charset="0"/>
                <a:cs typeface="Courier New" panose="02070309020205020404" pitchFamily="49" charset="0"/>
              </a:rPr>
              <a:t>⋮</a:t>
            </a:r>
          </a:p>
          <a:p>
            <a:pPr marL="0" indent="0" algn="just">
              <a:buNone/>
            </a:pPr>
            <a:r>
              <a:rPr lang="en-US" sz="1500" dirty="0" err="1">
                <a:latin typeface="Courier New" panose="02070309020205020404" pitchFamily="49" charset="0"/>
                <a:cs typeface="Courier New" panose="02070309020205020404" pitchFamily="49" charset="0"/>
              </a:rPr>
              <a:t>inm</a:t>
            </a:r>
            <a:r>
              <a:rPr lang="en-US" sz="1500" dirty="0">
                <a:latin typeface="Courier New" panose="02070309020205020404" pitchFamily="49" charset="0"/>
                <a:cs typeface="Courier New" panose="02070309020205020404" pitchFamily="49" charset="0"/>
              </a:rPr>
              <a:t> = </a:t>
            </a:r>
            <a:r>
              <a:rPr lang="en-US" sz="1500" dirty="0" err="1">
                <a:latin typeface="Courier New" panose="02070309020205020404" pitchFamily="49" charset="0"/>
                <a:cs typeface="Courier New" panose="02070309020205020404" pitchFamily="49" charset="0"/>
              </a:rPr>
              <a:t>finwc</a:t>
            </a:r>
            <a:r>
              <a:rPr lang="en-US" sz="1500" dirty="0">
                <a:latin typeface="Courier New" panose="02070309020205020404" pitchFamily="49" charset="0"/>
                <a:cs typeface="Courier New" panose="02070309020205020404" pitchFamily="49" charset="0"/>
              </a:rPr>
              <a:t>(D2);</a:t>
            </a:r>
          </a:p>
          <a:p>
            <a:pPr marL="0" indent="0">
              <a:buNone/>
            </a:pPr>
            <a:endParaRPr lang="en-AU" sz="1700" dirty="0" smtClean="0">
              <a:latin typeface="Courier New" panose="02070309020205020404" pitchFamily="49" charset="0"/>
              <a:cs typeface="Courier New" panose="02070309020205020404" pitchFamily="49" charset="0"/>
            </a:endParaRPr>
          </a:p>
        </p:txBody>
      </p:sp>
      <p:pic>
        <p:nvPicPr>
          <p:cNvPr id="6" name="Picture 5" descr="tpfsoftware-logo"/>
          <p:cNvPicPr>
            <a:picLocks noChangeAspect="1" noChangeArrowheads="1"/>
          </p:cNvPicPr>
          <p:nvPr/>
        </p:nvPicPr>
        <p:blipFill>
          <a:blip r:embed="rId3" cstate="print"/>
          <a:srcRect/>
          <a:stretch>
            <a:fillRect/>
          </a:stretch>
        </p:blipFill>
        <p:spPr bwMode="auto">
          <a:xfrm>
            <a:off x="6705600" y="6385560"/>
            <a:ext cx="1600200" cy="320040"/>
          </a:xfrm>
          <a:prstGeom prst="rect">
            <a:avLst/>
          </a:prstGeom>
          <a:noFill/>
          <a:ln w="9525">
            <a:noFill/>
            <a:miter lim="800000"/>
            <a:headEnd/>
            <a:tailEnd/>
          </a:ln>
        </p:spPr>
      </p:pic>
      <p:sp>
        <p:nvSpPr>
          <p:cNvPr id="7" name="Slide Number Placeholder 3"/>
          <p:cNvSpPr>
            <a:spLocks noGrp="1"/>
          </p:cNvSpPr>
          <p:nvPr>
            <p:ph type="sldNum" sz="quarter" idx="12"/>
          </p:nvPr>
        </p:nvSpPr>
        <p:spPr>
          <a:xfrm>
            <a:off x="6553200" y="6356350"/>
            <a:ext cx="2133600" cy="365125"/>
          </a:xfrm>
        </p:spPr>
        <p:txBody>
          <a:bodyPr/>
          <a:lstStyle/>
          <a:p>
            <a:fld id="{37660606-2902-4738-BA54-7AA3FE02D229}" type="slidenum">
              <a:rPr lang="en-US" sz="2000" smtClean="0">
                <a:solidFill>
                  <a:schemeClr val="tx1"/>
                </a:solidFill>
              </a:rPr>
              <a:pPr/>
              <a:t>18</a:t>
            </a:fld>
            <a:endParaRPr lang="en-US" sz="2000">
              <a:solidFill>
                <a:schemeClr val="tx1"/>
              </a:solidFill>
            </a:endParaRPr>
          </a:p>
        </p:txBody>
      </p:sp>
    </p:spTree>
    <p:extLst>
      <p:ext uri="{BB962C8B-B14F-4D97-AF65-F5344CB8AC3E}">
        <p14:creationId xmlns:p14="http://schemas.microsoft.com/office/powerpoint/2010/main" val="5521822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solidFill>
                  <a:srgbClr val="002060"/>
                </a:solidFill>
                <a:latin typeface="Cambria" pitchFamily="18" charset="0"/>
              </a:rPr>
              <a:t>File Management</a:t>
            </a:r>
            <a:endParaRPr lang="en-US" dirty="0">
              <a:solidFill>
                <a:srgbClr val="002060"/>
              </a:solidFill>
              <a:latin typeface="Cambria" pitchFamily="18" charset="0"/>
            </a:endParaRPr>
          </a:p>
        </p:txBody>
      </p:sp>
      <p:sp>
        <p:nvSpPr>
          <p:cNvPr id="3" name="Content Placeholder 2"/>
          <p:cNvSpPr>
            <a:spLocks noGrp="1"/>
          </p:cNvSpPr>
          <p:nvPr>
            <p:ph idx="1"/>
          </p:nvPr>
        </p:nvSpPr>
        <p:spPr>
          <a:xfrm>
            <a:off x="304800" y="1082040"/>
            <a:ext cx="8686800" cy="5394960"/>
          </a:xfrm>
        </p:spPr>
        <p:txBody>
          <a:bodyPr>
            <a:normAutofit/>
          </a:bodyPr>
          <a:lstStyle/>
          <a:p>
            <a:pPr marL="0" indent="0">
              <a:buNone/>
            </a:pPr>
            <a:r>
              <a:rPr lang="en-AU" sz="2400" dirty="0" err="1">
                <a:solidFill>
                  <a:schemeClr val="accent1"/>
                </a:solidFill>
              </a:rPr>
              <a:t>finhc</a:t>
            </a:r>
            <a:r>
              <a:rPr lang="en-AU" sz="2400" dirty="0">
                <a:solidFill>
                  <a:schemeClr val="accent1"/>
                </a:solidFill>
              </a:rPr>
              <a:t>–Find and hold a file </a:t>
            </a:r>
            <a:r>
              <a:rPr lang="en-AU" sz="2400" dirty="0" smtClean="0">
                <a:solidFill>
                  <a:schemeClr val="accent1"/>
                </a:solidFill>
              </a:rPr>
              <a:t>record</a:t>
            </a:r>
          </a:p>
          <a:p>
            <a:pPr marL="0" indent="0">
              <a:buNone/>
            </a:pPr>
            <a:r>
              <a:rPr lang="en-AU" sz="1700" b="1" dirty="0"/>
              <a:t>Description:  </a:t>
            </a:r>
            <a:endParaRPr lang="en-US" sz="1700" dirty="0"/>
          </a:p>
          <a:p>
            <a:r>
              <a:rPr lang="en-AU" sz="1700" dirty="0"/>
              <a:t>This function reads a record and attaches the block of working storage containing it to the specified data level of the entry control block (ECB). The ECB must not be holding a storage block on the specified level</a:t>
            </a:r>
            <a:r>
              <a:rPr lang="en-AU" sz="1700" dirty="0" smtClean="0"/>
              <a:t>.</a:t>
            </a:r>
          </a:p>
          <a:p>
            <a:pPr marL="0" indent="0">
              <a:buNone/>
            </a:pPr>
            <a:endParaRPr lang="en-US" sz="1700" dirty="0"/>
          </a:p>
          <a:p>
            <a:pPr marL="0" indent="0">
              <a:buNone/>
            </a:pPr>
            <a:r>
              <a:rPr lang="en-AU" sz="1700" b="1" dirty="0"/>
              <a:t>Format:</a:t>
            </a:r>
            <a:endParaRPr lang="en-US" sz="1700" b="1" dirty="0"/>
          </a:p>
          <a:p>
            <a:pPr marL="0" indent="0">
              <a:buNone/>
            </a:pPr>
            <a:r>
              <a:rPr lang="en-US" sz="1400" dirty="0" smtClean="0">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tpf</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tpfio.h</a:t>
            </a:r>
            <a:r>
              <a:rPr lang="en-US" sz="1400" dirty="0" smtClean="0">
                <a:latin typeface="Courier New" panose="02070309020205020404" pitchFamily="49" charset="0"/>
                <a:cs typeface="Courier New" panose="02070309020205020404" pitchFamily="49" charset="0"/>
              </a:rPr>
              <a:t>&gt;</a:t>
            </a:r>
          </a:p>
          <a:p>
            <a:pPr marL="0" indent="0">
              <a:buNone/>
            </a:pPr>
            <a:r>
              <a:rPr lang="en-AU" sz="1400" dirty="0" smtClean="0">
                <a:latin typeface="Courier New" panose="02070309020205020404" pitchFamily="49" charset="0"/>
                <a:cs typeface="Courier New" panose="02070309020205020404" pitchFamily="49" charset="0"/>
              </a:rPr>
              <a:t>void       </a:t>
            </a:r>
            <a:r>
              <a:rPr lang="en-AU" sz="1400" dirty="0" err="1">
                <a:latin typeface="Courier New" panose="02070309020205020404" pitchFamily="49" charset="0"/>
                <a:cs typeface="Courier New" panose="02070309020205020404" pitchFamily="49" charset="0"/>
              </a:rPr>
              <a:t>finhc</a:t>
            </a:r>
            <a:r>
              <a:rPr lang="en-AU" sz="1400" dirty="0">
                <a:latin typeface="Courier New" panose="02070309020205020404" pitchFamily="49" charset="0"/>
                <a:cs typeface="Courier New" panose="02070309020205020404" pitchFamily="49" charset="0"/>
              </a:rPr>
              <a:t>(</a:t>
            </a:r>
            <a:r>
              <a:rPr lang="en-AU" sz="1400" dirty="0" err="1">
                <a:latin typeface="Courier New" panose="02070309020205020404" pitchFamily="49" charset="0"/>
                <a:cs typeface="Courier New" panose="02070309020205020404" pitchFamily="49" charset="0"/>
              </a:rPr>
              <a:t>enum</a:t>
            </a:r>
            <a:r>
              <a:rPr lang="en-AU" sz="1400" dirty="0">
                <a:latin typeface="Courier New" panose="02070309020205020404" pitchFamily="49" charset="0"/>
                <a:cs typeface="Courier New" panose="02070309020205020404" pitchFamily="49" charset="0"/>
              </a:rPr>
              <a:t> </a:t>
            </a:r>
            <a:r>
              <a:rPr lang="en-AU" sz="1400" dirty="0" err="1">
                <a:latin typeface="Courier New" panose="02070309020205020404" pitchFamily="49" charset="0"/>
                <a:cs typeface="Courier New" panose="02070309020205020404" pitchFamily="49" charset="0"/>
              </a:rPr>
              <a:t>t_lvl</a:t>
            </a:r>
            <a:r>
              <a:rPr lang="en-AU" sz="1400" dirty="0">
                <a:latin typeface="Courier New" panose="02070309020205020404" pitchFamily="49" charset="0"/>
                <a:cs typeface="Courier New" panose="02070309020205020404" pitchFamily="49" charset="0"/>
              </a:rPr>
              <a:t> level</a:t>
            </a:r>
            <a:r>
              <a:rPr lang="en-AU" sz="1400" dirty="0" smtClean="0">
                <a:latin typeface="Courier New" panose="02070309020205020404" pitchFamily="49" charset="0"/>
                <a:cs typeface="Courier New" panose="02070309020205020404" pitchFamily="49" charset="0"/>
              </a:rPr>
              <a:t>);</a:t>
            </a:r>
          </a:p>
          <a:p>
            <a:pPr marL="0" indent="0">
              <a:buNone/>
            </a:pPr>
            <a:endParaRPr lang="en-AU" sz="1400" dirty="0" smtClean="0">
              <a:latin typeface="Courier New" panose="02070309020205020404" pitchFamily="49" charset="0"/>
              <a:cs typeface="Courier New" panose="02070309020205020404" pitchFamily="49" charset="0"/>
            </a:endParaRPr>
          </a:p>
          <a:p>
            <a:pPr marL="0" indent="0">
              <a:buNone/>
            </a:pPr>
            <a:r>
              <a:rPr lang="en-AU" sz="1700" b="1" dirty="0"/>
              <a:t>Parameters:</a:t>
            </a:r>
            <a:endParaRPr lang="en-US" sz="1700" dirty="0"/>
          </a:p>
          <a:p>
            <a:pPr marL="0" indent="0">
              <a:buNone/>
            </a:pPr>
            <a:r>
              <a:rPr lang="en-AU" sz="1700" b="1" dirty="0"/>
              <a:t>level</a:t>
            </a:r>
            <a:endParaRPr lang="en-US" sz="1700" dirty="0"/>
          </a:p>
          <a:p>
            <a:pPr marL="457200" lvl="1" indent="0">
              <a:buNone/>
            </a:pPr>
            <a:r>
              <a:rPr lang="en-AU" sz="1700" dirty="0"/>
              <a:t>One of 16 possible values representing a valid data level from the enumeration type </a:t>
            </a:r>
            <a:r>
              <a:rPr lang="en-AU" sz="1700" dirty="0" err="1"/>
              <a:t>t_lvl</a:t>
            </a:r>
            <a:r>
              <a:rPr lang="en-AU" sz="1700" dirty="0"/>
              <a:t>, expressed as </a:t>
            </a:r>
            <a:r>
              <a:rPr lang="en-AU" sz="1700" dirty="0" err="1"/>
              <a:t>Dx</a:t>
            </a:r>
            <a:r>
              <a:rPr lang="en-AU" sz="1700" dirty="0"/>
              <a:t>, where x represents the hexadecimal number of the level (0–F). The data record being retrieved is attached to this level</a:t>
            </a:r>
            <a:r>
              <a:rPr lang="en-AU" sz="1700" dirty="0" smtClean="0"/>
              <a:t>.</a:t>
            </a:r>
          </a:p>
        </p:txBody>
      </p:sp>
      <p:pic>
        <p:nvPicPr>
          <p:cNvPr id="6" name="Picture 5" descr="tpfsoftware-logo"/>
          <p:cNvPicPr>
            <a:picLocks noChangeAspect="1" noChangeArrowheads="1"/>
          </p:cNvPicPr>
          <p:nvPr/>
        </p:nvPicPr>
        <p:blipFill>
          <a:blip r:embed="rId3" cstate="print"/>
          <a:srcRect/>
          <a:stretch>
            <a:fillRect/>
          </a:stretch>
        </p:blipFill>
        <p:spPr bwMode="auto">
          <a:xfrm>
            <a:off x="6705600" y="6385560"/>
            <a:ext cx="1600200" cy="320040"/>
          </a:xfrm>
          <a:prstGeom prst="rect">
            <a:avLst/>
          </a:prstGeom>
          <a:noFill/>
          <a:ln w="9525">
            <a:noFill/>
            <a:miter lim="800000"/>
            <a:headEnd/>
            <a:tailEnd/>
          </a:ln>
        </p:spPr>
      </p:pic>
      <p:sp>
        <p:nvSpPr>
          <p:cNvPr id="7" name="Slide Number Placeholder 3"/>
          <p:cNvSpPr>
            <a:spLocks noGrp="1"/>
          </p:cNvSpPr>
          <p:nvPr>
            <p:ph type="sldNum" sz="quarter" idx="12"/>
          </p:nvPr>
        </p:nvSpPr>
        <p:spPr>
          <a:xfrm>
            <a:off x="6553200" y="6356350"/>
            <a:ext cx="2133600" cy="365125"/>
          </a:xfrm>
        </p:spPr>
        <p:txBody>
          <a:bodyPr/>
          <a:lstStyle/>
          <a:p>
            <a:fld id="{37660606-2902-4738-BA54-7AA3FE02D229}" type="slidenum">
              <a:rPr lang="en-US" sz="2000" smtClean="0">
                <a:solidFill>
                  <a:schemeClr val="tx1"/>
                </a:solidFill>
              </a:rPr>
              <a:pPr/>
              <a:t>19</a:t>
            </a:fld>
            <a:endParaRPr lang="en-US" sz="2000">
              <a:solidFill>
                <a:schemeClr val="tx1"/>
              </a:solidFill>
            </a:endParaRPr>
          </a:p>
        </p:txBody>
      </p:sp>
    </p:spTree>
    <p:extLst>
      <p:ext uri="{BB962C8B-B14F-4D97-AF65-F5344CB8AC3E}">
        <p14:creationId xmlns:p14="http://schemas.microsoft.com/office/powerpoint/2010/main" val="17302538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normAutofit/>
          </a:bodyPr>
          <a:lstStyle/>
          <a:p>
            <a:r>
              <a:rPr lang="en-US" dirty="0" smtClean="0">
                <a:solidFill>
                  <a:srgbClr val="002060"/>
                </a:solidFill>
                <a:latin typeface="Cambria" pitchFamily="18" charset="0"/>
              </a:rPr>
              <a:t>Topics</a:t>
            </a:r>
            <a:endParaRPr lang="en-US" dirty="0">
              <a:solidFill>
                <a:srgbClr val="002060"/>
              </a:solidFill>
              <a:latin typeface="Cambria" pitchFamily="18" charset="0"/>
            </a:endParaRPr>
          </a:p>
        </p:txBody>
      </p:sp>
      <p:pic>
        <p:nvPicPr>
          <p:cNvPr id="5" name="Picture 4" descr="tpfsoftware-logo"/>
          <p:cNvPicPr>
            <a:picLocks noChangeAspect="1" noChangeArrowheads="1"/>
          </p:cNvPicPr>
          <p:nvPr/>
        </p:nvPicPr>
        <p:blipFill>
          <a:blip r:embed="rId3" cstate="print"/>
          <a:srcRect/>
          <a:stretch>
            <a:fillRect/>
          </a:stretch>
        </p:blipFill>
        <p:spPr bwMode="auto">
          <a:xfrm>
            <a:off x="6705600" y="6385560"/>
            <a:ext cx="1600200" cy="320040"/>
          </a:xfrm>
          <a:prstGeom prst="rect">
            <a:avLst/>
          </a:prstGeom>
          <a:noFill/>
          <a:ln w="9525">
            <a:noFill/>
            <a:miter lim="800000"/>
            <a:headEnd/>
            <a:tailEnd/>
          </a:ln>
        </p:spPr>
      </p:pic>
      <p:sp>
        <p:nvSpPr>
          <p:cNvPr id="3" name="Content Placeholder 2"/>
          <p:cNvSpPr>
            <a:spLocks noGrp="1"/>
          </p:cNvSpPr>
          <p:nvPr>
            <p:ph idx="1"/>
          </p:nvPr>
        </p:nvSpPr>
        <p:spPr>
          <a:xfrm>
            <a:off x="457200" y="990600"/>
            <a:ext cx="8229600" cy="5257800"/>
          </a:xfrm>
        </p:spPr>
        <p:txBody>
          <a:bodyPr>
            <a:normAutofit/>
          </a:bodyPr>
          <a:lstStyle/>
          <a:p>
            <a:pPr marL="0" indent="0">
              <a:buNone/>
            </a:pPr>
            <a:endParaRPr lang="en-NZ" dirty="0" smtClean="0"/>
          </a:p>
          <a:p>
            <a:pPr>
              <a:lnSpc>
                <a:spcPct val="150000"/>
              </a:lnSpc>
              <a:buFont typeface="Wingdings" panose="05000000000000000000" pitchFamily="2" charset="2"/>
              <a:buChar char="Ø"/>
            </a:pPr>
            <a:r>
              <a:rPr lang="en-NZ" sz="3600" dirty="0" smtClean="0"/>
              <a:t>Memory Management</a:t>
            </a:r>
          </a:p>
          <a:p>
            <a:pPr>
              <a:lnSpc>
                <a:spcPct val="150000"/>
              </a:lnSpc>
              <a:buFont typeface="Wingdings" panose="05000000000000000000" pitchFamily="2" charset="2"/>
              <a:buChar char="Ø"/>
            </a:pPr>
            <a:r>
              <a:rPr lang="en-NZ" sz="3600" dirty="0" smtClean="0"/>
              <a:t>File Management</a:t>
            </a:r>
          </a:p>
          <a:p>
            <a:pPr>
              <a:lnSpc>
                <a:spcPct val="150000"/>
              </a:lnSpc>
              <a:buFont typeface="Wingdings" panose="05000000000000000000" pitchFamily="2" charset="2"/>
              <a:buChar char="Ø"/>
            </a:pPr>
            <a:r>
              <a:rPr lang="en-NZ" sz="3600" dirty="0" smtClean="0"/>
              <a:t>Process Management</a:t>
            </a:r>
          </a:p>
          <a:p>
            <a:pPr marL="0" indent="0">
              <a:lnSpc>
                <a:spcPct val="150000"/>
              </a:lnSpc>
              <a:buNone/>
            </a:pPr>
            <a:endParaRPr lang="en-NZ" sz="3600" dirty="0" smtClean="0"/>
          </a:p>
          <a:p>
            <a:pPr marL="0" indent="0">
              <a:buNone/>
            </a:pPr>
            <a:endParaRPr lang="en-NZ" dirty="0" smtClean="0"/>
          </a:p>
          <a:p>
            <a:endParaRPr lang="en-NZ" dirty="0"/>
          </a:p>
        </p:txBody>
      </p:sp>
      <p:sp>
        <p:nvSpPr>
          <p:cNvPr id="4" name="Slide Number Placeholder 3"/>
          <p:cNvSpPr>
            <a:spLocks noGrp="1"/>
          </p:cNvSpPr>
          <p:nvPr>
            <p:ph type="sldNum" sz="quarter" idx="12"/>
          </p:nvPr>
        </p:nvSpPr>
        <p:spPr/>
        <p:txBody>
          <a:bodyPr/>
          <a:lstStyle/>
          <a:p>
            <a:fld id="{37660606-2902-4738-BA54-7AA3FE02D229}" type="slidenum">
              <a:rPr lang="en-US" sz="2000" smtClean="0">
                <a:solidFill>
                  <a:schemeClr val="tx1"/>
                </a:solidFill>
              </a:rPr>
              <a:pPr/>
              <a:t>2</a:t>
            </a:fld>
            <a:endParaRPr lang="en-US" sz="20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solidFill>
                  <a:srgbClr val="002060"/>
                </a:solidFill>
                <a:latin typeface="Cambria" pitchFamily="18" charset="0"/>
              </a:rPr>
              <a:t>File Management</a:t>
            </a:r>
            <a:endParaRPr lang="en-US" dirty="0">
              <a:solidFill>
                <a:srgbClr val="002060"/>
              </a:solidFill>
              <a:latin typeface="Cambria" pitchFamily="18" charset="0"/>
            </a:endParaRPr>
          </a:p>
        </p:txBody>
      </p:sp>
      <p:sp>
        <p:nvSpPr>
          <p:cNvPr id="3" name="Content Placeholder 2"/>
          <p:cNvSpPr>
            <a:spLocks noGrp="1"/>
          </p:cNvSpPr>
          <p:nvPr>
            <p:ph idx="1"/>
          </p:nvPr>
        </p:nvSpPr>
        <p:spPr>
          <a:xfrm>
            <a:off x="304800" y="1082040"/>
            <a:ext cx="8686800" cy="5394960"/>
          </a:xfrm>
        </p:spPr>
        <p:txBody>
          <a:bodyPr>
            <a:normAutofit/>
          </a:bodyPr>
          <a:lstStyle/>
          <a:p>
            <a:pPr marL="0" indent="0">
              <a:buNone/>
            </a:pPr>
            <a:r>
              <a:rPr lang="en-AU" sz="2400" dirty="0" err="1">
                <a:solidFill>
                  <a:schemeClr val="accent1"/>
                </a:solidFill>
              </a:rPr>
              <a:t>finhc</a:t>
            </a:r>
            <a:r>
              <a:rPr lang="en-AU" sz="2400" dirty="0">
                <a:solidFill>
                  <a:schemeClr val="accent1"/>
                </a:solidFill>
              </a:rPr>
              <a:t>–Find and hold a file </a:t>
            </a:r>
            <a:r>
              <a:rPr lang="en-AU" sz="2400" dirty="0" smtClean="0">
                <a:solidFill>
                  <a:schemeClr val="accent1"/>
                </a:solidFill>
              </a:rPr>
              <a:t>record</a:t>
            </a:r>
          </a:p>
          <a:p>
            <a:pPr marL="0" indent="0">
              <a:buNone/>
            </a:pPr>
            <a:endParaRPr lang="en-AU" sz="1800" b="1" dirty="0" smtClean="0"/>
          </a:p>
          <a:p>
            <a:pPr marL="0" indent="0">
              <a:buNone/>
            </a:pPr>
            <a:r>
              <a:rPr lang="en-AU" sz="1700" b="1" dirty="0" smtClean="0"/>
              <a:t>Return </a:t>
            </a:r>
            <a:r>
              <a:rPr lang="en-AU" sz="1700" b="1" dirty="0"/>
              <a:t>Conditions:</a:t>
            </a:r>
            <a:endParaRPr lang="en-US" sz="1700" dirty="0"/>
          </a:p>
          <a:p>
            <a:r>
              <a:rPr lang="en-AU" sz="1700" dirty="0"/>
              <a:t>Pointer to the working storage block containing the retrieved record image</a:t>
            </a:r>
            <a:r>
              <a:rPr lang="en-AU" sz="1700" dirty="0" smtClean="0"/>
              <a:t>.</a:t>
            </a:r>
          </a:p>
          <a:p>
            <a:pPr marL="0" indent="0">
              <a:buNone/>
            </a:pPr>
            <a:endParaRPr lang="en-US" sz="1700" dirty="0"/>
          </a:p>
          <a:p>
            <a:pPr marL="0" indent="0">
              <a:buNone/>
            </a:pPr>
            <a:r>
              <a:rPr lang="en-AU" sz="1700" b="1" dirty="0"/>
              <a:t>Example</a:t>
            </a:r>
            <a:endParaRPr lang="en-US" sz="1700" b="1" dirty="0"/>
          </a:p>
          <a:p>
            <a:r>
              <a:rPr lang="en-AU" sz="1700" dirty="0"/>
              <a:t>The following example retrieves a data record from file on level D2 with hold. The file address has already been calculated and resides in the level D2 FARW.</a:t>
            </a:r>
            <a:endParaRPr lang="en-US" sz="1700" dirty="0"/>
          </a:p>
          <a:p>
            <a:pPr marL="0" indent="0">
              <a:buNone/>
            </a:pPr>
            <a:r>
              <a:rPr lang="en-US" sz="1600" dirty="0">
                <a:latin typeface="Courier New" panose="02070309020205020404" pitchFamily="49" charset="0"/>
                <a:cs typeface="Courier New" panose="02070309020205020404" pitchFamily="49" charset="0"/>
              </a:rPr>
              <a:t>#include &lt;</a:t>
            </a:r>
            <a:r>
              <a:rPr lang="en-US" sz="1600" dirty="0" err="1">
                <a:latin typeface="Courier New" panose="02070309020205020404" pitchFamily="49" charset="0"/>
                <a:cs typeface="Courier New" panose="02070309020205020404" pitchFamily="49" charset="0"/>
              </a:rPr>
              <a:t>tpf</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tpfio.h</a:t>
            </a:r>
            <a:r>
              <a:rPr lang="en-US" sz="1600" dirty="0">
                <a:latin typeface="Courier New" panose="02070309020205020404" pitchFamily="49" charset="0"/>
                <a:cs typeface="Courier New" panose="02070309020205020404" pitchFamily="49" charset="0"/>
              </a:rPr>
              <a:t>&gt;</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err="1">
                <a:latin typeface="Courier New" panose="02070309020205020404" pitchFamily="49" charset="0"/>
                <a:cs typeface="Courier New" panose="02070309020205020404" pitchFamily="49" charset="0"/>
              </a:rPr>
              <a:t>finhc</a:t>
            </a:r>
            <a:r>
              <a:rPr lang="en-US" sz="1600" dirty="0">
                <a:latin typeface="Courier New" panose="02070309020205020404" pitchFamily="49" charset="0"/>
                <a:cs typeface="Courier New" panose="02070309020205020404" pitchFamily="49" charset="0"/>
              </a:rPr>
              <a:t>(D2); </a:t>
            </a:r>
          </a:p>
          <a:p>
            <a:pPr marL="0" indent="0">
              <a:buNone/>
            </a:pPr>
            <a:r>
              <a:rPr lang="en-US" sz="1600" dirty="0">
                <a:latin typeface="Courier New" panose="02070309020205020404" pitchFamily="49" charset="0"/>
                <a:cs typeface="Courier New" panose="02070309020205020404" pitchFamily="49" charset="0"/>
              </a:rPr>
              <a:t>if (</a:t>
            </a:r>
            <a:r>
              <a:rPr lang="en-US" sz="1600" dirty="0" err="1">
                <a:latin typeface="Courier New" panose="02070309020205020404" pitchFamily="49" charset="0"/>
                <a:cs typeface="Courier New" panose="02070309020205020404" pitchFamily="49" charset="0"/>
              </a:rPr>
              <a:t>waitc</a:t>
            </a: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  </a:t>
            </a:r>
          </a:p>
          <a:p>
            <a:pPr marL="0" indent="0">
              <a:buNone/>
            </a:pPr>
            <a:r>
              <a:rPr lang="en-US" sz="1600" dirty="0">
                <a:latin typeface="Courier New" panose="02070309020205020404" pitchFamily="49" charset="0"/>
                <a:cs typeface="Courier New" panose="02070309020205020404" pitchFamily="49" charset="0"/>
              </a:rPr>
              <a:t>break;    }</a:t>
            </a:r>
            <a:endParaRPr lang="en-AU" sz="1600" dirty="0">
              <a:latin typeface="Courier New" panose="02070309020205020404" pitchFamily="49" charset="0"/>
              <a:cs typeface="Courier New" panose="02070309020205020404" pitchFamily="49" charset="0"/>
            </a:endParaRPr>
          </a:p>
        </p:txBody>
      </p:sp>
      <p:pic>
        <p:nvPicPr>
          <p:cNvPr id="6" name="Picture 5" descr="tpfsoftware-logo"/>
          <p:cNvPicPr>
            <a:picLocks noChangeAspect="1" noChangeArrowheads="1"/>
          </p:cNvPicPr>
          <p:nvPr/>
        </p:nvPicPr>
        <p:blipFill>
          <a:blip r:embed="rId3" cstate="print"/>
          <a:srcRect/>
          <a:stretch>
            <a:fillRect/>
          </a:stretch>
        </p:blipFill>
        <p:spPr bwMode="auto">
          <a:xfrm>
            <a:off x="6705600" y="6385560"/>
            <a:ext cx="1600200" cy="320040"/>
          </a:xfrm>
          <a:prstGeom prst="rect">
            <a:avLst/>
          </a:prstGeom>
          <a:noFill/>
          <a:ln w="9525">
            <a:noFill/>
            <a:miter lim="800000"/>
            <a:headEnd/>
            <a:tailEnd/>
          </a:ln>
        </p:spPr>
      </p:pic>
      <p:sp>
        <p:nvSpPr>
          <p:cNvPr id="7" name="Slide Number Placeholder 3"/>
          <p:cNvSpPr>
            <a:spLocks noGrp="1"/>
          </p:cNvSpPr>
          <p:nvPr>
            <p:ph type="sldNum" sz="quarter" idx="12"/>
          </p:nvPr>
        </p:nvSpPr>
        <p:spPr>
          <a:xfrm>
            <a:off x="6553200" y="6356350"/>
            <a:ext cx="2133600" cy="365125"/>
          </a:xfrm>
        </p:spPr>
        <p:txBody>
          <a:bodyPr/>
          <a:lstStyle/>
          <a:p>
            <a:fld id="{37660606-2902-4738-BA54-7AA3FE02D229}" type="slidenum">
              <a:rPr lang="en-US" sz="2000" smtClean="0">
                <a:solidFill>
                  <a:schemeClr val="tx1"/>
                </a:solidFill>
              </a:rPr>
              <a:pPr/>
              <a:t>20</a:t>
            </a:fld>
            <a:endParaRPr lang="en-US" sz="2000">
              <a:solidFill>
                <a:schemeClr val="tx1"/>
              </a:solidFill>
            </a:endParaRPr>
          </a:p>
        </p:txBody>
      </p:sp>
    </p:spTree>
    <p:extLst>
      <p:ext uri="{BB962C8B-B14F-4D97-AF65-F5344CB8AC3E}">
        <p14:creationId xmlns:p14="http://schemas.microsoft.com/office/powerpoint/2010/main" val="7755222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solidFill>
                  <a:srgbClr val="002060"/>
                </a:solidFill>
                <a:latin typeface="Cambria" pitchFamily="18" charset="0"/>
              </a:rPr>
              <a:t>File Management</a:t>
            </a:r>
            <a:endParaRPr lang="en-US" dirty="0">
              <a:solidFill>
                <a:srgbClr val="002060"/>
              </a:solidFill>
              <a:latin typeface="Cambria" pitchFamily="18" charset="0"/>
            </a:endParaRPr>
          </a:p>
        </p:txBody>
      </p:sp>
      <p:sp>
        <p:nvSpPr>
          <p:cNvPr id="3" name="Content Placeholder 2"/>
          <p:cNvSpPr>
            <a:spLocks noGrp="1"/>
          </p:cNvSpPr>
          <p:nvPr>
            <p:ph idx="1"/>
          </p:nvPr>
        </p:nvSpPr>
        <p:spPr>
          <a:xfrm>
            <a:off x="304800" y="1082040"/>
            <a:ext cx="8686800" cy="5394960"/>
          </a:xfrm>
        </p:spPr>
        <p:txBody>
          <a:bodyPr>
            <a:normAutofit lnSpcReduction="10000"/>
          </a:bodyPr>
          <a:lstStyle/>
          <a:p>
            <a:pPr marL="0" indent="0">
              <a:buNone/>
            </a:pPr>
            <a:r>
              <a:rPr lang="en-AU" sz="2400" dirty="0" err="1">
                <a:solidFill>
                  <a:schemeClr val="accent1"/>
                </a:solidFill>
              </a:rPr>
              <a:t>fiwhc</a:t>
            </a:r>
            <a:r>
              <a:rPr lang="en-AU" sz="2400" dirty="0">
                <a:solidFill>
                  <a:schemeClr val="accent1"/>
                </a:solidFill>
              </a:rPr>
              <a:t>–Find and hold a file record and </a:t>
            </a:r>
            <a:r>
              <a:rPr lang="en-AU" sz="2400" dirty="0" smtClean="0">
                <a:solidFill>
                  <a:schemeClr val="accent1"/>
                </a:solidFill>
              </a:rPr>
              <a:t>wait</a:t>
            </a:r>
          </a:p>
          <a:p>
            <a:pPr marL="0" indent="0">
              <a:buNone/>
            </a:pPr>
            <a:r>
              <a:rPr lang="en-AU" sz="1700" b="1" dirty="0"/>
              <a:t>Description:  </a:t>
            </a:r>
            <a:endParaRPr lang="en-US" sz="1700" dirty="0"/>
          </a:p>
          <a:p>
            <a:r>
              <a:rPr lang="en-AU" sz="1700" dirty="0"/>
              <a:t>This function reads a record and attaches the block of working storage containing it to the specified data level of the ECB. The ECB must not be holding a storage block on the specified </a:t>
            </a:r>
            <a:r>
              <a:rPr lang="en-AU" sz="1700" dirty="0" smtClean="0"/>
              <a:t>level</a:t>
            </a:r>
          </a:p>
          <a:p>
            <a:pPr marL="0" indent="0">
              <a:buNone/>
            </a:pPr>
            <a:endParaRPr lang="en-AU" sz="1700" dirty="0" smtClean="0"/>
          </a:p>
          <a:p>
            <a:pPr marL="0" indent="0">
              <a:buNone/>
            </a:pPr>
            <a:r>
              <a:rPr lang="en-AU" sz="1700" b="1" dirty="0"/>
              <a:t>Format:</a:t>
            </a:r>
            <a:endParaRPr lang="en-US" sz="1700" b="1" dirty="0">
              <a:latin typeface="Courier New" panose="02070309020205020404" pitchFamily="49" charset="0"/>
              <a:cs typeface="Courier New" panose="02070309020205020404" pitchFamily="49" charset="0"/>
            </a:endParaRPr>
          </a:p>
          <a:p>
            <a:pPr marL="0" indent="0">
              <a:buNone/>
            </a:pPr>
            <a:r>
              <a:rPr lang="en-US" sz="1700" dirty="0" smtClean="0">
                <a:latin typeface="Courier New" panose="02070309020205020404" pitchFamily="49" charset="0"/>
                <a:cs typeface="Courier New" panose="02070309020205020404" pitchFamily="49" charset="0"/>
              </a:rPr>
              <a:t>#</a:t>
            </a:r>
            <a:r>
              <a:rPr lang="en-US" sz="1700" dirty="0">
                <a:latin typeface="Courier New" panose="02070309020205020404" pitchFamily="49" charset="0"/>
                <a:cs typeface="Courier New" panose="02070309020205020404" pitchFamily="49" charset="0"/>
              </a:rPr>
              <a:t>include   &lt;</a:t>
            </a:r>
            <a:r>
              <a:rPr lang="en-US" sz="1700" dirty="0" err="1">
                <a:latin typeface="Courier New" panose="02070309020205020404" pitchFamily="49" charset="0"/>
                <a:cs typeface="Courier New" panose="02070309020205020404" pitchFamily="49" charset="0"/>
              </a:rPr>
              <a:t>tpf</a:t>
            </a:r>
            <a:r>
              <a:rPr lang="en-US" sz="1700" dirty="0">
                <a:latin typeface="Courier New" panose="02070309020205020404" pitchFamily="49" charset="0"/>
                <a:cs typeface="Courier New" panose="02070309020205020404" pitchFamily="49" charset="0"/>
              </a:rPr>
              <a:t>/</a:t>
            </a:r>
            <a:r>
              <a:rPr lang="en-US" sz="1700" dirty="0" err="1">
                <a:latin typeface="Courier New" panose="02070309020205020404" pitchFamily="49" charset="0"/>
                <a:cs typeface="Courier New" panose="02070309020205020404" pitchFamily="49" charset="0"/>
              </a:rPr>
              <a:t>tpfio.h</a:t>
            </a:r>
            <a:r>
              <a:rPr lang="en-US" sz="1700" dirty="0" smtClean="0">
                <a:latin typeface="Courier New" panose="02070309020205020404" pitchFamily="49" charset="0"/>
                <a:cs typeface="Courier New" panose="02070309020205020404" pitchFamily="49" charset="0"/>
              </a:rPr>
              <a:t>&gt;</a:t>
            </a:r>
          </a:p>
          <a:p>
            <a:pPr marL="0" indent="0">
              <a:buNone/>
            </a:pPr>
            <a:r>
              <a:rPr lang="en-AU" sz="1700" dirty="0" smtClean="0">
                <a:latin typeface="Courier New" panose="02070309020205020404" pitchFamily="49" charset="0"/>
                <a:cs typeface="Courier New" panose="02070309020205020404" pitchFamily="49" charset="0"/>
              </a:rPr>
              <a:t>void       </a:t>
            </a:r>
            <a:r>
              <a:rPr lang="en-AU" sz="1700" dirty="0">
                <a:latin typeface="Courier New" panose="02070309020205020404" pitchFamily="49" charset="0"/>
                <a:cs typeface="Courier New" panose="02070309020205020404" pitchFamily="49" charset="0"/>
              </a:rPr>
              <a:t>*</a:t>
            </a:r>
            <a:r>
              <a:rPr lang="en-AU" sz="1700" dirty="0" err="1">
                <a:latin typeface="Courier New" panose="02070309020205020404" pitchFamily="49" charset="0"/>
                <a:cs typeface="Courier New" panose="02070309020205020404" pitchFamily="49" charset="0"/>
              </a:rPr>
              <a:t>fiwhc</a:t>
            </a:r>
            <a:r>
              <a:rPr lang="en-AU" sz="1700" dirty="0">
                <a:latin typeface="Courier New" panose="02070309020205020404" pitchFamily="49" charset="0"/>
                <a:cs typeface="Courier New" panose="02070309020205020404" pitchFamily="49" charset="0"/>
              </a:rPr>
              <a:t>(</a:t>
            </a:r>
            <a:r>
              <a:rPr lang="en-AU" sz="1700" dirty="0" err="1">
                <a:latin typeface="Courier New" panose="02070309020205020404" pitchFamily="49" charset="0"/>
                <a:cs typeface="Courier New" panose="02070309020205020404" pitchFamily="49" charset="0"/>
              </a:rPr>
              <a:t>enum</a:t>
            </a:r>
            <a:r>
              <a:rPr lang="en-AU" sz="1700" dirty="0">
                <a:latin typeface="Courier New" panose="02070309020205020404" pitchFamily="49" charset="0"/>
                <a:cs typeface="Courier New" panose="02070309020205020404" pitchFamily="49" charset="0"/>
              </a:rPr>
              <a:t> </a:t>
            </a:r>
            <a:r>
              <a:rPr lang="en-AU" sz="1700" dirty="0" err="1">
                <a:latin typeface="Courier New" panose="02070309020205020404" pitchFamily="49" charset="0"/>
                <a:cs typeface="Courier New" panose="02070309020205020404" pitchFamily="49" charset="0"/>
              </a:rPr>
              <a:t>t_lvl</a:t>
            </a:r>
            <a:r>
              <a:rPr lang="en-AU" sz="1700" dirty="0">
                <a:latin typeface="Courier New" panose="02070309020205020404" pitchFamily="49" charset="0"/>
                <a:cs typeface="Courier New" panose="02070309020205020404" pitchFamily="49" charset="0"/>
              </a:rPr>
              <a:t> level</a:t>
            </a:r>
            <a:r>
              <a:rPr lang="en-AU" sz="1700" dirty="0" smtClean="0">
                <a:latin typeface="Courier New" panose="02070309020205020404" pitchFamily="49" charset="0"/>
                <a:cs typeface="Courier New" panose="02070309020205020404" pitchFamily="49" charset="0"/>
              </a:rPr>
              <a:t>);</a:t>
            </a:r>
          </a:p>
          <a:p>
            <a:pPr marL="0" indent="0">
              <a:buNone/>
            </a:pPr>
            <a:endParaRPr lang="en-AU" sz="1700" dirty="0" smtClean="0">
              <a:latin typeface="Courier New" panose="02070309020205020404" pitchFamily="49" charset="0"/>
              <a:cs typeface="Courier New" panose="02070309020205020404" pitchFamily="49" charset="0"/>
            </a:endParaRPr>
          </a:p>
          <a:p>
            <a:pPr marL="0" indent="0">
              <a:buNone/>
            </a:pPr>
            <a:r>
              <a:rPr lang="en-AU" sz="1700" b="1" dirty="0"/>
              <a:t>Parameters:</a:t>
            </a:r>
            <a:endParaRPr lang="en-US" sz="1700" dirty="0"/>
          </a:p>
          <a:p>
            <a:pPr marL="0" indent="0">
              <a:buNone/>
            </a:pPr>
            <a:r>
              <a:rPr lang="en-AU" sz="1700" b="1" dirty="0"/>
              <a:t>level</a:t>
            </a:r>
            <a:endParaRPr lang="en-US" sz="1700" dirty="0"/>
          </a:p>
          <a:p>
            <a:pPr marL="457200" lvl="1" indent="0">
              <a:buNone/>
            </a:pPr>
            <a:r>
              <a:rPr lang="en-AU" sz="1700" dirty="0"/>
              <a:t>One of 16 possible values representing a valid data level from the enumeration type </a:t>
            </a:r>
            <a:r>
              <a:rPr lang="en-AU" sz="1700" dirty="0" err="1"/>
              <a:t>t_lvl</a:t>
            </a:r>
            <a:r>
              <a:rPr lang="en-AU" sz="1700" dirty="0"/>
              <a:t>, expressed as </a:t>
            </a:r>
            <a:r>
              <a:rPr lang="en-AU" sz="1700" dirty="0" err="1"/>
              <a:t>Dx</a:t>
            </a:r>
            <a:r>
              <a:rPr lang="en-AU" sz="1700" dirty="0"/>
              <a:t>, where x represents the hexadecimal number of the level (0–F). The data record being retrieved is attached to this level</a:t>
            </a:r>
            <a:r>
              <a:rPr lang="en-AU" sz="1700" dirty="0" smtClean="0"/>
              <a:t>.</a:t>
            </a:r>
          </a:p>
          <a:p>
            <a:pPr marL="457200" lvl="1" indent="0">
              <a:buNone/>
            </a:pPr>
            <a:endParaRPr lang="en-AU" sz="1700" dirty="0" smtClean="0"/>
          </a:p>
          <a:p>
            <a:pPr marL="0" indent="0">
              <a:buNone/>
            </a:pPr>
            <a:r>
              <a:rPr lang="en-AU" sz="1700" b="1" dirty="0"/>
              <a:t>Return Conditions:</a:t>
            </a:r>
            <a:endParaRPr lang="en-US" sz="1700" dirty="0"/>
          </a:p>
          <a:p>
            <a:r>
              <a:rPr lang="en-AU" sz="1700" dirty="0"/>
              <a:t>Pointer to the working storage block containing the retrieved record image.</a:t>
            </a:r>
            <a:endParaRPr lang="en-US" sz="1700" dirty="0"/>
          </a:p>
        </p:txBody>
      </p:sp>
      <p:pic>
        <p:nvPicPr>
          <p:cNvPr id="6" name="Picture 5" descr="tpfsoftware-logo"/>
          <p:cNvPicPr>
            <a:picLocks noChangeAspect="1" noChangeArrowheads="1"/>
          </p:cNvPicPr>
          <p:nvPr/>
        </p:nvPicPr>
        <p:blipFill>
          <a:blip r:embed="rId3" cstate="print"/>
          <a:srcRect/>
          <a:stretch>
            <a:fillRect/>
          </a:stretch>
        </p:blipFill>
        <p:spPr bwMode="auto">
          <a:xfrm>
            <a:off x="6705600" y="6385560"/>
            <a:ext cx="1600200" cy="320040"/>
          </a:xfrm>
          <a:prstGeom prst="rect">
            <a:avLst/>
          </a:prstGeom>
          <a:noFill/>
          <a:ln w="9525">
            <a:noFill/>
            <a:miter lim="800000"/>
            <a:headEnd/>
            <a:tailEnd/>
          </a:ln>
        </p:spPr>
      </p:pic>
      <p:sp>
        <p:nvSpPr>
          <p:cNvPr id="7" name="Slide Number Placeholder 3"/>
          <p:cNvSpPr>
            <a:spLocks noGrp="1"/>
          </p:cNvSpPr>
          <p:nvPr>
            <p:ph type="sldNum" sz="quarter" idx="12"/>
          </p:nvPr>
        </p:nvSpPr>
        <p:spPr>
          <a:xfrm>
            <a:off x="6553200" y="6356350"/>
            <a:ext cx="2133600" cy="365125"/>
          </a:xfrm>
        </p:spPr>
        <p:txBody>
          <a:bodyPr/>
          <a:lstStyle/>
          <a:p>
            <a:fld id="{37660606-2902-4738-BA54-7AA3FE02D229}" type="slidenum">
              <a:rPr lang="en-US" sz="2000" smtClean="0">
                <a:solidFill>
                  <a:schemeClr val="tx1"/>
                </a:solidFill>
              </a:rPr>
              <a:pPr/>
              <a:t>21</a:t>
            </a:fld>
            <a:endParaRPr lang="en-US" sz="2000">
              <a:solidFill>
                <a:schemeClr val="tx1"/>
              </a:solidFill>
            </a:endParaRPr>
          </a:p>
        </p:txBody>
      </p:sp>
    </p:spTree>
    <p:extLst>
      <p:ext uri="{BB962C8B-B14F-4D97-AF65-F5344CB8AC3E}">
        <p14:creationId xmlns:p14="http://schemas.microsoft.com/office/powerpoint/2010/main" val="12237527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solidFill>
                  <a:srgbClr val="002060"/>
                </a:solidFill>
                <a:latin typeface="Cambria" pitchFamily="18" charset="0"/>
              </a:rPr>
              <a:t>File Management</a:t>
            </a:r>
            <a:endParaRPr lang="en-US" dirty="0">
              <a:solidFill>
                <a:srgbClr val="002060"/>
              </a:solidFill>
              <a:latin typeface="Cambria" pitchFamily="18" charset="0"/>
            </a:endParaRPr>
          </a:p>
        </p:txBody>
      </p:sp>
      <p:sp>
        <p:nvSpPr>
          <p:cNvPr id="3" name="Content Placeholder 2"/>
          <p:cNvSpPr>
            <a:spLocks noGrp="1"/>
          </p:cNvSpPr>
          <p:nvPr>
            <p:ph idx="1"/>
          </p:nvPr>
        </p:nvSpPr>
        <p:spPr>
          <a:xfrm>
            <a:off x="304800" y="1082040"/>
            <a:ext cx="8686800" cy="5394960"/>
          </a:xfrm>
        </p:spPr>
        <p:txBody>
          <a:bodyPr>
            <a:normAutofit/>
          </a:bodyPr>
          <a:lstStyle/>
          <a:p>
            <a:pPr marL="0" indent="0">
              <a:buNone/>
            </a:pPr>
            <a:r>
              <a:rPr lang="en-AU" sz="2400" dirty="0" err="1">
                <a:solidFill>
                  <a:schemeClr val="accent1"/>
                </a:solidFill>
              </a:rPr>
              <a:t>fiwhc</a:t>
            </a:r>
            <a:r>
              <a:rPr lang="en-AU" sz="2400" dirty="0">
                <a:solidFill>
                  <a:schemeClr val="accent1"/>
                </a:solidFill>
              </a:rPr>
              <a:t>–Find and hold a file record and </a:t>
            </a:r>
            <a:r>
              <a:rPr lang="en-AU" sz="2400" dirty="0" smtClean="0">
                <a:solidFill>
                  <a:schemeClr val="accent1"/>
                </a:solidFill>
              </a:rPr>
              <a:t>wait</a:t>
            </a:r>
          </a:p>
          <a:p>
            <a:pPr marL="0" indent="0">
              <a:buNone/>
            </a:pPr>
            <a:endParaRPr lang="en-AU" sz="2400" dirty="0" smtClean="0">
              <a:solidFill>
                <a:schemeClr val="accent1"/>
              </a:solidFill>
            </a:endParaRPr>
          </a:p>
          <a:p>
            <a:pPr marL="0" indent="0">
              <a:buNone/>
            </a:pPr>
            <a:r>
              <a:rPr lang="en-AU" sz="1700" b="1" dirty="0"/>
              <a:t>Example:</a:t>
            </a:r>
            <a:endParaRPr lang="en-US" sz="1700" dirty="0"/>
          </a:p>
          <a:p>
            <a:r>
              <a:rPr lang="en-US" sz="1700" dirty="0"/>
              <a:t>The following example retrieves a data record from file on level D2 with hold. The file address has already been calculated and resides in the level D2 FARW. Control is returned to the operational program when the I/O is complete and the record has been attached to the specified level.</a:t>
            </a:r>
          </a:p>
          <a:p>
            <a:pPr marL="0" indent="0">
              <a:buNone/>
            </a:pPr>
            <a:r>
              <a:rPr lang="en-US" sz="1800" dirty="0"/>
              <a:t> </a:t>
            </a:r>
          </a:p>
          <a:p>
            <a:pPr marL="0" indent="0">
              <a:buNone/>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tpf</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tpfio.h</a:t>
            </a:r>
            <a:r>
              <a:rPr lang="en-US" sz="1400" dirty="0">
                <a:latin typeface="Courier New" panose="02070309020205020404" pitchFamily="49" charset="0"/>
                <a:cs typeface="Courier New" panose="02070309020205020404" pitchFamily="49" charset="0"/>
              </a:rPr>
              <a:t>&gt;</a:t>
            </a:r>
          </a:p>
          <a:p>
            <a:pPr marL="0" indent="0">
              <a:buNone/>
            </a:pPr>
            <a:r>
              <a:rPr lang="en-US" sz="1400" dirty="0" err="1">
                <a:latin typeface="Courier New" panose="02070309020205020404" pitchFamily="49" charset="0"/>
                <a:cs typeface="Courier New" panose="02070309020205020404" pitchFamily="49" charset="0"/>
              </a:rPr>
              <a:t>struct</a:t>
            </a:r>
            <a:r>
              <a:rPr lang="en-US" sz="1400" dirty="0">
                <a:latin typeface="Courier New" panose="02070309020205020404" pitchFamily="49" charset="0"/>
                <a:cs typeface="Courier New" panose="02070309020205020404" pitchFamily="49" charset="0"/>
              </a:rPr>
              <a:t> im0im *</a:t>
            </a:r>
            <a:r>
              <a:rPr lang="en-US" sz="1400" dirty="0" err="1">
                <a:latin typeface="Courier New" panose="02070309020205020404" pitchFamily="49" charset="0"/>
                <a:cs typeface="Courier New" panose="02070309020205020404" pitchFamily="49" charset="0"/>
              </a:rPr>
              <a:t>inm</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a:t>
            </a:r>
          </a:p>
          <a:p>
            <a:pPr marL="0" indent="0">
              <a:buNone/>
            </a:pPr>
            <a:r>
              <a:rPr lang="en-US" sz="1400" dirty="0" err="1">
                <a:latin typeface="Courier New" panose="02070309020205020404" pitchFamily="49" charset="0"/>
                <a:cs typeface="Courier New" panose="02070309020205020404" pitchFamily="49" charset="0"/>
              </a:rPr>
              <a:t>inm</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fiwhc</a:t>
            </a:r>
            <a:r>
              <a:rPr lang="en-US" sz="1400" dirty="0">
                <a:latin typeface="Courier New" panose="02070309020205020404" pitchFamily="49" charset="0"/>
                <a:cs typeface="Courier New" panose="02070309020205020404" pitchFamily="49" charset="0"/>
              </a:rPr>
              <a:t>(D2);</a:t>
            </a:r>
          </a:p>
        </p:txBody>
      </p:sp>
      <p:pic>
        <p:nvPicPr>
          <p:cNvPr id="6" name="Picture 5" descr="tpfsoftware-logo"/>
          <p:cNvPicPr>
            <a:picLocks noChangeAspect="1" noChangeArrowheads="1"/>
          </p:cNvPicPr>
          <p:nvPr/>
        </p:nvPicPr>
        <p:blipFill>
          <a:blip r:embed="rId3" cstate="print"/>
          <a:srcRect/>
          <a:stretch>
            <a:fillRect/>
          </a:stretch>
        </p:blipFill>
        <p:spPr bwMode="auto">
          <a:xfrm>
            <a:off x="6705600" y="6385560"/>
            <a:ext cx="1600200" cy="320040"/>
          </a:xfrm>
          <a:prstGeom prst="rect">
            <a:avLst/>
          </a:prstGeom>
          <a:noFill/>
          <a:ln w="9525">
            <a:noFill/>
            <a:miter lim="800000"/>
            <a:headEnd/>
            <a:tailEnd/>
          </a:ln>
        </p:spPr>
      </p:pic>
      <p:sp>
        <p:nvSpPr>
          <p:cNvPr id="7" name="Slide Number Placeholder 3"/>
          <p:cNvSpPr>
            <a:spLocks noGrp="1"/>
          </p:cNvSpPr>
          <p:nvPr>
            <p:ph type="sldNum" sz="quarter" idx="12"/>
          </p:nvPr>
        </p:nvSpPr>
        <p:spPr>
          <a:xfrm>
            <a:off x="6553200" y="6356350"/>
            <a:ext cx="2133600" cy="365125"/>
          </a:xfrm>
        </p:spPr>
        <p:txBody>
          <a:bodyPr/>
          <a:lstStyle/>
          <a:p>
            <a:fld id="{37660606-2902-4738-BA54-7AA3FE02D229}" type="slidenum">
              <a:rPr lang="en-US" sz="2000" smtClean="0">
                <a:solidFill>
                  <a:schemeClr val="tx1"/>
                </a:solidFill>
              </a:rPr>
              <a:pPr/>
              <a:t>22</a:t>
            </a:fld>
            <a:endParaRPr lang="en-US" sz="2000">
              <a:solidFill>
                <a:schemeClr val="tx1"/>
              </a:solidFill>
            </a:endParaRPr>
          </a:p>
        </p:txBody>
      </p:sp>
    </p:spTree>
    <p:extLst>
      <p:ext uri="{BB962C8B-B14F-4D97-AF65-F5344CB8AC3E}">
        <p14:creationId xmlns:p14="http://schemas.microsoft.com/office/powerpoint/2010/main" val="35497224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solidFill>
                  <a:srgbClr val="002060"/>
                </a:solidFill>
                <a:latin typeface="Cambria" pitchFamily="18" charset="0"/>
              </a:rPr>
              <a:t>File Management</a:t>
            </a:r>
            <a:endParaRPr lang="en-US" dirty="0">
              <a:solidFill>
                <a:srgbClr val="002060"/>
              </a:solidFill>
              <a:latin typeface="Cambria" pitchFamily="18" charset="0"/>
            </a:endParaRPr>
          </a:p>
        </p:txBody>
      </p:sp>
      <p:sp>
        <p:nvSpPr>
          <p:cNvPr id="3" name="Content Placeholder 2"/>
          <p:cNvSpPr>
            <a:spLocks noGrp="1"/>
          </p:cNvSpPr>
          <p:nvPr>
            <p:ph idx="1"/>
          </p:nvPr>
        </p:nvSpPr>
        <p:spPr>
          <a:xfrm>
            <a:off x="304800" y="1082040"/>
            <a:ext cx="8686800" cy="5394960"/>
          </a:xfrm>
        </p:spPr>
        <p:txBody>
          <a:bodyPr>
            <a:normAutofit fontScale="92500" lnSpcReduction="10000"/>
          </a:bodyPr>
          <a:lstStyle/>
          <a:p>
            <a:pPr marL="0" indent="0">
              <a:buNone/>
            </a:pPr>
            <a:r>
              <a:rPr lang="en-AU" sz="2600" dirty="0" err="1">
                <a:solidFill>
                  <a:schemeClr val="accent1"/>
                </a:solidFill>
              </a:rPr>
              <a:t>filec</a:t>
            </a:r>
            <a:r>
              <a:rPr lang="en-AU" sz="2600" dirty="0">
                <a:solidFill>
                  <a:schemeClr val="accent1"/>
                </a:solidFill>
              </a:rPr>
              <a:t>–File a </a:t>
            </a:r>
            <a:r>
              <a:rPr lang="en-AU" sz="2600" dirty="0" smtClean="0">
                <a:solidFill>
                  <a:schemeClr val="accent1"/>
                </a:solidFill>
              </a:rPr>
              <a:t>record</a:t>
            </a:r>
          </a:p>
          <a:p>
            <a:pPr marL="0" indent="0">
              <a:buNone/>
            </a:pPr>
            <a:r>
              <a:rPr lang="en-AU" sz="1800" b="1" dirty="0"/>
              <a:t>Description:  </a:t>
            </a:r>
            <a:endParaRPr lang="en-US" sz="1800" dirty="0"/>
          </a:p>
          <a:p>
            <a:r>
              <a:rPr lang="en-AU" sz="1800" dirty="0"/>
              <a:t>This function writes a working storage block from an entry control block (ECB) data </a:t>
            </a:r>
            <a:r>
              <a:rPr lang="en-AU" sz="1800" b="1" dirty="0"/>
              <a:t>level</a:t>
            </a:r>
            <a:r>
              <a:rPr lang="en-AU" sz="1800" dirty="0"/>
              <a:t> to file. The ECB must be holding a storage block on the specified level.</a:t>
            </a:r>
            <a:endParaRPr lang="en-AU" sz="1800" dirty="0" smtClean="0"/>
          </a:p>
          <a:p>
            <a:pPr marL="0" indent="0">
              <a:buNone/>
            </a:pPr>
            <a:r>
              <a:rPr lang="en-AU" sz="1800" b="1" dirty="0"/>
              <a:t>Format:</a:t>
            </a:r>
            <a:endParaRPr lang="en-US" sz="1800" b="1" dirty="0"/>
          </a:p>
          <a:p>
            <a:pPr marL="0" indent="0">
              <a:buNone/>
            </a:pPr>
            <a:r>
              <a:rPr lang="en-US" sz="1500" dirty="0" smtClean="0">
                <a:latin typeface="Courier New" panose="02070309020205020404" pitchFamily="49" charset="0"/>
                <a:cs typeface="Courier New" panose="02070309020205020404" pitchFamily="49" charset="0"/>
              </a:rPr>
              <a:t>#</a:t>
            </a:r>
            <a:r>
              <a:rPr lang="en-US" sz="1500" dirty="0">
                <a:latin typeface="Courier New" panose="02070309020205020404" pitchFamily="49" charset="0"/>
                <a:cs typeface="Courier New" panose="02070309020205020404" pitchFamily="49" charset="0"/>
              </a:rPr>
              <a:t>include   &lt;</a:t>
            </a:r>
            <a:r>
              <a:rPr lang="en-US" sz="1500" dirty="0" err="1">
                <a:latin typeface="Courier New" panose="02070309020205020404" pitchFamily="49" charset="0"/>
                <a:cs typeface="Courier New" panose="02070309020205020404" pitchFamily="49" charset="0"/>
              </a:rPr>
              <a:t>tpf</a:t>
            </a: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tpfio.h</a:t>
            </a:r>
            <a:r>
              <a:rPr lang="en-US" sz="1500" dirty="0" smtClean="0">
                <a:latin typeface="Courier New" panose="02070309020205020404" pitchFamily="49" charset="0"/>
                <a:cs typeface="Courier New" panose="02070309020205020404" pitchFamily="49" charset="0"/>
              </a:rPr>
              <a:t>&gt;</a:t>
            </a:r>
          </a:p>
          <a:p>
            <a:pPr marL="0" indent="0">
              <a:buNone/>
            </a:pPr>
            <a:r>
              <a:rPr lang="en-AU" sz="1500" dirty="0" smtClean="0">
                <a:latin typeface="Courier New" panose="02070309020205020404" pitchFamily="49" charset="0"/>
                <a:cs typeface="Courier New" panose="02070309020205020404" pitchFamily="49" charset="0"/>
              </a:rPr>
              <a:t>void       </a:t>
            </a:r>
            <a:r>
              <a:rPr lang="en-AU" sz="1500" dirty="0" err="1">
                <a:latin typeface="Courier New" panose="02070309020205020404" pitchFamily="49" charset="0"/>
                <a:cs typeface="Courier New" panose="02070309020205020404" pitchFamily="49" charset="0"/>
              </a:rPr>
              <a:t>filec</a:t>
            </a:r>
            <a:r>
              <a:rPr lang="en-AU" sz="1500" dirty="0">
                <a:latin typeface="Courier New" panose="02070309020205020404" pitchFamily="49" charset="0"/>
                <a:cs typeface="Courier New" panose="02070309020205020404" pitchFamily="49" charset="0"/>
              </a:rPr>
              <a:t>(</a:t>
            </a:r>
            <a:r>
              <a:rPr lang="en-AU" sz="1500" dirty="0" err="1">
                <a:latin typeface="Courier New" panose="02070309020205020404" pitchFamily="49" charset="0"/>
                <a:cs typeface="Courier New" panose="02070309020205020404" pitchFamily="49" charset="0"/>
              </a:rPr>
              <a:t>enum</a:t>
            </a:r>
            <a:r>
              <a:rPr lang="en-AU" sz="1500" dirty="0">
                <a:latin typeface="Courier New" panose="02070309020205020404" pitchFamily="49" charset="0"/>
                <a:cs typeface="Courier New" panose="02070309020205020404" pitchFamily="49" charset="0"/>
              </a:rPr>
              <a:t> </a:t>
            </a:r>
            <a:r>
              <a:rPr lang="en-AU" sz="1500" dirty="0" err="1">
                <a:latin typeface="Courier New" panose="02070309020205020404" pitchFamily="49" charset="0"/>
                <a:cs typeface="Courier New" panose="02070309020205020404" pitchFamily="49" charset="0"/>
              </a:rPr>
              <a:t>t_lvl</a:t>
            </a:r>
            <a:r>
              <a:rPr lang="en-AU" sz="1500" dirty="0">
                <a:latin typeface="Courier New" panose="02070309020205020404" pitchFamily="49" charset="0"/>
                <a:cs typeface="Courier New" panose="02070309020205020404" pitchFamily="49" charset="0"/>
              </a:rPr>
              <a:t> level);</a:t>
            </a:r>
            <a:endParaRPr lang="en-AU" sz="1500" dirty="0" smtClean="0">
              <a:latin typeface="Courier New" panose="02070309020205020404" pitchFamily="49" charset="0"/>
              <a:cs typeface="Courier New" panose="02070309020205020404" pitchFamily="49" charset="0"/>
            </a:endParaRPr>
          </a:p>
          <a:p>
            <a:pPr marL="0" indent="0">
              <a:buNone/>
            </a:pPr>
            <a:r>
              <a:rPr lang="en-AU" sz="1800" b="1" dirty="0" smtClean="0"/>
              <a:t>Parameters</a:t>
            </a:r>
            <a:r>
              <a:rPr lang="en-AU" sz="1800" b="1" dirty="0"/>
              <a:t>:</a:t>
            </a:r>
            <a:endParaRPr lang="en-US" sz="1800" dirty="0"/>
          </a:p>
          <a:p>
            <a:pPr marL="0" indent="0">
              <a:buNone/>
            </a:pPr>
            <a:r>
              <a:rPr lang="en-AU" sz="1800" b="1" dirty="0"/>
              <a:t>Level</a:t>
            </a:r>
            <a:endParaRPr lang="en-US" sz="1800" dirty="0"/>
          </a:p>
          <a:p>
            <a:pPr marL="457200" lvl="1" indent="0">
              <a:buNone/>
            </a:pPr>
            <a:r>
              <a:rPr lang="en-AU" sz="1800" dirty="0"/>
              <a:t>One of 16 possible values representing a valid data level from the enumeration type </a:t>
            </a:r>
            <a:r>
              <a:rPr lang="en-AU" sz="1800" dirty="0" err="1"/>
              <a:t>t_lvl</a:t>
            </a:r>
            <a:r>
              <a:rPr lang="en-AU" sz="1800" dirty="0"/>
              <a:t>, expressed as </a:t>
            </a:r>
            <a:r>
              <a:rPr lang="en-AU" sz="1800" dirty="0" err="1"/>
              <a:t>Dx</a:t>
            </a:r>
            <a:r>
              <a:rPr lang="en-AU" sz="1800" dirty="0"/>
              <a:t>, where x represents the hexadecimal number of the level (0–F). The working storage block on this core block reference word (CBRW) level is the record to be filed</a:t>
            </a:r>
            <a:r>
              <a:rPr lang="en-AU" sz="1800" dirty="0" smtClean="0"/>
              <a:t>.</a:t>
            </a:r>
          </a:p>
          <a:p>
            <a:pPr marL="0" indent="0">
              <a:buNone/>
            </a:pPr>
            <a:r>
              <a:rPr lang="en-AU" sz="1800" b="1" dirty="0"/>
              <a:t>Example</a:t>
            </a:r>
            <a:r>
              <a:rPr lang="en-AU" sz="1800" b="1" dirty="0" smtClean="0"/>
              <a:t>:</a:t>
            </a:r>
            <a:endParaRPr lang="en-US" sz="1800" dirty="0"/>
          </a:p>
          <a:p>
            <a:pPr marL="0" indent="0">
              <a:buNone/>
            </a:pPr>
            <a:r>
              <a:rPr lang="en-US" sz="1800" dirty="0"/>
              <a:t>The following example writes the data in the working storage block on level D4 to file and releases the block.</a:t>
            </a:r>
          </a:p>
          <a:p>
            <a:pPr marL="0" indent="0">
              <a:buNone/>
            </a:pPr>
            <a:r>
              <a:rPr lang="en-US" sz="1800" dirty="0"/>
              <a:t> </a:t>
            </a:r>
          </a:p>
          <a:p>
            <a:pPr marL="0" indent="0">
              <a:buNone/>
            </a:pPr>
            <a:r>
              <a:rPr lang="en-US" sz="1500" dirty="0">
                <a:latin typeface="Courier New" panose="02070309020205020404" pitchFamily="49" charset="0"/>
                <a:cs typeface="Courier New" panose="02070309020205020404" pitchFamily="49" charset="0"/>
              </a:rPr>
              <a:t>#include &lt;</a:t>
            </a:r>
            <a:r>
              <a:rPr lang="en-US" sz="1500" dirty="0" err="1">
                <a:latin typeface="Courier New" panose="02070309020205020404" pitchFamily="49" charset="0"/>
                <a:cs typeface="Courier New" panose="02070309020205020404" pitchFamily="49" charset="0"/>
              </a:rPr>
              <a:t>tpf</a:t>
            </a: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tpfio.h</a:t>
            </a:r>
            <a:r>
              <a:rPr lang="en-US" sz="1500" dirty="0">
                <a:latin typeface="Courier New" panose="02070309020205020404" pitchFamily="49" charset="0"/>
                <a:cs typeface="Courier New" panose="02070309020205020404" pitchFamily="49" charset="0"/>
              </a:rPr>
              <a:t>&gt;</a:t>
            </a:r>
          </a:p>
          <a:p>
            <a:pPr marL="0" indent="0">
              <a:buNone/>
            </a:pPr>
            <a:r>
              <a:rPr lang="en-US" sz="1500" dirty="0">
                <a:latin typeface="Courier New" panose="02070309020205020404" pitchFamily="49" charset="0"/>
                <a:cs typeface="Courier New" panose="02070309020205020404" pitchFamily="49" charset="0"/>
              </a:rPr>
              <a:t>⋮</a:t>
            </a:r>
          </a:p>
          <a:p>
            <a:pPr marL="0" indent="0">
              <a:buNone/>
            </a:pPr>
            <a:r>
              <a:rPr lang="en-US" sz="1500" dirty="0" err="1">
                <a:latin typeface="Courier New" panose="02070309020205020404" pitchFamily="49" charset="0"/>
                <a:cs typeface="Courier New" panose="02070309020205020404" pitchFamily="49" charset="0"/>
              </a:rPr>
              <a:t>filec</a:t>
            </a:r>
            <a:r>
              <a:rPr lang="en-US" sz="1500" dirty="0">
                <a:latin typeface="Courier New" panose="02070309020205020404" pitchFamily="49" charset="0"/>
                <a:cs typeface="Courier New" panose="02070309020205020404" pitchFamily="49" charset="0"/>
              </a:rPr>
              <a:t>(D4);</a:t>
            </a:r>
            <a:endParaRPr lang="en-AU" sz="1500" dirty="0" smtClean="0">
              <a:latin typeface="Courier New" panose="02070309020205020404" pitchFamily="49" charset="0"/>
              <a:cs typeface="Courier New" panose="02070309020205020404" pitchFamily="49" charset="0"/>
            </a:endParaRPr>
          </a:p>
        </p:txBody>
      </p:sp>
      <p:pic>
        <p:nvPicPr>
          <p:cNvPr id="6" name="Picture 5" descr="tpfsoftware-logo"/>
          <p:cNvPicPr>
            <a:picLocks noChangeAspect="1" noChangeArrowheads="1"/>
          </p:cNvPicPr>
          <p:nvPr/>
        </p:nvPicPr>
        <p:blipFill>
          <a:blip r:embed="rId3" cstate="print"/>
          <a:srcRect/>
          <a:stretch>
            <a:fillRect/>
          </a:stretch>
        </p:blipFill>
        <p:spPr bwMode="auto">
          <a:xfrm>
            <a:off x="6705600" y="6385560"/>
            <a:ext cx="1600200" cy="320040"/>
          </a:xfrm>
          <a:prstGeom prst="rect">
            <a:avLst/>
          </a:prstGeom>
          <a:noFill/>
          <a:ln w="9525">
            <a:noFill/>
            <a:miter lim="800000"/>
            <a:headEnd/>
            <a:tailEnd/>
          </a:ln>
        </p:spPr>
      </p:pic>
      <p:sp>
        <p:nvSpPr>
          <p:cNvPr id="7" name="Slide Number Placeholder 3"/>
          <p:cNvSpPr>
            <a:spLocks noGrp="1"/>
          </p:cNvSpPr>
          <p:nvPr>
            <p:ph type="sldNum" sz="quarter" idx="12"/>
          </p:nvPr>
        </p:nvSpPr>
        <p:spPr>
          <a:xfrm>
            <a:off x="6553200" y="6356350"/>
            <a:ext cx="2133600" cy="365125"/>
          </a:xfrm>
        </p:spPr>
        <p:txBody>
          <a:bodyPr/>
          <a:lstStyle/>
          <a:p>
            <a:fld id="{37660606-2902-4738-BA54-7AA3FE02D229}" type="slidenum">
              <a:rPr lang="en-US" sz="2000" smtClean="0">
                <a:solidFill>
                  <a:schemeClr val="tx1"/>
                </a:solidFill>
              </a:rPr>
              <a:pPr/>
              <a:t>23</a:t>
            </a:fld>
            <a:endParaRPr lang="en-US" sz="2000">
              <a:solidFill>
                <a:schemeClr val="tx1"/>
              </a:solidFill>
            </a:endParaRPr>
          </a:p>
        </p:txBody>
      </p:sp>
    </p:spTree>
    <p:extLst>
      <p:ext uri="{BB962C8B-B14F-4D97-AF65-F5344CB8AC3E}">
        <p14:creationId xmlns:p14="http://schemas.microsoft.com/office/powerpoint/2010/main" val="17623640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solidFill>
                  <a:srgbClr val="002060"/>
                </a:solidFill>
                <a:latin typeface="Cambria" pitchFamily="18" charset="0"/>
              </a:rPr>
              <a:t>File Management</a:t>
            </a:r>
            <a:endParaRPr lang="en-US" dirty="0">
              <a:solidFill>
                <a:srgbClr val="002060"/>
              </a:solidFill>
              <a:latin typeface="Cambria" pitchFamily="18" charset="0"/>
            </a:endParaRPr>
          </a:p>
        </p:txBody>
      </p:sp>
      <p:sp>
        <p:nvSpPr>
          <p:cNvPr id="3" name="Content Placeholder 2"/>
          <p:cNvSpPr>
            <a:spLocks noGrp="1"/>
          </p:cNvSpPr>
          <p:nvPr>
            <p:ph idx="1"/>
          </p:nvPr>
        </p:nvSpPr>
        <p:spPr>
          <a:xfrm>
            <a:off x="304800" y="1082040"/>
            <a:ext cx="8686800" cy="5394960"/>
          </a:xfrm>
        </p:spPr>
        <p:txBody>
          <a:bodyPr>
            <a:normAutofit fontScale="77500" lnSpcReduction="20000"/>
          </a:bodyPr>
          <a:lstStyle/>
          <a:p>
            <a:pPr marL="0" indent="0">
              <a:buNone/>
            </a:pPr>
            <a:r>
              <a:rPr lang="en-AU" sz="3100" dirty="0" err="1">
                <a:solidFill>
                  <a:schemeClr val="accent1"/>
                </a:solidFill>
              </a:rPr>
              <a:t>filnc</a:t>
            </a:r>
            <a:r>
              <a:rPr lang="en-AU" sz="3100" dirty="0">
                <a:solidFill>
                  <a:schemeClr val="accent1"/>
                </a:solidFill>
              </a:rPr>
              <a:t>–File a record with no </a:t>
            </a:r>
            <a:r>
              <a:rPr lang="en-AU" sz="3100" dirty="0" smtClean="0">
                <a:solidFill>
                  <a:schemeClr val="accent1"/>
                </a:solidFill>
              </a:rPr>
              <a:t>release</a:t>
            </a:r>
          </a:p>
          <a:p>
            <a:pPr marL="0" indent="0">
              <a:buNone/>
            </a:pPr>
            <a:r>
              <a:rPr lang="en-AU" sz="2200" b="1" dirty="0"/>
              <a:t>Description: </a:t>
            </a:r>
            <a:endParaRPr lang="en-US" sz="2200" dirty="0"/>
          </a:p>
          <a:p>
            <a:r>
              <a:rPr lang="en-AU" sz="2200" dirty="0"/>
              <a:t>This function writes a working storage block from an entry control block (ECB) data level to file. The ECB must be holding a storage block on the specified level</a:t>
            </a:r>
            <a:r>
              <a:rPr lang="en-AU" sz="2200" dirty="0" smtClean="0"/>
              <a:t>.</a:t>
            </a:r>
          </a:p>
          <a:p>
            <a:pPr marL="0" indent="0">
              <a:buNone/>
            </a:pPr>
            <a:r>
              <a:rPr lang="en-AU" sz="2200" b="1" dirty="0" smtClean="0"/>
              <a:t>Format</a:t>
            </a:r>
            <a:r>
              <a:rPr lang="en-AU" sz="2200" b="1" dirty="0"/>
              <a:t>:</a:t>
            </a:r>
            <a:endParaRPr lang="en-US" sz="2200" b="1" dirty="0"/>
          </a:p>
          <a:p>
            <a:pPr marL="0" indent="0">
              <a:buNone/>
            </a:pPr>
            <a:r>
              <a:rPr lang="en-US" sz="1800" dirty="0">
                <a:latin typeface="Courier New" panose="02070309020205020404" pitchFamily="49" charset="0"/>
                <a:cs typeface="Courier New" panose="02070309020205020404" pitchFamily="49" charset="0"/>
              </a:rPr>
              <a:t>#include   &lt;</a:t>
            </a:r>
            <a:r>
              <a:rPr lang="en-US" sz="1800" dirty="0" err="1">
                <a:latin typeface="Courier New" panose="02070309020205020404" pitchFamily="49" charset="0"/>
                <a:cs typeface="Courier New" panose="02070309020205020404" pitchFamily="49" charset="0"/>
              </a:rPr>
              <a:t>tpf</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tpfio.h</a:t>
            </a:r>
            <a:r>
              <a:rPr lang="en-US" sz="1800" dirty="0" smtClean="0">
                <a:latin typeface="Courier New" panose="02070309020205020404" pitchFamily="49" charset="0"/>
                <a:cs typeface="Courier New" panose="02070309020205020404" pitchFamily="49" charset="0"/>
              </a:rPr>
              <a:t>&gt;</a:t>
            </a:r>
          </a:p>
          <a:p>
            <a:pPr marL="0" indent="0">
              <a:buNone/>
            </a:pP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void       </a:t>
            </a:r>
            <a:r>
              <a:rPr lang="en-US" sz="1800" dirty="0" err="1">
                <a:latin typeface="Courier New" panose="02070309020205020404" pitchFamily="49" charset="0"/>
                <a:cs typeface="Courier New" panose="02070309020205020404" pitchFamily="49" charset="0"/>
              </a:rPr>
              <a:t>filnc</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enum</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t_lvl</a:t>
            </a:r>
            <a:r>
              <a:rPr lang="en-US" sz="1800" dirty="0">
                <a:latin typeface="Courier New" panose="02070309020205020404" pitchFamily="49" charset="0"/>
                <a:cs typeface="Courier New" panose="02070309020205020404" pitchFamily="49" charset="0"/>
              </a:rPr>
              <a:t> level</a:t>
            </a:r>
            <a:r>
              <a:rPr lang="en-US" sz="1800" dirty="0" smtClean="0">
                <a:latin typeface="Courier New" panose="02070309020205020404" pitchFamily="49" charset="0"/>
                <a:cs typeface="Courier New" panose="02070309020205020404" pitchFamily="49" charset="0"/>
              </a:rPr>
              <a:t>);</a:t>
            </a:r>
          </a:p>
          <a:p>
            <a:pPr marL="0" indent="0">
              <a:buNone/>
            </a:pPr>
            <a:r>
              <a:rPr lang="en-AU" sz="2200" b="1" dirty="0"/>
              <a:t>Parameters:</a:t>
            </a:r>
            <a:endParaRPr lang="en-US" sz="2200" dirty="0"/>
          </a:p>
          <a:p>
            <a:pPr marL="0" indent="0">
              <a:buNone/>
            </a:pPr>
            <a:r>
              <a:rPr lang="en-AU" sz="2200" b="1" dirty="0"/>
              <a:t>level</a:t>
            </a:r>
            <a:endParaRPr lang="en-US" sz="2200" dirty="0"/>
          </a:p>
          <a:p>
            <a:pPr marL="457200" lvl="1" indent="0">
              <a:buNone/>
            </a:pPr>
            <a:r>
              <a:rPr lang="en-US" sz="2200" dirty="0" smtClean="0"/>
              <a:t>One of 16 possible values representing a valid data level from the enumeration type </a:t>
            </a:r>
            <a:r>
              <a:rPr lang="en-US" sz="2200" dirty="0" err="1" smtClean="0"/>
              <a:t>t_lvl</a:t>
            </a:r>
            <a:r>
              <a:rPr lang="en-US" sz="2200" dirty="0" smtClean="0"/>
              <a:t>, expressed as </a:t>
            </a:r>
            <a:r>
              <a:rPr lang="en-US" sz="2200" dirty="0" err="1" smtClean="0"/>
              <a:t>D</a:t>
            </a:r>
            <a:r>
              <a:rPr lang="en-US" sz="2200" i="1" dirty="0" err="1" smtClean="0"/>
              <a:t>x</a:t>
            </a:r>
            <a:r>
              <a:rPr lang="en-US" sz="2200" dirty="0" smtClean="0"/>
              <a:t>, where </a:t>
            </a:r>
            <a:r>
              <a:rPr lang="en-US" sz="2200" i="1" dirty="0" smtClean="0"/>
              <a:t>x</a:t>
            </a:r>
            <a:r>
              <a:rPr lang="en-US" sz="2200" dirty="0" smtClean="0"/>
              <a:t> represents the hexadecimal number of the level (0–F). The working storage block on this CBRW level is the record to be filed.</a:t>
            </a:r>
          </a:p>
          <a:p>
            <a:pPr marL="0" indent="0">
              <a:buNone/>
            </a:pPr>
            <a:r>
              <a:rPr lang="en-AU" sz="2200" b="1" dirty="0"/>
              <a:t>Example</a:t>
            </a:r>
            <a:r>
              <a:rPr lang="en-AU" sz="2200" b="1" dirty="0" smtClean="0"/>
              <a:t>:</a:t>
            </a:r>
            <a:r>
              <a:rPr lang="en-US" sz="2200" dirty="0"/>
              <a:t> </a:t>
            </a:r>
          </a:p>
          <a:p>
            <a:pPr marL="0" indent="0">
              <a:buNone/>
            </a:pPr>
            <a:r>
              <a:rPr lang="en-US" sz="2200" dirty="0"/>
              <a:t>The following example writes the data in the working storage block on level DF to file. The working storage block remains attached to the data level</a:t>
            </a:r>
            <a:r>
              <a:rPr lang="en-US" sz="2200" dirty="0" smtClean="0"/>
              <a:t>.</a:t>
            </a:r>
            <a:endParaRPr lang="en-US" sz="2200" dirty="0"/>
          </a:p>
          <a:p>
            <a:pPr marL="0" indent="0">
              <a:buNone/>
            </a:pPr>
            <a:r>
              <a:rPr lang="en-US" sz="1800" dirty="0"/>
              <a:t> </a:t>
            </a:r>
            <a:r>
              <a:rPr lang="en-US" sz="1800" dirty="0" smtClean="0">
                <a:latin typeface="Courier New" panose="02070309020205020404" pitchFamily="49" charset="0"/>
                <a:cs typeface="Courier New" panose="02070309020205020404" pitchFamily="49" charset="0"/>
              </a:rPr>
              <a:t>#</a:t>
            </a:r>
            <a:r>
              <a:rPr lang="en-US" sz="1800" dirty="0">
                <a:latin typeface="Courier New" panose="02070309020205020404" pitchFamily="49" charset="0"/>
                <a:cs typeface="Courier New" panose="02070309020205020404" pitchFamily="49" charset="0"/>
              </a:rPr>
              <a:t>include &lt;</a:t>
            </a:r>
            <a:r>
              <a:rPr lang="en-US" sz="1800" dirty="0" err="1">
                <a:latin typeface="Courier New" panose="02070309020205020404" pitchFamily="49" charset="0"/>
                <a:cs typeface="Courier New" panose="02070309020205020404" pitchFamily="49" charset="0"/>
              </a:rPr>
              <a:t>tpf</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tpfio.h</a:t>
            </a:r>
            <a:r>
              <a:rPr lang="en-US" sz="1800" dirty="0">
                <a:latin typeface="Courier New" panose="02070309020205020404" pitchFamily="49" charset="0"/>
                <a:cs typeface="Courier New" panose="02070309020205020404" pitchFamily="49" charset="0"/>
              </a:rPr>
              <a:t>&gt;                                     </a:t>
            </a:r>
          </a:p>
          <a:p>
            <a:pPr marL="0" indent="0">
              <a:buNone/>
            </a:pPr>
            <a:r>
              <a:rPr lang="en-US" sz="1800" dirty="0">
                <a:latin typeface="Courier New" panose="02070309020205020404" pitchFamily="49" charset="0"/>
                <a:cs typeface="Courier New" panose="02070309020205020404" pitchFamily="49" charset="0"/>
              </a:rPr>
              <a:t>⋮                                                       </a:t>
            </a:r>
          </a:p>
          <a:p>
            <a:pPr marL="0" indent="0">
              <a:buNone/>
            </a:pPr>
            <a:r>
              <a:rPr lang="en-US" sz="1800" dirty="0" err="1">
                <a:latin typeface="Courier New" panose="02070309020205020404" pitchFamily="49" charset="0"/>
                <a:cs typeface="Courier New" panose="02070309020205020404" pitchFamily="49" charset="0"/>
              </a:rPr>
              <a:t>filnc</a:t>
            </a:r>
            <a:r>
              <a:rPr lang="en-US" sz="1800" dirty="0">
                <a:latin typeface="Courier New" panose="02070309020205020404" pitchFamily="49" charset="0"/>
                <a:cs typeface="Courier New" panose="02070309020205020404" pitchFamily="49" charset="0"/>
              </a:rPr>
              <a:t>(DF);                                                   </a:t>
            </a:r>
          </a:p>
          <a:p>
            <a:pPr marL="0" indent="0">
              <a:buNone/>
            </a:pPr>
            <a:r>
              <a:rPr lang="en-US" sz="1800" dirty="0">
                <a:latin typeface="Courier New" panose="02070309020205020404" pitchFamily="49" charset="0"/>
                <a:cs typeface="Courier New" panose="02070309020205020404" pitchFamily="49" charset="0"/>
              </a:rPr>
              <a:t>if (</a:t>
            </a:r>
            <a:r>
              <a:rPr lang="en-US" sz="1800" dirty="0" err="1">
                <a:latin typeface="Courier New" panose="02070309020205020404" pitchFamily="49" charset="0"/>
                <a:cs typeface="Courier New" panose="02070309020205020404" pitchFamily="49" charset="0"/>
              </a:rPr>
              <a:t>waitc</a:t>
            </a:r>
            <a:r>
              <a:rPr lang="en-US" sz="1800" dirty="0">
                <a:latin typeface="Courier New" panose="02070309020205020404" pitchFamily="49" charset="0"/>
                <a:cs typeface="Courier New" panose="02070309020205020404" pitchFamily="49" charset="0"/>
              </a:rPr>
              <a:t>())                                                 </a:t>
            </a:r>
          </a:p>
          <a:p>
            <a:pPr marL="0" indent="0">
              <a:buNone/>
            </a:pPr>
            <a:r>
              <a:rPr lang="en-US" sz="1800" dirty="0">
                <a:latin typeface="Courier New" panose="02070309020205020404" pitchFamily="49" charset="0"/>
                <a:cs typeface="Courier New" panose="02070309020205020404" pitchFamily="49" charset="0"/>
              </a:rPr>
              <a:t>  {                                                       </a:t>
            </a:r>
          </a:p>
          <a:p>
            <a:pPr marL="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serrc_op</a:t>
            </a:r>
            <a:r>
              <a:rPr lang="en-US" sz="1800" dirty="0">
                <a:latin typeface="Courier New" panose="02070309020205020404" pitchFamily="49" charset="0"/>
                <a:cs typeface="Courier New" panose="02070309020205020404" pitchFamily="49" charset="0"/>
              </a:rPr>
              <a:t>(SERRC_EXIT,0x12345,"I/O ERROR OCCURRED",NULL);   </a:t>
            </a:r>
          </a:p>
          <a:p>
            <a:pPr marL="0" indent="0">
              <a:buNone/>
            </a:pPr>
            <a:r>
              <a:rPr lang="en-US" sz="1800" dirty="0">
                <a:latin typeface="Courier New" panose="02070309020205020404" pitchFamily="49" charset="0"/>
                <a:cs typeface="Courier New" panose="02070309020205020404" pitchFamily="49" charset="0"/>
              </a:rPr>
              <a:t>  }</a:t>
            </a:r>
            <a:endParaRPr lang="en-AU" sz="1800" dirty="0" smtClean="0">
              <a:latin typeface="Courier New" panose="02070309020205020404" pitchFamily="49" charset="0"/>
              <a:cs typeface="Courier New" panose="02070309020205020404" pitchFamily="49" charset="0"/>
            </a:endParaRPr>
          </a:p>
        </p:txBody>
      </p:sp>
      <p:pic>
        <p:nvPicPr>
          <p:cNvPr id="6" name="Picture 5" descr="tpfsoftware-logo"/>
          <p:cNvPicPr>
            <a:picLocks noChangeAspect="1" noChangeArrowheads="1"/>
          </p:cNvPicPr>
          <p:nvPr/>
        </p:nvPicPr>
        <p:blipFill>
          <a:blip r:embed="rId3" cstate="print"/>
          <a:srcRect/>
          <a:stretch>
            <a:fillRect/>
          </a:stretch>
        </p:blipFill>
        <p:spPr bwMode="auto">
          <a:xfrm>
            <a:off x="6705600" y="6385560"/>
            <a:ext cx="1600200" cy="320040"/>
          </a:xfrm>
          <a:prstGeom prst="rect">
            <a:avLst/>
          </a:prstGeom>
          <a:noFill/>
          <a:ln w="9525">
            <a:noFill/>
            <a:miter lim="800000"/>
            <a:headEnd/>
            <a:tailEnd/>
          </a:ln>
        </p:spPr>
      </p:pic>
      <p:sp>
        <p:nvSpPr>
          <p:cNvPr id="7" name="Slide Number Placeholder 3"/>
          <p:cNvSpPr>
            <a:spLocks noGrp="1"/>
          </p:cNvSpPr>
          <p:nvPr>
            <p:ph type="sldNum" sz="quarter" idx="12"/>
          </p:nvPr>
        </p:nvSpPr>
        <p:spPr>
          <a:xfrm>
            <a:off x="6553200" y="6356350"/>
            <a:ext cx="2133600" cy="365125"/>
          </a:xfrm>
        </p:spPr>
        <p:txBody>
          <a:bodyPr/>
          <a:lstStyle/>
          <a:p>
            <a:fld id="{37660606-2902-4738-BA54-7AA3FE02D229}" type="slidenum">
              <a:rPr lang="en-US" sz="2000" smtClean="0">
                <a:solidFill>
                  <a:schemeClr val="tx1"/>
                </a:solidFill>
              </a:rPr>
              <a:pPr/>
              <a:t>24</a:t>
            </a:fld>
            <a:endParaRPr lang="en-US" sz="2000">
              <a:solidFill>
                <a:schemeClr val="tx1"/>
              </a:solidFill>
            </a:endParaRPr>
          </a:p>
        </p:txBody>
      </p:sp>
    </p:spTree>
    <p:extLst>
      <p:ext uri="{BB962C8B-B14F-4D97-AF65-F5344CB8AC3E}">
        <p14:creationId xmlns:p14="http://schemas.microsoft.com/office/powerpoint/2010/main" val="34730620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solidFill>
                  <a:srgbClr val="002060"/>
                </a:solidFill>
                <a:latin typeface="Cambria" pitchFamily="18" charset="0"/>
              </a:rPr>
              <a:t>File Management</a:t>
            </a:r>
            <a:endParaRPr lang="en-US" dirty="0">
              <a:solidFill>
                <a:srgbClr val="002060"/>
              </a:solidFill>
              <a:latin typeface="Cambria" pitchFamily="18" charset="0"/>
            </a:endParaRPr>
          </a:p>
        </p:txBody>
      </p:sp>
      <p:sp>
        <p:nvSpPr>
          <p:cNvPr id="3" name="Content Placeholder 2"/>
          <p:cNvSpPr>
            <a:spLocks noGrp="1"/>
          </p:cNvSpPr>
          <p:nvPr>
            <p:ph idx="1"/>
          </p:nvPr>
        </p:nvSpPr>
        <p:spPr>
          <a:xfrm>
            <a:off x="304800" y="1082040"/>
            <a:ext cx="8686800" cy="5394960"/>
          </a:xfrm>
        </p:spPr>
        <p:txBody>
          <a:bodyPr>
            <a:normAutofit fontScale="92500" lnSpcReduction="20000"/>
          </a:bodyPr>
          <a:lstStyle/>
          <a:p>
            <a:pPr marL="0" indent="0">
              <a:buNone/>
            </a:pPr>
            <a:r>
              <a:rPr lang="en-AU" sz="2600" dirty="0" err="1">
                <a:solidFill>
                  <a:schemeClr val="accent1"/>
                </a:solidFill>
              </a:rPr>
              <a:t>filuc</a:t>
            </a:r>
            <a:r>
              <a:rPr lang="en-AU" sz="2600" dirty="0">
                <a:solidFill>
                  <a:schemeClr val="accent1"/>
                </a:solidFill>
              </a:rPr>
              <a:t>–File and </a:t>
            </a:r>
            <a:r>
              <a:rPr lang="en-AU" sz="2600" dirty="0" err="1">
                <a:solidFill>
                  <a:schemeClr val="accent1"/>
                </a:solidFill>
              </a:rPr>
              <a:t>unhold</a:t>
            </a:r>
            <a:r>
              <a:rPr lang="en-AU" sz="2600" dirty="0">
                <a:solidFill>
                  <a:schemeClr val="accent1"/>
                </a:solidFill>
              </a:rPr>
              <a:t> a </a:t>
            </a:r>
            <a:r>
              <a:rPr lang="en-AU" sz="2600" dirty="0" smtClean="0">
                <a:solidFill>
                  <a:schemeClr val="accent1"/>
                </a:solidFill>
              </a:rPr>
              <a:t>record</a:t>
            </a:r>
          </a:p>
          <a:p>
            <a:pPr marL="0" indent="0">
              <a:buNone/>
            </a:pPr>
            <a:r>
              <a:rPr lang="en-AU" sz="1800" b="1" dirty="0" smtClean="0"/>
              <a:t>Description: </a:t>
            </a:r>
            <a:endParaRPr lang="en-US" sz="1800" dirty="0" smtClean="0"/>
          </a:p>
          <a:p>
            <a:r>
              <a:rPr lang="en-AU" sz="1800" dirty="0" smtClean="0"/>
              <a:t>This function writes a working storage block from an entry control block (ECB) data level to file and releases it from exclusive control (</a:t>
            </a:r>
            <a:r>
              <a:rPr lang="en-AU" sz="1800" dirty="0" err="1" smtClean="0"/>
              <a:t>unholds</a:t>
            </a:r>
            <a:r>
              <a:rPr lang="en-AU" sz="1800" dirty="0" smtClean="0"/>
              <a:t> it) from the requesting ECB. The ECB must be holding a storage block on the specified level.</a:t>
            </a:r>
          </a:p>
          <a:p>
            <a:pPr marL="0" indent="0">
              <a:buNone/>
            </a:pPr>
            <a:r>
              <a:rPr lang="en-AU" sz="1800" b="1" dirty="0" smtClean="0"/>
              <a:t>Format:</a:t>
            </a:r>
            <a:endParaRPr lang="en-US" sz="1800" b="1" dirty="0" smtClean="0"/>
          </a:p>
          <a:p>
            <a:pPr marL="0" indent="0">
              <a:buNone/>
            </a:pPr>
            <a:r>
              <a:rPr lang="en-US" sz="1500" dirty="0" smtClean="0">
                <a:latin typeface="Courier New" panose="02070309020205020404" pitchFamily="49" charset="0"/>
                <a:cs typeface="Courier New" panose="02070309020205020404" pitchFamily="49" charset="0"/>
              </a:rPr>
              <a:t>#include   &lt;</a:t>
            </a:r>
            <a:r>
              <a:rPr lang="en-US" sz="1500" dirty="0" err="1" smtClean="0">
                <a:latin typeface="Courier New" panose="02070309020205020404" pitchFamily="49" charset="0"/>
                <a:cs typeface="Courier New" panose="02070309020205020404" pitchFamily="49" charset="0"/>
              </a:rPr>
              <a:t>tpf</a:t>
            </a:r>
            <a:r>
              <a:rPr lang="en-US" sz="1500" dirty="0" smtClean="0">
                <a:latin typeface="Courier New" panose="02070309020205020404" pitchFamily="49" charset="0"/>
                <a:cs typeface="Courier New" panose="02070309020205020404" pitchFamily="49" charset="0"/>
              </a:rPr>
              <a:t>/</a:t>
            </a:r>
            <a:r>
              <a:rPr lang="en-US" sz="1500" dirty="0" err="1" smtClean="0">
                <a:latin typeface="Courier New" panose="02070309020205020404" pitchFamily="49" charset="0"/>
                <a:cs typeface="Courier New" panose="02070309020205020404" pitchFamily="49" charset="0"/>
              </a:rPr>
              <a:t>tpfio.h</a:t>
            </a:r>
            <a:r>
              <a:rPr lang="en-US" sz="1500" dirty="0" smtClean="0">
                <a:latin typeface="Courier New" panose="02070309020205020404" pitchFamily="49" charset="0"/>
                <a:cs typeface="Courier New" panose="02070309020205020404" pitchFamily="49" charset="0"/>
              </a:rPr>
              <a:t>&gt;</a:t>
            </a:r>
          </a:p>
          <a:p>
            <a:pPr marL="0" indent="0">
              <a:buNone/>
            </a:pPr>
            <a:r>
              <a:rPr lang="en-AU" sz="1500" dirty="0" smtClean="0">
                <a:latin typeface="Courier New" panose="02070309020205020404" pitchFamily="49" charset="0"/>
                <a:cs typeface="Courier New" panose="02070309020205020404" pitchFamily="49" charset="0"/>
              </a:rPr>
              <a:t>void       </a:t>
            </a:r>
            <a:r>
              <a:rPr lang="en-AU" sz="1500" dirty="0" err="1" smtClean="0">
                <a:latin typeface="Courier New" panose="02070309020205020404" pitchFamily="49" charset="0"/>
                <a:cs typeface="Courier New" panose="02070309020205020404" pitchFamily="49" charset="0"/>
              </a:rPr>
              <a:t>filuc</a:t>
            </a:r>
            <a:r>
              <a:rPr lang="en-AU" sz="1500" dirty="0" smtClean="0">
                <a:latin typeface="Courier New" panose="02070309020205020404" pitchFamily="49" charset="0"/>
                <a:cs typeface="Courier New" panose="02070309020205020404" pitchFamily="49" charset="0"/>
              </a:rPr>
              <a:t>(</a:t>
            </a:r>
            <a:r>
              <a:rPr lang="en-AU" sz="1500" dirty="0" err="1" smtClean="0">
                <a:latin typeface="Courier New" panose="02070309020205020404" pitchFamily="49" charset="0"/>
                <a:cs typeface="Courier New" panose="02070309020205020404" pitchFamily="49" charset="0"/>
              </a:rPr>
              <a:t>enum</a:t>
            </a:r>
            <a:r>
              <a:rPr lang="en-AU" sz="1500" dirty="0" smtClean="0">
                <a:latin typeface="Courier New" panose="02070309020205020404" pitchFamily="49" charset="0"/>
                <a:cs typeface="Courier New" panose="02070309020205020404" pitchFamily="49" charset="0"/>
              </a:rPr>
              <a:t> </a:t>
            </a:r>
            <a:r>
              <a:rPr lang="en-AU" sz="1500" dirty="0" err="1" smtClean="0">
                <a:latin typeface="Courier New" panose="02070309020205020404" pitchFamily="49" charset="0"/>
                <a:cs typeface="Courier New" panose="02070309020205020404" pitchFamily="49" charset="0"/>
              </a:rPr>
              <a:t>t_lvl</a:t>
            </a:r>
            <a:r>
              <a:rPr lang="en-AU" sz="1500" dirty="0" smtClean="0">
                <a:latin typeface="Courier New" panose="02070309020205020404" pitchFamily="49" charset="0"/>
                <a:cs typeface="Courier New" panose="02070309020205020404" pitchFamily="49" charset="0"/>
              </a:rPr>
              <a:t> level);</a:t>
            </a:r>
          </a:p>
          <a:p>
            <a:pPr marL="0" indent="0">
              <a:buNone/>
            </a:pPr>
            <a:r>
              <a:rPr lang="en-AU" sz="1800" b="1" dirty="0" smtClean="0"/>
              <a:t>Parameters:</a:t>
            </a:r>
            <a:endParaRPr lang="en-US" sz="1800" dirty="0" smtClean="0"/>
          </a:p>
          <a:p>
            <a:pPr marL="0" indent="0">
              <a:buNone/>
            </a:pPr>
            <a:r>
              <a:rPr lang="en-AU" sz="1800" b="1" dirty="0" smtClean="0"/>
              <a:t>level</a:t>
            </a:r>
            <a:endParaRPr lang="en-US" sz="1800" dirty="0" smtClean="0"/>
          </a:p>
          <a:p>
            <a:pPr marL="457200" lvl="1" indent="0">
              <a:buNone/>
            </a:pPr>
            <a:r>
              <a:rPr lang="en-US" sz="1800" dirty="0" smtClean="0"/>
              <a:t>One of 16 possible values representing a valid data level from the enumeration type </a:t>
            </a:r>
            <a:r>
              <a:rPr lang="en-US" sz="1800" dirty="0" err="1" smtClean="0"/>
              <a:t>t_lvl</a:t>
            </a:r>
            <a:r>
              <a:rPr lang="en-US" sz="1800" dirty="0" smtClean="0"/>
              <a:t>, expressed as </a:t>
            </a:r>
            <a:r>
              <a:rPr lang="en-US" sz="1800" dirty="0" err="1" smtClean="0"/>
              <a:t>D</a:t>
            </a:r>
            <a:r>
              <a:rPr lang="en-US" sz="1800" i="1" dirty="0" err="1" smtClean="0"/>
              <a:t>x</a:t>
            </a:r>
            <a:r>
              <a:rPr lang="en-US" sz="1800" dirty="0" smtClean="0"/>
              <a:t>, where </a:t>
            </a:r>
            <a:r>
              <a:rPr lang="en-US" sz="1800" i="1" dirty="0" smtClean="0"/>
              <a:t>x</a:t>
            </a:r>
            <a:r>
              <a:rPr lang="en-US" sz="1800" dirty="0" smtClean="0"/>
              <a:t> represents the hexadecimal number of the level (0–F). The working storage block on this core block reference word (CBRW) level is the record to be filed.</a:t>
            </a:r>
          </a:p>
          <a:p>
            <a:pPr marL="0" indent="0">
              <a:buNone/>
            </a:pPr>
            <a:r>
              <a:rPr lang="en-AU" sz="1800" b="1" dirty="0"/>
              <a:t>Example</a:t>
            </a:r>
            <a:r>
              <a:rPr lang="en-AU" sz="1800" b="1" dirty="0" smtClean="0"/>
              <a:t>:</a:t>
            </a:r>
            <a:endParaRPr lang="en-US" sz="1800" dirty="0"/>
          </a:p>
          <a:p>
            <a:pPr marL="0" indent="0">
              <a:buNone/>
            </a:pPr>
            <a:r>
              <a:rPr lang="en-US" sz="1800" dirty="0"/>
              <a:t>The following example writes the data in the working storage block on level D4 to file and releases the block. On return, the file copy of the record is available to other ECBs.</a:t>
            </a:r>
          </a:p>
          <a:p>
            <a:pPr marL="0" indent="0">
              <a:buNone/>
            </a:pPr>
            <a:r>
              <a:rPr lang="en-US" sz="1800" dirty="0"/>
              <a:t> </a:t>
            </a:r>
          </a:p>
          <a:p>
            <a:pPr marL="0" indent="0">
              <a:buNone/>
            </a:pPr>
            <a:r>
              <a:rPr lang="en-US" sz="1500" dirty="0">
                <a:latin typeface="Courier New" panose="02070309020205020404" pitchFamily="49" charset="0"/>
                <a:cs typeface="Courier New" panose="02070309020205020404" pitchFamily="49" charset="0"/>
              </a:rPr>
              <a:t>#include &lt;</a:t>
            </a:r>
            <a:r>
              <a:rPr lang="en-US" sz="1500" dirty="0" err="1">
                <a:latin typeface="Courier New" panose="02070309020205020404" pitchFamily="49" charset="0"/>
                <a:cs typeface="Courier New" panose="02070309020205020404" pitchFamily="49" charset="0"/>
              </a:rPr>
              <a:t>tpf</a:t>
            </a: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tpfio.h</a:t>
            </a:r>
            <a:r>
              <a:rPr lang="en-US" sz="1500" dirty="0">
                <a:latin typeface="Courier New" panose="02070309020205020404" pitchFamily="49" charset="0"/>
                <a:cs typeface="Courier New" panose="02070309020205020404" pitchFamily="49" charset="0"/>
              </a:rPr>
              <a:t>&gt;</a:t>
            </a:r>
          </a:p>
          <a:p>
            <a:pPr marL="0" indent="0">
              <a:buNone/>
            </a:pPr>
            <a:r>
              <a:rPr lang="en-US" sz="1500" dirty="0">
                <a:latin typeface="Courier New" panose="02070309020205020404" pitchFamily="49" charset="0"/>
                <a:cs typeface="Courier New" panose="02070309020205020404" pitchFamily="49" charset="0"/>
              </a:rPr>
              <a:t>⋮</a:t>
            </a:r>
          </a:p>
          <a:p>
            <a:pPr marL="0" indent="0">
              <a:buNone/>
            </a:pPr>
            <a:r>
              <a:rPr lang="en-US" sz="1500" dirty="0" err="1">
                <a:latin typeface="Courier New" panose="02070309020205020404" pitchFamily="49" charset="0"/>
                <a:cs typeface="Courier New" panose="02070309020205020404" pitchFamily="49" charset="0"/>
              </a:rPr>
              <a:t>filuc</a:t>
            </a:r>
            <a:r>
              <a:rPr lang="en-US" sz="1500" dirty="0">
                <a:latin typeface="Courier New" panose="02070309020205020404" pitchFamily="49" charset="0"/>
                <a:cs typeface="Courier New" panose="02070309020205020404" pitchFamily="49" charset="0"/>
              </a:rPr>
              <a:t>(D0);</a:t>
            </a:r>
            <a:endParaRPr lang="en-AU" sz="1500" dirty="0" smtClean="0">
              <a:latin typeface="Courier New" panose="02070309020205020404" pitchFamily="49" charset="0"/>
              <a:cs typeface="Courier New" panose="02070309020205020404" pitchFamily="49" charset="0"/>
            </a:endParaRPr>
          </a:p>
        </p:txBody>
      </p:sp>
      <p:pic>
        <p:nvPicPr>
          <p:cNvPr id="6" name="Picture 5" descr="tpfsoftware-logo"/>
          <p:cNvPicPr>
            <a:picLocks noChangeAspect="1" noChangeArrowheads="1"/>
          </p:cNvPicPr>
          <p:nvPr/>
        </p:nvPicPr>
        <p:blipFill>
          <a:blip r:embed="rId3" cstate="print"/>
          <a:srcRect/>
          <a:stretch>
            <a:fillRect/>
          </a:stretch>
        </p:blipFill>
        <p:spPr bwMode="auto">
          <a:xfrm>
            <a:off x="6705600" y="6385560"/>
            <a:ext cx="1600200" cy="320040"/>
          </a:xfrm>
          <a:prstGeom prst="rect">
            <a:avLst/>
          </a:prstGeom>
          <a:noFill/>
          <a:ln w="9525">
            <a:noFill/>
            <a:miter lim="800000"/>
            <a:headEnd/>
            <a:tailEnd/>
          </a:ln>
        </p:spPr>
      </p:pic>
      <p:sp>
        <p:nvSpPr>
          <p:cNvPr id="7" name="Slide Number Placeholder 3"/>
          <p:cNvSpPr>
            <a:spLocks noGrp="1"/>
          </p:cNvSpPr>
          <p:nvPr>
            <p:ph type="sldNum" sz="quarter" idx="12"/>
          </p:nvPr>
        </p:nvSpPr>
        <p:spPr>
          <a:xfrm>
            <a:off x="6553200" y="6356350"/>
            <a:ext cx="2133600" cy="365125"/>
          </a:xfrm>
        </p:spPr>
        <p:txBody>
          <a:bodyPr/>
          <a:lstStyle/>
          <a:p>
            <a:fld id="{37660606-2902-4738-BA54-7AA3FE02D229}" type="slidenum">
              <a:rPr lang="en-US" sz="2000" smtClean="0">
                <a:solidFill>
                  <a:schemeClr val="tx1"/>
                </a:solidFill>
              </a:rPr>
              <a:pPr/>
              <a:t>25</a:t>
            </a:fld>
            <a:endParaRPr lang="en-US" sz="2000">
              <a:solidFill>
                <a:schemeClr val="tx1"/>
              </a:solidFill>
            </a:endParaRPr>
          </a:p>
        </p:txBody>
      </p:sp>
    </p:spTree>
    <p:extLst>
      <p:ext uri="{BB962C8B-B14F-4D97-AF65-F5344CB8AC3E}">
        <p14:creationId xmlns:p14="http://schemas.microsoft.com/office/powerpoint/2010/main" val="32070253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solidFill>
                  <a:srgbClr val="002060"/>
                </a:solidFill>
                <a:latin typeface="Cambria" pitchFamily="18" charset="0"/>
              </a:rPr>
              <a:t>File Management</a:t>
            </a:r>
            <a:endParaRPr lang="en-US" dirty="0">
              <a:solidFill>
                <a:srgbClr val="002060"/>
              </a:solidFill>
              <a:latin typeface="Cambria" pitchFamily="18" charset="0"/>
            </a:endParaRPr>
          </a:p>
        </p:txBody>
      </p:sp>
      <p:sp>
        <p:nvSpPr>
          <p:cNvPr id="3" name="Content Placeholder 2"/>
          <p:cNvSpPr>
            <a:spLocks noGrp="1"/>
          </p:cNvSpPr>
          <p:nvPr>
            <p:ph idx="1"/>
          </p:nvPr>
        </p:nvSpPr>
        <p:spPr>
          <a:xfrm>
            <a:off x="304800" y="1082040"/>
            <a:ext cx="8686800" cy="5394960"/>
          </a:xfrm>
        </p:spPr>
        <p:txBody>
          <a:bodyPr>
            <a:normAutofit lnSpcReduction="10000"/>
          </a:bodyPr>
          <a:lstStyle/>
          <a:p>
            <a:pPr marL="0" indent="0">
              <a:buNone/>
            </a:pPr>
            <a:r>
              <a:rPr lang="en-AU" sz="2400" dirty="0" err="1">
                <a:solidFill>
                  <a:schemeClr val="accent1"/>
                </a:solidFill>
              </a:rPr>
              <a:t>getfc</a:t>
            </a:r>
            <a:r>
              <a:rPr lang="en-AU" sz="2400" dirty="0">
                <a:solidFill>
                  <a:schemeClr val="accent1"/>
                </a:solidFill>
              </a:rPr>
              <a:t>–Obtain file pool </a:t>
            </a:r>
            <a:r>
              <a:rPr lang="en-AU" sz="2400" dirty="0" smtClean="0">
                <a:solidFill>
                  <a:schemeClr val="accent1"/>
                </a:solidFill>
              </a:rPr>
              <a:t>address</a:t>
            </a:r>
          </a:p>
          <a:p>
            <a:pPr marL="0" indent="0">
              <a:buNone/>
            </a:pPr>
            <a:r>
              <a:rPr lang="en-AU" sz="1700" b="1" dirty="0"/>
              <a:t>Description: </a:t>
            </a:r>
            <a:endParaRPr lang="en-US" sz="1700" dirty="0"/>
          </a:p>
          <a:p>
            <a:r>
              <a:rPr lang="en-AU" sz="1700" dirty="0"/>
              <a:t>This function obtains a file address (and optionally, a working storage block) based on attributes associated with a record </a:t>
            </a:r>
            <a:r>
              <a:rPr lang="en-AU" sz="1700" dirty="0" smtClean="0"/>
              <a:t>ID</a:t>
            </a:r>
          </a:p>
          <a:p>
            <a:pPr marL="0" indent="0">
              <a:buNone/>
            </a:pPr>
            <a:r>
              <a:rPr lang="en-AU" sz="1700" b="1" dirty="0" smtClean="0"/>
              <a:t>Format:</a:t>
            </a:r>
            <a:endParaRPr lang="en-US" sz="1700" b="1" dirty="0" smtClean="0"/>
          </a:p>
          <a:p>
            <a:pPr marL="0" indent="0">
              <a:buNone/>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tpf</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tpfio.h</a:t>
            </a:r>
            <a:r>
              <a:rPr lang="en-US" sz="1400" dirty="0">
                <a:latin typeface="Courier New" panose="02070309020205020404" pitchFamily="49" charset="0"/>
                <a:cs typeface="Courier New" panose="02070309020205020404" pitchFamily="49" charset="0"/>
              </a:rPr>
              <a:t>&gt;unsigned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getfc</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enum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t_lvl</a:t>
            </a:r>
            <a:r>
              <a:rPr lang="en-US" sz="1400" dirty="0">
                <a:latin typeface="Courier New" panose="02070309020205020404" pitchFamily="49" charset="0"/>
                <a:cs typeface="Courier New" panose="02070309020205020404" pitchFamily="49" charset="0"/>
              </a:rPr>
              <a:t> level,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type, </a:t>
            </a:r>
            <a:r>
              <a:rPr lang="en-US" sz="1400" dirty="0" err="1">
                <a:latin typeface="Courier New" panose="02070309020205020404" pitchFamily="49" charset="0"/>
                <a:cs typeface="Courier New" panose="02070309020205020404" pitchFamily="49" charset="0"/>
              </a:rPr>
              <a:t>const</a:t>
            </a:r>
            <a:r>
              <a:rPr lang="en-US" sz="1400" dirty="0">
                <a:latin typeface="Courier New" panose="02070309020205020404" pitchFamily="49" charset="0"/>
                <a:cs typeface="Courier New" panose="02070309020205020404" pitchFamily="49" charset="0"/>
              </a:rPr>
              <a:t> char *id,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block,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error, ... ); </a:t>
            </a:r>
            <a:endParaRPr lang="en-US" sz="1400" dirty="0" smtClean="0">
              <a:latin typeface="Courier New" panose="02070309020205020404" pitchFamily="49" charset="0"/>
              <a:cs typeface="Courier New" panose="02070309020205020404" pitchFamily="49" charset="0"/>
            </a:endParaRPr>
          </a:p>
          <a:p>
            <a:pPr marL="0" indent="0">
              <a:buNone/>
            </a:pPr>
            <a:r>
              <a:rPr lang="en-AU" sz="1400" dirty="0" smtClean="0">
                <a:latin typeface="Courier New" panose="02070309020205020404" pitchFamily="49" charset="0"/>
                <a:cs typeface="Courier New" panose="02070309020205020404" pitchFamily="49" charset="0"/>
              </a:rPr>
              <a:t>or</a:t>
            </a:r>
            <a:r>
              <a:rPr lang="en-AU" sz="1400" dirty="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tpf</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tpfio.h</a:t>
            </a:r>
            <a:r>
              <a:rPr lang="en-US" sz="1400" dirty="0">
                <a:latin typeface="Courier New" panose="02070309020205020404" pitchFamily="49" charset="0"/>
                <a:cs typeface="Courier New" panose="02070309020205020404" pitchFamily="49" charset="0"/>
              </a:rPr>
              <a:t>&gt;TPF_FA8      </a:t>
            </a:r>
            <a:r>
              <a:rPr lang="en-US" sz="1400" dirty="0" err="1">
                <a:latin typeface="Courier New" panose="02070309020205020404" pitchFamily="49" charset="0"/>
                <a:cs typeface="Courier New" panose="02070309020205020404" pitchFamily="49" charset="0"/>
              </a:rPr>
              <a:t>getfc</a:t>
            </a:r>
            <a:r>
              <a:rPr lang="en-US" sz="1400" dirty="0">
                <a:latin typeface="Courier New" panose="02070309020205020404" pitchFamily="49" charset="0"/>
                <a:cs typeface="Courier New" panose="02070309020205020404" pitchFamily="49" charset="0"/>
              </a:rPr>
              <a:t>(TPF_DECB *</a:t>
            </a:r>
            <a:r>
              <a:rPr lang="en-US" sz="1400" dirty="0" err="1">
                <a:latin typeface="Courier New" panose="02070309020205020404" pitchFamily="49" charset="0"/>
                <a:cs typeface="Courier New" panose="02070309020205020404" pitchFamily="49" charset="0"/>
              </a:rPr>
              <a:t>decb</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type, </a:t>
            </a:r>
            <a:r>
              <a:rPr lang="en-US" sz="1400" dirty="0" err="1">
                <a:latin typeface="Courier New" panose="02070309020205020404" pitchFamily="49" charset="0"/>
                <a:cs typeface="Courier New" panose="02070309020205020404" pitchFamily="49" charset="0"/>
              </a:rPr>
              <a:t>const</a:t>
            </a:r>
            <a:r>
              <a:rPr lang="en-US" sz="1400" dirty="0">
                <a:latin typeface="Courier New" panose="02070309020205020404" pitchFamily="49" charset="0"/>
                <a:cs typeface="Courier New" panose="02070309020205020404" pitchFamily="49" charset="0"/>
              </a:rPr>
              <a:t> char *id,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block,</a:t>
            </a:r>
            <a:r>
              <a:rPr lang="en-AU" sz="1400" dirty="0">
                <a:latin typeface="Courier New" panose="02070309020205020404" pitchFamily="49" charset="0"/>
                <a:cs typeface="Courier New" panose="02070309020205020404" pitchFamily="49" charset="0"/>
              </a:rPr>
              <a:t>                   </a:t>
            </a:r>
            <a:r>
              <a:rPr lang="en-AU" sz="1400" dirty="0" err="1">
                <a:latin typeface="Courier New" panose="02070309020205020404" pitchFamily="49" charset="0"/>
                <a:cs typeface="Courier New" panose="02070309020205020404" pitchFamily="49" charset="0"/>
              </a:rPr>
              <a:t>int</a:t>
            </a:r>
            <a:r>
              <a:rPr lang="en-AU" sz="1400" dirty="0">
                <a:latin typeface="Courier New" panose="02070309020205020404" pitchFamily="49" charset="0"/>
                <a:cs typeface="Courier New" panose="02070309020205020404" pitchFamily="49" charset="0"/>
              </a:rPr>
              <a:t> error, </a:t>
            </a:r>
            <a:r>
              <a:rPr lang="en-AU" sz="1400" dirty="0" smtClean="0">
                <a:latin typeface="Courier New" panose="02070309020205020404" pitchFamily="49" charset="0"/>
                <a:cs typeface="Courier New" panose="02070309020205020404" pitchFamily="49" charset="0"/>
              </a:rPr>
              <a:t>...);</a:t>
            </a:r>
          </a:p>
          <a:p>
            <a:pPr marL="0" indent="0">
              <a:buNone/>
            </a:pPr>
            <a:r>
              <a:rPr lang="en-AU" sz="1700" b="1" dirty="0"/>
              <a:t>Parameters:</a:t>
            </a:r>
            <a:endParaRPr lang="en-US" sz="1700" dirty="0"/>
          </a:p>
          <a:p>
            <a:pPr marL="0" indent="0">
              <a:buNone/>
            </a:pPr>
            <a:r>
              <a:rPr lang="en-AU" sz="1700" b="1" dirty="0"/>
              <a:t>level</a:t>
            </a:r>
            <a:endParaRPr lang="en-US" sz="1700" dirty="0"/>
          </a:p>
          <a:p>
            <a:pPr marL="457200" lvl="1" indent="0">
              <a:buNone/>
            </a:pPr>
            <a:r>
              <a:rPr lang="en-US" sz="1700" dirty="0"/>
              <a:t>One of 16 possible values representing a valid entry control block (ECB) data level from the enumeration type </a:t>
            </a:r>
            <a:r>
              <a:rPr lang="en-US" sz="1700" dirty="0" err="1"/>
              <a:t>t_lvl</a:t>
            </a:r>
            <a:r>
              <a:rPr lang="en-US" sz="1700" dirty="0"/>
              <a:t>, expressed as </a:t>
            </a:r>
            <a:r>
              <a:rPr lang="en-US" sz="1700" dirty="0" err="1"/>
              <a:t>Dx</a:t>
            </a:r>
            <a:r>
              <a:rPr lang="en-US" sz="1700" dirty="0"/>
              <a:t>, where x represents the hexadecimal number of the level (0–F). This parameter represents an available file address reference word (FARW) location where the file address will be placed.</a:t>
            </a:r>
          </a:p>
          <a:p>
            <a:pPr marL="0" indent="0">
              <a:buNone/>
            </a:pPr>
            <a:r>
              <a:rPr lang="en-AU" sz="1700" b="1" dirty="0" err="1"/>
              <a:t>decb</a:t>
            </a:r>
            <a:endParaRPr lang="en-US" sz="1700" dirty="0"/>
          </a:p>
          <a:p>
            <a:pPr marL="457200" lvl="1" indent="0">
              <a:buNone/>
            </a:pPr>
            <a:r>
              <a:rPr lang="en-US" sz="1700" dirty="0"/>
              <a:t>A pointer to a data event control block (DECB). This parameter represents an available FARW location where the file address will be placed.</a:t>
            </a:r>
          </a:p>
          <a:p>
            <a:pPr marL="0" indent="0">
              <a:buNone/>
            </a:pPr>
            <a:endParaRPr lang="en-AU" sz="1600" dirty="0" smtClean="0">
              <a:latin typeface="Courier New" panose="02070309020205020404" pitchFamily="49" charset="0"/>
              <a:cs typeface="Courier New" panose="02070309020205020404" pitchFamily="49" charset="0"/>
            </a:endParaRPr>
          </a:p>
        </p:txBody>
      </p:sp>
      <p:pic>
        <p:nvPicPr>
          <p:cNvPr id="6" name="Picture 5" descr="tpfsoftware-logo"/>
          <p:cNvPicPr>
            <a:picLocks noChangeAspect="1" noChangeArrowheads="1"/>
          </p:cNvPicPr>
          <p:nvPr/>
        </p:nvPicPr>
        <p:blipFill>
          <a:blip r:embed="rId3" cstate="print"/>
          <a:srcRect/>
          <a:stretch>
            <a:fillRect/>
          </a:stretch>
        </p:blipFill>
        <p:spPr bwMode="auto">
          <a:xfrm>
            <a:off x="6705600" y="6385560"/>
            <a:ext cx="1600200" cy="320040"/>
          </a:xfrm>
          <a:prstGeom prst="rect">
            <a:avLst/>
          </a:prstGeom>
          <a:noFill/>
          <a:ln w="9525">
            <a:noFill/>
            <a:miter lim="800000"/>
            <a:headEnd/>
            <a:tailEnd/>
          </a:ln>
        </p:spPr>
      </p:pic>
      <p:sp>
        <p:nvSpPr>
          <p:cNvPr id="7" name="Slide Number Placeholder 3"/>
          <p:cNvSpPr>
            <a:spLocks noGrp="1"/>
          </p:cNvSpPr>
          <p:nvPr>
            <p:ph type="sldNum" sz="quarter" idx="12"/>
          </p:nvPr>
        </p:nvSpPr>
        <p:spPr>
          <a:xfrm>
            <a:off x="6553200" y="6356350"/>
            <a:ext cx="2133600" cy="365125"/>
          </a:xfrm>
        </p:spPr>
        <p:txBody>
          <a:bodyPr/>
          <a:lstStyle/>
          <a:p>
            <a:fld id="{37660606-2902-4738-BA54-7AA3FE02D229}" type="slidenum">
              <a:rPr lang="en-US" sz="2000" smtClean="0">
                <a:solidFill>
                  <a:schemeClr val="tx1"/>
                </a:solidFill>
              </a:rPr>
              <a:pPr/>
              <a:t>26</a:t>
            </a:fld>
            <a:endParaRPr lang="en-US" sz="2000">
              <a:solidFill>
                <a:schemeClr val="tx1"/>
              </a:solidFill>
            </a:endParaRPr>
          </a:p>
        </p:txBody>
      </p:sp>
    </p:spTree>
    <p:extLst>
      <p:ext uri="{BB962C8B-B14F-4D97-AF65-F5344CB8AC3E}">
        <p14:creationId xmlns:p14="http://schemas.microsoft.com/office/powerpoint/2010/main" val="4561593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solidFill>
                  <a:srgbClr val="002060"/>
                </a:solidFill>
                <a:latin typeface="Cambria" pitchFamily="18" charset="0"/>
              </a:rPr>
              <a:t>File Management</a:t>
            </a:r>
            <a:endParaRPr lang="en-US" dirty="0">
              <a:solidFill>
                <a:srgbClr val="002060"/>
              </a:solidFill>
              <a:latin typeface="Cambria" pitchFamily="18" charset="0"/>
            </a:endParaRPr>
          </a:p>
        </p:txBody>
      </p:sp>
      <p:sp>
        <p:nvSpPr>
          <p:cNvPr id="3" name="Content Placeholder 2"/>
          <p:cNvSpPr>
            <a:spLocks noGrp="1"/>
          </p:cNvSpPr>
          <p:nvPr>
            <p:ph idx="1"/>
          </p:nvPr>
        </p:nvSpPr>
        <p:spPr>
          <a:xfrm>
            <a:off x="304800" y="1082040"/>
            <a:ext cx="8686800" cy="5394960"/>
          </a:xfrm>
        </p:spPr>
        <p:txBody>
          <a:bodyPr>
            <a:normAutofit fontScale="92500" lnSpcReduction="20000"/>
          </a:bodyPr>
          <a:lstStyle/>
          <a:p>
            <a:pPr marL="0" indent="0">
              <a:buNone/>
            </a:pPr>
            <a:r>
              <a:rPr lang="en-AU" sz="2600" dirty="0" err="1">
                <a:solidFill>
                  <a:schemeClr val="accent1"/>
                </a:solidFill>
              </a:rPr>
              <a:t>getfc</a:t>
            </a:r>
            <a:r>
              <a:rPr lang="en-AU" sz="2600" dirty="0">
                <a:solidFill>
                  <a:schemeClr val="accent1"/>
                </a:solidFill>
              </a:rPr>
              <a:t>–Obtain file pool </a:t>
            </a:r>
            <a:r>
              <a:rPr lang="en-AU" sz="2600" dirty="0" smtClean="0">
                <a:solidFill>
                  <a:schemeClr val="accent1"/>
                </a:solidFill>
              </a:rPr>
              <a:t>address</a:t>
            </a:r>
          </a:p>
          <a:p>
            <a:pPr marL="0" indent="0">
              <a:buNone/>
            </a:pPr>
            <a:r>
              <a:rPr lang="en-AU" sz="1800" b="1" dirty="0"/>
              <a:t>type</a:t>
            </a:r>
            <a:endParaRPr lang="en-US" sz="1800" dirty="0"/>
          </a:p>
          <a:p>
            <a:pPr marL="457200" lvl="1" indent="0">
              <a:buNone/>
            </a:pPr>
            <a:r>
              <a:rPr lang="en-US" sz="1800" dirty="0"/>
              <a:t>Specify a pool type attribute with the defined terms GETFC_TYPE0 through GETFC_TYPE9 associated with the id in the record ID attribute table (RIAT). </a:t>
            </a:r>
          </a:p>
          <a:p>
            <a:pPr marL="0" indent="0">
              <a:buNone/>
            </a:pPr>
            <a:r>
              <a:rPr lang="en-AU" sz="1800" b="1" dirty="0"/>
              <a:t>id</a:t>
            </a:r>
            <a:endParaRPr lang="en-US" sz="1800" dirty="0"/>
          </a:p>
          <a:p>
            <a:pPr marL="457200" lvl="1" indent="0">
              <a:buNone/>
            </a:pPr>
            <a:r>
              <a:rPr lang="en-US" sz="1800" dirty="0"/>
              <a:t>A pointer to a 2-character string bearing the record ID for which this file allocation is to take place. This ID is used to scan the RIAT table for a match to determine record size and pool type.</a:t>
            </a:r>
          </a:p>
          <a:p>
            <a:pPr marL="0" indent="0">
              <a:buNone/>
            </a:pPr>
            <a:r>
              <a:rPr lang="en-AU" sz="1800" b="1" dirty="0"/>
              <a:t>block</a:t>
            </a:r>
            <a:endParaRPr lang="en-US" sz="1800" dirty="0"/>
          </a:p>
          <a:p>
            <a:pPr marL="457200" lvl="1" indent="0">
              <a:buNone/>
            </a:pPr>
            <a:r>
              <a:rPr lang="en-US" sz="1800" dirty="0"/>
              <a:t>Whether or not a working storage block is to be simultaneously obtained whose characteristics are determined by the RIAT table. </a:t>
            </a:r>
            <a:r>
              <a:rPr lang="en-US" sz="1800" dirty="0" err="1"/>
              <a:t>CodeGETFC_BLOCK</a:t>
            </a:r>
            <a:r>
              <a:rPr lang="en-US" sz="1800" dirty="0"/>
              <a:t> to obtain a block and a file address, or GETFC_NOBLOCK to obtain only a file address.</a:t>
            </a:r>
          </a:p>
          <a:p>
            <a:pPr marL="457200" lvl="1" indent="0">
              <a:buNone/>
            </a:pPr>
            <a:r>
              <a:rPr lang="en-US" sz="1800" dirty="0"/>
              <a:t>Additionally, when GETFC_BLOCK is specified, you can code one or both of the terms GETFC_COMM and GETFC_FILL. If you code more than one term for block, you must separate them with a logical OR (|) sign. (See the example that follows.) GETFC_COMM indicates that a common block is to be acquired for the GETFC_BLOCK option. GETFC_FILL along with GETFC_BLOCK indicates that the block acquired should be initialized with the fill character, FILLC, specified as the first optional parameter. GETFC_NOCOMM and GETFC_NOFILL, meaning not common block and no fill, respectively, are the defaults and need not be coded.</a:t>
            </a:r>
            <a:endParaRPr lang="en-AU" sz="1700" dirty="0" smtClean="0">
              <a:latin typeface="Courier New" panose="02070309020205020404" pitchFamily="49" charset="0"/>
              <a:cs typeface="Courier New" panose="02070309020205020404" pitchFamily="49" charset="0"/>
            </a:endParaRPr>
          </a:p>
        </p:txBody>
      </p:sp>
      <p:pic>
        <p:nvPicPr>
          <p:cNvPr id="6" name="Picture 5" descr="tpfsoftware-logo"/>
          <p:cNvPicPr>
            <a:picLocks noChangeAspect="1" noChangeArrowheads="1"/>
          </p:cNvPicPr>
          <p:nvPr/>
        </p:nvPicPr>
        <p:blipFill>
          <a:blip r:embed="rId3" cstate="print"/>
          <a:srcRect/>
          <a:stretch>
            <a:fillRect/>
          </a:stretch>
        </p:blipFill>
        <p:spPr bwMode="auto">
          <a:xfrm>
            <a:off x="6705600" y="6385560"/>
            <a:ext cx="1600200" cy="320040"/>
          </a:xfrm>
          <a:prstGeom prst="rect">
            <a:avLst/>
          </a:prstGeom>
          <a:noFill/>
          <a:ln w="9525">
            <a:noFill/>
            <a:miter lim="800000"/>
            <a:headEnd/>
            <a:tailEnd/>
          </a:ln>
        </p:spPr>
      </p:pic>
      <p:sp>
        <p:nvSpPr>
          <p:cNvPr id="7" name="Slide Number Placeholder 3"/>
          <p:cNvSpPr>
            <a:spLocks noGrp="1"/>
          </p:cNvSpPr>
          <p:nvPr>
            <p:ph type="sldNum" sz="quarter" idx="12"/>
          </p:nvPr>
        </p:nvSpPr>
        <p:spPr>
          <a:xfrm>
            <a:off x="6553200" y="6356350"/>
            <a:ext cx="2133600" cy="365125"/>
          </a:xfrm>
        </p:spPr>
        <p:txBody>
          <a:bodyPr/>
          <a:lstStyle/>
          <a:p>
            <a:fld id="{37660606-2902-4738-BA54-7AA3FE02D229}" type="slidenum">
              <a:rPr lang="en-US" sz="2000" smtClean="0">
                <a:solidFill>
                  <a:schemeClr val="tx1"/>
                </a:solidFill>
              </a:rPr>
              <a:pPr/>
              <a:t>27</a:t>
            </a:fld>
            <a:endParaRPr lang="en-US" sz="2000">
              <a:solidFill>
                <a:schemeClr val="tx1"/>
              </a:solidFill>
            </a:endParaRPr>
          </a:p>
        </p:txBody>
      </p:sp>
    </p:spTree>
    <p:extLst>
      <p:ext uri="{BB962C8B-B14F-4D97-AF65-F5344CB8AC3E}">
        <p14:creationId xmlns:p14="http://schemas.microsoft.com/office/powerpoint/2010/main" val="29964104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solidFill>
                  <a:srgbClr val="002060"/>
                </a:solidFill>
                <a:latin typeface="Cambria" pitchFamily="18" charset="0"/>
              </a:rPr>
              <a:t>File Management</a:t>
            </a:r>
            <a:endParaRPr lang="en-US" dirty="0">
              <a:solidFill>
                <a:srgbClr val="002060"/>
              </a:solidFill>
              <a:latin typeface="Cambria" pitchFamily="18" charset="0"/>
            </a:endParaRPr>
          </a:p>
        </p:txBody>
      </p:sp>
      <p:sp>
        <p:nvSpPr>
          <p:cNvPr id="3" name="Content Placeholder 2"/>
          <p:cNvSpPr>
            <a:spLocks noGrp="1"/>
          </p:cNvSpPr>
          <p:nvPr>
            <p:ph idx="1"/>
          </p:nvPr>
        </p:nvSpPr>
        <p:spPr>
          <a:xfrm>
            <a:off x="304800" y="1082040"/>
            <a:ext cx="8686800" cy="5394960"/>
          </a:xfrm>
        </p:spPr>
        <p:txBody>
          <a:bodyPr>
            <a:normAutofit fontScale="92500" lnSpcReduction="20000"/>
          </a:bodyPr>
          <a:lstStyle/>
          <a:p>
            <a:pPr marL="0" indent="0">
              <a:buNone/>
            </a:pPr>
            <a:r>
              <a:rPr lang="en-AU" sz="2600" dirty="0" err="1" smtClean="0">
                <a:solidFill>
                  <a:schemeClr val="accent1"/>
                </a:solidFill>
              </a:rPr>
              <a:t>getfc</a:t>
            </a:r>
            <a:r>
              <a:rPr lang="en-AU" sz="2600" dirty="0" smtClean="0">
                <a:solidFill>
                  <a:schemeClr val="accent1"/>
                </a:solidFill>
              </a:rPr>
              <a:t>–Obtain file pool address</a:t>
            </a:r>
          </a:p>
          <a:p>
            <a:pPr marL="0" indent="0">
              <a:buNone/>
            </a:pPr>
            <a:r>
              <a:rPr lang="en-AU" sz="1800" b="1" dirty="0"/>
              <a:t>error</a:t>
            </a:r>
            <a:endParaRPr lang="en-US" sz="1800" dirty="0"/>
          </a:p>
          <a:p>
            <a:pPr marL="457200" lvl="1" indent="0">
              <a:buNone/>
            </a:pPr>
            <a:r>
              <a:rPr lang="en-US" sz="1800" dirty="0"/>
              <a:t>Whether or not control is to be returned to the operational program in the event of an error. Code GETFC_SERRC to transfer control to the system error routine (with exit) if the file or core storage cannot be obtained, as requested. Code GETFC_NOSERRC to have control returned to the </a:t>
            </a:r>
            <a:r>
              <a:rPr lang="en-US" sz="1800" dirty="0" smtClean="0"/>
              <a:t>caller</a:t>
            </a:r>
            <a:endParaRPr lang="en-AU" sz="1800" dirty="0">
              <a:solidFill>
                <a:schemeClr val="accent1"/>
              </a:solidFill>
            </a:endParaRPr>
          </a:p>
          <a:p>
            <a:pPr marL="0" indent="0">
              <a:buNone/>
            </a:pPr>
            <a:r>
              <a:rPr lang="en-AU" sz="1800" b="1" dirty="0"/>
              <a:t>Return Conditions:</a:t>
            </a:r>
            <a:endParaRPr lang="en-US" sz="1800" dirty="0"/>
          </a:p>
          <a:p>
            <a:r>
              <a:rPr lang="en-AU" sz="1800" dirty="0"/>
              <a:t>Unsigned integer value representing a file address, or an 8-byte file address defined as type TPF_FA8</a:t>
            </a:r>
            <a:r>
              <a:rPr lang="en-AU" sz="1800" dirty="0" smtClean="0"/>
              <a:t>.</a:t>
            </a:r>
          </a:p>
          <a:p>
            <a:pPr marL="0" indent="0">
              <a:buNone/>
            </a:pPr>
            <a:r>
              <a:rPr lang="en-AU" sz="1800" b="1" dirty="0"/>
              <a:t>Example</a:t>
            </a:r>
            <a:r>
              <a:rPr lang="en-AU" sz="1800" b="1" dirty="0" smtClean="0"/>
              <a:t>:</a:t>
            </a:r>
            <a:endParaRPr lang="en-US" sz="1800" dirty="0"/>
          </a:p>
          <a:p>
            <a:pPr marL="0" indent="0">
              <a:buNone/>
            </a:pPr>
            <a:r>
              <a:rPr lang="en-US" sz="1800" dirty="0"/>
              <a:t>The following example obtains file storage for a message block on level D2 and obtains a working storage block of the appropriate size on the same level.</a:t>
            </a:r>
          </a:p>
          <a:p>
            <a:pPr marL="0" indent="0">
              <a:buNone/>
            </a:pPr>
            <a:r>
              <a:rPr lang="en-US" sz="1800" dirty="0"/>
              <a:t> </a:t>
            </a:r>
          </a:p>
          <a:p>
            <a:pPr marL="0" indent="0">
              <a:buNone/>
            </a:pPr>
            <a:r>
              <a:rPr lang="en-US" sz="1600" dirty="0">
                <a:latin typeface="Courier New" panose="02070309020205020404" pitchFamily="49" charset="0"/>
                <a:cs typeface="Courier New" panose="02070309020205020404" pitchFamily="49" charset="0"/>
              </a:rPr>
              <a:t>#include &lt;</a:t>
            </a:r>
            <a:r>
              <a:rPr lang="en-US" sz="1600" dirty="0" err="1">
                <a:latin typeface="Courier New" panose="02070309020205020404" pitchFamily="49" charset="0"/>
                <a:cs typeface="Courier New" panose="02070309020205020404" pitchFamily="49" charset="0"/>
              </a:rPr>
              <a:t>tpf</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tpfio.h</a:t>
            </a:r>
            <a:r>
              <a:rPr lang="en-US" sz="1600" dirty="0">
                <a:latin typeface="Courier New" panose="02070309020205020404" pitchFamily="49" charset="0"/>
                <a:cs typeface="Courier New" panose="02070309020205020404" pitchFamily="49" charset="0"/>
              </a:rPr>
              <a:t>&gt;</a:t>
            </a:r>
          </a:p>
          <a:p>
            <a:pPr marL="0" indent="0">
              <a:buNone/>
            </a:pPr>
            <a:r>
              <a:rPr lang="en-US" sz="1600" dirty="0">
                <a:latin typeface="Courier New" panose="02070309020205020404" pitchFamily="49" charset="0"/>
                <a:cs typeface="Courier New" panose="02070309020205020404" pitchFamily="49" charset="0"/>
              </a:rPr>
              <a:t>#include &lt;</a:t>
            </a:r>
            <a:r>
              <a:rPr lang="en-US" sz="1600" dirty="0" err="1">
                <a:latin typeface="Courier New" panose="02070309020205020404" pitchFamily="49" charset="0"/>
                <a:cs typeface="Courier New" panose="02070309020205020404" pitchFamily="49" charset="0"/>
              </a:rPr>
              <a:t>tpf</a:t>
            </a:r>
            <a:r>
              <a:rPr lang="en-US" sz="1600" dirty="0">
                <a:latin typeface="Courier New" panose="02070309020205020404" pitchFamily="49" charset="0"/>
                <a:cs typeface="Courier New" panose="02070309020205020404" pitchFamily="49" charset="0"/>
              </a:rPr>
              <a:t>/c_am0sg.h&gt;</a:t>
            </a:r>
          </a:p>
          <a:p>
            <a:pPr marL="0" indent="0">
              <a:buNone/>
            </a:pPr>
            <a:r>
              <a:rPr lang="en-US" sz="1600" dirty="0" err="1">
                <a:latin typeface="Courier New" panose="02070309020205020404" pitchFamily="49" charset="0"/>
                <a:cs typeface="Courier New" panose="02070309020205020404" pitchFamily="49" charset="0"/>
              </a:rPr>
              <a:t>struct</a:t>
            </a:r>
            <a:r>
              <a:rPr lang="en-US" sz="1600" dirty="0">
                <a:latin typeface="Courier New" panose="02070309020205020404" pitchFamily="49" charset="0"/>
                <a:cs typeface="Courier New" panose="02070309020205020404" pitchFamily="49" charset="0"/>
              </a:rPr>
              <a:t> am0sg *</a:t>
            </a:r>
            <a:r>
              <a:rPr lang="en-US" sz="1600" dirty="0" err="1">
                <a:latin typeface="Courier New" panose="02070309020205020404" pitchFamily="49" charset="0"/>
                <a:cs typeface="Courier New" panose="02070309020205020404" pitchFamily="49" charset="0"/>
              </a:rPr>
              <a:t>amsg</a:t>
            </a:r>
            <a:r>
              <a:rPr lang="en-US" sz="1600" dirty="0">
                <a:latin typeface="Courier New" panose="02070309020205020404" pitchFamily="49" charset="0"/>
                <a:cs typeface="Courier New" panose="02070309020205020404" pitchFamily="49" charset="0"/>
              </a:rPr>
              <a:t>               /* pointers to message blocks    */</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err="1">
                <a:latin typeface="Courier New" panose="02070309020205020404" pitchFamily="49" charset="0"/>
                <a:cs typeface="Courier New" panose="02070309020205020404" pitchFamily="49" charset="0"/>
              </a:rPr>
              <a:t>amsg</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ecbptr</a:t>
            </a:r>
            <a:r>
              <a:rPr lang="en-US" sz="1600" dirty="0">
                <a:latin typeface="Courier New" panose="02070309020205020404" pitchFamily="49" charset="0"/>
                <a:cs typeface="Courier New" panose="02070309020205020404" pitchFamily="49" charset="0"/>
              </a:rPr>
              <a:t>()-&gt;ce1cr1;         /* Base prime message block      */</a:t>
            </a:r>
          </a:p>
          <a:p>
            <a:pPr marL="0" indent="0">
              <a:buNone/>
            </a:pPr>
            <a:r>
              <a:rPr lang="en-US" sz="1600" dirty="0">
                <a:latin typeface="Courier New" panose="02070309020205020404" pitchFamily="49" charset="0"/>
                <a:cs typeface="Courier New" panose="02070309020205020404" pitchFamily="49" charset="0"/>
              </a:rPr>
              <a:t>if (!(</a:t>
            </a:r>
            <a:r>
              <a:rPr lang="en-US" sz="1600" dirty="0" err="1">
                <a:latin typeface="Courier New" panose="02070309020205020404" pitchFamily="49" charset="0"/>
                <a:cs typeface="Courier New" panose="02070309020205020404" pitchFamily="49" charset="0"/>
              </a:rPr>
              <a:t>amsg</a:t>
            </a:r>
            <a:r>
              <a:rPr lang="en-US" sz="1600" dirty="0">
                <a:latin typeface="Courier New" panose="02070309020205020404" pitchFamily="49" charset="0"/>
                <a:cs typeface="Courier New" panose="02070309020205020404" pitchFamily="49" charset="0"/>
              </a:rPr>
              <a:t>-&gt;am0fch = </a:t>
            </a:r>
            <a:r>
              <a:rPr lang="en-US" sz="1600" dirty="0" err="1">
                <a:latin typeface="Courier New" panose="02070309020205020404" pitchFamily="49" charset="0"/>
                <a:cs typeface="Courier New" panose="02070309020205020404" pitchFamily="49" charset="0"/>
              </a:rPr>
              <a:t>getfc</a:t>
            </a:r>
            <a:r>
              <a:rPr lang="en-US" sz="1600" dirty="0">
                <a:latin typeface="Courier New" panose="02070309020205020404" pitchFamily="49" charset="0"/>
                <a:cs typeface="Courier New" panose="02070309020205020404" pitchFamily="49" charset="0"/>
              </a:rPr>
              <a:t>(D2,GETFC_TYPE1,"OM",GETFC_BLOCK|GETFC_FILL,</a:t>
            </a:r>
          </a:p>
          <a:p>
            <a:pPr marL="0" indent="0">
              <a:buNone/>
            </a:pPr>
            <a:r>
              <a:rPr lang="en-US" sz="1600" dirty="0">
                <a:latin typeface="Courier New" panose="02070309020205020404" pitchFamily="49" charset="0"/>
                <a:cs typeface="Courier New" panose="02070309020205020404" pitchFamily="49" charset="0"/>
              </a:rPr>
              <a:t>                              GETFC_NOSERRC,' ')))</a:t>
            </a:r>
          </a:p>
          <a:p>
            <a:pPr marL="0" indent="0">
              <a:buNone/>
            </a:pPr>
            <a:r>
              <a:rPr lang="en-US" sz="1600" dirty="0">
                <a:latin typeface="Courier New" panose="02070309020205020404" pitchFamily="49" charset="0"/>
                <a:cs typeface="Courier New" panose="02070309020205020404" pitchFamily="49" charset="0"/>
              </a:rPr>
              <a:t>  exit(0x33001);                 /* Dump w/exit if </a:t>
            </a:r>
            <a:r>
              <a:rPr lang="en-US" sz="1600" dirty="0" err="1">
                <a:latin typeface="Courier New" panose="02070309020205020404" pitchFamily="49" charset="0"/>
                <a:cs typeface="Courier New" panose="02070309020205020404" pitchFamily="49" charset="0"/>
              </a:rPr>
              <a:t>getfc</a:t>
            </a:r>
            <a:r>
              <a:rPr lang="en-US" sz="1600" dirty="0">
                <a:latin typeface="Courier New" panose="02070309020205020404" pitchFamily="49" charset="0"/>
                <a:cs typeface="Courier New" panose="02070309020205020404" pitchFamily="49" charset="0"/>
              </a:rPr>
              <a:t>() failed */</a:t>
            </a:r>
          </a:p>
          <a:p>
            <a:pPr marL="0" indent="0">
              <a:buNone/>
            </a:pPr>
            <a:endParaRPr lang="en-US" sz="1700" dirty="0" smtClean="0"/>
          </a:p>
        </p:txBody>
      </p:sp>
      <p:pic>
        <p:nvPicPr>
          <p:cNvPr id="6" name="Picture 5" descr="tpfsoftware-logo"/>
          <p:cNvPicPr>
            <a:picLocks noChangeAspect="1" noChangeArrowheads="1"/>
          </p:cNvPicPr>
          <p:nvPr/>
        </p:nvPicPr>
        <p:blipFill>
          <a:blip r:embed="rId3" cstate="print"/>
          <a:srcRect/>
          <a:stretch>
            <a:fillRect/>
          </a:stretch>
        </p:blipFill>
        <p:spPr bwMode="auto">
          <a:xfrm>
            <a:off x="6705600" y="6385560"/>
            <a:ext cx="1600200" cy="320040"/>
          </a:xfrm>
          <a:prstGeom prst="rect">
            <a:avLst/>
          </a:prstGeom>
          <a:noFill/>
          <a:ln w="9525">
            <a:noFill/>
            <a:miter lim="800000"/>
            <a:headEnd/>
            <a:tailEnd/>
          </a:ln>
        </p:spPr>
      </p:pic>
      <p:sp>
        <p:nvSpPr>
          <p:cNvPr id="7" name="Slide Number Placeholder 3"/>
          <p:cNvSpPr>
            <a:spLocks noGrp="1"/>
          </p:cNvSpPr>
          <p:nvPr>
            <p:ph type="sldNum" sz="quarter" idx="12"/>
          </p:nvPr>
        </p:nvSpPr>
        <p:spPr>
          <a:xfrm>
            <a:off x="6553200" y="6356350"/>
            <a:ext cx="2133600" cy="365125"/>
          </a:xfrm>
        </p:spPr>
        <p:txBody>
          <a:bodyPr/>
          <a:lstStyle/>
          <a:p>
            <a:fld id="{37660606-2902-4738-BA54-7AA3FE02D229}" type="slidenum">
              <a:rPr lang="en-US" sz="2000" smtClean="0">
                <a:solidFill>
                  <a:schemeClr val="tx1"/>
                </a:solidFill>
              </a:rPr>
              <a:pPr/>
              <a:t>28</a:t>
            </a:fld>
            <a:endParaRPr lang="en-US" sz="2000">
              <a:solidFill>
                <a:schemeClr val="tx1"/>
              </a:solidFill>
            </a:endParaRPr>
          </a:p>
        </p:txBody>
      </p:sp>
    </p:spTree>
    <p:extLst>
      <p:ext uri="{BB962C8B-B14F-4D97-AF65-F5344CB8AC3E}">
        <p14:creationId xmlns:p14="http://schemas.microsoft.com/office/powerpoint/2010/main" val="41448644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solidFill>
                  <a:srgbClr val="002060"/>
                </a:solidFill>
                <a:latin typeface="Cambria" pitchFamily="18" charset="0"/>
              </a:rPr>
              <a:t>File Management</a:t>
            </a:r>
            <a:endParaRPr lang="en-US" dirty="0">
              <a:solidFill>
                <a:srgbClr val="002060"/>
              </a:solidFill>
              <a:latin typeface="Cambria" pitchFamily="18" charset="0"/>
            </a:endParaRPr>
          </a:p>
        </p:txBody>
      </p:sp>
      <p:sp>
        <p:nvSpPr>
          <p:cNvPr id="3" name="Content Placeholder 2"/>
          <p:cNvSpPr>
            <a:spLocks noGrp="1"/>
          </p:cNvSpPr>
          <p:nvPr>
            <p:ph idx="1"/>
          </p:nvPr>
        </p:nvSpPr>
        <p:spPr>
          <a:xfrm>
            <a:off x="304800" y="1082040"/>
            <a:ext cx="8686800" cy="5394960"/>
          </a:xfrm>
        </p:spPr>
        <p:txBody>
          <a:bodyPr>
            <a:normAutofit/>
          </a:bodyPr>
          <a:lstStyle/>
          <a:p>
            <a:pPr marL="0" indent="0">
              <a:buNone/>
            </a:pPr>
            <a:r>
              <a:rPr lang="en-AU" sz="2400" dirty="0" err="1">
                <a:solidFill>
                  <a:schemeClr val="accent1"/>
                </a:solidFill>
              </a:rPr>
              <a:t>relfc</a:t>
            </a:r>
            <a:r>
              <a:rPr lang="en-AU" sz="2400" dirty="0">
                <a:solidFill>
                  <a:schemeClr val="accent1"/>
                </a:solidFill>
              </a:rPr>
              <a:t>–Release file pool </a:t>
            </a:r>
            <a:r>
              <a:rPr lang="en-AU" sz="2400" dirty="0" smtClean="0">
                <a:solidFill>
                  <a:schemeClr val="accent1"/>
                </a:solidFill>
              </a:rPr>
              <a:t>storage</a:t>
            </a:r>
          </a:p>
          <a:p>
            <a:pPr marL="0" indent="0">
              <a:buNone/>
            </a:pPr>
            <a:r>
              <a:rPr lang="en-AU" sz="1700" b="1" dirty="0"/>
              <a:t>Description: </a:t>
            </a:r>
            <a:endParaRPr lang="en-US" sz="1700" dirty="0"/>
          </a:p>
          <a:p>
            <a:r>
              <a:rPr lang="en-AU" sz="1700" dirty="0"/>
              <a:t>This function returns a pool file address to the system</a:t>
            </a:r>
            <a:r>
              <a:rPr lang="en-AU" sz="1700" dirty="0" smtClean="0"/>
              <a:t>.</a:t>
            </a:r>
          </a:p>
          <a:p>
            <a:pPr marL="0" indent="0">
              <a:buNone/>
            </a:pPr>
            <a:r>
              <a:rPr lang="en-AU" sz="1700" b="1" dirty="0" smtClean="0"/>
              <a:t>Format:</a:t>
            </a:r>
            <a:endParaRPr lang="en-US" sz="1700" b="1" dirty="0" smtClean="0"/>
          </a:p>
          <a:p>
            <a:pPr marL="0" indent="0">
              <a:buNone/>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tpf</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tpfio.h</a:t>
            </a:r>
            <a:r>
              <a:rPr lang="en-US" sz="1400" dirty="0" smtClean="0">
                <a:latin typeface="Courier New" panose="02070309020205020404" pitchFamily="49" charset="0"/>
                <a:cs typeface="Courier New" panose="02070309020205020404" pitchFamily="49" charset="0"/>
              </a:rPr>
              <a:t>&gt;</a:t>
            </a:r>
          </a:p>
          <a:p>
            <a:pPr marL="0" indent="0">
              <a:buNone/>
            </a:pPr>
            <a:r>
              <a:rPr lang="en-US" sz="1400" dirty="0" smtClean="0">
                <a:latin typeface="Courier New" panose="02070309020205020404" pitchFamily="49" charset="0"/>
                <a:cs typeface="Courier New" panose="02070309020205020404" pitchFamily="49" charset="0"/>
              </a:rPr>
              <a:t>void       </a:t>
            </a:r>
            <a:r>
              <a:rPr lang="en-US" sz="1400" dirty="0" err="1">
                <a:latin typeface="Courier New" panose="02070309020205020404" pitchFamily="49" charset="0"/>
                <a:cs typeface="Courier New" panose="02070309020205020404" pitchFamily="49" charset="0"/>
              </a:rPr>
              <a:t>relfc</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enum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t_lvl</a:t>
            </a:r>
            <a:r>
              <a:rPr lang="en-US" sz="1400" dirty="0">
                <a:latin typeface="Courier New" panose="02070309020205020404" pitchFamily="49" charset="0"/>
                <a:cs typeface="Courier New" panose="02070309020205020404" pitchFamily="49" charset="0"/>
              </a:rPr>
              <a:t> level); </a:t>
            </a:r>
            <a:endParaRPr lang="en-US" sz="1400" dirty="0" smtClean="0">
              <a:latin typeface="Courier New" panose="02070309020205020404" pitchFamily="49" charset="0"/>
              <a:cs typeface="Courier New" panose="02070309020205020404" pitchFamily="49" charset="0"/>
            </a:endParaRPr>
          </a:p>
          <a:p>
            <a:pPr marL="0" indent="0">
              <a:buNone/>
            </a:pPr>
            <a:r>
              <a:rPr lang="en-AU" sz="1400" dirty="0" smtClean="0">
                <a:latin typeface="Courier New" panose="02070309020205020404" pitchFamily="49" charset="0"/>
                <a:cs typeface="Courier New" panose="02070309020205020404" pitchFamily="49" charset="0"/>
              </a:rPr>
              <a:t>or</a:t>
            </a: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tpf</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tpfio.h</a:t>
            </a:r>
            <a:r>
              <a:rPr lang="en-US" sz="1400" dirty="0" smtClean="0">
                <a:latin typeface="Courier New" panose="02070309020205020404" pitchFamily="49" charset="0"/>
                <a:cs typeface="Courier New" panose="02070309020205020404" pitchFamily="49" charset="0"/>
              </a:rPr>
              <a:t>&gt;</a:t>
            </a:r>
          </a:p>
          <a:p>
            <a:pPr marL="0" indent="0">
              <a:buNone/>
            </a:pPr>
            <a:r>
              <a:rPr lang="en-US" sz="1400" dirty="0" smtClean="0">
                <a:latin typeface="Courier New" panose="02070309020205020404" pitchFamily="49" charset="0"/>
                <a:cs typeface="Courier New" panose="02070309020205020404" pitchFamily="49" charset="0"/>
              </a:rPr>
              <a:t>void       </a:t>
            </a:r>
            <a:r>
              <a:rPr lang="en-US" sz="1400" dirty="0" err="1">
                <a:latin typeface="Courier New" panose="02070309020205020404" pitchFamily="49" charset="0"/>
                <a:cs typeface="Courier New" panose="02070309020205020404" pitchFamily="49" charset="0"/>
              </a:rPr>
              <a:t>relfc</a:t>
            </a:r>
            <a:r>
              <a:rPr lang="en-US" sz="1400" dirty="0">
                <a:latin typeface="Courier New" panose="02070309020205020404" pitchFamily="49" charset="0"/>
                <a:cs typeface="Courier New" panose="02070309020205020404" pitchFamily="49" charset="0"/>
              </a:rPr>
              <a:t>(TPF_DECB *</a:t>
            </a:r>
            <a:r>
              <a:rPr lang="en-US" sz="1400" dirty="0" err="1">
                <a:latin typeface="Courier New" panose="02070309020205020404" pitchFamily="49" charset="0"/>
                <a:cs typeface="Courier New" panose="02070309020205020404" pitchFamily="49" charset="0"/>
              </a:rPr>
              <a:t>decb</a:t>
            </a:r>
            <a:r>
              <a:rPr lang="en-US" sz="1400" dirty="0" smtClean="0">
                <a:latin typeface="Courier New" panose="02070309020205020404" pitchFamily="49" charset="0"/>
                <a:cs typeface="Courier New" panose="02070309020205020404" pitchFamily="49" charset="0"/>
              </a:rPr>
              <a:t>);</a:t>
            </a:r>
          </a:p>
          <a:p>
            <a:pPr marL="0" indent="0">
              <a:buNone/>
            </a:pPr>
            <a:r>
              <a:rPr lang="en-AU" sz="1700" b="1" dirty="0"/>
              <a:t>Parameters:</a:t>
            </a:r>
            <a:endParaRPr lang="en-US" sz="1700" dirty="0"/>
          </a:p>
          <a:p>
            <a:pPr marL="0" indent="0">
              <a:buNone/>
            </a:pPr>
            <a:r>
              <a:rPr lang="en-AU" sz="1700" b="1" dirty="0"/>
              <a:t>level</a:t>
            </a:r>
            <a:endParaRPr lang="en-US" sz="1700" dirty="0"/>
          </a:p>
          <a:p>
            <a:pPr marL="457200" lvl="1" indent="0">
              <a:buNone/>
            </a:pPr>
            <a:r>
              <a:rPr lang="en-US" sz="1700" dirty="0"/>
              <a:t>One of 16 possible values representing a valid entry control block (ECB) data level from enumeration type </a:t>
            </a:r>
            <a:r>
              <a:rPr lang="en-US" sz="1700" dirty="0" err="1"/>
              <a:t>t_lvl</a:t>
            </a:r>
            <a:r>
              <a:rPr lang="en-US" sz="1700" dirty="0"/>
              <a:t>, expressed as </a:t>
            </a:r>
            <a:r>
              <a:rPr lang="en-US" sz="1700" dirty="0" err="1"/>
              <a:t>Dx</a:t>
            </a:r>
            <a:r>
              <a:rPr lang="en-US" sz="1700" dirty="0"/>
              <a:t>, where x represents the hexadecimal number of the level (0–F). This parameter identifies the file address reference word (FARW) containing the pool file address to be returned to the system.</a:t>
            </a:r>
          </a:p>
          <a:p>
            <a:pPr marL="0" indent="0">
              <a:buNone/>
            </a:pPr>
            <a:r>
              <a:rPr lang="en-AU" sz="1700" b="1" dirty="0" err="1"/>
              <a:t>decb</a:t>
            </a:r>
            <a:endParaRPr lang="en-US" sz="1700" dirty="0"/>
          </a:p>
          <a:p>
            <a:pPr marL="457200" lvl="1" indent="0">
              <a:buNone/>
            </a:pPr>
            <a:r>
              <a:rPr lang="en-US" sz="1700" dirty="0"/>
              <a:t>A pointer to a data event control block (DECB). This parameter identifies the FARW containing the pool file address to be returned to the z/TPF system.</a:t>
            </a:r>
          </a:p>
          <a:p>
            <a:pPr marL="0" indent="0">
              <a:buNone/>
            </a:pPr>
            <a:endParaRPr lang="en-AU" sz="1700" dirty="0" smtClean="0">
              <a:latin typeface="Courier New" panose="02070309020205020404" pitchFamily="49" charset="0"/>
              <a:cs typeface="Courier New" panose="02070309020205020404" pitchFamily="49" charset="0"/>
            </a:endParaRPr>
          </a:p>
        </p:txBody>
      </p:sp>
      <p:pic>
        <p:nvPicPr>
          <p:cNvPr id="6" name="Picture 5" descr="tpfsoftware-logo"/>
          <p:cNvPicPr>
            <a:picLocks noChangeAspect="1" noChangeArrowheads="1"/>
          </p:cNvPicPr>
          <p:nvPr/>
        </p:nvPicPr>
        <p:blipFill>
          <a:blip r:embed="rId3" cstate="print"/>
          <a:srcRect/>
          <a:stretch>
            <a:fillRect/>
          </a:stretch>
        </p:blipFill>
        <p:spPr bwMode="auto">
          <a:xfrm>
            <a:off x="6705600" y="6385560"/>
            <a:ext cx="1600200" cy="320040"/>
          </a:xfrm>
          <a:prstGeom prst="rect">
            <a:avLst/>
          </a:prstGeom>
          <a:noFill/>
          <a:ln w="9525">
            <a:noFill/>
            <a:miter lim="800000"/>
            <a:headEnd/>
            <a:tailEnd/>
          </a:ln>
        </p:spPr>
      </p:pic>
      <p:sp>
        <p:nvSpPr>
          <p:cNvPr id="7" name="Slide Number Placeholder 3"/>
          <p:cNvSpPr>
            <a:spLocks noGrp="1"/>
          </p:cNvSpPr>
          <p:nvPr>
            <p:ph type="sldNum" sz="quarter" idx="12"/>
          </p:nvPr>
        </p:nvSpPr>
        <p:spPr>
          <a:xfrm>
            <a:off x="6553200" y="6356350"/>
            <a:ext cx="2133600" cy="365125"/>
          </a:xfrm>
        </p:spPr>
        <p:txBody>
          <a:bodyPr/>
          <a:lstStyle/>
          <a:p>
            <a:fld id="{37660606-2902-4738-BA54-7AA3FE02D229}" type="slidenum">
              <a:rPr lang="en-US" sz="2000" smtClean="0">
                <a:solidFill>
                  <a:schemeClr val="tx1"/>
                </a:solidFill>
              </a:rPr>
              <a:pPr/>
              <a:t>29</a:t>
            </a:fld>
            <a:endParaRPr lang="en-US" sz="2000">
              <a:solidFill>
                <a:schemeClr val="tx1"/>
              </a:solidFill>
            </a:endParaRPr>
          </a:p>
        </p:txBody>
      </p:sp>
    </p:spTree>
    <p:extLst>
      <p:ext uri="{BB962C8B-B14F-4D97-AF65-F5344CB8AC3E}">
        <p14:creationId xmlns:p14="http://schemas.microsoft.com/office/powerpoint/2010/main" val="3925121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solidFill>
                  <a:srgbClr val="002060"/>
                </a:solidFill>
                <a:latin typeface="Cambria" pitchFamily="18" charset="0"/>
              </a:rPr>
              <a:t>Memory Management</a:t>
            </a:r>
            <a:endParaRPr lang="en-US" dirty="0">
              <a:solidFill>
                <a:srgbClr val="002060"/>
              </a:solidFill>
              <a:latin typeface="Cambria" pitchFamily="18" charset="0"/>
            </a:endParaRPr>
          </a:p>
        </p:txBody>
      </p:sp>
      <p:pic>
        <p:nvPicPr>
          <p:cNvPr id="5" name="Picture 4" descr="tpfsoftware-logo"/>
          <p:cNvPicPr>
            <a:picLocks noChangeAspect="1" noChangeArrowheads="1"/>
          </p:cNvPicPr>
          <p:nvPr/>
        </p:nvPicPr>
        <p:blipFill>
          <a:blip r:embed="rId3" cstate="print"/>
          <a:srcRect/>
          <a:stretch>
            <a:fillRect/>
          </a:stretch>
        </p:blipFill>
        <p:spPr bwMode="auto">
          <a:xfrm>
            <a:off x="6705600" y="6385560"/>
            <a:ext cx="1600200" cy="320040"/>
          </a:xfrm>
          <a:prstGeom prst="rect">
            <a:avLst/>
          </a:prstGeom>
          <a:noFill/>
          <a:ln w="9525">
            <a:noFill/>
            <a:miter lim="800000"/>
            <a:headEnd/>
            <a:tailEnd/>
          </a:ln>
        </p:spPr>
      </p:pic>
      <p:sp>
        <p:nvSpPr>
          <p:cNvPr id="3" name="Content Placeholder 2"/>
          <p:cNvSpPr>
            <a:spLocks noGrp="1"/>
          </p:cNvSpPr>
          <p:nvPr>
            <p:ph idx="1"/>
          </p:nvPr>
        </p:nvSpPr>
        <p:spPr>
          <a:xfrm>
            <a:off x="304800" y="1082040"/>
            <a:ext cx="8686800" cy="5394960"/>
          </a:xfrm>
        </p:spPr>
        <p:txBody>
          <a:bodyPr>
            <a:normAutofit fontScale="85000" lnSpcReduction="20000"/>
          </a:bodyPr>
          <a:lstStyle/>
          <a:p>
            <a:pPr marL="0" indent="0">
              <a:buNone/>
            </a:pPr>
            <a:r>
              <a:rPr lang="en-US" sz="2800" dirty="0" err="1">
                <a:solidFill>
                  <a:schemeClr val="accent1"/>
                </a:solidFill>
              </a:rPr>
              <a:t>getcc</a:t>
            </a:r>
            <a:r>
              <a:rPr lang="en-US" sz="2800" dirty="0">
                <a:solidFill>
                  <a:schemeClr val="accent1"/>
                </a:solidFill>
              </a:rPr>
              <a:t>–Obtain working storage </a:t>
            </a:r>
            <a:r>
              <a:rPr lang="en-US" sz="2800" dirty="0" smtClean="0">
                <a:solidFill>
                  <a:schemeClr val="accent1"/>
                </a:solidFill>
              </a:rPr>
              <a:t>block</a:t>
            </a:r>
          </a:p>
          <a:p>
            <a:pPr marL="0" indent="0">
              <a:buNone/>
            </a:pPr>
            <a:endParaRPr lang="en-US" sz="2000" dirty="0" smtClean="0"/>
          </a:p>
          <a:p>
            <a:pPr marL="0" indent="0">
              <a:buNone/>
            </a:pPr>
            <a:r>
              <a:rPr lang="en-US" sz="2000" b="1" dirty="0"/>
              <a:t>Description:</a:t>
            </a:r>
          </a:p>
          <a:p>
            <a:r>
              <a:rPr lang="en-AU" sz="2000" dirty="0"/>
              <a:t>This function obtains and attaches a working storage block to the indicated entry control block (ECB) data level or data event control block (DECB).</a:t>
            </a:r>
          </a:p>
          <a:p>
            <a:pPr marL="0" indent="0">
              <a:buNone/>
            </a:pPr>
            <a:endParaRPr lang="en-US" sz="2000" b="1" dirty="0" smtClean="0"/>
          </a:p>
          <a:p>
            <a:pPr marL="0" indent="0">
              <a:buNone/>
            </a:pPr>
            <a:r>
              <a:rPr lang="en-US" sz="2000" b="1" dirty="0" smtClean="0"/>
              <a:t>Format:</a:t>
            </a:r>
          </a:p>
          <a:p>
            <a:pPr marL="0" indent="0">
              <a:buNone/>
            </a:pPr>
            <a:r>
              <a:rPr lang="en-US" sz="1700" dirty="0">
                <a:latin typeface="Courier New" panose="02070309020205020404" pitchFamily="49" charset="0"/>
                <a:cs typeface="Courier New" panose="02070309020205020404" pitchFamily="49" charset="0"/>
              </a:rPr>
              <a:t>#include   &lt;</a:t>
            </a:r>
            <a:r>
              <a:rPr lang="en-US" sz="1700" dirty="0" err="1">
                <a:latin typeface="Courier New" panose="02070309020205020404" pitchFamily="49" charset="0"/>
                <a:cs typeface="Courier New" panose="02070309020205020404" pitchFamily="49" charset="0"/>
              </a:rPr>
              <a:t>tpf</a:t>
            </a:r>
            <a:r>
              <a:rPr lang="en-US" sz="1700" dirty="0">
                <a:latin typeface="Courier New" panose="02070309020205020404" pitchFamily="49" charset="0"/>
                <a:cs typeface="Courier New" panose="02070309020205020404" pitchFamily="49" charset="0"/>
              </a:rPr>
              <a:t>/</a:t>
            </a:r>
            <a:r>
              <a:rPr lang="en-US" sz="1700" dirty="0" err="1">
                <a:latin typeface="Courier New" panose="02070309020205020404" pitchFamily="49" charset="0"/>
                <a:cs typeface="Courier New" panose="02070309020205020404" pitchFamily="49" charset="0"/>
              </a:rPr>
              <a:t>tpfapi.h</a:t>
            </a:r>
            <a:r>
              <a:rPr lang="en-US" sz="1700" dirty="0">
                <a:latin typeface="Courier New" panose="02070309020205020404" pitchFamily="49" charset="0"/>
                <a:cs typeface="Courier New" panose="02070309020205020404" pitchFamily="49" charset="0"/>
              </a:rPr>
              <a:t>&gt;</a:t>
            </a:r>
          </a:p>
          <a:p>
            <a:pPr marL="0" indent="0">
              <a:buNone/>
            </a:pPr>
            <a:r>
              <a:rPr lang="en-US" sz="1700" dirty="0">
                <a:latin typeface="Courier New" panose="02070309020205020404" pitchFamily="49" charset="0"/>
                <a:cs typeface="Courier New" panose="02070309020205020404" pitchFamily="49" charset="0"/>
              </a:rPr>
              <a:t>void       *</a:t>
            </a:r>
            <a:r>
              <a:rPr lang="en-US" sz="1700" dirty="0" err="1">
                <a:latin typeface="Courier New" panose="02070309020205020404" pitchFamily="49" charset="0"/>
                <a:cs typeface="Courier New" panose="02070309020205020404" pitchFamily="49" charset="0"/>
              </a:rPr>
              <a:t>getcc</a:t>
            </a:r>
            <a:r>
              <a:rPr lang="en-US" sz="1700" dirty="0">
                <a:latin typeface="Courier New" panose="02070309020205020404" pitchFamily="49" charset="0"/>
                <a:cs typeface="Courier New" panose="02070309020205020404" pitchFamily="49" charset="0"/>
              </a:rPr>
              <a:t>(</a:t>
            </a:r>
            <a:r>
              <a:rPr lang="en-US" sz="1700" dirty="0" err="1">
                <a:latin typeface="Courier New" panose="02070309020205020404" pitchFamily="49" charset="0"/>
                <a:cs typeface="Courier New" panose="02070309020205020404" pitchFamily="49" charset="0"/>
              </a:rPr>
              <a:t>enum</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t_lvl</a:t>
            </a:r>
            <a:r>
              <a:rPr lang="en-US" sz="1700" dirty="0">
                <a:latin typeface="Courier New" panose="02070309020205020404" pitchFamily="49" charset="0"/>
                <a:cs typeface="Courier New" panose="02070309020205020404" pitchFamily="49" charset="0"/>
              </a:rPr>
              <a:t> level, </a:t>
            </a:r>
            <a:r>
              <a:rPr lang="en-US" sz="1700" dirty="0" err="1">
                <a:latin typeface="Courier New" panose="02070309020205020404" pitchFamily="49" charset="0"/>
                <a:cs typeface="Courier New" panose="02070309020205020404" pitchFamily="49" charset="0"/>
              </a:rPr>
              <a:t>enum</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t_getfmt</a:t>
            </a:r>
            <a:r>
              <a:rPr lang="en-US" sz="1700" dirty="0">
                <a:latin typeface="Courier New" panose="02070309020205020404" pitchFamily="49" charset="0"/>
                <a:cs typeface="Courier New" panose="02070309020205020404" pitchFamily="49" charset="0"/>
              </a:rPr>
              <a:t> Format:, spec1</a:t>
            </a:r>
            <a:r>
              <a:rPr lang="en-US" sz="1700" dirty="0" smtClean="0">
                <a:latin typeface="Courier New" panose="02070309020205020404" pitchFamily="49" charset="0"/>
                <a:cs typeface="Courier New" panose="02070309020205020404" pitchFamily="49" charset="0"/>
              </a:rPr>
              <a:t>);</a:t>
            </a:r>
          </a:p>
          <a:p>
            <a:pPr marL="0" indent="0">
              <a:buNone/>
            </a:pPr>
            <a:endParaRPr lang="en-US" sz="1700" dirty="0">
              <a:latin typeface="Courier New" panose="02070309020205020404" pitchFamily="49" charset="0"/>
              <a:cs typeface="Courier New" panose="02070309020205020404" pitchFamily="49" charset="0"/>
            </a:endParaRPr>
          </a:p>
          <a:p>
            <a:pPr marL="0" indent="0">
              <a:buNone/>
            </a:pPr>
            <a:r>
              <a:rPr lang="en-US" sz="1700" dirty="0">
                <a:latin typeface="Courier New" panose="02070309020205020404" pitchFamily="49" charset="0"/>
                <a:cs typeface="Courier New" panose="02070309020205020404" pitchFamily="49" charset="0"/>
              </a:rPr>
              <a:t>#include   &lt;</a:t>
            </a:r>
            <a:r>
              <a:rPr lang="en-US" sz="1700" dirty="0" err="1">
                <a:latin typeface="Courier New" panose="02070309020205020404" pitchFamily="49" charset="0"/>
                <a:cs typeface="Courier New" panose="02070309020205020404" pitchFamily="49" charset="0"/>
              </a:rPr>
              <a:t>tpf</a:t>
            </a:r>
            <a:r>
              <a:rPr lang="en-US" sz="1700" dirty="0">
                <a:latin typeface="Courier New" panose="02070309020205020404" pitchFamily="49" charset="0"/>
                <a:cs typeface="Courier New" panose="02070309020205020404" pitchFamily="49" charset="0"/>
              </a:rPr>
              <a:t>/</a:t>
            </a:r>
            <a:r>
              <a:rPr lang="en-US" sz="1700" dirty="0" err="1">
                <a:latin typeface="Courier New" panose="02070309020205020404" pitchFamily="49" charset="0"/>
                <a:cs typeface="Courier New" panose="02070309020205020404" pitchFamily="49" charset="0"/>
              </a:rPr>
              <a:t>tpfapi.h</a:t>
            </a:r>
            <a:r>
              <a:rPr lang="en-US" sz="1700" dirty="0">
                <a:latin typeface="Courier New" panose="02070309020205020404" pitchFamily="49" charset="0"/>
                <a:cs typeface="Courier New" panose="02070309020205020404" pitchFamily="49" charset="0"/>
              </a:rPr>
              <a:t>&gt;</a:t>
            </a:r>
          </a:p>
          <a:p>
            <a:pPr marL="0" indent="0">
              <a:buNone/>
            </a:pPr>
            <a:r>
              <a:rPr lang="en-US" sz="1700" dirty="0">
                <a:latin typeface="Courier New" panose="02070309020205020404" pitchFamily="49" charset="0"/>
                <a:cs typeface="Courier New" panose="02070309020205020404" pitchFamily="49" charset="0"/>
              </a:rPr>
              <a:t>void       *</a:t>
            </a:r>
            <a:r>
              <a:rPr lang="en-US" sz="1700" dirty="0" err="1">
                <a:latin typeface="Courier New" panose="02070309020205020404" pitchFamily="49" charset="0"/>
                <a:cs typeface="Courier New" panose="02070309020205020404" pitchFamily="49" charset="0"/>
              </a:rPr>
              <a:t>getcc</a:t>
            </a:r>
            <a:r>
              <a:rPr lang="en-US" sz="1700" dirty="0">
                <a:latin typeface="Courier New" panose="02070309020205020404" pitchFamily="49" charset="0"/>
                <a:cs typeface="Courier New" panose="02070309020205020404" pitchFamily="49" charset="0"/>
              </a:rPr>
              <a:t>(TPF_DECB *</a:t>
            </a:r>
            <a:r>
              <a:rPr lang="en-US" sz="1700" dirty="0" err="1">
                <a:latin typeface="Courier New" panose="02070309020205020404" pitchFamily="49" charset="0"/>
                <a:cs typeface="Courier New" panose="02070309020205020404" pitchFamily="49" charset="0"/>
              </a:rPr>
              <a:t>decb</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enum</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t_getfmt</a:t>
            </a:r>
            <a:r>
              <a:rPr lang="en-US" sz="1700" dirty="0">
                <a:latin typeface="Courier New" panose="02070309020205020404" pitchFamily="49" charset="0"/>
                <a:cs typeface="Courier New" panose="02070309020205020404" pitchFamily="49" charset="0"/>
              </a:rPr>
              <a:t> Format:, spec1);</a:t>
            </a:r>
          </a:p>
          <a:p>
            <a:pPr marL="0" indent="0">
              <a:buNone/>
            </a:pPr>
            <a:endParaRPr lang="en-US" sz="1700" dirty="0">
              <a:latin typeface="Courier New" panose="02070309020205020404" pitchFamily="49" charset="0"/>
              <a:cs typeface="Courier New" panose="02070309020205020404" pitchFamily="49" charset="0"/>
            </a:endParaRPr>
          </a:p>
          <a:p>
            <a:pPr marL="0" indent="0">
              <a:buNone/>
            </a:pPr>
            <a:r>
              <a:rPr lang="en-US" sz="2000" b="1" dirty="0" smtClean="0"/>
              <a:t>Parameters:</a:t>
            </a:r>
            <a:endParaRPr lang="en-US" sz="2000" b="1" dirty="0"/>
          </a:p>
          <a:p>
            <a:pPr marL="0" indent="0">
              <a:buNone/>
            </a:pPr>
            <a:r>
              <a:rPr lang="en-AU" sz="1800" b="1" dirty="0" smtClean="0"/>
              <a:t>GETCC_SIZE  - </a:t>
            </a:r>
            <a:r>
              <a:rPr lang="en-AU" sz="1800" dirty="0" smtClean="0"/>
              <a:t>Use </a:t>
            </a:r>
            <a:r>
              <a:rPr lang="en-AU" sz="1800" dirty="0"/>
              <a:t>this term to specify the number of bytes of storage you need. Specify the number of bytes you need as an integer and as the third parameter </a:t>
            </a:r>
            <a:endParaRPr lang="en-US" sz="1800" dirty="0"/>
          </a:p>
          <a:p>
            <a:pPr marL="0" indent="0">
              <a:buNone/>
            </a:pPr>
            <a:r>
              <a:rPr lang="en-AU" sz="1800" dirty="0"/>
              <a:t> </a:t>
            </a:r>
            <a:endParaRPr lang="en-US" sz="1800" dirty="0"/>
          </a:p>
          <a:p>
            <a:pPr marL="0" indent="0">
              <a:buNone/>
            </a:pPr>
            <a:r>
              <a:rPr lang="en-AU" sz="1800" b="1" dirty="0" smtClean="0"/>
              <a:t>GETCC_FILL - </a:t>
            </a:r>
            <a:r>
              <a:rPr lang="en-AU" sz="1800" dirty="0" smtClean="0"/>
              <a:t>Code </a:t>
            </a:r>
            <a:r>
              <a:rPr lang="en-AU" sz="1800" dirty="0"/>
              <a:t>this term to initialize the allocated storage to a specified hex value. Specify the hex value as the fourth parameter. If GETCC_FILL is not coded, the storage is not initialized.</a:t>
            </a:r>
            <a:endParaRPr lang="en-US" sz="1800" dirty="0"/>
          </a:p>
          <a:p>
            <a:pPr marL="0" indent="0">
              <a:buNone/>
            </a:pPr>
            <a:r>
              <a:rPr lang="en-AU" sz="1800" dirty="0"/>
              <a:t> </a:t>
            </a:r>
            <a:endParaRPr lang="en-US" sz="1800" dirty="0"/>
          </a:p>
          <a:p>
            <a:pPr marL="0" indent="0">
              <a:buNone/>
            </a:pPr>
            <a:r>
              <a:rPr lang="en-AU" sz="1800" b="1" dirty="0" smtClean="0"/>
              <a:t>GETCC_COMMON - </a:t>
            </a:r>
            <a:r>
              <a:rPr lang="en-US" sz="1800" dirty="0" smtClean="0"/>
              <a:t>Code </a:t>
            </a:r>
            <a:r>
              <a:rPr lang="en-US" sz="1800" dirty="0"/>
              <a:t>this term to obtain storage from the pool of shared main storage. If you do not code GETCC_COMMON or GETCC_PROTECTED, the storage is not allocated from shared main storage.</a:t>
            </a:r>
          </a:p>
          <a:p>
            <a:endParaRPr lang="en-NZ" sz="2400" dirty="0"/>
          </a:p>
        </p:txBody>
      </p:sp>
      <p:sp>
        <p:nvSpPr>
          <p:cNvPr id="4" name="Slide Number Placeholder 3"/>
          <p:cNvSpPr>
            <a:spLocks noGrp="1"/>
          </p:cNvSpPr>
          <p:nvPr>
            <p:ph type="sldNum" sz="quarter" idx="12"/>
          </p:nvPr>
        </p:nvSpPr>
        <p:spPr/>
        <p:txBody>
          <a:bodyPr/>
          <a:lstStyle/>
          <a:p>
            <a:fld id="{37660606-2902-4738-BA54-7AA3FE02D229}" type="slidenum">
              <a:rPr lang="en-US" sz="2000" smtClean="0">
                <a:solidFill>
                  <a:schemeClr val="tx1"/>
                </a:solidFill>
              </a:rPr>
              <a:pPr/>
              <a:t>3</a:t>
            </a:fld>
            <a:endParaRPr lang="en-US" sz="2000" dirty="0">
              <a:solidFill>
                <a:schemeClr val="tx1"/>
              </a:solidFill>
            </a:endParaRPr>
          </a:p>
        </p:txBody>
      </p:sp>
    </p:spTree>
    <p:extLst>
      <p:ext uri="{BB962C8B-B14F-4D97-AF65-F5344CB8AC3E}">
        <p14:creationId xmlns:p14="http://schemas.microsoft.com/office/powerpoint/2010/main" val="26678407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solidFill>
                  <a:srgbClr val="002060"/>
                </a:solidFill>
                <a:latin typeface="Cambria" pitchFamily="18" charset="0"/>
              </a:rPr>
              <a:t>File Management</a:t>
            </a:r>
            <a:endParaRPr lang="en-US" dirty="0">
              <a:solidFill>
                <a:srgbClr val="002060"/>
              </a:solidFill>
              <a:latin typeface="Cambria" pitchFamily="18" charset="0"/>
            </a:endParaRPr>
          </a:p>
        </p:txBody>
      </p:sp>
      <p:sp>
        <p:nvSpPr>
          <p:cNvPr id="3" name="Content Placeholder 2"/>
          <p:cNvSpPr>
            <a:spLocks noGrp="1"/>
          </p:cNvSpPr>
          <p:nvPr>
            <p:ph idx="1"/>
          </p:nvPr>
        </p:nvSpPr>
        <p:spPr>
          <a:xfrm>
            <a:off x="304800" y="1082040"/>
            <a:ext cx="8686800" cy="5394960"/>
          </a:xfrm>
        </p:spPr>
        <p:txBody>
          <a:bodyPr>
            <a:normAutofit fontScale="77500" lnSpcReduction="20000"/>
          </a:bodyPr>
          <a:lstStyle/>
          <a:p>
            <a:pPr marL="0" indent="0">
              <a:buNone/>
            </a:pPr>
            <a:r>
              <a:rPr lang="en-AU" sz="3100" dirty="0" err="1">
                <a:solidFill>
                  <a:schemeClr val="accent1"/>
                </a:solidFill>
              </a:rPr>
              <a:t>relfc</a:t>
            </a:r>
            <a:r>
              <a:rPr lang="en-AU" sz="3100" dirty="0">
                <a:solidFill>
                  <a:schemeClr val="accent1"/>
                </a:solidFill>
              </a:rPr>
              <a:t>–Release file pool </a:t>
            </a:r>
            <a:r>
              <a:rPr lang="en-AU" sz="3100" dirty="0" smtClean="0">
                <a:solidFill>
                  <a:schemeClr val="accent1"/>
                </a:solidFill>
              </a:rPr>
              <a:t>storage</a:t>
            </a:r>
          </a:p>
          <a:p>
            <a:pPr marL="0" indent="0">
              <a:buNone/>
            </a:pPr>
            <a:r>
              <a:rPr lang="en-AU" sz="2200" b="1" dirty="0"/>
              <a:t>Example:</a:t>
            </a:r>
            <a:endParaRPr lang="en-US" sz="2200" dirty="0"/>
          </a:p>
          <a:p>
            <a:r>
              <a:rPr lang="en-US" sz="2200" dirty="0"/>
              <a:t>The following example releases all forward chain pool records from a message block and zeros the forward chain field in the prime message block (prime message block already on level 1</a:t>
            </a:r>
            <a:r>
              <a:rPr lang="en-US" sz="2200" dirty="0" smtClean="0"/>
              <a:t>).</a:t>
            </a:r>
            <a:endParaRPr lang="en-US" sz="22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#include &lt;</a:t>
            </a:r>
            <a:r>
              <a:rPr lang="en-US" sz="1800" dirty="0" err="1">
                <a:latin typeface="Courier New" panose="02070309020205020404" pitchFamily="49" charset="0"/>
                <a:cs typeface="Courier New" panose="02070309020205020404" pitchFamily="49" charset="0"/>
              </a:rPr>
              <a:t>tpf</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tpfio.h</a:t>
            </a:r>
            <a:r>
              <a:rPr lang="en-US" sz="1800" dirty="0">
                <a:latin typeface="Courier New" panose="02070309020205020404" pitchFamily="49" charset="0"/>
                <a:cs typeface="Courier New" panose="02070309020205020404" pitchFamily="49" charset="0"/>
              </a:rPr>
              <a:t>&gt;</a:t>
            </a:r>
          </a:p>
          <a:p>
            <a:pPr marL="0" indent="0">
              <a:buNone/>
            </a:pPr>
            <a:r>
              <a:rPr lang="en-US" sz="1800" dirty="0">
                <a:latin typeface="Courier New" panose="02070309020205020404" pitchFamily="49" charset="0"/>
                <a:cs typeface="Courier New" panose="02070309020205020404" pitchFamily="49" charset="0"/>
              </a:rPr>
              <a:t>#include &lt;</a:t>
            </a:r>
            <a:r>
              <a:rPr lang="en-US" sz="1800" dirty="0" err="1">
                <a:latin typeface="Courier New" panose="02070309020205020404" pitchFamily="49" charset="0"/>
                <a:cs typeface="Courier New" panose="02070309020205020404" pitchFamily="49" charset="0"/>
              </a:rPr>
              <a:t>tpf</a:t>
            </a:r>
            <a:r>
              <a:rPr lang="en-US" sz="1800" dirty="0">
                <a:latin typeface="Courier New" panose="02070309020205020404" pitchFamily="49" charset="0"/>
                <a:cs typeface="Courier New" panose="02070309020205020404" pitchFamily="49" charset="0"/>
              </a:rPr>
              <a:t>/c_am0sg.h</a:t>
            </a:r>
            <a:r>
              <a:rPr lang="en-US" sz="1800" dirty="0" smtClean="0">
                <a:latin typeface="Courier New" panose="02070309020205020404" pitchFamily="49" charset="0"/>
                <a:cs typeface="Courier New" panose="02070309020205020404" pitchFamily="49" charset="0"/>
              </a:rPr>
              <a:t>&gt;</a:t>
            </a:r>
            <a:r>
              <a:rPr lang="en-US" sz="1800" dirty="0">
                <a:latin typeface="Courier New" panose="02070309020205020404" pitchFamily="49" charset="0"/>
                <a:cs typeface="Courier New" panose="02070309020205020404" pitchFamily="49" charset="0"/>
              </a:rPr>
              <a:t> </a:t>
            </a:r>
          </a:p>
          <a:p>
            <a:pPr marL="0" indent="0">
              <a:buNone/>
            </a:pPr>
            <a:r>
              <a:rPr lang="en-US" sz="1800" dirty="0" err="1">
                <a:latin typeface="Courier New" panose="02070309020205020404" pitchFamily="49" charset="0"/>
                <a:cs typeface="Courier New" panose="02070309020205020404" pitchFamily="49" charset="0"/>
              </a:rPr>
              <a:t>struct</a:t>
            </a:r>
            <a:r>
              <a:rPr lang="en-US" sz="1800" dirty="0">
                <a:latin typeface="Courier New" panose="02070309020205020404" pitchFamily="49" charset="0"/>
                <a:cs typeface="Courier New" panose="02070309020205020404" pitchFamily="49" charset="0"/>
              </a:rPr>
              <a:t> am0sg *prime,*chain;            /* Pointers to message blocks  */</a:t>
            </a:r>
          </a:p>
          <a:p>
            <a:pPr marL="0" indent="0">
              <a:buNone/>
            </a:pPr>
            <a:r>
              <a:rPr lang="en-US" sz="1800" dirty="0">
                <a:latin typeface="Courier New" panose="02070309020205020404" pitchFamily="49" charset="0"/>
                <a:cs typeface="Courier New" panose="02070309020205020404" pitchFamily="49" charset="0"/>
              </a:rPr>
              <a:t>unsigned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adrs</a:t>
            </a:r>
            <a:r>
              <a:rPr lang="en-US" sz="1800" dirty="0">
                <a:latin typeface="Courier New" panose="02070309020205020404" pitchFamily="49" charset="0"/>
                <a:cs typeface="Courier New" panose="02070309020205020404" pitchFamily="49" charset="0"/>
              </a:rPr>
              <a:t>[100];</a:t>
            </a:r>
          </a:p>
          <a:p>
            <a:pPr marL="0" indent="0">
              <a:buNone/>
            </a:pP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j,i</a:t>
            </a:r>
            <a:r>
              <a:rPr lang="en-US" sz="1800" dirty="0">
                <a:latin typeface="Courier New" panose="02070309020205020404" pitchFamily="49" charset="0"/>
                <a:cs typeface="Courier New" panose="02070309020205020404" pitchFamily="49" charset="0"/>
              </a:rPr>
              <a:t> = 0</a:t>
            </a: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prime = </a:t>
            </a:r>
            <a:r>
              <a:rPr lang="en-US" sz="1800" dirty="0" err="1">
                <a:latin typeface="Courier New" panose="02070309020205020404" pitchFamily="49" charset="0"/>
                <a:cs typeface="Courier New" panose="02070309020205020404" pitchFamily="49" charset="0"/>
              </a:rPr>
              <a:t>ecbptr</a:t>
            </a:r>
            <a:r>
              <a:rPr lang="en-US" sz="1800" dirty="0">
                <a:latin typeface="Courier New" panose="02070309020205020404" pitchFamily="49" charset="0"/>
                <a:cs typeface="Courier New" panose="02070309020205020404" pitchFamily="49" charset="0"/>
              </a:rPr>
              <a:t>()-&gt;ce1cr1;              /* Base prime message block    */</a:t>
            </a:r>
          </a:p>
          <a:p>
            <a:pPr marL="0" indent="0">
              <a:buNone/>
            </a:pPr>
            <a:r>
              <a:rPr lang="en-US" sz="1800" dirty="0">
                <a:latin typeface="Courier New" panose="02070309020205020404" pitchFamily="49" charset="0"/>
                <a:cs typeface="Courier New" panose="02070309020205020404" pitchFamily="49" charset="0"/>
              </a:rPr>
              <a:t>chain = prime</a:t>
            </a: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while(chain-&gt;am0fch != 0)              /* Obtain all chain addresses  */</a:t>
            </a:r>
          </a:p>
          <a:p>
            <a:pPr marL="0" indent="0">
              <a:buNone/>
            </a:pPr>
            <a:r>
              <a:rPr lang="en-US" sz="1800" dirty="0">
                <a:latin typeface="Courier New" panose="02070309020205020404" pitchFamily="49" charset="0"/>
                <a:cs typeface="Courier New" panose="02070309020205020404" pitchFamily="49" charset="0"/>
              </a:rPr>
              <a:t>   {</a:t>
            </a:r>
          </a:p>
          <a:p>
            <a:pPr marL="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adrs</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 chain-&gt;am0fch;</a:t>
            </a:r>
          </a:p>
          <a:p>
            <a:pPr marL="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crusa</a:t>
            </a:r>
            <a:r>
              <a:rPr lang="en-US" sz="1800" dirty="0">
                <a:latin typeface="Courier New" panose="02070309020205020404" pitchFamily="49" charset="0"/>
                <a:cs typeface="Courier New" panose="02070309020205020404" pitchFamily="49" charset="0"/>
              </a:rPr>
              <a:t>(D2);                         /* Release last core block     */</a:t>
            </a:r>
          </a:p>
          <a:p>
            <a:pPr marL="0" indent="0">
              <a:buNone/>
            </a:pPr>
            <a:r>
              <a:rPr lang="en-US" sz="1800" dirty="0">
                <a:latin typeface="Courier New" panose="02070309020205020404" pitchFamily="49" charset="0"/>
                <a:cs typeface="Courier New" panose="02070309020205020404" pitchFamily="49" charset="0"/>
              </a:rPr>
              <a:t>    chain = </a:t>
            </a:r>
            <a:r>
              <a:rPr lang="en-US" sz="1800" dirty="0" err="1">
                <a:latin typeface="Courier New" panose="02070309020205020404" pitchFamily="49" charset="0"/>
                <a:cs typeface="Courier New" panose="02070309020205020404" pitchFamily="49" charset="0"/>
              </a:rPr>
              <a:t>find_record</a:t>
            </a:r>
            <a:r>
              <a:rPr lang="en-US" sz="1800" dirty="0">
                <a:latin typeface="Courier New" panose="02070309020205020404" pitchFamily="49" charset="0"/>
                <a:cs typeface="Courier New" panose="02070309020205020404" pitchFamily="49" charset="0"/>
              </a:rPr>
              <a:t>(D2,&amp;adrs[</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++],"OM",'\0',NOHOLD);</a:t>
            </a:r>
          </a:p>
          <a:p>
            <a:pPr marL="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   }</a:t>
            </a:r>
          </a:p>
          <a:p>
            <a:pPr marL="0" indent="0">
              <a:buNone/>
            </a:pPr>
            <a:r>
              <a:rPr lang="en-US" sz="1800" dirty="0">
                <a:latin typeface="Courier New" panose="02070309020205020404" pitchFamily="49" charset="0"/>
                <a:cs typeface="Courier New" panose="02070309020205020404" pitchFamily="49" charset="0"/>
              </a:rPr>
              <a:t>for(j = 0; j &lt;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j++)                 /* Release all chain addresses */</a:t>
            </a:r>
          </a:p>
          <a:p>
            <a:pPr marL="0" indent="0">
              <a:buNone/>
            </a:pPr>
            <a:r>
              <a:rPr lang="en-US" sz="1800" dirty="0">
                <a:latin typeface="Courier New" panose="02070309020205020404" pitchFamily="49" charset="0"/>
                <a:cs typeface="Courier New" panose="02070309020205020404" pitchFamily="49" charset="0"/>
              </a:rPr>
              <a:t>   {</a:t>
            </a:r>
          </a:p>
          <a:p>
            <a:pPr marL="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memcpy</a:t>
            </a:r>
            <a:r>
              <a:rPr lang="en-US" sz="1800" dirty="0">
                <a:latin typeface="Courier New" panose="02070309020205020404" pitchFamily="49" charset="0"/>
                <a:cs typeface="Courier New" panose="02070309020205020404" pitchFamily="49" charset="0"/>
              </a:rPr>
              <a:t>(&amp;</a:t>
            </a:r>
            <a:r>
              <a:rPr lang="en-US" sz="1800" dirty="0" err="1">
                <a:latin typeface="Courier New" panose="02070309020205020404" pitchFamily="49" charset="0"/>
                <a:cs typeface="Courier New" panose="02070309020205020404" pitchFamily="49" charset="0"/>
              </a:rPr>
              <a:t>ecbptr</a:t>
            </a:r>
            <a:r>
              <a:rPr lang="en-US" sz="1800" dirty="0">
                <a:latin typeface="Courier New" panose="02070309020205020404" pitchFamily="49" charset="0"/>
                <a:cs typeface="Courier New" panose="02070309020205020404" pitchFamily="49" charset="0"/>
              </a:rPr>
              <a:t>()-&gt;ce1fm2, &amp;</a:t>
            </a:r>
            <a:r>
              <a:rPr lang="en-US" sz="1800" dirty="0" err="1">
                <a:latin typeface="Courier New" panose="02070309020205020404" pitchFamily="49" charset="0"/>
                <a:cs typeface="Courier New" panose="02070309020205020404" pitchFamily="49" charset="0"/>
              </a:rPr>
              <a:t>adrs</a:t>
            </a:r>
            <a:r>
              <a:rPr lang="en-US" sz="1800" dirty="0">
                <a:latin typeface="Courier New" panose="02070309020205020404" pitchFamily="49" charset="0"/>
                <a:cs typeface="Courier New" panose="02070309020205020404" pitchFamily="49" charset="0"/>
              </a:rPr>
              <a:t>[j], </a:t>
            </a:r>
            <a:r>
              <a:rPr lang="en-US" sz="1800" dirty="0" err="1">
                <a:latin typeface="Courier New" panose="02070309020205020404" pitchFamily="49" charset="0"/>
                <a:cs typeface="Courier New" panose="02070309020205020404" pitchFamily="49" charset="0"/>
              </a:rPr>
              <a:t>sizeof</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 Set up FARW */</a:t>
            </a:r>
          </a:p>
          <a:p>
            <a:pPr marL="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relfc</a:t>
            </a:r>
            <a:r>
              <a:rPr lang="en-US" sz="1800" dirty="0">
                <a:latin typeface="Courier New" panose="02070309020205020404" pitchFamily="49" charset="0"/>
                <a:cs typeface="Courier New" panose="02070309020205020404" pitchFamily="49" charset="0"/>
              </a:rPr>
              <a:t>(D2);                         /* and release the address     */</a:t>
            </a:r>
          </a:p>
          <a:p>
            <a:pPr marL="0" indent="0">
              <a:buNone/>
            </a:pPr>
            <a:r>
              <a:rPr lang="en-US" sz="1600" dirty="0">
                <a:latin typeface="Courier New" panose="02070309020205020404" pitchFamily="49" charset="0"/>
                <a:cs typeface="Courier New" panose="02070309020205020404" pitchFamily="49" charset="0"/>
              </a:rPr>
              <a:t>   }</a:t>
            </a:r>
            <a:endParaRPr lang="en-AU" sz="1600" dirty="0" smtClean="0">
              <a:latin typeface="Courier New" panose="02070309020205020404" pitchFamily="49" charset="0"/>
              <a:cs typeface="Courier New" panose="02070309020205020404" pitchFamily="49" charset="0"/>
            </a:endParaRPr>
          </a:p>
        </p:txBody>
      </p:sp>
      <p:pic>
        <p:nvPicPr>
          <p:cNvPr id="6" name="Picture 5" descr="tpfsoftware-logo"/>
          <p:cNvPicPr>
            <a:picLocks noChangeAspect="1" noChangeArrowheads="1"/>
          </p:cNvPicPr>
          <p:nvPr/>
        </p:nvPicPr>
        <p:blipFill>
          <a:blip r:embed="rId3" cstate="print"/>
          <a:srcRect/>
          <a:stretch>
            <a:fillRect/>
          </a:stretch>
        </p:blipFill>
        <p:spPr bwMode="auto">
          <a:xfrm>
            <a:off x="6705600" y="6385560"/>
            <a:ext cx="1600200" cy="320040"/>
          </a:xfrm>
          <a:prstGeom prst="rect">
            <a:avLst/>
          </a:prstGeom>
          <a:noFill/>
          <a:ln w="9525">
            <a:noFill/>
            <a:miter lim="800000"/>
            <a:headEnd/>
            <a:tailEnd/>
          </a:ln>
        </p:spPr>
      </p:pic>
      <p:sp>
        <p:nvSpPr>
          <p:cNvPr id="7" name="Slide Number Placeholder 3"/>
          <p:cNvSpPr>
            <a:spLocks noGrp="1"/>
          </p:cNvSpPr>
          <p:nvPr>
            <p:ph type="sldNum" sz="quarter" idx="12"/>
          </p:nvPr>
        </p:nvSpPr>
        <p:spPr>
          <a:xfrm>
            <a:off x="6553200" y="6356350"/>
            <a:ext cx="2133600" cy="365125"/>
          </a:xfrm>
        </p:spPr>
        <p:txBody>
          <a:bodyPr/>
          <a:lstStyle/>
          <a:p>
            <a:fld id="{37660606-2902-4738-BA54-7AA3FE02D229}" type="slidenum">
              <a:rPr lang="en-US" sz="2000" smtClean="0">
                <a:solidFill>
                  <a:schemeClr val="tx1"/>
                </a:solidFill>
              </a:rPr>
              <a:pPr/>
              <a:t>30</a:t>
            </a:fld>
            <a:endParaRPr lang="en-US" sz="2000">
              <a:solidFill>
                <a:schemeClr val="tx1"/>
              </a:solidFill>
            </a:endParaRPr>
          </a:p>
        </p:txBody>
      </p:sp>
    </p:spTree>
    <p:extLst>
      <p:ext uri="{BB962C8B-B14F-4D97-AF65-F5344CB8AC3E}">
        <p14:creationId xmlns:p14="http://schemas.microsoft.com/office/powerpoint/2010/main" val="35757660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solidFill>
                  <a:srgbClr val="002060"/>
                </a:solidFill>
                <a:latin typeface="Cambria" pitchFamily="18" charset="0"/>
              </a:rPr>
              <a:t>File Management</a:t>
            </a:r>
            <a:endParaRPr lang="en-US" dirty="0">
              <a:solidFill>
                <a:srgbClr val="002060"/>
              </a:solidFill>
              <a:latin typeface="Cambria" pitchFamily="18" charset="0"/>
            </a:endParaRPr>
          </a:p>
        </p:txBody>
      </p:sp>
      <p:sp>
        <p:nvSpPr>
          <p:cNvPr id="3" name="Content Placeholder 2"/>
          <p:cNvSpPr>
            <a:spLocks noGrp="1"/>
          </p:cNvSpPr>
          <p:nvPr>
            <p:ph idx="1"/>
          </p:nvPr>
        </p:nvSpPr>
        <p:spPr>
          <a:xfrm>
            <a:off x="304800" y="1082040"/>
            <a:ext cx="8686800" cy="5394960"/>
          </a:xfrm>
        </p:spPr>
        <p:txBody>
          <a:bodyPr>
            <a:normAutofit/>
          </a:bodyPr>
          <a:lstStyle/>
          <a:p>
            <a:pPr marL="0" indent="0">
              <a:buNone/>
            </a:pPr>
            <a:r>
              <a:rPr lang="en-AU" sz="2400" dirty="0" err="1">
                <a:solidFill>
                  <a:schemeClr val="accent1"/>
                </a:solidFill>
              </a:rPr>
              <a:t>rlcha</a:t>
            </a:r>
            <a:r>
              <a:rPr lang="en-AU" sz="2400" dirty="0">
                <a:solidFill>
                  <a:schemeClr val="accent1"/>
                </a:solidFill>
              </a:rPr>
              <a:t>–Release chained file </a:t>
            </a:r>
            <a:r>
              <a:rPr lang="en-AU" sz="2400" dirty="0" smtClean="0">
                <a:solidFill>
                  <a:schemeClr val="accent1"/>
                </a:solidFill>
              </a:rPr>
              <a:t>records</a:t>
            </a:r>
          </a:p>
          <a:p>
            <a:pPr marL="0" indent="0">
              <a:buNone/>
            </a:pPr>
            <a:r>
              <a:rPr lang="en-AU" sz="1700" b="1" dirty="0"/>
              <a:t>Description: </a:t>
            </a:r>
            <a:endParaRPr lang="en-US" sz="1700" dirty="0"/>
          </a:p>
          <a:p>
            <a:r>
              <a:rPr lang="en-AU" sz="1700" dirty="0"/>
              <a:t>This function releases chained pool record addresses from the record first specified through the end of chain using standard z/TPF record headers. The input argument </a:t>
            </a:r>
            <a:r>
              <a:rPr lang="en-AU" sz="1700" b="1" dirty="0" err="1"/>
              <a:t>hdr</a:t>
            </a:r>
            <a:r>
              <a:rPr lang="en-AU" sz="1700" dirty="0"/>
              <a:t> may point at any standard header. The record ID and the record code check for all records in the chain must match the header pointed to by </a:t>
            </a:r>
            <a:r>
              <a:rPr lang="en-AU" sz="1700" b="1" dirty="0" err="1" smtClean="0"/>
              <a:t>hdr</a:t>
            </a:r>
            <a:endParaRPr lang="en-AU" sz="1700" b="1" dirty="0" smtClean="0"/>
          </a:p>
          <a:p>
            <a:pPr marL="0" indent="0">
              <a:buNone/>
            </a:pPr>
            <a:r>
              <a:rPr lang="en-AU" sz="1700" b="1" dirty="0" smtClean="0"/>
              <a:t>Format:</a:t>
            </a:r>
            <a:endParaRPr lang="en-US" sz="1700" b="1" dirty="0" smtClean="0"/>
          </a:p>
          <a:p>
            <a:pPr marL="0" indent="0">
              <a:buNone/>
            </a:pPr>
            <a:r>
              <a:rPr lang="en-US" sz="1500" dirty="0">
                <a:latin typeface="Courier New" panose="02070309020205020404" pitchFamily="49" charset="0"/>
                <a:cs typeface="Courier New" panose="02070309020205020404" pitchFamily="49" charset="0"/>
              </a:rPr>
              <a:t>#include   &lt;</a:t>
            </a:r>
            <a:r>
              <a:rPr lang="en-US" sz="1500" dirty="0" err="1">
                <a:latin typeface="Courier New" panose="02070309020205020404" pitchFamily="49" charset="0"/>
                <a:cs typeface="Courier New" panose="02070309020205020404" pitchFamily="49" charset="0"/>
              </a:rPr>
              <a:t>tpf</a:t>
            </a: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tpfapi.h</a:t>
            </a:r>
            <a:r>
              <a:rPr lang="en-US" sz="1500" dirty="0" smtClean="0">
                <a:latin typeface="Courier New" panose="02070309020205020404" pitchFamily="49" charset="0"/>
                <a:cs typeface="Courier New" panose="02070309020205020404" pitchFamily="49" charset="0"/>
              </a:rPr>
              <a:t>&gt;</a:t>
            </a:r>
          </a:p>
          <a:p>
            <a:pPr marL="0" indent="0">
              <a:buNone/>
            </a:pPr>
            <a:r>
              <a:rPr lang="en-US" sz="1500" dirty="0" smtClean="0">
                <a:latin typeface="Courier New" panose="02070309020205020404" pitchFamily="49" charset="0"/>
                <a:cs typeface="Courier New" panose="02070309020205020404" pitchFamily="49" charset="0"/>
              </a:rPr>
              <a:t>void       </a:t>
            </a:r>
            <a:r>
              <a:rPr lang="en-US" sz="1500" dirty="0" err="1">
                <a:latin typeface="Courier New" panose="02070309020205020404" pitchFamily="49" charset="0"/>
                <a:cs typeface="Courier New" panose="02070309020205020404" pitchFamily="49" charset="0"/>
              </a:rPr>
              <a:t>rlcha</a:t>
            </a: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struct</a:t>
            </a: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stdhdr</a:t>
            </a: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hdr</a:t>
            </a:r>
            <a:r>
              <a:rPr lang="en-US" sz="1500" dirty="0">
                <a:latin typeface="Courier New" panose="02070309020205020404" pitchFamily="49" charset="0"/>
                <a:cs typeface="Courier New" panose="02070309020205020404" pitchFamily="49" charset="0"/>
              </a:rPr>
              <a:t>); </a:t>
            </a:r>
            <a:endParaRPr lang="en-US" sz="1500" dirty="0" smtClean="0">
              <a:latin typeface="Courier New" panose="02070309020205020404" pitchFamily="49" charset="0"/>
              <a:cs typeface="Courier New" panose="02070309020205020404" pitchFamily="49" charset="0"/>
            </a:endParaRPr>
          </a:p>
          <a:p>
            <a:pPr marL="0" indent="0">
              <a:buNone/>
            </a:pPr>
            <a:r>
              <a:rPr lang="en-US" sz="1500" dirty="0" smtClean="0">
                <a:latin typeface="Courier New" panose="02070309020205020404" pitchFamily="49" charset="0"/>
                <a:cs typeface="Courier New" panose="02070309020205020404" pitchFamily="49" charset="0"/>
              </a:rPr>
              <a:t>or</a:t>
            </a:r>
            <a:endParaRPr lang="en-US" sz="1500" dirty="0">
              <a:latin typeface="Courier New" panose="02070309020205020404" pitchFamily="49" charset="0"/>
              <a:cs typeface="Courier New" panose="02070309020205020404" pitchFamily="49" charset="0"/>
            </a:endParaRPr>
          </a:p>
          <a:p>
            <a:pPr marL="0" indent="0">
              <a:buNone/>
            </a:pPr>
            <a:r>
              <a:rPr lang="en-US" sz="1500" dirty="0">
                <a:latin typeface="Courier New" panose="02070309020205020404" pitchFamily="49" charset="0"/>
                <a:cs typeface="Courier New" panose="02070309020205020404" pitchFamily="49" charset="0"/>
              </a:rPr>
              <a:t>#include   &lt;</a:t>
            </a:r>
            <a:r>
              <a:rPr lang="en-US" sz="1500" dirty="0" err="1">
                <a:latin typeface="Courier New" panose="02070309020205020404" pitchFamily="49" charset="0"/>
                <a:cs typeface="Courier New" panose="02070309020205020404" pitchFamily="49" charset="0"/>
              </a:rPr>
              <a:t>tpf</a:t>
            </a: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tpfapi.h</a:t>
            </a:r>
            <a:r>
              <a:rPr lang="en-US" sz="1500" dirty="0" smtClean="0">
                <a:latin typeface="Courier New" panose="02070309020205020404" pitchFamily="49" charset="0"/>
                <a:cs typeface="Courier New" panose="02070309020205020404" pitchFamily="49" charset="0"/>
              </a:rPr>
              <a:t>&gt;</a:t>
            </a:r>
          </a:p>
          <a:p>
            <a:pPr marL="0" indent="0">
              <a:buNone/>
            </a:pPr>
            <a:r>
              <a:rPr lang="en-US" sz="1500" dirty="0" smtClean="0">
                <a:latin typeface="Courier New" panose="02070309020205020404" pitchFamily="49" charset="0"/>
                <a:cs typeface="Courier New" panose="02070309020205020404" pitchFamily="49" charset="0"/>
              </a:rPr>
              <a:t>#</a:t>
            </a:r>
            <a:r>
              <a:rPr lang="en-US" sz="1500" dirty="0">
                <a:latin typeface="Courier New" panose="02070309020205020404" pitchFamily="49" charset="0"/>
                <a:cs typeface="Courier New" panose="02070309020205020404" pitchFamily="49" charset="0"/>
              </a:rPr>
              <a:t>include   &lt;</a:t>
            </a:r>
            <a:r>
              <a:rPr lang="en-US" sz="1500" dirty="0" err="1">
                <a:latin typeface="Courier New" panose="02070309020205020404" pitchFamily="49" charset="0"/>
                <a:cs typeface="Courier New" panose="02070309020205020404" pitchFamily="49" charset="0"/>
              </a:rPr>
              <a:t>tpf</a:t>
            </a:r>
            <a:r>
              <a:rPr lang="en-US" sz="1500" dirty="0">
                <a:latin typeface="Courier New" panose="02070309020205020404" pitchFamily="49" charset="0"/>
                <a:cs typeface="Courier New" panose="02070309020205020404" pitchFamily="49" charset="0"/>
              </a:rPr>
              <a:t>/c_std8.h</a:t>
            </a:r>
            <a:r>
              <a:rPr lang="en-US" sz="1500" dirty="0" smtClean="0">
                <a:latin typeface="Courier New" panose="02070309020205020404" pitchFamily="49" charset="0"/>
                <a:cs typeface="Courier New" panose="02070309020205020404" pitchFamily="49" charset="0"/>
              </a:rPr>
              <a:t>&gt;</a:t>
            </a:r>
          </a:p>
          <a:p>
            <a:pPr marL="0" indent="0">
              <a:buNone/>
            </a:pPr>
            <a:r>
              <a:rPr lang="en-US" sz="1500" dirty="0" smtClean="0">
                <a:latin typeface="Courier New" panose="02070309020205020404" pitchFamily="49" charset="0"/>
                <a:cs typeface="Courier New" panose="02070309020205020404" pitchFamily="49" charset="0"/>
              </a:rPr>
              <a:t>void       </a:t>
            </a:r>
            <a:r>
              <a:rPr lang="en-US" sz="1500" dirty="0" err="1">
                <a:latin typeface="Courier New" panose="02070309020205020404" pitchFamily="49" charset="0"/>
                <a:cs typeface="Courier New" panose="02070309020205020404" pitchFamily="49" charset="0"/>
              </a:rPr>
              <a:t>rlcha</a:t>
            </a: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struct</a:t>
            </a:r>
            <a:r>
              <a:rPr lang="en-US" sz="1500" dirty="0">
                <a:latin typeface="Courier New" panose="02070309020205020404" pitchFamily="49" charset="0"/>
                <a:cs typeface="Courier New" panose="02070309020205020404" pitchFamily="49" charset="0"/>
              </a:rPr>
              <a:t> istd8 *</a:t>
            </a:r>
            <a:r>
              <a:rPr lang="en-US" sz="1500" dirty="0" err="1">
                <a:latin typeface="Courier New" panose="02070309020205020404" pitchFamily="49" charset="0"/>
                <a:cs typeface="Courier New" panose="02070309020205020404" pitchFamily="49" charset="0"/>
              </a:rPr>
              <a:t>hdr</a:t>
            </a:r>
            <a:r>
              <a:rPr lang="en-US" sz="1500" dirty="0" smtClean="0">
                <a:latin typeface="Courier New" panose="02070309020205020404" pitchFamily="49" charset="0"/>
                <a:cs typeface="Courier New" panose="02070309020205020404" pitchFamily="49" charset="0"/>
              </a:rPr>
              <a:t>);</a:t>
            </a:r>
          </a:p>
          <a:p>
            <a:pPr marL="0" indent="0">
              <a:buNone/>
            </a:pPr>
            <a:r>
              <a:rPr lang="en-AU" sz="1700" b="1" dirty="0"/>
              <a:t>Parameters:</a:t>
            </a:r>
            <a:endParaRPr lang="en-US" sz="1700" dirty="0"/>
          </a:p>
          <a:p>
            <a:pPr marL="0" indent="0">
              <a:buNone/>
            </a:pPr>
            <a:r>
              <a:rPr lang="en-AU" sz="1700" b="1" dirty="0" err="1"/>
              <a:t>hdr</a:t>
            </a:r>
            <a:endParaRPr lang="en-US" sz="1700" dirty="0"/>
          </a:p>
          <a:p>
            <a:pPr marL="457200" lvl="1" indent="0">
              <a:buNone/>
            </a:pPr>
            <a:r>
              <a:rPr lang="en-AU" sz="1700" dirty="0"/>
              <a:t>This argument is a pointer to </a:t>
            </a:r>
            <a:r>
              <a:rPr lang="en-AU" sz="1700" dirty="0" err="1"/>
              <a:t>struct</a:t>
            </a:r>
            <a:r>
              <a:rPr lang="en-AU" sz="1700" dirty="0"/>
              <a:t> </a:t>
            </a:r>
            <a:r>
              <a:rPr lang="en-AU" sz="1700" dirty="0" err="1"/>
              <a:t>stdhdr</a:t>
            </a:r>
            <a:r>
              <a:rPr lang="en-AU" sz="1700" dirty="0"/>
              <a:t> (see </a:t>
            </a:r>
            <a:r>
              <a:rPr lang="en-AU" sz="1700" dirty="0" err="1"/>
              <a:t>tpfapi.h</a:t>
            </a:r>
            <a:r>
              <a:rPr lang="en-AU" sz="1700" dirty="0"/>
              <a:t>) or </a:t>
            </a:r>
            <a:r>
              <a:rPr lang="en-AU" sz="1700" dirty="0" err="1"/>
              <a:t>struct</a:t>
            </a:r>
            <a:r>
              <a:rPr lang="en-AU" sz="1700" dirty="0"/>
              <a:t> istd8 (see c_std8.h), which describe the z/TPF standard record header</a:t>
            </a:r>
            <a:endParaRPr lang="en-US" sz="1700" dirty="0"/>
          </a:p>
          <a:p>
            <a:pPr marL="0" indent="0">
              <a:buNone/>
            </a:pPr>
            <a:endParaRPr lang="en-AU" sz="1700" dirty="0" smtClean="0">
              <a:latin typeface="Courier New" panose="02070309020205020404" pitchFamily="49" charset="0"/>
              <a:cs typeface="Courier New" panose="02070309020205020404" pitchFamily="49" charset="0"/>
            </a:endParaRPr>
          </a:p>
        </p:txBody>
      </p:sp>
      <p:pic>
        <p:nvPicPr>
          <p:cNvPr id="6" name="Picture 5" descr="tpfsoftware-logo"/>
          <p:cNvPicPr>
            <a:picLocks noChangeAspect="1" noChangeArrowheads="1"/>
          </p:cNvPicPr>
          <p:nvPr/>
        </p:nvPicPr>
        <p:blipFill>
          <a:blip r:embed="rId3" cstate="print"/>
          <a:srcRect/>
          <a:stretch>
            <a:fillRect/>
          </a:stretch>
        </p:blipFill>
        <p:spPr bwMode="auto">
          <a:xfrm>
            <a:off x="6705600" y="6385560"/>
            <a:ext cx="1600200" cy="320040"/>
          </a:xfrm>
          <a:prstGeom prst="rect">
            <a:avLst/>
          </a:prstGeom>
          <a:noFill/>
          <a:ln w="9525">
            <a:noFill/>
            <a:miter lim="800000"/>
            <a:headEnd/>
            <a:tailEnd/>
          </a:ln>
        </p:spPr>
      </p:pic>
      <p:sp>
        <p:nvSpPr>
          <p:cNvPr id="7" name="Slide Number Placeholder 3"/>
          <p:cNvSpPr>
            <a:spLocks noGrp="1"/>
          </p:cNvSpPr>
          <p:nvPr>
            <p:ph type="sldNum" sz="quarter" idx="12"/>
          </p:nvPr>
        </p:nvSpPr>
        <p:spPr>
          <a:xfrm>
            <a:off x="6553200" y="6356350"/>
            <a:ext cx="2133600" cy="365125"/>
          </a:xfrm>
        </p:spPr>
        <p:txBody>
          <a:bodyPr/>
          <a:lstStyle/>
          <a:p>
            <a:fld id="{37660606-2902-4738-BA54-7AA3FE02D229}" type="slidenum">
              <a:rPr lang="en-US" sz="2000" smtClean="0">
                <a:solidFill>
                  <a:schemeClr val="tx1"/>
                </a:solidFill>
              </a:rPr>
              <a:pPr/>
              <a:t>31</a:t>
            </a:fld>
            <a:endParaRPr lang="en-US" sz="2000">
              <a:solidFill>
                <a:schemeClr val="tx1"/>
              </a:solidFill>
            </a:endParaRPr>
          </a:p>
        </p:txBody>
      </p:sp>
    </p:spTree>
    <p:extLst>
      <p:ext uri="{BB962C8B-B14F-4D97-AF65-F5344CB8AC3E}">
        <p14:creationId xmlns:p14="http://schemas.microsoft.com/office/powerpoint/2010/main" val="36775380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solidFill>
                  <a:srgbClr val="002060"/>
                </a:solidFill>
                <a:latin typeface="Cambria" pitchFamily="18" charset="0"/>
              </a:rPr>
              <a:t>File Management</a:t>
            </a:r>
            <a:endParaRPr lang="en-US" dirty="0">
              <a:solidFill>
                <a:srgbClr val="002060"/>
              </a:solidFill>
              <a:latin typeface="Cambria" pitchFamily="18" charset="0"/>
            </a:endParaRPr>
          </a:p>
        </p:txBody>
      </p:sp>
      <p:sp>
        <p:nvSpPr>
          <p:cNvPr id="3" name="Content Placeholder 2"/>
          <p:cNvSpPr>
            <a:spLocks noGrp="1"/>
          </p:cNvSpPr>
          <p:nvPr>
            <p:ph idx="1"/>
          </p:nvPr>
        </p:nvSpPr>
        <p:spPr>
          <a:xfrm>
            <a:off x="304800" y="1082040"/>
            <a:ext cx="8686800" cy="5394960"/>
          </a:xfrm>
        </p:spPr>
        <p:txBody>
          <a:bodyPr>
            <a:normAutofit/>
          </a:bodyPr>
          <a:lstStyle/>
          <a:p>
            <a:pPr marL="0" indent="0">
              <a:buNone/>
            </a:pPr>
            <a:r>
              <a:rPr lang="en-AU" sz="2400" dirty="0" err="1">
                <a:solidFill>
                  <a:schemeClr val="accent1"/>
                </a:solidFill>
              </a:rPr>
              <a:t>rlcha</a:t>
            </a:r>
            <a:r>
              <a:rPr lang="en-AU" sz="2400" dirty="0">
                <a:solidFill>
                  <a:schemeClr val="accent1"/>
                </a:solidFill>
              </a:rPr>
              <a:t>–Release chained file </a:t>
            </a:r>
            <a:r>
              <a:rPr lang="en-AU" sz="2400" dirty="0" smtClean="0">
                <a:solidFill>
                  <a:schemeClr val="accent1"/>
                </a:solidFill>
              </a:rPr>
              <a:t>records</a:t>
            </a:r>
          </a:p>
          <a:p>
            <a:pPr marL="0" indent="0">
              <a:buNone/>
            </a:pPr>
            <a:endParaRPr lang="en-AU" sz="2400" dirty="0">
              <a:solidFill>
                <a:schemeClr val="accent1"/>
              </a:solidFill>
            </a:endParaRPr>
          </a:p>
          <a:p>
            <a:pPr marL="0" indent="0">
              <a:buNone/>
            </a:pPr>
            <a:endParaRPr lang="en-AU" sz="2400" dirty="0" smtClean="0">
              <a:solidFill>
                <a:schemeClr val="accent1"/>
              </a:solidFill>
            </a:endParaRPr>
          </a:p>
          <a:p>
            <a:pPr marL="0" indent="0">
              <a:buNone/>
            </a:pPr>
            <a:r>
              <a:rPr lang="en-AU" sz="1700" b="1" dirty="0"/>
              <a:t>Example:</a:t>
            </a:r>
            <a:endParaRPr lang="en-US" sz="1700" dirty="0"/>
          </a:p>
          <a:p>
            <a:pPr marL="0" indent="0">
              <a:buNone/>
            </a:pPr>
            <a:r>
              <a:rPr lang="en-US" sz="1700" dirty="0"/>
              <a:t>The following example starts the release of the chain of pool record addresses beginning with the address found in the standard header on level D5</a:t>
            </a:r>
            <a:r>
              <a:rPr lang="en-US" sz="1700" dirty="0" smtClean="0"/>
              <a:t>.</a:t>
            </a:r>
          </a:p>
          <a:p>
            <a:pPr marL="0" indent="0">
              <a:buNone/>
            </a:pPr>
            <a:endParaRPr lang="en-US" sz="1700" dirty="0"/>
          </a:p>
          <a:p>
            <a:pPr marL="0" indent="0">
              <a:buNone/>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tpf</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tpfapi.h</a:t>
            </a:r>
            <a:r>
              <a:rPr lang="en-US" sz="1400" dirty="0">
                <a:latin typeface="Courier New" panose="02070309020205020404" pitchFamily="49" charset="0"/>
                <a:cs typeface="Courier New" panose="02070309020205020404" pitchFamily="49" charset="0"/>
              </a:rPr>
              <a:t>&gt;</a:t>
            </a:r>
          </a:p>
          <a:p>
            <a:pPr marL="0" indent="0">
              <a:buNone/>
            </a:pPr>
            <a:r>
              <a:rPr lang="en-US" sz="1400" dirty="0" err="1">
                <a:latin typeface="Courier New" panose="02070309020205020404" pitchFamily="49" charset="0"/>
                <a:cs typeface="Courier New" panose="02070309020205020404" pitchFamily="49" charset="0"/>
              </a:rPr>
              <a:t>struct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stdhdr</a:t>
            </a:r>
            <a:r>
              <a:rPr lang="en-US" sz="1400" dirty="0">
                <a:latin typeface="Courier New" panose="02070309020205020404" pitchFamily="49" charset="0"/>
                <a:cs typeface="Courier New" panose="02070309020205020404" pitchFamily="49" charset="0"/>
              </a:rPr>
              <a:t> *cp0hdr;</a:t>
            </a:r>
          </a:p>
          <a:p>
            <a:pPr marL="0" indent="0">
              <a:buNone/>
            </a:pP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cp0hdr = </a:t>
            </a:r>
            <a:r>
              <a:rPr lang="en-US" sz="1400" dirty="0" err="1">
                <a:latin typeface="Courier New" panose="02070309020205020404" pitchFamily="49" charset="0"/>
                <a:cs typeface="Courier New" panose="02070309020205020404" pitchFamily="49" charset="0"/>
              </a:rPr>
              <a:t>ecbptr</a:t>
            </a:r>
            <a:r>
              <a:rPr lang="en-US" sz="1400" dirty="0">
                <a:latin typeface="Courier New" panose="02070309020205020404" pitchFamily="49" charset="0"/>
                <a:cs typeface="Courier New" panose="02070309020205020404" pitchFamily="49" charset="0"/>
              </a:rPr>
              <a:t>()-&gt;ce1cr5;</a:t>
            </a:r>
          </a:p>
          <a:p>
            <a:pPr marL="0" indent="0">
              <a:buNone/>
            </a:pPr>
            <a:r>
              <a:rPr lang="en-US" sz="1400" dirty="0" err="1">
                <a:latin typeface="Courier New" panose="02070309020205020404" pitchFamily="49" charset="0"/>
                <a:cs typeface="Courier New" panose="02070309020205020404" pitchFamily="49" charset="0"/>
              </a:rPr>
              <a:t>rlcha</a:t>
            </a:r>
            <a:r>
              <a:rPr lang="en-US" sz="1400" dirty="0">
                <a:latin typeface="Courier New" panose="02070309020205020404" pitchFamily="49" charset="0"/>
                <a:cs typeface="Courier New" panose="02070309020205020404" pitchFamily="49" charset="0"/>
              </a:rPr>
              <a:t>(cp0hdr);</a:t>
            </a:r>
          </a:p>
          <a:p>
            <a:pPr marL="0" indent="0">
              <a:buNone/>
            </a:pPr>
            <a:endParaRPr lang="en-AU" sz="1700" dirty="0" smtClean="0">
              <a:latin typeface="Courier New" panose="02070309020205020404" pitchFamily="49" charset="0"/>
              <a:cs typeface="Courier New" panose="02070309020205020404" pitchFamily="49" charset="0"/>
            </a:endParaRPr>
          </a:p>
        </p:txBody>
      </p:sp>
      <p:pic>
        <p:nvPicPr>
          <p:cNvPr id="6" name="Picture 5" descr="tpfsoftware-logo"/>
          <p:cNvPicPr>
            <a:picLocks noChangeAspect="1" noChangeArrowheads="1"/>
          </p:cNvPicPr>
          <p:nvPr/>
        </p:nvPicPr>
        <p:blipFill>
          <a:blip r:embed="rId3" cstate="print"/>
          <a:srcRect/>
          <a:stretch>
            <a:fillRect/>
          </a:stretch>
        </p:blipFill>
        <p:spPr bwMode="auto">
          <a:xfrm>
            <a:off x="6705600" y="6385560"/>
            <a:ext cx="1600200" cy="320040"/>
          </a:xfrm>
          <a:prstGeom prst="rect">
            <a:avLst/>
          </a:prstGeom>
          <a:noFill/>
          <a:ln w="9525">
            <a:noFill/>
            <a:miter lim="800000"/>
            <a:headEnd/>
            <a:tailEnd/>
          </a:ln>
        </p:spPr>
      </p:pic>
      <p:sp>
        <p:nvSpPr>
          <p:cNvPr id="7" name="Slide Number Placeholder 3"/>
          <p:cNvSpPr>
            <a:spLocks noGrp="1"/>
          </p:cNvSpPr>
          <p:nvPr>
            <p:ph type="sldNum" sz="quarter" idx="12"/>
          </p:nvPr>
        </p:nvSpPr>
        <p:spPr>
          <a:xfrm>
            <a:off x="6553200" y="6356350"/>
            <a:ext cx="2133600" cy="365125"/>
          </a:xfrm>
        </p:spPr>
        <p:txBody>
          <a:bodyPr/>
          <a:lstStyle/>
          <a:p>
            <a:fld id="{37660606-2902-4738-BA54-7AA3FE02D229}" type="slidenum">
              <a:rPr lang="en-US" sz="2000" smtClean="0">
                <a:solidFill>
                  <a:schemeClr val="tx1"/>
                </a:solidFill>
              </a:rPr>
              <a:pPr/>
              <a:t>32</a:t>
            </a:fld>
            <a:endParaRPr lang="en-US" sz="2000">
              <a:solidFill>
                <a:schemeClr val="tx1"/>
              </a:solidFill>
            </a:endParaRPr>
          </a:p>
        </p:txBody>
      </p:sp>
    </p:spTree>
    <p:extLst>
      <p:ext uri="{BB962C8B-B14F-4D97-AF65-F5344CB8AC3E}">
        <p14:creationId xmlns:p14="http://schemas.microsoft.com/office/powerpoint/2010/main" val="28608326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solidFill>
                  <a:srgbClr val="002060"/>
                </a:solidFill>
                <a:latin typeface="Cambria" pitchFamily="18" charset="0"/>
              </a:rPr>
              <a:t>Process Management</a:t>
            </a:r>
            <a:endParaRPr lang="en-US" dirty="0">
              <a:solidFill>
                <a:srgbClr val="002060"/>
              </a:solidFill>
              <a:latin typeface="Cambria" pitchFamily="18" charset="0"/>
            </a:endParaRPr>
          </a:p>
        </p:txBody>
      </p:sp>
      <p:sp>
        <p:nvSpPr>
          <p:cNvPr id="3" name="Content Placeholder 2"/>
          <p:cNvSpPr>
            <a:spLocks noGrp="1"/>
          </p:cNvSpPr>
          <p:nvPr>
            <p:ph idx="1"/>
          </p:nvPr>
        </p:nvSpPr>
        <p:spPr>
          <a:xfrm>
            <a:off x="304800" y="1082040"/>
            <a:ext cx="8686800" cy="5394960"/>
          </a:xfrm>
        </p:spPr>
        <p:txBody>
          <a:bodyPr>
            <a:normAutofit/>
          </a:bodyPr>
          <a:lstStyle/>
          <a:p>
            <a:pPr marL="0" indent="0">
              <a:buNone/>
            </a:pPr>
            <a:r>
              <a:rPr lang="en-AU" sz="2400" dirty="0" err="1">
                <a:solidFill>
                  <a:schemeClr val="accent1"/>
                </a:solidFill>
              </a:rPr>
              <a:t>entrc</a:t>
            </a:r>
            <a:r>
              <a:rPr lang="en-AU" sz="2400" dirty="0">
                <a:solidFill>
                  <a:schemeClr val="accent1"/>
                </a:solidFill>
              </a:rPr>
              <a:t>–Enter a program with expected </a:t>
            </a:r>
            <a:r>
              <a:rPr lang="en-AU" sz="2400" dirty="0" smtClean="0">
                <a:solidFill>
                  <a:schemeClr val="accent1"/>
                </a:solidFill>
              </a:rPr>
              <a:t>return</a:t>
            </a:r>
          </a:p>
          <a:p>
            <a:pPr marL="0" indent="0">
              <a:buNone/>
            </a:pPr>
            <a:r>
              <a:rPr lang="en-AU" sz="1700" b="1" dirty="0"/>
              <a:t>Description: </a:t>
            </a:r>
            <a:endParaRPr lang="en-US" sz="1700" dirty="0"/>
          </a:p>
          <a:p>
            <a:r>
              <a:rPr lang="en-AU" sz="1700" dirty="0"/>
              <a:t>Transfers control to the specified program. The address of NSI in the calling program is saved for the expected return</a:t>
            </a:r>
            <a:r>
              <a:rPr lang="en-AU" sz="1700" dirty="0" smtClean="0"/>
              <a:t>.</a:t>
            </a:r>
          </a:p>
          <a:p>
            <a:pPr marL="0" indent="0">
              <a:buNone/>
            </a:pPr>
            <a:endParaRPr lang="en-AU" sz="1700" dirty="0" smtClean="0"/>
          </a:p>
          <a:p>
            <a:pPr marL="0" indent="0">
              <a:buNone/>
            </a:pPr>
            <a:r>
              <a:rPr lang="en-AU" sz="1700" b="1" dirty="0" smtClean="0"/>
              <a:t>Format:</a:t>
            </a:r>
            <a:endParaRPr lang="en-US" sz="1700" b="1" dirty="0" smtClean="0"/>
          </a:p>
          <a:p>
            <a:pPr marL="0" indent="0">
              <a:buNone/>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tpf</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tpfapi.h</a:t>
            </a:r>
            <a:r>
              <a:rPr lang="en-US" sz="1400" dirty="0" smtClean="0">
                <a:latin typeface="Courier New" panose="02070309020205020404" pitchFamily="49" charset="0"/>
                <a:cs typeface="Courier New" panose="02070309020205020404" pitchFamily="49" charset="0"/>
              </a:rPr>
              <a:t>&gt;</a:t>
            </a:r>
          </a:p>
          <a:p>
            <a:pPr marL="0" indent="0">
              <a:buNone/>
            </a:pPr>
            <a:r>
              <a:rPr lang="en-AU" sz="1400" dirty="0" smtClean="0">
                <a:latin typeface="Courier New" panose="02070309020205020404" pitchFamily="49" charset="0"/>
                <a:cs typeface="Courier New" panose="02070309020205020404" pitchFamily="49" charset="0"/>
              </a:rPr>
              <a:t>void    </a:t>
            </a:r>
            <a:r>
              <a:rPr lang="en-AU" sz="1400" dirty="0">
                <a:latin typeface="Courier New" panose="02070309020205020404" pitchFamily="49" charset="0"/>
                <a:cs typeface="Courier New" panose="02070309020205020404" pitchFamily="49" charset="0"/>
              </a:rPr>
              <a:t>*</a:t>
            </a:r>
            <a:r>
              <a:rPr lang="en-AU" sz="1400" dirty="0" err="1">
                <a:latin typeface="Courier New" panose="02070309020205020404" pitchFamily="49" charset="0"/>
                <a:cs typeface="Courier New" panose="02070309020205020404" pitchFamily="49" charset="0"/>
              </a:rPr>
              <a:t>entrc</a:t>
            </a:r>
            <a:r>
              <a:rPr lang="en-AU" sz="1400" dirty="0">
                <a:latin typeface="Courier New" panose="02070309020205020404" pitchFamily="49" charset="0"/>
                <a:cs typeface="Courier New" panose="02070309020205020404" pitchFamily="49" charset="0"/>
              </a:rPr>
              <a:t>(</a:t>
            </a:r>
            <a:r>
              <a:rPr lang="en-AU" sz="1400" dirty="0" err="1">
                <a:latin typeface="Courier New" panose="02070309020205020404" pitchFamily="49" charset="0"/>
                <a:cs typeface="Courier New" panose="02070309020205020404" pitchFamily="49" charset="0"/>
              </a:rPr>
              <a:t>const</a:t>
            </a:r>
            <a:r>
              <a:rPr lang="en-AU" sz="1400" dirty="0">
                <a:latin typeface="Courier New" panose="02070309020205020404" pitchFamily="49" charset="0"/>
                <a:cs typeface="Courier New" panose="02070309020205020404" pitchFamily="49" charset="0"/>
              </a:rPr>
              <a:t> char *program, </a:t>
            </a:r>
            <a:r>
              <a:rPr lang="en-AU" sz="1400" dirty="0" smtClean="0">
                <a:latin typeface="Courier New" panose="02070309020205020404" pitchFamily="49" charset="0"/>
                <a:cs typeface="Courier New" panose="02070309020205020404" pitchFamily="49" charset="0"/>
              </a:rPr>
              <a:t>...);</a:t>
            </a:r>
          </a:p>
          <a:p>
            <a:pPr marL="0" indent="0">
              <a:buNone/>
            </a:pPr>
            <a:endParaRPr lang="en-AU" sz="1400" dirty="0" smtClean="0">
              <a:latin typeface="Courier New" panose="02070309020205020404" pitchFamily="49" charset="0"/>
              <a:cs typeface="Courier New" panose="02070309020205020404" pitchFamily="49" charset="0"/>
            </a:endParaRPr>
          </a:p>
          <a:p>
            <a:pPr marL="0" indent="0">
              <a:buNone/>
            </a:pPr>
            <a:r>
              <a:rPr lang="en-AU" sz="1700" b="1" dirty="0" smtClean="0"/>
              <a:t>Parameters</a:t>
            </a:r>
            <a:r>
              <a:rPr lang="en-AU" sz="1700" b="1" dirty="0"/>
              <a:t>:</a:t>
            </a:r>
            <a:endParaRPr lang="en-US" sz="1700" dirty="0"/>
          </a:p>
          <a:p>
            <a:pPr marL="0" indent="0">
              <a:buNone/>
            </a:pPr>
            <a:r>
              <a:rPr lang="en-AU" sz="1700" b="1" dirty="0"/>
              <a:t>program</a:t>
            </a:r>
            <a:endParaRPr lang="en-US" sz="1700" dirty="0"/>
          </a:p>
          <a:p>
            <a:pPr marL="457200" lvl="1" indent="0">
              <a:buNone/>
            </a:pPr>
            <a:r>
              <a:rPr lang="en-US" sz="1700" dirty="0"/>
              <a:t>Pointer to the name of the application program you want to enter. Program must be the 4-character name of a basic assembler language (BAL) segment or a C shared object (CSO</a:t>
            </a:r>
            <a:r>
              <a:rPr lang="en-US" sz="1700" dirty="0" smtClean="0"/>
              <a:t>).</a:t>
            </a:r>
          </a:p>
          <a:p>
            <a:pPr marL="457200" lvl="1" indent="0">
              <a:buNone/>
            </a:pPr>
            <a:endParaRPr lang="en-US" sz="1700" dirty="0"/>
          </a:p>
          <a:p>
            <a:pPr marL="0" indent="0">
              <a:buNone/>
            </a:pPr>
            <a:r>
              <a:rPr lang="en-AU" sz="1700" b="1" dirty="0"/>
              <a:t>Return Conditions:</a:t>
            </a:r>
            <a:endParaRPr lang="en-US" sz="1700" dirty="0"/>
          </a:p>
          <a:p>
            <a:r>
              <a:rPr lang="en-US" sz="1700" dirty="0"/>
              <a:t>If program specifies a BAL segment, this function does not return data. When a pointer to </a:t>
            </a:r>
            <a:r>
              <a:rPr lang="en-US" sz="1700" dirty="0" err="1"/>
              <a:t>struct</a:t>
            </a:r>
            <a:r>
              <a:rPr lang="en-US" sz="1700" dirty="0"/>
              <a:t> </a:t>
            </a:r>
            <a:r>
              <a:rPr lang="en-US" sz="1700" dirty="0" err="1"/>
              <a:t>TPF_regs</a:t>
            </a:r>
            <a:r>
              <a:rPr lang="en-US" sz="1700" dirty="0"/>
              <a:t> is coded, </a:t>
            </a:r>
            <a:r>
              <a:rPr lang="en-US" sz="1700" dirty="0" err="1"/>
              <a:t>struct</a:t>
            </a:r>
            <a:r>
              <a:rPr lang="en-US" sz="1700" dirty="0"/>
              <a:t> </a:t>
            </a:r>
            <a:r>
              <a:rPr lang="en-US" sz="1700" dirty="0" err="1"/>
              <a:t>TPF_regs</a:t>
            </a:r>
            <a:r>
              <a:rPr lang="en-US" sz="1700" dirty="0"/>
              <a:t> stores R0-R7 from the program called, and data can be returned through </a:t>
            </a:r>
            <a:r>
              <a:rPr lang="en-US" sz="1700" dirty="0" err="1"/>
              <a:t>struct</a:t>
            </a:r>
            <a:r>
              <a:rPr lang="en-US" sz="1700" dirty="0"/>
              <a:t> </a:t>
            </a:r>
            <a:r>
              <a:rPr lang="en-US" sz="1700" dirty="0" err="1"/>
              <a:t>TPF_regs</a:t>
            </a:r>
            <a:r>
              <a:rPr lang="en-US" sz="1700" dirty="0"/>
              <a:t>.</a:t>
            </a:r>
            <a:endParaRPr lang="en-AU" sz="1700" dirty="0">
              <a:latin typeface="Courier New" panose="02070309020205020404" pitchFamily="49" charset="0"/>
              <a:cs typeface="Courier New" panose="02070309020205020404" pitchFamily="49" charset="0"/>
            </a:endParaRPr>
          </a:p>
        </p:txBody>
      </p:sp>
      <p:pic>
        <p:nvPicPr>
          <p:cNvPr id="6" name="Picture 5" descr="tpfsoftware-logo"/>
          <p:cNvPicPr>
            <a:picLocks noChangeAspect="1" noChangeArrowheads="1"/>
          </p:cNvPicPr>
          <p:nvPr/>
        </p:nvPicPr>
        <p:blipFill>
          <a:blip r:embed="rId3" cstate="print"/>
          <a:srcRect/>
          <a:stretch>
            <a:fillRect/>
          </a:stretch>
        </p:blipFill>
        <p:spPr bwMode="auto">
          <a:xfrm>
            <a:off x="6705600" y="6385560"/>
            <a:ext cx="1600200" cy="320040"/>
          </a:xfrm>
          <a:prstGeom prst="rect">
            <a:avLst/>
          </a:prstGeom>
          <a:noFill/>
          <a:ln w="9525">
            <a:noFill/>
            <a:miter lim="800000"/>
            <a:headEnd/>
            <a:tailEnd/>
          </a:ln>
        </p:spPr>
      </p:pic>
      <p:sp>
        <p:nvSpPr>
          <p:cNvPr id="7" name="Slide Number Placeholder 3"/>
          <p:cNvSpPr>
            <a:spLocks noGrp="1"/>
          </p:cNvSpPr>
          <p:nvPr>
            <p:ph type="sldNum" sz="quarter" idx="12"/>
          </p:nvPr>
        </p:nvSpPr>
        <p:spPr>
          <a:xfrm>
            <a:off x="6553200" y="6356350"/>
            <a:ext cx="2133600" cy="365125"/>
          </a:xfrm>
        </p:spPr>
        <p:txBody>
          <a:bodyPr/>
          <a:lstStyle/>
          <a:p>
            <a:fld id="{37660606-2902-4738-BA54-7AA3FE02D229}" type="slidenum">
              <a:rPr lang="en-US" sz="2000" smtClean="0">
                <a:solidFill>
                  <a:schemeClr val="tx1"/>
                </a:solidFill>
              </a:rPr>
              <a:pPr/>
              <a:t>33</a:t>
            </a:fld>
            <a:endParaRPr lang="en-US" sz="2000">
              <a:solidFill>
                <a:schemeClr val="tx1"/>
              </a:solidFill>
            </a:endParaRPr>
          </a:p>
        </p:txBody>
      </p:sp>
    </p:spTree>
    <p:extLst>
      <p:ext uri="{BB962C8B-B14F-4D97-AF65-F5344CB8AC3E}">
        <p14:creationId xmlns:p14="http://schemas.microsoft.com/office/powerpoint/2010/main" val="41486614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solidFill>
                  <a:srgbClr val="002060"/>
                </a:solidFill>
                <a:latin typeface="Cambria" pitchFamily="18" charset="0"/>
              </a:rPr>
              <a:t>Process Management</a:t>
            </a:r>
            <a:endParaRPr lang="en-US" dirty="0">
              <a:solidFill>
                <a:srgbClr val="002060"/>
              </a:solidFill>
              <a:latin typeface="Cambria" pitchFamily="18" charset="0"/>
            </a:endParaRPr>
          </a:p>
        </p:txBody>
      </p:sp>
      <p:sp>
        <p:nvSpPr>
          <p:cNvPr id="3" name="Content Placeholder 2"/>
          <p:cNvSpPr>
            <a:spLocks noGrp="1"/>
          </p:cNvSpPr>
          <p:nvPr>
            <p:ph idx="1"/>
          </p:nvPr>
        </p:nvSpPr>
        <p:spPr>
          <a:xfrm>
            <a:off x="304800" y="1082040"/>
            <a:ext cx="8686800" cy="5394960"/>
          </a:xfrm>
        </p:spPr>
        <p:txBody>
          <a:bodyPr>
            <a:normAutofit/>
          </a:bodyPr>
          <a:lstStyle/>
          <a:p>
            <a:pPr marL="0" indent="0">
              <a:buNone/>
            </a:pPr>
            <a:r>
              <a:rPr lang="en-AU" sz="2400" dirty="0" err="1">
                <a:solidFill>
                  <a:schemeClr val="accent1"/>
                </a:solidFill>
              </a:rPr>
              <a:t>entrc</a:t>
            </a:r>
            <a:r>
              <a:rPr lang="en-AU" sz="2400" dirty="0">
                <a:solidFill>
                  <a:schemeClr val="accent1"/>
                </a:solidFill>
              </a:rPr>
              <a:t>–Enter a program with expected </a:t>
            </a:r>
            <a:r>
              <a:rPr lang="en-AU" sz="2400" dirty="0" smtClean="0">
                <a:solidFill>
                  <a:schemeClr val="accent1"/>
                </a:solidFill>
              </a:rPr>
              <a:t>return</a:t>
            </a:r>
          </a:p>
          <a:p>
            <a:pPr marL="0" indent="0">
              <a:buNone/>
            </a:pPr>
            <a:r>
              <a:rPr lang="en-AU" sz="1700" b="1" dirty="0"/>
              <a:t>Example:</a:t>
            </a:r>
            <a:endParaRPr lang="en-US" sz="1700" dirty="0"/>
          </a:p>
          <a:p>
            <a:pPr marL="0" indent="0">
              <a:buNone/>
            </a:pPr>
            <a:r>
              <a:rPr lang="en-AU" sz="1700" b="1" dirty="0"/>
              <a:t>      </a:t>
            </a:r>
            <a:r>
              <a:rPr lang="en-US" sz="1700" dirty="0"/>
              <a:t>The following example shows different BAL </a:t>
            </a:r>
            <a:r>
              <a:rPr lang="en-US" sz="1700" dirty="0" err="1"/>
              <a:t>progams</a:t>
            </a:r>
            <a:r>
              <a:rPr lang="en-US" sz="1700" dirty="0"/>
              <a:t> and CSO calls.</a:t>
            </a:r>
          </a:p>
          <a:p>
            <a:pPr marL="0" indent="0">
              <a:buNone/>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tpf</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tpfapi.h</a:t>
            </a:r>
            <a:r>
              <a:rPr lang="en-US" sz="1400" dirty="0">
                <a:latin typeface="Courier New" panose="02070309020205020404" pitchFamily="49" charset="0"/>
                <a:cs typeface="Courier New" panose="02070309020205020404" pitchFamily="49" charset="0"/>
              </a:rPr>
              <a:t>&gt;                                                 </a:t>
            </a:r>
          </a:p>
          <a:p>
            <a:pPr marL="0" indent="0">
              <a:buNone/>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tpf</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tpfregs.h</a:t>
            </a:r>
            <a:r>
              <a:rPr lang="en-US" sz="1400" dirty="0">
                <a:latin typeface="Courier New" panose="02070309020205020404" pitchFamily="49" charset="0"/>
                <a:cs typeface="Courier New" panose="02070309020205020404" pitchFamily="49" charset="0"/>
              </a:rPr>
              <a:t>&gt;                                                </a:t>
            </a:r>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pPr marL="0" indent="0">
              <a:buNone/>
            </a:pPr>
            <a:r>
              <a:rPr lang="en-US" sz="1400" dirty="0" err="1">
                <a:latin typeface="Courier New" panose="02070309020205020404" pitchFamily="49" charset="0"/>
                <a:cs typeface="Courier New" panose="02070309020205020404" pitchFamily="49" charset="0"/>
              </a:rPr>
              <a:t>struct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mystruct</a:t>
            </a:r>
            <a:r>
              <a:rPr lang="en-US" sz="1400" dirty="0">
                <a:latin typeface="Courier New" panose="02070309020205020404" pitchFamily="49" charset="0"/>
                <a:cs typeface="Courier New" panose="02070309020205020404" pitchFamily="49" charset="0"/>
              </a:rPr>
              <a:t> {                                                       </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f1;                                                        </a:t>
            </a:r>
          </a:p>
          <a:p>
            <a:pPr marL="0" indent="0">
              <a:buNone/>
            </a:pPr>
            <a:r>
              <a:rPr lang="en-US" sz="1400" dirty="0">
                <a:latin typeface="Courier New" panose="02070309020205020404" pitchFamily="49" charset="0"/>
                <a:cs typeface="Courier New" panose="02070309020205020404" pitchFamily="49" charset="0"/>
              </a:rPr>
              <a:t>        char f2;                                                        </a:t>
            </a:r>
          </a:p>
          <a:p>
            <a:pPr marL="0" indent="0">
              <a:buNone/>
            </a:pPr>
            <a:r>
              <a:rPr lang="en-US" sz="1400" dirty="0">
                <a:latin typeface="Courier New" panose="02070309020205020404" pitchFamily="49" charset="0"/>
                <a:cs typeface="Courier New" panose="02070309020205020404" pitchFamily="49" charset="0"/>
              </a:rPr>
              <a:t>        long f3;                                                        </a:t>
            </a:r>
          </a:p>
          <a:p>
            <a:pPr marL="0"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void </a:t>
            </a:r>
            <a:r>
              <a:rPr lang="en-US" sz="1400" dirty="0" err="1">
                <a:latin typeface="Courier New" panose="02070309020205020404" pitchFamily="49" charset="0"/>
                <a:cs typeface="Courier New" panose="02070309020205020404" pitchFamily="49" charset="0"/>
              </a:rPr>
              <a:t>call_programs</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struct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TPF_regs</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regs</a:t>
            </a: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char *</a:t>
            </a:r>
            <a:r>
              <a:rPr lang="en-US" sz="1400" dirty="0" err="1">
                <a:latin typeface="Courier New" panose="02070309020205020404" pitchFamily="49" charset="0"/>
                <a:cs typeface="Courier New" panose="02070309020205020404" pitchFamily="49" charset="0"/>
              </a:rPr>
              <a:t>myprogram</a:t>
            </a:r>
            <a:r>
              <a:rPr lang="en-US" sz="1400" dirty="0">
                <a:latin typeface="Courier New" panose="02070309020205020404" pitchFamily="49" charset="0"/>
                <a:cs typeface="Courier New" panose="02070309020205020404" pitchFamily="49" charset="0"/>
              </a:rPr>
              <a:t> = </a:t>
            </a:r>
            <a:r>
              <a:rPr lang="en-US" sz="1400" dirty="0" smtClean="0">
                <a:latin typeface="Courier New" panose="02070309020205020404" pitchFamily="49" charset="0"/>
                <a:cs typeface="Courier New" panose="02070309020205020404" pitchFamily="49" charset="0"/>
              </a:rPr>
              <a:t>“ABCD";                                                                                                                  </a:t>
            </a: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struct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mystruct</a:t>
            </a:r>
            <a:r>
              <a:rPr lang="en-US" sz="1400" dirty="0">
                <a:latin typeface="Courier New" panose="02070309020205020404" pitchFamily="49" charset="0"/>
                <a:cs typeface="Courier New" panose="02070309020205020404" pitchFamily="49" charset="0"/>
              </a:rPr>
              <a:t> ms1 = {1, 'z', 2000000</a:t>
            </a:r>
            <a:r>
              <a:rPr lang="en-US" sz="1400" dirty="0" smtClean="0">
                <a:latin typeface="Courier New" panose="02070309020205020404" pitchFamily="49" charset="0"/>
                <a:cs typeface="Courier New" panose="02070309020205020404" pitchFamily="49" charset="0"/>
              </a:rPr>
              <a:t>};</a:t>
            </a:r>
          </a:p>
          <a:p>
            <a:pPr marL="0" indent="0">
              <a:buNone/>
            </a:pPr>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    /* Call a BAL program using </a:t>
            </a:r>
            <a:r>
              <a:rPr lang="en-US" sz="1400" dirty="0" err="1">
                <a:latin typeface="Courier New" panose="02070309020205020404" pitchFamily="49" charset="0"/>
                <a:cs typeface="Courier New" panose="02070309020205020404" pitchFamily="49" charset="0"/>
              </a:rPr>
              <a:t>regs</a:t>
            </a:r>
            <a:r>
              <a:rPr lang="en-US" sz="1400" dirty="0">
                <a:latin typeface="Courier New" panose="02070309020205020404" pitchFamily="49" charset="0"/>
                <a:cs typeface="Courier New" panose="02070309020205020404" pitchFamily="49" charset="0"/>
              </a:rPr>
              <a:t> in 64-bit mode */                  </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entrc</a:t>
            </a:r>
            <a:r>
              <a:rPr lang="en-US" sz="1400" dirty="0" smtClean="0">
                <a:latin typeface="Courier New" panose="02070309020205020404" pitchFamily="49" charset="0"/>
                <a:cs typeface="Courier New" panose="02070309020205020404" pitchFamily="49" charset="0"/>
              </a:rPr>
              <a:t>(“ABCD", </a:t>
            </a:r>
            <a:r>
              <a:rPr lang="en-US" sz="1400" dirty="0">
                <a:latin typeface="Courier New" panose="02070309020205020404" pitchFamily="49" charset="0"/>
                <a:cs typeface="Courier New" panose="02070309020205020404" pitchFamily="49" charset="0"/>
              </a:rPr>
              <a:t>TPF_regs_Call64(</a:t>
            </a:r>
            <a:r>
              <a:rPr lang="en-US" sz="1400" dirty="0" err="1">
                <a:latin typeface="Courier New" panose="02070309020205020404" pitchFamily="49" charset="0"/>
                <a:cs typeface="Courier New" panose="02070309020205020404" pitchFamily="49" charset="0"/>
              </a:rPr>
              <a:t>regs</a:t>
            </a:r>
            <a:r>
              <a:rPr lang="en-US" sz="1400" dirty="0">
                <a:latin typeface="Courier New" panose="02070309020205020404" pitchFamily="49" charset="0"/>
                <a:cs typeface="Courier New" panose="02070309020205020404" pitchFamily="49" charset="0"/>
              </a:rPr>
              <a:t>));</a:t>
            </a:r>
            <a:endParaRPr lang="en-US" sz="1400" dirty="0" smtClean="0">
              <a:latin typeface="Courier New" panose="02070309020205020404" pitchFamily="49" charset="0"/>
              <a:cs typeface="Courier New" panose="02070309020205020404" pitchFamily="49" charset="0"/>
            </a:endParaRPr>
          </a:p>
          <a:p>
            <a:pPr marL="0" indent="0">
              <a:buNone/>
            </a:pPr>
            <a:r>
              <a:rPr lang="en-US" sz="1400" dirty="0" smtClean="0">
                <a:latin typeface="Courier New" panose="02070309020205020404" pitchFamily="49" charset="0"/>
                <a:cs typeface="Courier New" panose="02070309020205020404" pitchFamily="49" charset="0"/>
              </a:rPr>
              <a:t> </a:t>
            </a:r>
            <a:endParaRPr lang="en-AU" sz="1400" dirty="0">
              <a:latin typeface="Courier New" panose="02070309020205020404" pitchFamily="49" charset="0"/>
              <a:cs typeface="Courier New" panose="02070309020205020404" pitchFamily="49" charset="0"/>
            </a:endParaRPr>
          </a:p>
        </p:txBody>
      </p:sp>
      <p:pic>
        <p:nvPicPr>
          <p:cNvPr id="6" name="Picture 5" descr="tpfsoftware-logo"/>
          <p:cNvPicPr>
            <a:picLocks noChangeAspect="1" noChangeArrowheads="1"/>
          </p:cNvPicPr>
          <p:nvPr/>
        </p:nvPicPr>
        <p:blipFill>
          <a:blip r:embed="rId3" cstate="print"/>
          <a:srcRect/>
          <a:stretch>
            <a:fillRect/>
          </a:stretch>
        </p:blipFill>
        <p:spPr bwMode="auto">
          <a:xfrm>
            <a:off x="6705600" y="6385560"/>
            <a:ext cx="1600200" cy="320040"/>
          </a:xfrm>
          <a:prstGeom prst="rect">
            <a:avLst/>
          </a:prstGeom>
          <a:noFill/>
          <a:ln w="9525">
            <a:noFill/>
            <a:miter lim="800000"/>
            <a:headEnd/>
            <a:tailEnd/>
          </a:ln>
        </p:spPr>
      </p:pic>
      <p:sp>
        <p:nvSpPr>
          <p:cNvPr id="7" name="Slide Number Placeholder 3"/>
          <p:cNvSpPr>
            <a:spLocks noGrp="1"/>
          </p:cNvSpPr>
          <p:nvPr>
            <p:ph type="sldNum" sz="quarter" idx="12"/>
          </p:nvPr>
        </p:nvSpPr>
        <p:spPr>
          <a:xfrm>
            <a:off x="6553200" y="6356350"/>
            <a:ext cx="2133600" cy="365125"/>
          </a:xfrm>
        </p:spPr>
        <p:txBody>
          <a:bodyPr/>
          <a:lstStyle/>
          <a:p>
            <a:fld id="{37660606-2902-4738-BA54-7AA3FE02D229}" type="slidenum">
              <a:rPr lang="en-US" sz="2000" smtClean="0">
                <a:solidFill>
                  <a:schemeClr val="tx1"/>
                </a:solidFill>
              </a:rPr>
              <a:pPr/>
              <a:t>34</a:t>
            </a:fld>
            <a:endParaRPr lang="en-US" sz="2000">
              <a:solidFill>
                <a:schemeClr val="tx1"/>
              </a:solidFill>
            </a:endParaRPr>
          </a:p>
        </p:txBody>
      </p:sp>
    </p:spTree>
    <p:extLst>
      <p:ext uri="{BB962C8B-B14F-4D97-AF65-F5344CB8AC3E}">
        <p14:creationId xmlns:p14="http://schemas.microsoft.com/office/powerpoint/2010/main" val="41483731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solidFill>
                  <a:srgbClr val="002060"/>
                </a:solidFill>
                <a:latin typeface="Cambria" pitchFamily="18" charset="0"/>
              </a:rPr>
              <a:t>Process Management</a:t>
            </a:r>
            <a:endParaRPr lang="en-US" dirty="0">
              <a:solidFill>
                <a:srgbClr val="002060"/>
              </a:solidFill>
              <a:latin typeface="Cambria" pitchFamily="18" charset="0"/>
            </a:endParaRPr>
          </a:p>
        </p:txBody>
      </p:sp>
      <p:sp>
        <p:nvSpPr>
          <p:cNvPr id="3" name="Content Placeholder 2"/>
          <p:cNvSpPr>
            <a:spLocks noGrp="1"/>
          </p:cNvSpPr>
          <p:nvPr>
            <p:ph idx="1"/>
          </p:nvPr>
        </p:nvSpPr>
        <p:spPr>
          <a:xfrm>
            <a:off x="304800" y="1082040"/>
            <a:ext cx="8686800" cy="5394960"/>
          </a:xfrm>
        </p:spPr>
        <p:txBody>
          <a:bodyPr>
            <a:normAutofit fontScale="92500" lnSpcReduction="10000"/>
          </a:bodyPr>
          <a:lstStyle/>
          <a:p>
            <a:pPr marL="0" indent="0">
              <a:buNone/>
            </a:pPr>
            <a:r>
              <a:rPr lang="en-AU" sz="2600" dirty="0" err="1">
                <a:solidFill>
                  <a:schemeClr val="accent1"/>
                </a:solidFill>
              </a:rPr>
              <a:t>entrc</a:t>
            </a:r>
            <a:r>
              <a:rPr lang="en-AU" sz="2600" dirty="0">
                <a:solidFill>
                  <a:schemeClr val="accent1"/>
                </a:solidFill>
              </a:rPr>
              <a:t>–Enter a program with expected </a:t>
            </a:r>
            <a:r>
              <a:rPr lang="en-AU" sz="2600" dirty="0" smtClean="0">
                <a:solidFill>
                  <a:schemeClr val="accent1"/>
                </a:solidFill>
              </a:rPr>
              <a:t>return</a:t>
            </a:r>
          </a:p>
          <a:p>
            <a:pPr marL="0" indent="0">
              <a:buNone/>
            </a:pPr>
            <a:r>
              <a:rPr lang="en-US" sz="1500" dirty="0">
                <a:latin typeface="Courier New" panose="02070309020205020404" pitchFamily="49" charset="0"/>
                <a:cs typeface="Courier New" panose="02070309020205020404" pitchFamily="49" charset="0"/>
              </a:rPr>
              <a:t> /* Call a BAL program using </a:t>
            </a:r>
            <a:r>
              <a:rPr lang="en-US" sz="1500" dirty="0" err="1">
                <a:latin typeface="Courier New" panose="02070309020205020404" pitchFamily="49" charset="0"/>
                <a:cs typeface="Courier New" panose="02070309020205020404" pitchFamily="49" charset="0"/>
              </a:rPr>
              <a:t>regs</a:t>
            </a:r>
            <a:r>
              <a:rPr lang="en-US" sz="1500" dirty="0">
                <a:latin typeface="Courier New" panose="02070309020205020404" pitchFamily="49" charset="0"/>
                <a:cs typeface="Courier New" panose="02070309020205020404" pitchFamily="49" charset="0"/>
              </a:rPr>
              <a:t> in 31-bit mode */                  </a:t>
            </a:r>
          </a:p>
          <a:p>
            <a:pPr marL="0" indent="0">
              <a:buNone/>
            </a:pP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entrc</a:t>
            </a: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myprogram</a:t>
            </a: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regs</a:t>
            </a:r>
            <a:r>
              <a:rPr lang="en-US" sz="1500" dirty="0">
                <a:latin typeface="Courier New" panose="02070309020205020404" pitchFamily="49" charset="0"/>
                <a:cs typeface="Courier New" panose="02070309020205020404" pitchFamily="49" charset="0"/>
              </a:rPr>
              <a:t>);                                             </a:t>
            </a:r>
          </a:p>
          <a:p>
            <a:pPr marL="0" indent="0">
              <a:buNone/>
            </a:pPr>
            <a:r>
              <a:rPr lang="en-US" sz="1500" dirty="0">
                <a:latin typeface="Courier New" panose="02070309020205020404" pitchFamily="49" charset="0"/>
                <a:cs typeface="Courier New" panose="02070309020205020404" pitchFamily="49" charset="0"/>
              </a:rPr>
              <a:t>                                                                        </a:t>
            </a:r>
          </a:p>
          <a:p>
            <a:pPr marL="0" indent="0">
              <a:buNone/>
            </a:pPr>
            <a:r>
              <a:rPr lang="en-US" sz="1500" dirty="0">
                <a:latin typeface="Courier New" panose="02070309020205020404" pitchFamily="49" charset="0"/>
                <a:cs typeface="Courier New" panose="02070309020205020404" pitchFamily="49" charset="0"/>
              </a:rPr>
              <a:t>    /* Call a BAL program without </a:t>
            </a:r>
            <a:r>
              <a:rPr lang="en-US" sz="1500" dirty="0" err="1">
                <a:latin typeface="Courier New" panose="02070309020205020404" pitchFamily="49" charset="0"/>
                <a:cs typeface="Courier New" panose="02070309020205020404" pitchFamily="49" charset="0"/>
              </a:rPr>
              <a:t>TPF_regs</a:t>
            </a:r>
            <a:r>
              <a:rPr lang="en-US" sz="1500" dirty="0">
                <a:latin typeface="Courier New" panose="02070309020205020404" pitchFamily="49" charset="0"/>
                <a:cs typeface="Courier New" panose="02070309020205020404" pitchFamily="49" charset="0"/>
              </a:rPr>
              <a:t>*/                            </a:t>
            </a:r>
          </a:p>
          <a:p>
            <a:pPr marL="0" indent="0">
              <a:buNone/>
            </a:pP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entrc</a:t>
            </a:r>
            <a:r>
              <a:rPr lang="en-US" sz="1500" dirty="0" smtClean="0">
                <a:latin typeface="Courier New" panose="02070309020205020404" pitchFamily="49" charset="0"/>
                <a:cs typeface="Courier New" panose="02070309020205020404" pitchFamily="49" charset="0"/>
              </a:rPr>
              <a:t>(“ABCD", </a:t>
            </a:r>
            <a:r>
              <a:rPr lang="en-US" sz="1500" dirty="0">
                <a:latin typeface="Courier New" panose="02070309020205020404" pitchFamily="49" charset="0"/>
                <a:cs typeface="Courier New" panose="02070309020205020404" pitchFamily="49" charset="0"/>
              </a:rPr>
              <a:t>NULL);                                                </a:t>
            </a:r>
          </a:p>
          <a:p>
            <a:pPr marL="0" indent="0">
              <a:buNone/>
            </a:pPr>
            <a:r>
              <a:rPr lang="en-US" sz="1500" dirty="0">
                <a:latin typeface="Courier New" panose="02070309020205020404" pitchFamily="49" charset="0"/>
                <a:cs typeface="Courier New" panose="02070309020205020404" pitchFamily="49" charset="0"/>
              </a:rPr>
              <a:t>                                                                        </a:t>
            </a:r>
          </a:p>
          <a:p>
            <a:pPr marL="0" indent="0">
              <a:buNone/>
            </a:pPr>
            <a:r>
              <a:rPr lang="en-US" sz="1500" dirty="0">
                <a:latin typeface="Courier New" panose="02070309020205020404" pitchFamily="49" charset="0"/>
                <a:cs typeface="Courier New" panose="02070309020205020404" pitchFamily="49" charset="0"/>
              </a:rPr>
              <a:t>    /* Call a CSO with 4 parameters and an </a:t>
            </a:r>
            <a:r>
              <a:rPr lang="en-US" sz="1500" dirty="0" err="1">
                <a:latin typeface="Courier New" panose="02070309020205020404" pitchFamily="49" charset="0"/>
                <a:cs typeface="Courier New" panose="02070309020205020404" pitchFamily="49" charset="0"/>
              </a:rPr>
              <a:t>int</a:t>
            </a:r>
            <a:r>
              <a:rPr lang="en-US" sz="1500" dirty="0">
                <a:latin typeface="Courier New" panose="02070309020205020404" pitchFamily="49" charset="0"/>
                <a:cs typeface="Courier New" panose="02070309020205020404" pitchFamily="49" charset="0"/>
              </a:rPr>
              <a:t> return value */          </a:t>
            </a:r>
          </a:p>
          <a:p>
            <a:pPr marL="0" indent="0">
              <a:buNone/>
            </a:pPr>
            <a:r>
              <a:rPr lang="en-US" sz="1500" dirty="0">
                <a:latin typeface="Courier New" panose="02070309020205020404" pitchFamily="49" charset="0"/>
                <a:cs typeface="Courier New" panose="02070309020205020404" pitchFamily="49" charset="0"/>
              </a:rPr>
              <a:t>    /* This matches function prototype:                     */          </a:t>
            </a:r>
          </a:p>
          <a:p>
            <a:pPr marL="0" indent="0">
              <a:buNone/>
            </a:pPr>
            <a:r>
              <a:rPr lang="en-US" sz="1500" dirty="0">
                <a:latin typeface="Courier New" panose="02070309020205020404" pitchFamily="49" charset="0"/>
                <a:cs typeface="Courier New" panose="02070309020205020404" pitchFamily="49" charset="0"/>
              </a:rPr>
              <a:t>    /*        </a:t>
            </a:r>
            <a:r>
              <a:rPr lang="en-US" sz="1500" dirty="0" err="1">
                <a:latin typeface="Courier New" panose="02070309020205020404" pitchFamily="49" charset="0"/>
                <a:cs typeface="Courier New" panose="02070309020205020404" pitchFamily="49" charset="0"/>
              </a:rPr>
              <a:t>int</a:t>
            </a:r>
            <a:r>
              <a:rPr lang="en-US" sz="1500" dirty="0">
                <a:latin typeface="Courier New" panose="02070309020205020404" pitchFamily="49" charset="0"/>
                <a:cs typeface="Courier New" panose="02070309020205020404" pitchFamily="49" charset="0"/>
              </a:rPr>
              <a:t> ABCD(long, char, double, </a:t>
            </a:r>
            <a:r>
              <a:rPr lang="en-US" sz="1500" dirty="0" err="1">
                <a:latin typeface="Courier New" panose="02070309020205020404" pitchFamily="49" charset="0"/>
                <a:cs typeface="Courier New" panose="02070309020205020404" pitchFamily="49" charset="0"/>
              </a:rPr>
              <a:t>struct</a:t>
            </a: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mystruct</a:t>
            </a:r>
            <a:r>
              <a:rPr lang="en-US" sz="1500" dirty="0">
                <a:latin typeface="Courier New" panose="02070309020205020404" pitchFamily="49" charset="0"/>
                <a:cs typeface="Courier New" panose="02070309020205020404" pitchFamily="49" charset="0"/>
              </a:rPr>
              <a:t> *); */          </a:t>
            </a:r>
          </a:p>
          <a:p>
            <a:pPr marL="0" indent="0">
              <a:buNone/>
            </a:pP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i</a:t>
            </a:r>
            <a:r>
              <a:rPr lang="en-US" sz="1500" dirty="0">
                <a:latin typeface="Courier New" panose="02070309020205020404" pitchFamily="49" charset="0"/>
                <a:cs typeface="Courier New" panose="02070309020205020404" pitchFamily="49" charset="0"/>
              </a:rPr>
              <a:t> = (</a:t>
            </a:r>
            <a:r>
              <a:rPr lang="en-US" sz="1500" dirty="0" err="1">
                <a:latin typeface="Courier New" panose="02070309020205020404" pitchFamily="49" charset="0"/>
                <a:cs typeface="Courier New" panose="02070309020205020404" pitchFamily="49" charset="0"/>
              </a:rPr>
              <a:t>int</a:t>
            </a: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entrc</a:t>
            </a:r>
            <a:r>
              <a:rPr lang="en-US" sz="1500" dirty="0">
                <a:latin typeface="Courier New" panose="02070309020205020404" pitchFamily="49" charset="0"/>
                <a:cs typeface="Courier New" panose="02070309020205020404" pitchFamily="49" charset="0"/>
              </a:rPr>
              <a:t>("ABCD", 1, 'a', -99.123, &amp;ms1);                       </a:t>
            </a:r>
          </a:p>
          <a:p>
            <a:pPr marL="0" indent="0">
              <a:buNone/>
            </a:pPr>
            <a:r>
              <a:rPr lang="en-US" sz="1500" dirty="0">
                <a:latin typeface="Courier New" panose="02070309020205020404" pitchFamily="49" charset="0"/>
                <a:cs typeface="Courier New" panose="02070309020205020404" pitchFamily="49" charset="0"/>
              </a:rPr>
              <a:t>                                                                        </a:t>
            </a:r>
          </a:p>
          <a:p>
            <a:pPr marL="0" indent="0">
              <a:buNone/>
            </a:pPr>
            <a:r>
              <a:rPr lang="en-US" sz="1500" dirty="0">
                <a:latin typeface="Courier New" panose="02070309020205020404" pitchFamily="49" charset="0"/>
                <a:cs typeface="Courier New" panose="02070309020205020404" pitchFamily="49" charset="0"/>
              </a:rPr>
              <a:t>    /* Call a CSO with no parameters and no return value */             </a:t>
            </a:r>
          </a:p>
          <a:p>
            <a:pPr marL="0" indent="0">
              <a:buNone/>
            </a:pPr>
            <a:r>
              <a:rPr lang="en-US" sz="1500" dirty="0">
                <a:latin typeface="Courier New" panose="02070309020205020404" pitchFamily="49" charset="0"/>
                <a:cs typeface="Courier New" panose="02070309020205020404" pitchFamily="49" charset="0"/>
              </a:rPr>
              <a:t>    /* This matches function prototype                   */             </a:t>
            </a:r>
          </a:p>
          <a:p>
            <a:pPr marL="0" indent="0">
              <a:buNone/>
            </a:pPr>
            <a:r>
              <a:rPr lang="en-US" sz="1500" dirty="0">
                <a:latin typeface="Courier New" panose="02070309020205020404" pitchFamily="49" charset="0"/>
                <a:cs typeface="Courier New" panose="02070309020205020404" pitchFamily="49" charset="0"/>
              </a:rPr>
              <a:t>    /*        void </a:t>
            </a:r>
            <a:r>
              <a:rPr lang="en-US" sz="1500" dirty="0" smtClean="0">
                <a:latin typeface="Courier New" panose="02070309020205020404" pitchFamily="49" charset="0"/>
                <a:cs typeface="Courier New" panose="02070309020205020404" pitchFamily="49" charset="0"/>
              </a:rPr>
              <a:t>ABCD();                               </a:t>
            </a:r>
            <a:r>
              <a:rPr lang="en-US" sz="1500" dirty="0">
                <a:latin typeface="Courier New" panose="02070309020205020404" pitchFamily="49" charset="0"/>
                <a:cs typeface="Courier New" panose="02070309020205020404" pitchFamily="49" charset="0"/>
              </a:rPr>
              <a:t>*/             </a:t>
            </a:r>
          </a:p>
          <a:p>
            <a:pPr marL="0" indent="0">
              <a:buNone/>
            </a:pP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entrc</a:t>
            </a:r>
            <a:r>
              <a:rPr lang="en-US" sz="1500" dirty="0" smtClean="0">
                <a:latin typeface="Courier New" panose="02070309020205020404" pitchFamily="49" charset="0"/>
                <a:cs typeface="Courier New" panose="02070309020205020404" pitchFamily="49" charset="0"/>
              </a:rPr>
              <a:t>(“ABCD");                                                      </a:t>
            </a:r>
            <a:endParaRPr lang="en-US" sz="1500" dirty="0">
              <a:latin typeface="Courier New" panose="02070309020205020404" pitchFamily="49" charset="0"/>
              <a:cs typeface="Courier New" panose="02070309020205020404" pitchFamily="49" charset="0"/>
            </a:endParaRPr>
          </a:p>
          <a:p>
            <a:pPr marL="0" indent="0">
              <a:buNone/>
            </a:pPr>
            <a:r>
              <a:rPr lang="en-US" sz="1500" dirty="0">
                <a:latin typeface="Courier New" panose="02070309020205020404" pitchFamily="49" charset="0"/>
                <a:cs typeface="Courier New" panose="02070309020205020404" pitchFamily="49" charset="0"/>
              </a:rPr>
              <a:t>                                                                        </a:t>
            </a:r>
          </a:p>
          <a:p>
            <a:pPr marL="0" indent="0">
              <a:buNone/>
            </a:pPr>
            <a:r>
              <a:rPr lang="en-US" sz="1500" dirty="0">
                <a:latin typeface="Courier New" panose="02070309020205020404" pitchFamily="49" charset="0"/>
                <a:cs typeface="Courier New" panose="02070309020205020404" pitchFamily="49" charset="0"/>
              </a:rPr>
              <a:t>    return;                                                             </a:t>
            </a:r>
          </a:p>
          <a:p>
            <a:pPr marL="0" indent="0">
              <a:buNone/>
            </a:pPr>
            <a:r>
              <a:rPr lang="en-US" sz="1500" dirty="0">
                <a:latin typeface="Courier New" panose="02070309020205020404" pitchFamily="49" charset="0"/>
                <a:cs typeface="Courier New" panose="02070309020205020404" pitchFamily="49" charset="0"/>
              </a:rPr>
              <a:t>                                                                        </a:t>
            </a:r>
          </a:p>
          <a:p>
            <a:pPr marL="0" indent="0">
              <a:buNone/>
            </a:pPr>
            <a:r>
              <a:rPr lang="en-US" sz="1500" dirty="0">
                <a:latin typeface="Courier New" panose="02070309020205020404" pitchFamily="49" charset="0"/>
                <a:cs typeface="Courier New" panose="02070309020205020404" pitchFamily="49" charset="0"/>
              </a:rPr>
              <a:t>                                                                        </a:t>
            </a:r>
          </a:p>
          <a:p>
            <a:pPr marL="0" indent="0">
              <a:buNone/>
            </a:pPr>
            <a:r>
              <a:rPr lang="en-US" sz="1500" dirty="0">
                <a:latin typeface="Courier New" panose="02070309020205020404" pitchFamily="49" charset="0"/>
                <a:cs typeface="Courier New" panose="02070309020205020404" pitchFamily="49" charset="0"/>
              </a:rPr>
              <a:t>}                           </a:t>
            </a:r>
            <a:r>
              <a:rPr lang="en-US" sz="1500" dirty="0" smtClean="0">
                <a:latin typeface="Courier New" panose="02070309020205020404" pitchFamily="49" charset="0"/>
                <a:cs typeface="Courier New" panose="02070309020205020404" pitchFamily="49" charset="0"/>
              </a:rPr>
              <a:t> </a:t>
            </a:r>
            <a:endParaRPr lang="en-AU" sz="1500" dirty="0">
              <a:latin typeface="Courier New" panose="02070309020205020404" pitchFamily="49" charset="0"/>
              <a:cs typeface="Courier New" panose="02070309020205020404" pitchFamily="49" charset="0"/>
            </a:endParaRPr>
          </a:p>
        </p:txBody>
      </p:sp>
      <p:pic>
        <p:nvPicPr>
          <p:cNvPr id="6" name="Picture 5" descr="tpfsoftware-logo"/>
          <p:cNvPicPr>
            <a:picLocks noChangeAspect="1" noChangeArrowheads="1"/>
          </p:cNvPicPr>
          <p:nvPr/>
        </p:nvPicPr>
        <p:blipFill>
          <a:blip r:embed="rId3" cstate="print"/>
          <a:srcRect/>
          <a:stretch>
            <a:fillRect/>
          </a:stretch>
        </p:blipFill>
        <p:spPr bwMode="auto">
          <a:xfrm>
            <a:off x="6705600" y="6385560"/>
            <a:ext cx="1600200" cy="320040"/>
          </a:xfrm>
          <a:prstGeom prst="rect">
            <a:avLst/>
          </a:prstGeom>
          <a:noFill/>
          <a:ln w="9525">
            <a:noFill/>
            <a:miter lim="800000"/>
            <a:headEnd/>
            <a:tailEnd/>
          </a:ln>
        </p:spPr>
      </p:pic>
      <p:sp>
        <p:nvSpPr>
          <p:cNvPr id="7" name="Slide Number Placeholder 3"/>
          <p:cNvSpPr>
            <a:spLocks noGrp="1"/>
          </p:cNvSpPr>
          <p:nvPr>
            <p:ph type="sldNum" sz="quarter" idx="12"/>
          </p:nvPr>
        </p:nvSpPr>
        <p:spPr>
          <a:xfrm>
            <a:off x="6553200" y="6356350"/>
            <a:ext cx="2133600" cy="365125"/>
          </a:xfrm>
        </p:spPr>
        <p:txBody>
          <a:bodyPr/>
          <a:lstStyle/>
          <a:p>
            <a:fld id="{37660606-2902-4738-BA54-7AA3FE02D229}" type="slidenum">
              <a:rPr lang="en-US" sz="2000" smtClean="0">
                <a:solidFill>
                  <a:schemeClr val="tx1"/>
                </a:solidFill>
              </a:rPr>
              <a:pPr/>
              <a:t>35</a:t>
            </a:fld>
            <a:endParaRPr lang="en-US" sz="2000">
              <a:solidFill>
                <a:schemeClr val="tx1"/>
              </a:solidFill>
            </a:endParaRPr>
          </a:p>
        </p:txBody>
      </p:sp>
    </p:spTree>
    <p:extLst>
      <p:ext uri="{BB962C8B-B14F-4D97-AF65-F5344CB8AC3E}">
        <p14:creationId xmlns:p14="http://schemas.microsoft.com/office/powerpoint/2010/main" val="34532032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solidFill>
                  <a:srgbClr val="002060"/>
                </a:solidFill>
                <a:latin typeface="Cambria" pitchFamily="18" charset="0"/>
              </a:rPr>
              <a:t>Process Management</a:t>
            </a:r>
            <a:endParaRPr lang="en-US" dirty="0">
              <a:solidFill>
                <a:srgbClr val="002060"/>
              </a:solidFill>
              <a:latin typeface="Cambria" pitchFamily="18" charset="0"/>
            </a:endParaRPr>
          </a:p>
        </p:txBody>
      </p:sp>
      <p:sp>
        <p:nvSpPr>
          <p:cNvPr id="3" name="Content Placeholder 2"/>
          <p:cNvSpPr>
            <a:spLocks noGrp="1"/>
          </p:cNvSpPr>
          <p:nvPr>
            <p:ph idx="1"/>
          </p:nvPr>
        </p:nvSpPr>
        <p:spPr>
          <a:xfrm>
            <a:off x="304800" y="1082040"/>
            <a:ext cx="8686800" cy="5394960"/>
          </a:xfrm>
        </p:spPr>
        <p:txBody>
          <a:bodyPr>
            <a:normAutofit lnSpcReduction="10000"/>
          </a:bodyPr>
          <a:lstStyle/>
          <a:p>
            <a:pPr marL="0" indent="0">
              <a:buNone/>
            </a:pPr>
            <a:r>
              <a:rPr lang="en-AU" sz="2400" dirty="0" err="1">
                <a:solidFill>
                  <a:schemeClr val="accent1"/>
                </a:solidFill>
              </a:rPr>
              <a:t>credc</a:t>
            </a:r>
            <a:r>
              <a:rPr lang="en-AU" sz="2400" dirty="0">
                <a:solidFill>
                  <a:schemeClr val="accent1"/>
                </a:solidFill>
              </a:rPr>
              <a:t>,  _CREDC–Create a deferred </a:t>
            </a:r>
            <a:r>
              <a:rPr lang="en-AU" sz="2400" dirty="0" smtClean="0">
                <a:solidFill>
                  <a:schemeClr val="accent1"/>
                </a:solidFill>
              </a:rPr>
              <a:t>entry</a:t>
            </a:r>
          </a:p>
          <a:p>
            <a:pPr marL="0" indent="0">
              <a:buNone/>
            </a:pPr>
            <a:r>
              <a:rPr lang="en-AU" sz="1700" b="1" dirty="0" smtClean="0"/>
              <a:t>Description</a:t>
            </a:r>
            <a:r>
              <a:rPr lang="en-AU" sz="1700" b="1" dirty="0"/>
              <a:t>: </a:t>
            </a:r>
            <a:endParaRPr lang="en-US" sz="1700" dirty="0"/>
          </a:p>
          <a:p>
            <a:r>
              <a:rPr lang="en-US" sz="1700" dirty="0"/>
              <a:t>This macro creates an independent ECB for deferred processing.</a:t>
            </a:r>
          </a:p>
          <a:p>
            <a:r>
              <a:rPr lang="en-AU" sz="1700" dirty="0"/>
              <a:t>A variable number of bytes can be passed to the created ECB work area starting at EBW000. The z/TPF system moves the parameters to an interim block of available storage and adds this block to the deferred list</a:t>
            </a:r>
            <a:r>
              <a:rPr lang="en-AU" sz="1700" dirty="0" smtClean="0"/>
              <a:t>..</a:t>
            </a:r>
          </a:p>
          <a:p>
            <a:pPr marL="0" indent="0">
              <a:buNone/>
            </a:pPr>
            <a:endParaRPr lang="en-AU" sz="1700" dirty="0" smtClean="0"/>
          </a:p>
          <a:p>
            <a:pPr marL="0" indent="0">
              <a:buNone/>
            </a:pPr>
            <a:r>
              <a:rPr lang="en-AU" sz="1700" b="1" dirty="0" smtClean="0"/>
              <a:t>Format</a:t>
            </a:r>
            <a:r>
              <a:rPr lang="en-AU" sz="1800" b="1" dirty="0" smtClean="0"/>
              <a:t>:</a:t>
            </a:r>
            <a:endParaRPr lang="en-US" sz="1800" b="1" dirty="0" smtClean="0"/>
          </a:p>
          <a:p>
            <a:pPr marL="0" indent="0">
              <a:buNone/>
            </a:pPr>
            <a:r>
              <a:rPr lang="en-US" sz="1500" dirty="0">
                <a:latin typeface="Courier New" panose="02070309020205020404" pitchFamily="49" charset="0"/>
                <a:cs typeface="Courier New" panose="02070309020205020404" pitchFamily="49" charset="0"/>
              </a:rPr>
              <a:t>#include   &lt;</a:t>
            </a:r>
            <a:r>
              <a:rPr lang="en-US" sz="1500" dirty="0" err="1">
                <a:latin typeface="Courier New" panose="02070309020205020404" pitchFamily="49" charset="0"/>
                <a:cs typeface="Courier New" panose="02070309020205020404" pitchFamily="49" charset="0"/>
              </a:rPr>
              <a:t>tpf</a:t>
            </a: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tpfapi.h</a:t>
            </a:r>
            <a:r>
              <a:rPr lang="en-US" sz="1500" dirty="0">
                <a:latin typeface="Courier New" panose="02070309020205020404" pitchFamily="49" charset="0"/>
                <a:cs typeface="Courier New" panose="02070309020205020404" pitchFamily="49" charset="0"/>
              </a:rPr>
              <a:t>&gt;void       </a:t>
            </a:r>
            <a:r>
              <a:rPr lang="en-US" sz="1500" dirty="0" err="1">
                <a:latin typeface="Courier New" panose="02070309020205020404" pitchFamily="49" charset="0"/>
                <a:cs typeface="Courier New" panose="02070309020205020404" pitchFamily="49" charset="0"/>
              </a:rPr>
              <a:t>credc</a:t>
            </a: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int</a:t>
            </a:r>
            <a:r>
              <a:rPr lang="en-US" sz="1500" dirty="0">
                <a:latin typeface="Courier New" panose="02070309020205020404" pitchFamily="49" charset="0"/>
                <a:cs typeface="Courier New" panose="02070309020205020404" pitchFamily="49" charset="0"/>
              </a:rPr>
              <a:t> length, </a:t>
            </a:r>
            <a:r>
              <a:rPr lang="en-US" sz="1500" dirty="0" err="1">
                <a:latin typeface="Courier New" panose="02070309020205020404" pitchFamily="49" charset="0"/>
                <a:cs typeface="Courier New" panose="02070309020205020404" pitchFamily="49" charset="0"/>
              </a:rPr>
              <a:t>const</a:t>
            </a:r>
            <a:r>
              <a:rPr lang="en-US" sz="1500" dirty="0">
                <a:latin typeface="Courier New" panose="02070309020205020404" pitchFamily="49" charset="0"/>
                <a:cs typeface="Courier New" panose="02070309020205020404" pitchFamily="49" charset="0"/>
              </a:rPr>
              <a:t> void *</a:t>
            </a:r>
            <a:r>
              <a:rPr lang="en-US" sz="1500" dirty="0" err="1">
                <a:latin typeface="Courier New" panose="02070309020205020404" pitchFamily="49" charset="0"/>
                <a:cs typeface="Courier New" panose="02070309020205020404" pitchFamily="49" charset="0"/>
              </a:rPr>
              <a:t>parm</a:t>
            </a:r>
            <a:r>
              <a:rPr lang="en-US" sz="1500" dirty="0">
                <a:latin typeface="Courier New" panose="02070309020205020404" pitchFamily="49" charset="0"/>
                <a:cs typeface="Courier New" panose="02070309020205020404" pitchFamily="49" charset="0"/>
              </a:rPr>
              <a:t>, void (*</a:t>
            </a:r>
            <a:r>
              <a:rPr lang="en-US" sz="1500" dirty="0" err="1">
                <a:latin typeface="Courier New" panose="02070309020205020404" pitchFamily="49" charset="0"/>
                <a:cs typeface="Courier New" panose="02070309020205020404" pitchFamily="49" charset="0"/>
              </a:rPr>
              <a:t>segname</a:t>
            </a:r>
            <a:r>
              <a:rPr lang="en-US" sz="1500" dirty="0" smtClean="0">
                <a:latin typeface="Courier New" panose="02070309020205020404" pitchFamily="49" charset="0"/>
                <a:cs typeface="Courier New" panose="02070309020205020404" pitchFamily="49" charset="0"/>
              </a:rPr>
              <a:t>)());</a:t>
            </a:r>
          </a:p>
          <a:p>
            <a:pPr marL="0" indent="0">
              <a:buNone/>
            </a:pPr>
            <a:r>
              <a:rPr lang="en-AU" sz="1500" dirty="0" smtClean="0">
                <a:latin typeface="Courier New" panose="02070309020205020404" pitchFamily="49" charset="0"/>
                <a:cs typeface="Courier New" panose="02070309020205020404" pitchFamily="49" charset="0"/>
              </a:rPr>
              <a:t>void       </a:t>
            </a:r>
            <a:r>
              <a:rPr lang="en-AU" sz="1500" dirty="0">
                <a:latin typeface="Courier New" panose="02070309020205020404" pitchFamily="49" charset="0"/>
                <a:cs typeface="Courier New" panose="02070309020205020404" pitchFamily="49" charset="0"/>
              </a:rPr>
              <a:t>_CREDC(</a:t>
            </a:r>
            <a:r>
              <a:rPr lang="en-AU" sz="1500" dirty="0" err="1">
                <a:latin typeface="Courier New" panose="02070309020205020404" pitchFamily="49" charset="0"/>
                <a:cs typeface="Courier New" panose="02070309020205020404" pitchFamily="49" charset="0"/>
              </a:rPr>
              <a:t>int</a:t>
            </a:r>
            <a:r>
              <a:rPr lang="en-AU" sz="1500" dirty="0">
                <a:latin typeface="Courier New" panose="02070309020205020404" pitchFamily="49" charset="0"/>
                <a:cs typeface="Courier New" panose="02070309020205020404" pitchFamily="49" charset="0"/>
              </a:rPr>
              <a:t> length, </a:t>
            </a:r>
            <a:r>
              <a:rPr lang="en-AU" sz="1500" dirty="0" err="1">
                <a:latin typeface="Courier New" panose="02070309020205020404" pitchFamily="49" charset="0"/>
                <a:cs typeface="Courier New" panose="02070309020205020404" pitchFamily="49" charset="0"/>
              </a:rPr>
              <a:t>const</a:t>
            </a:r>
            <a:r>
              <a:rPr lang="en-AU" sz="1500" dirty="0">
                <a:latin typeface="Courier New" panose="02070309020205020404" pitchFamily="49" charset="0"/>
                <a:cs typeface="Courier New" panose="02070309020205020404" pitchFamily="49" charset="0"/>
              </a:rPr>
              <a:t> void *</a:t>
            </a:r>
            <a:r>
              <a:rPr lang="en-AU" sz="1500" dirty="0" err="1">
                <a:latin typeface="Courier New" panose="02070309020205020404" pitchFamily="49" charset="0"/>
                <a:cs typeface="Courier New" panose="02070309020205020404" pitchFamily="49" charset="0"/>
              </a:rPr>
              <a:t>parm</a:t>
            </a:r>
            <a:r>
              <a:rPr lang="en-AU" sz="1500" dirty="0">
                <a:latin typeface="Courier New" panose="02070309020205020404" pitchFamily="49" charset="0"/>
                <a:cs typeface="Courier New" panose="02070309020205020404" pitchFamily="49" charset="0"/>
              </a:rPr>
              <a:t>, </a:t>
            </a:r>
            <a:r>
              <a:rPr lang="en-AU" sz="1500" dirty="0" err="1">
                <a:latin typeface="Courier New" panose="02070309020205020404" pitchFamily="49" charset="0"/>
                <a:cs typeface="Courier New" panose="02070309020205020404" pitchFamily="49" charset="0"/>
              </a:rPr>
              <a:t>const</a:t>
            </a:r>
            <a:r>
              <a:rPr lang="en-AU" sz="1500" dirty="0">
                <a:latin typeface="Courier New" panose="02070309020205020404" pitchFamily="49" charset="0"/>
                <a:cs typeface="Courier New" panose="02070309020205020404" pitchFamily="49" charset="0"/>
              </a:rPr>
              <a:t> char *</a:t>
            </a:r>
            <a:r>
              <a:rPr lang="en-AU" sz="1500" dirty="0" err="1">
                <a:latin typeface="Courier New" panose="02070309020205020404" pitchFamily="49" charset="0"/>
                <a:cs typeface="Courier New" panose="02070309020205020404" pitchFamily="49" charset="0"/>
              </a:rPr>
              <a:t>segname</a:t>
            </a:r>
            <a:r>
              <a:rPr lang="en-AU" sz="1500" dirty="0" smtClean="0">
                <a:latin typeface="Courier New" panose="02070309020205020404" pitchFamily="49" charset="0"/>
                <a:cs typeface="Courier New" panose="02070309020205020404" pitchFamily="49" charset="0"/>
              </a:rPr>
              <a:t>);</a:t>
            </a:r>
          </a:p>
          <a:p>
            <a:pPr marL="0" indent="0">
              <a:buNone/>
            </a:pPr>
            <a:endParaRPr lang="en-AU" sz="1500" dirty="0" smtClean="0">
              <a:latin typeface="Courier New" panose="02070309020205020404" pitchFamily="49" charset="0"/>
              <a:cs typeface="Courier New" panose="02070309020205020404" pitchFamily="49" charset="0"/>
            </a:endParaRPr>
          </a:p>
          <a:p>
            <a:pPr marL="0" indent="0">
              <a:buNone/>
            </a:pPr>
            <a:r>
              <a:rPr lang="en-AU" sz="1700" b="1" dirty="0" smtClean="0"/>
              <a:t>Parameters</a:t>
            </a:r>
            <a:r>
              <a:rPr lang="en-AU" sz="1700" b="1" dirty="0"/>
              <a:t>:</a:t>
            </a:r>
            <a:endParaRPr lang="en-US" sz="1700" dirty="0"/>
          </a:p>
          <a:p>
            <a:pPr marL="0" indent="0">
              <a:buNone/>
            </a:pPr>
            <a:r>
              <a:rPr lang="en-AU" sz="1700" b="1" dirty="0"/>
              <a:t>length</a:t>
            </a:r>
            <a:endParaRPr lang="en-US" sz="1700" dirty="0"/>
          </a:p>
          <a:p>
            <a:pPr marL="457200" lvl="1" indent="0">
              <a:buNone/>
            </a:pPr>
            <a:r>
              <a:rPr lang="en-US" sz="1700" dirty="0"/>
              <a:t>An integer containing the number of bytes to be passed to the created ECB. A value of zero indicates that no parameters will be passed. A maximum of 104 bytes may be passed.</a:t>
            </a:r>
          </a:p>
          <a:p>
            <a:pPr marL="0" indent="0">
              <a:buNone/>
            </a:pPr>
            <a:r>
              <a:rPr lang="en-AU" sz="1700" b="1" dirty="0" err="1"/>
              <a:t>parm</a:t>
            </a:r>
            <a:endParaRPr lang="en-US" sz="1700" dirty="0"/>
          </a:p>
          <a:p>
            <a:pPr marL="457200" lvl="1" indent="0">
              <a:buNone/>
            </a:pPr>
            <a:r>
              <a:rPr lang="en-US" sz="1700" dirty="0"/>
              <a:t>A pointer of type void to the parameters to be passed.</a:t>
            </a:r>
          </a:p>
          <a:p>
            <a:pPr marL="0" indent="0">
              <a:buNone/>
            </a:pPr>
            <a:endParaRPr lang="en-US" sz="1800" dirty="0"/>
          </a:p>
        </p:txBody>
      </p:sp>
      <p:pic>
        <p:nvPicPr>
          <p:cNvPr id="6" name="Picture 5" descr="tpfsoftware-logo"/>
          <p:cNvPicPr>
            <a:picLocks noChangeAspect="1" noChangeArrowheads="1"/>
          </p:cNvPicPr>
          <p:nvPr/>
        </p:nvPicPr>
        <p:blipFill>
          <a:blip r:embed="rId3" cstate="print"/>
          <a:srcRect/>
          <a:stretch>
            <a:fillRect/>
          </a:stretch>
        </p:blipFill>
        <p:spPr bwMode="auto">
          <a:xfrm>
            <a:off x="6705600" y="6385560"/>
            <a:ext cx="1600200" cy="320040"/>
          </a:xfrm>
          <a:prstGeom prst="rect">
            <a:avLst/>
          </a:prstGeom>
          <a:noFill/>
          <a:ln w="9525">
            <a:noFill/>
            <a:miter lim="800000"/>
            <a:headEnd/>
            <a:tailEnd/>
          </a:ln>
        </p:spPr>
      </p:pic>
      <p:sp>
        <p:nvSpPr>
          <p:cNvPr id="7" name="Slide Number Placeholder 3"/>
          <p:cNvSpPr>
            <a:spLocks noGrp="1"/>
          </p:cNvSpPr>
          <p:nvPr>
            <p:ph type="sldNum" sz="quarter" idx="12"/>
          </p:nvPr>
        </p:nvSpPr>
        <p:spPr>
          <a:xfrm>
            <a:off x="6553200" y="6356350"/>
            <a:ext cx="2133600" cy="365125"/>
          </a:xfrm>
        </p:spPr>
        <p:txBody>
          <a:bodyPr/>
          <a:lstStyle/>
          <a:p>
            <a:fld id="{37660606-2902-4738-BA54-7AA3FE02D229}" type="slidenum">
              <a:rPr lang="en-US" sz="2000" smtClean="0">
                <a:solidFill>
                  <a:schemeClr val="tx1"/>
                </a:solidFill>
              </a:rPr>
              <a:pPr/>
              <a:t>36</a:t>
            </a:fld>
            <a:endParaRPr lang="en-US" sz="2000">
              <a:solidFill>
                <a:schemeClr val="tx1"/>
              </a:solidFill>
            </a:endParaRPr>
          </a:p>
        </p:txBody>
      </p:sp>
    </p:spTree>
    <p:extLst>
      <p:ext uri="{BB962C8B-B14F-4D97-AF65-F5344CB8AC3E}">
        <p14:creationId xmlns:p14="http://schemas.microsoft.com/office/powerpoint/2010/main" val="15121188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solidFill>
                  <a:srgbClr val="002060"/>
                </a:solidFill>
                <a:latin typeface="Cambria" pitchFamily="18" charset="0"/>
              </a:rPr>
              <a:t>Process Management</a:t>
            </a:r>
            <a:endParaRPr lang="en-US" dirty="0">
              <a:solidFill>
                <a:srgbClr val="002060"/>
              </a:solidFill>
              <a:latin typeface="Cambria" pitchFamily="18" charset="0"/>
            </a:endParaRPr>
          </a:p>
        </p:txBody>
      </p:sp>
      <p:sp>
        <p:nvSpPr>
          <p:cNvPr id="3" name="Content Placeholder 2"/>
          <p:cNvSpPr>
            <a:spLocks noGrp="1"/>
          </p:cNvSpPr>
          <p:nvPr>
            <p:ph idx="1"/>
          </p:nvPr>
        </p:nvSpPr>
        <p:spPr>
          <a:xfrm>
            <a:off x="304800" y="1082040"/>
            <a:ext cx="8686800" cy="5394960"/>
          </a:xfrm>
        </p:spPr>
        <p:txBody>
          <a:bodyPr>
            <a:normAutofit/>
          </a:bodyPr>
          <a:lstStyle/>
          <a:p>
            <a:pPr marL="0" indent="0">
              <a:buNone/>
            </a:pPr>
            <a:r>
              <a:rPr lang="en-AU" sz="2400" dirty="0" err="1">
                <a:solidFill>
                  <a:schemeClr val="accent1"/>
                </a:solidFill>
              </a:rPr>
              <a:t>credc</a:t>
            </a:r>
            <a:r>
              <a:rPr lang="en-AU" sz="2400" dirty="0">
                <a:solidFill>
                  <a:schemeClr val="accent1"/>
                </a:solidFill>
              </a:rPr>
              <a:t>,  _CREDC–Create a deferred </a:t>
            </a:r>
            <a:r>
              <a:rPr lang="en-AU" sz="2400" dirty="0" smtClean="0">
                <a:solidFill>
                  <a:schemeClr val="accent1"/>
                </a:solidFill>
              </a:rPr>
              <a:t>entry</a:t>
            </a:r>
          </a:p>
          <a:p>
            <a:pPr marL="0" indent="0">
              <a:buNone/>
            </a:pPr>
            <a:endParaRPr lang="en-AU" sz="2400" dirty="0" smtClean="0">
              <a:solidFill>
                <a:schemeClr val="accent1"/>
              </a:solidFill>
            </a:endParaRPr>
          </a:p>
          <a:p>
            <a:pPr marL="0" indent="0">
              <a:buNone/>
            </a:pPr>
            <a:r>
              <a:rPr lang="en-AU" sz="1700" b="1" dirty="0" err="1"/>
              <a:t>segname</a:t>
            </a:r>
            <a:endParaRPr lang="en-US" sz="1700" dirty="0"/>
          </a:p>
          <a:p>
            <a:pPr marL="457200" lvl="1" indent="0">
              <a:buNone/>
            </a:pPr>
            <a:r>
              <a:rPr lang="en-AU" sz="1700" dirty="0"/>
              <a:t>For </a:t>
            </a:r>
            <a:r>
              <a:rPr lang="en-AU" sz="1700" dirty="0" err="1"/>
              <a:t>credc</a:t>
            </a:r>
            <a:r>
              <a:rPr lang="en-AU" sz="1700" dirty="0"/>
              <a:t>, a pointer to the external function to be called. For __CREDC, a pointer to the name of the segment to be called. </a:t>
            </a:r>
            <a:r>
              <a:rPr lang="en-AU" sz="1700" dirty="0" err="1"/>
              <a:t>segname</a:t>
            </a:r>
            <a:r>
              <a:rPr lang="en-AU" sz="1700" dirty="0"/>
              <a:t> must map to an assembler segment name or a C shared object (CSO) name</a:t>
            </a:r>
            <a:r>
              <a:rPr lang="en-AU" sz="1700" dirty="0" smtClean="0"/>
              <a:t>..</a:t>
            </a:r>
          </a:p>
          <a:p>
            <a:pPr marL="457200" lvl="1" indent="0">
              <a:buNone/>
            </a:pPr>
            <a:endParaRPr lang="en-US" sz="1700" dirty="0"/>
          </a:p>
          <a:p>
            <a:pPr marL="0" indent="0">
              <a:buNone/>
            </a:pPr>
            <a:r>
              <a:rPr lang="en-AU" sz="1700" b="1" dirty="0"/>
              <a:t>Example:  </a:t>
            </a:r>
            <a:endParaRPr lang="en-US" sz="1700" dirty="0"/>
          </a:p>
          <a:p>
            <a:pPr marL="0" indent="0">
              <a:buNone/>
            </a:pPr>
            <a:r>
              <a:rPr lang="en-US" sz="1700" dirty="0"/>
              <a:t>The following example creates a deferred entry for program COT0, passing string VPH as input data to the program.</a:t>
            </a:r>
          </a:p>
          <a:p>
            <a:pPr marL="0" indent="0">
              <a:buNone/>
            </a:pPr>
            <a:r>
              <a:rPr lang="en-US" sz="1700" dirty="0"/>
              <a:t> </a:t>
            </a:r>
          </a:p>
          <a:p>
            <a:pPr marL="0" indent="0">
              <a:buNone/>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tpf</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tpfapi.h</a:t>
            </a:r>
            <a:r>
              <a:rPr lang="en-US" sz="1400" dirty="0">
                <a:latin typeface="Courier New" panose="02070309020205020404" pitchFamily="49" charset="0"/>
                <a:cs typeface="Courier New" panose="02070309020205020404" pitchFamily="49" charset="0"/>
              </a:rPr>
              <a:t>&gt;</a:t>
            </a:r>
          </a:p>
          <a:p>
            <a:pPr marL="0" indent="0">
              <a:buNone/>
            </a:pPr>
            <a:r>
              <a:rPr lang="en-US" sz="1400" dirty="0">
                <a:latin typeface="Courier New" panose="02070309020205020404" pitchFamily="49" charset="0"/>
                <a:cs typeface="Courier New" panose="02070309020205020404" pitchFamily="49" charset="0"/>
              </a:rPr>
              <a:t>void COT0();</a:t>
            </a:r>
          </a:p>
          <a:p>
            <a:pPr marL="0" indent="0">
              <a:buNone/>
            </a:pPr>
            <a:r>
              <a:rPr lang="en-US" sz="1400" dirty="0">
                <a:latin typeface="Courier New" panose="02070309020205020404" pitchFamily="49" charset="0"/>
                <a:cs typeface="Courier New" panose="02070309020205020404" pitchFamily="49" charset="0"/>
              </a:rPr>
              <a:t>char *</a:t>
            </a:r>
            <a:r>
              <a:rPr lang="en-US" sz="1400" dirty="0" err="1">
                <a:latin typeface="Courier New" panose="02070309020205020404" pitchFamily="49" charset="0"/>
                <a:cs typeface="Courier New" panose="02070309020205020404" pitchFamily="49" charset="0"/>
              </a:rPr>
              <a:t>parmstring</a:t>
            </a:r>
            <a:r>
              <a:rPr lang="en-US" sz="1400" dirty="0">
                <a:latin typeface="Courier New" panose="02070309020205020404" pitchFamily="49" charset="0"/>
                <a:cs typeface="Courier New" panose="02070309020205020404" pitchFamily="49" charset="0"/>
              </a:rPr>
              <a:t> = "VPH";</a:t>
            </a:r>
          </a:p>
          <a:p>
            <a:pPr marL="0" indent="0">
              <a:buNone/>
            </a:pPr>
            <a:r>
              <a:rPr lang="en-US" sz="1400" dirty="0">
                <a:latin typeface="Courier New" panose="02070309020205020404" pitchFamily="49" charset="0"/>
                <a:cs typeface="Courier New" panose="02070309020205020404" pitchFamily="49" charset="0"/>
              </a:rPr>
              <a:t> :</a:t>
            </a:r>
          </a:p>
          <a:p>
            <a:pPr marL="0" indent="0">
              <a:buNone/>
            </a:pPr>
            <a:r>
              <a:rPr lang="en-US" sz="1400" dirty="0" err="1">
                <a:latin typeface="Courier New" panose="02070309020205020404" pitchFamily="49" charset="0"/>
                <a:cs typeface="Courier New" panose="02070309020205020404" pitchFamily="49" charset="0"/>
              </a:rPr>
              <a:t>credc</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strlen</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parmstring</a:t>
            </a:r>
            <a:r>
              <a:rPr lang="en-US" sz="1400" dirty="0">
                <a:latin typeface="Courier New" panose="02070309020205020404" pitchFamily="49" charset="0"/>
                <a:cs typeface="Courier New" panose="02070309020205020404" pitchFamily="49" charset="0"/>
              </a:rPr>
              <a:t>),parmstring,COT0);</a:t>
            </a:r>
            <a:endParaRPr lang="en-AU" sz="1400" dirty="0" smtClean="0">
              <a:latin typeface="Courier New" panose="02070309020205020404" pitchFamily="49" charset="0"/>
              <a:cs typeface="Courier New" panose="02070309020205020404" pitchFamily="49" charset="0"/>
            </a:endParaRPr>
          </a:p>
        </p:txBody>
      </p:sp>
      <p:pic>
        <p:nvPicPr>
          <p:cNvPr id="6" name="Picture 5" descr="tpfsoftware-logo"/>
          <p:cNvPicPr>
            <a:picLocks noChangeAspect="1" noChangeArrowheads="1"/>
          </p:cNvPicPr>
          <p:nvPr/>
        </p:nvPicPr>
        <p:blipFill>
          <a:blip r:embed="rId3" cstate="print"/>
          <a:srcRect/>
          <a:stretch>
            <a:fillRect/>
          </a:stretch>
        </p:blipFill>
        <p:spPr bwMode="auto">
          <a:xfrm>
            <a:off x="6705600" y="6385560"/>
            <a:ext cx="1600200" cy="320040"/>
          </a:xfrm>
          <a:prstGeom prst="rect">
            <a:avLst/>
          </a:prstGeom>
          <a:noFill/>
          <a:ln w="9525">
            <a:noFill/>
            <a:miter lim="800000"/>
            <a:headEnd/>
            <a:tailEnd/>
          </a:ln>
        </p:spPr>
      </p:pic>
      <p:sp>
        <p:nvSpPr>
          <p:cNvPr id="7" name="Slide Number Placeholder 3"/>
          <p:cNvSpPr>
            <a:spLocks noGrp="1"/>
          </p:cNvSpPr>
          <p:nvPr>
            <p:ph type="sldNum" sz="quarter" idx="12"/>
          </p:nvPr>
        </p:nvSpPr>
        <p:spPr>
          <a:xfrm>
            <a:off x="6553200" y="6356350"/>
            <a:ext cx="2133600" cy="365125"/>
          </a:xfrm>
        </p:spPr>
        <p:txBody>
          <a:bodyPr/>
          <a:lstStyle/>
          <a:p>
            <a:fld id="{37660606-2902-4738-BA54-7AA3FE02D229}" type="slidenum">
              <a:rPr lang="en-US" sz="2000" smtClean="0">
                <a:solidFill>
                  <a:schemeClr val="tx1"/>
                </a:solidFill>
              </a:rPr>
              <a:pPr/>
              <a:t>37</a:t>
            </a:fld>
            <a:endParaRPr lang="en-US" sz="2000">
              <a:solidFill>
                <a:schemeClr val="tx1"/>
              </a:solidFill>
            </a:endParaRPr>
          </a:p>
        </p:txBody>
      </p:sp>
    </p:spTree>
    <p:extLst>
      <p:ext uri="{BB962C8B-B14F-4D97-AF65-F5344CB8AC3E}">
        <p14:creationId xmlns:p14="http://schemas.microsoft.com/office/powerpoint/2010/main" val="40975296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solidFill>
                  <a:srgbClr val="002060"/>
                </a:solidFill>
                <a:latin typeface="Cambria" pitchFamily="18" charset="0"/>
              </a:rPr>
              <a:t>Process Management</a:t>
            </a:r>
            <a:endParaRPr lang="en-US" dirty="0">
              <a:solidFill>
                <a:srgbClr val="002060"/>
              </a:solidFill>
              <a:latin typeface="Cambria" pitchFamily="18" charset="0"/>
            </a:endParaRPr>
          </a:p>
        </p:txBody>
      </p:sp>
      <p:sp>
        <p:nvSpPr>
          <p:cNvPr id="3" name="Content Placeholder 2"/>
          <p:cNvSpPr>
            <a:spLocks noGrp="1"/>
          </p:cNvSpPr>
          <p:nvPr>
            <p:ph idx="1"/>
          </p:nvPr>
        </p:nvSpPr>
        <p:spPr>
          <a:xfrm>
            <a:off x="304800" y="1082040"/>
            <a:ext cx="8686800" cy="5394960"/>
          </a:xfrm>
        </p:spPr>
        <p:txBody>
          <a:bodyPr>
            <a:normAutofit/>
          </a:bodyPr>
          <a:lstStyle/>
          <a:p>
            <a:pPr marL="0" indent="0">
              <a:buNone/>
            </a:pPr>
            <a:r>
              <a:rPr lang="en-AU" sz="2400" dirty="0" err="1">
                <a:solidFill>
                  <a:schemeClr val="accent1"/>
                </a:solidFill>
              </a:rPr>
              <a:t>cremc</a:t>
            </a:r>
            <a:r>
              <a:rPr lang="en-AU" sz="2400" dirty="0">
                <a:solidFill>
                  <a:schemeClr val="accent1"/>
                </a:solidFill>
              </a:rPr>
              <a:t>, _CREMC–Create an immediate </a:t>
            </a:r>
            <a:r>
              <a:rPr lang="en-AU" sz="2400" dirty="0" smtClean="0">
                <a:solidFill>
                  <a:schemeClr val="accent1"/>
                </a:solidFill>
              </a:rPr>
              <a:t>entry</a:t>
            </a:r>
          </a:p>
          <a:p>
            <a:pPr marL="0" indent="0">
              <a:buNone/>
            </a:pPr>
            <a:r>
              <a:rPr lang="en-AU" sz="1700" b="1" dirty="0" smtClean="0"/>
              <a:t>Description</a:t>
            </a:r>
            <a:r>
              <a:rPr lang="en-AU" sz="1700" b="1" dirty="0"/>
              <a:t>: </a:t>
            </a:r>
            <a:endParaRPr lang="en-US" sz="1700" dirty="0"/>
          </a:p>
          <a:p>
            <a:r>
              <a:rPr lang="en-AU" sz="1700" dirty="0"/>
              <a:t>This macro creates an independent ECB for immediate processing. A variable number of bytes may be passed to the created ECB work area starting at EBW000. The z/TPF system moves the parameters into an interim block of available storage and adds this block to the ready list.</a:t>
            </a:r>
            <a:endParaRPr lang="en-AU" sz="1700" dirty="0" smtClean="0"/>
          </a:p>
          <a:p>
            <a:pPr marL="0" indent="0">
              <a:buNone/>
            </a:pPr>
            <a:r>
              <a:rPr lang="en-AU" sz="1700" b="1" dirty="0" smtClean="0"/>
              <a:t>Format</a:t>
            </a:r>
            <a:r>
              <a:rPr lang="en-AU" sz="1800" b="1" dirty="0" smtClean="0"/>
              <a:t>:</a:t>
            </a:r>
            <a:endParaRPr lang="en-US" sz="1800" b="1" dirty="0" smtClean="0"/>
          </a:p>
          <a:p>
            <a:pPr marL="0" indent="0">
              <a:buNone/>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tpf</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tpfapi.h</a:t>
            </a:r>
            <a:r>
              <a:rPr lang="en-US" sz="1400" dirty="0" smtClean="0">
                <a:latin typeface="Courier New" panose="02070309020205020404" pitchFamily="49" charset="0"/>
                <a:cs typeface="Courier New" panose="02070309020205020404" pitchFamily="49" charset="0"/>
              </a:rPr>
              <a:t>&gt;</a:t>
            </a:r>
          </a:p>
          <a:p>
            <a:pPr marL="0" indent="0">
              <a:buNone/>
            </a:pPr>
            <a:r>
              <a:rPr lang="en-US" sz="1400" dirty="0" smtClean="0">
                <a:latin typeface="Courier New" panose="02070309020205020404" pitchFamily="49" charset="0"/>
                <a:cs typeface="Courier New" panose="02070309020205020404" pitchFamily="49" charset="0"/>
              </a:rPr>
              <a:t>void       </a:t>
            </a:r>
            <a:r>
              <a:rPr lang="en-US" sz="1400" dirty="0" err="1">
                <a:latin typeface="Courier New" panose="02070309020205020404" pitchFamily="49" charset="0"/>
                <a:cs typeface="Courier New" panose="02070309020205020404" pitchFamily="49" charset="0"/>
              </a:rPr>
              <a:t>cremc</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length, </a:t>
            </a:r>
            <a:r>
              <a:rPr lang="en-US" sz="1400" dirty="0" err="1">
                <a:latin typeface="Courier New" panose="02070309020205020404" pitchFamily="49" charset="0"/>
                <a:cs typeface="Courier New" panose="02070309020205020404" pitchFamily="49" charset="0"/>
              </a:rPr>
              <a:t>const</a:t>
            </a:r>
            <a:r>
              <a:rPr lang="en-US" sz="1400" dirty="0">
                <a:latin typeface="Courier New" panose="02070309020205020404" pitchFamily="49" charset="0"/>
                <a:cs typeface="Courier New" panose="02070309020205020404" pitchFamily="49" charset="0"/>
              </a:rPr>
              <a:t> void *</a:t>
            </a:r>
            <a:r>
              <a:rPr lang="en-US" sz="1400" dirty="0" err="1">
                <a:latin typeface="Courier New" panose="02070309020205020404" pitchFamily="49" charset="0"/>
                <a:cs typeface="Courier New" panose="02070309020205020404" pitchFamily="49" charset="0"/>
              </a:rPr>
              <a:t>parm</a:t>
            </a:r>
            <a:r>
              <a:rPr lang="en-US" sz="1400" dirty="0">
                <a:latin typeface="Courier New" panose="02070309020205020404" pitchFamily="49" charset="0"/>
                <a:cs typeface="Courier New" panose="02070309020205020404" pitchFamily="49" charset="0"/>
              </a:rPr>
              <a:t>, void (*</a:t>
            </a:r>
            <a:r>
              <a:rPr lang="en-US" sz="1400" dirty="0" err="1">
                <a:latin typeface="Courier New" panose="02070309020205020404" pitchFamily="49" charset="0"/>
                <a:cs typeface="Courier New" panose="02070309020205020404" pitchFamily="49" charset="0"/>
              </a:rPr>
              <a:t>segname</a:t>
            </a:r>
            <a:r>
              <a:rPr lang="en-US" sz="1400" dirty="0" smtClean="0">
                <a:latin typeface="Courier New" panose="02070309020205020404" pitchFamily="49" charset="0"/>
                <a:cs typeface="Courier New" panose="02070309020205020404" pitchFamily="49" charset="0"/>
              </a:rPr>
              <a:t>)());</a:t>
            </a:r>
          </a:p>
          <a:p>
            <a:pPr marL="0" indent="0">
              <a:buNone/>
            </a:pPr>
            <a:r>
              <a:rPr lang="en-AU" sz="1400" dirty="0" smtClean="0">
                <a:latin typeface="Courier New" panose="02070309020205020404" pitchFamily="49" charset="0"/>
                <a:cs typeface="Courier New" panose="02070309020205020404" pitchFamily="49" charset="0"/>
              </a:rPr>
              <a:t>void       </a:t>
            </a:r>
            <a:r>
              <a:rPr lang="en-AU" sz="1400" dirty="0">
                <a:latin typeface="Courier New" panose="02070309020205020404" pitchFamily="49" charset="0"/>
                <a:cs typeface="Courier New" panose="02070309020205020404" pitchFamily="49" charset="0"/>
              </a:rPr>
              <a:t>_CREMC(</a:t>
            </a:r>
            <a:r>
              <a:rPr lang="en-AU" sz="1400" dirty="0" err="1">
                <a:latin typeface="Courier New" panose="02070309020205020404" pitchFamily="49" charset="0"/>
                <a:cs typeface="Courier New" panose="02070309020205020404" pitchFamily="49" charset="0"/>
              </a:rPr>
              <a:t>int</a:t>
            </a:r>
            <a:r>
              <a:rPr lang="en-AU" sz="1400" dirty="0">
                <a:latin typeface="Courier New" panose="02070309020205020404" pitchFamily="49" charset="0"/>
                <a:cs typeface="Courier New" panose="02070309020205020404" pitchFamily="49" charset="0"/>
              </a:rPr>
              <a:t> length, </a:t>
            </a:r>
            <a:r>
              <a:rPr lang="en-AU" sz="1400" dirty="0" err="1">
                <a:latin typeface="Courier New" panose="02070309020205020404" pitchFamily="49" charset="0"/>
                <a:cs typeface="Courier New" panose="02070309020205020404" pitchFamily="49" charset="0"/>
              </a:rPr>
              <a:t>const</a:t>
            </a:r>
            <a:r>
              <a:rPr lang="en-AU" sz="1400" dirty="0">
                <a:latin typeface="Courier New" panose="02070309020205020404" pitchFamily="49" charset="0"/>
                <a:cs typeface="Courier New" panose="02070309020205020404" pitchFamily="49" charset="0"/>
              </a:rPr>
              <a:t> void *</a:t>
            </a:r>
            <a:r>
              <a:rPr lang="en-AU" sz="1400" dirty="0" err="1">
                <a:latin typeface="Courier New" panose="02070309020205020404" pitchFamily="49" charset="0"/>
                <a:cs typeface="Courier New" panose="02070309020205020404" pitchFamily="49" charset="0"/>
              </a:rPr>
              <a:t>parm</a:t>
            </a:r>
            <a:r>
              <a:rPr lang="en-AU" sz="1400" dirty="0">
                <a:latin typeface="Courier New" panose="02070309020205020404" pitchFamily="49" charset="0"/>
                <a:cs typeface="Courier New" panose="02070309020205020404" pitchFamily="49" charset="0"/>
              </a:rPr>
              <a:t>, </a:t>
            </a:r>
            <a:r>
              <a:rPr lang="en-AU" sz="1400" dirty="0" err="1">
                <a:latin typeface="Courier New" panose="02070309020205020404" pitchFamily="49" charset="0"/>
                <a:cs typeface="Courier New" panose="02070309020205020404" pitchFamily="49" charset="0"/>
              </a:rPr>
              <a:t>const</a:t>
            </a:r>
            <a:r>
              <a:rPr lang="en-AU" sz="1400" dirty="0">
                <a:latin typeface="Courier New" panose="02070309020205020404" pitchFamily="49" charset="0"/>
                <a:cs typeface="Courier New" panose="02070309020205020404" pitchFamily="49" charset="0"/>
              </a:rPr>
              <a:t> char *</a:t>
            </a:r>
            <a:r>
              <a:rPr lang="en-AU" sz="1400" dirty="0" err="1">
                <a:latin typeface="Courier New" panose="02070309020205020404" pitchFamily="49" charset="0"/>
                <a:cs typeface="Courier New" panose="02070309020205020404" pitchFamily="49" charset="0"/>
              </a:rPr>
              <a:t>segname</a:t>
            </a:r>
            <a:r>
              <a:rPr lang="en-AU" sz="1400" dirty="0">
                <a:latin typeface="Courier New" panose="02070309020205020404" pitchFamily="49" charset="0"/>
                <a:cs typeface="Courier New" panose="02070309020205020404" pitchFamily="49" charset="0"/>
              </a:rPr>
              <a:t>);</a:t>
            </a:r>
            <a:endParaRPr lang="en-AU" sz="1400" dirty="0" smtClean="0">
              <a:latin typeface="Courier New" panose="02070309020205020404" pitchFamily="49" charset="0"/>
              <a:cs typeface="Courier New" panose="02070309020205020404" pitchFamily="49" charset="0"/>
            </a:endParaRPr>
          </a:p>
          <a:p>
            <a:pPr marL="0" indent="0">
              <a:buNone/>
            </a:pPr>
            <a:r>
              <a:rPr lang="en-AU" sz="1700" b="1" dirty="0" smtClean="0"/>
              <a:t>Parameters</a:t>
            </a:r>
            <a:r>
              <a:rPr lang="en-AU" sz="1700" b="1" dirty="0"/>
              <a:t>:</a:t>
            </a:r>
            <a:endParaRPr lang="en-US" sz="1700" dirty="0"/>
          </a:p>
          <a:p>
            <a:pPr marL="0" indent="0">
              <a:buNone/>
            </a:pPr>
            <a:r>
              <a:rPr lang="en-AU" sz="1700" b="1" dirty="0"/>
              <a:t>length</a:t>
            </a:r>
            <a:endParaRPr lang="en-US" sz="1700" dirty="0"/>
          </a:p>
          <a:p>
            <a:pPr marL="457200" lvl="1" indent="0">
              <a:buNone/>
            </a:pPr>
            <a:r>
              <a:rPr lang="en-US" sz="1700" dirty="0"/>
              <a:t>An integer containing the number of bytes to be passed to the created ECB. A value of zero indicates that no parameters will be passed. A maximum of 104 bytes may be passed.</a:t>
            </a:r>
          </a:p>
          <a:p>
            <a:pPr marL="0" indent="0">
              <a:buNone/>
            </a:pPr>
            <a:r>
              <a:rPr lang="en-AU" sz="1700" b="1" dirty="0" err="1"/>
              <a:t>parm</a:t>
            </a:r>
            <a:endParaRPr lang="en-US" sz="1700" dirty="0"/>
          </a:p>
          <a:p>
            <a:pPr marL="457200" lvl="1" indent="0">
              <a:buNone/>
            </a:pPr>
            <a:r>
              <a:rPr lang="en-US" sz="1700" dirty="0"/>
              <a:t>A pointer of type void to the parameters to be passed</a:t>
            </a:r>
            <a:r>
              <a:rPr lang="en-US" sz="1400" dirty="0"/>
              <a:t>.</a:t>
            </a:r>
          </a:p>
        </p:txBody>
      </p:sp>
      <p:pic>
        <p:nvPicPr>
          <p:cNvPr id="6" name="Picture 5" descr="tpfsoftware-logo"/>
          <p:cNvPicPr>
            <a:picLocks noChangeAspect="1" noChangeArrowheads="1"/>
          </p:cNvPicPr>
          <p:nvPr/>
        </p:nvPicPr>
        <p:blipFill>
          <a:blip r:embed="rId3" cstate="print"/>
          <a:srcRect/>
          <a:stretch>
            <a:fillRect/>
          </a:stretch>
        </p:blipFill>
        <p:spPr bwMode="auto">
          <a:xfrm>
            <a:off x="6705600" y="6385560"/>
            <a:ext cx="1600200" cy="320040"/>
          </a:xfrm>
          <a:prstGeom prst="rect">
            <a:avLst/>
          </a:prstGeom>
          <a:noFill/>
          <a:ln w="9525">
            <a:noFill/>
            <a:miter lim="800000"/>
            <a:headEnd/>
            <a:tailEnd/>
          </a:ln>
        </p:spPr>
      </p:pic>
      <p:sp>
        <p:nvSpPr>
          <p:cNvPr id="7" name="Slide Number Placeholder 3"/>
          <p:cNvSpPr>
            <a:spLocks noGrp="1"/>
          </p:cNvSpPr>
          <p:nvPr>
            <p:ph type="sldNum" sz="quarter" idx="12"/>
          </p:nvPr>
        </p:nvSpPr>
        <p:spPr>
          <a:xfrm>
            <a:off x="6553200" y="6356350"/>
            <a:ext cx="2133600" cy="365125"/>
          </a:xfrm>
        </p:spPr>
        <p:txBody>
          <a:bodyPr/>
          <a:lstStyle/>
          <a:p>
            <a:fld id="{37660606-2902-4738-BA54-7AA3FE02D229}" type="slidenum">
              <a:rPr lang="en-US" sz="2000" smtClean="0">
                <a:solidFill>
                  <a:schemeClr val="tx1"/>
                </a:solidFill>
              </a:rPr>
              <a:pPr/>
              <a:t>38</a:t>
            </a:fld>
            <a:endParaRPr lang="en-US" sz="2000">
              <a:solidFill>
                <a:schemeClr val="tx1"/>
              </a:solidFill>
            </a:endParaRPr>
          </a:p>
        </p:txBody>
      </p:sp>
    </p:spTree>
    <p:extLst>
      <p:ext uri="{BB962C8B-B14F-4D97-AF65-F5344CB8AC3E}">
        <p14:creationId xmlns:p14="http://schemas.microsoft.com/office/powerpoint/2010/main" val="37081152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solidFill>
                  <a:srgbClr val="002060"/>
                </a:solidFill>
                <a:latin typeface="Cambria" pitchFamily="18" charset="0"/>
              </a:rPr>
              <a:t>Process Management</a:t>
            </a:r>
            <a:endParaRPr lang="en-US" dirty="0">
              <a:solidFill>
                <a:srgbClr val="002060"/>
              </a:solidFill>
              <a:latin typeface="Cambria" pitchFamily="18" charset="0"/>
            </a:endParaRPr>
          </a:p>
        </p:txBody>
      </p:sp>
      <p:sp>
        <p:nvSpPr>
          <p:cNvPr id="3" name="Content Placeholder 2"/>
          <p:cNvSpPr>
            <a:spLocks noGrp="1"/>
          </p:cNvSpPr>
          <p:nvPr>
            <p:ph idx="1"/>
          </p:nvPr>
        </p:nvSpPr>
        <p:spPr>
          <a:xfrm>
            <a:off x="304800" y="1082040"/>
            <a:ext cx="8686800" cy="5394960"/>
          </a:xfrm>
        </p:spPr>
        <p:txBody>
          <a:bodyPr>
            <a:normAutofit/>
          </a:bodyPr>
          <a:lstStyle/>
          <a:p>
            <a:pPr marL="0" indent="0">
              <a:buNone/>
            </a:pPr>
            <a:r>
              <a:rPr lang="en-AU" sz="2400" dirty="0" err="1">
                <a:solidFill>
                  <a:schemeClr val="accent1"/>
                </a:solidFill>
              </a:rPr>
              <a:t>cremc</a:t>
            </a:r>
            <a:r>
              <a:rPr lang="en-AU" sz="2400" dirty="0">
                <a:solidFill>
                  <a:schemeClr val="accent1"/>
                </a:solidFill>
              </a:rPr>
              <a:t>, _CREMC–Create an immediate entry</a:t>
            </a:r>
          </a:p>
          <a:p>
            <a:pPr marL="0" indent="0">
              <a:buNone/>
            </a:pPr>
            <a:endParaRPr lang="en-AU" sz="1700" b="1" dirty="0" smtClean="0"/>
          </a:p>
          <a:p>
            <a:pPr marL="0" indent="0">
              <a:buNone/>
            </a:pPr>
            <a:r>
              <a:rPr lang="en-AU" sz="1700" b="1" dirty="0" err="1" smtClean="0"/>
              <a:t>segname</a:t>
            </a:r>
            <a:endParaRPr lang="en-US" sz="1700" dirty="0"/>
          </a:p>
          <a:p>
            <a:pPr marL="457200" lvl="1" indent="0">
              <a:buNone/>
            </a:pPr>
            <a:r>
              <a:rPr lang="en-US" sz="1700" dirty="0"/>
              <a:t>For </a:t>
            </a:r>
            <a:r>
              <a:rPr lang="en-US" sz="1700" dirty="0" err="1"/>
              <a:t>creec</a:t>
            </a:r>
            <a:r>
              <a:rPr lang="en-US" sz="1700" dirty="0"/>
              <a:t>, a pointer to the external function to be called. For __CREEC, a pointer to the name of the segment to be called. </a:t>
            </a:r>
            <a:r>
              <a:rPr lang="en-US" sz="1700" i="1" dirty="0" err="1"/>
              <a:t>segname</a:t>
            </a:r>
            <a:r>
              <a:rPr lang="en-US" sz="1700" dirty="0"/>
              <a:t> must map to an assembler segment name or a C shared object (CSO) name</a:t>
            </a:r>
            <a:r>
              <a:rPr lang="en-US" sz="1700" dirty="0" smtClean="0"/>
              <a:t>.</a:t>
            </a:r>
          </a:p>
          <a:p>
            <a:pPr marL="0" indent="0">
              <a:buNone/>
            </a:pPr>
            <a:r>
              <a:rPr lang="en-AU" sz="1700" b="1" dirty="0" smtClean="0"/>
              <a:t>Example:  </a:t>
            </a:r>
            <a:endParaRPr lang="en-US" sz="1700" dirty="0" smtClean="0"/>
          </a:p>
          <a:p>
            <a:pPr marL="0" indent="0">
              <a:buNone/>
            </a:pPr>
            <a:r>
              <a:rPr lang="en-US" sz="1700" dirty="0" smtClean="0"/>
              <a:t>The following example creates an ECB dispatched for program COT0, passing the string VPH as input to the program.</a:t>
            </a:r>
          </a:p>
          <a:p>
            <a:pPr marL="0" indent="0">
              <a:buNone/>
            </a:pPr>
            <a:r>
              <a:rPr lang="en-US" sz="1700" dirty="0" smtClean="0"/>
              <a:t> </a:t>
            </a:r>
          </a:p>
          <a:p>
            <a:pPr marL="0" indent="0">
              <a:buNone/>
            </a:pPr>
            <a:r>
              <a:rPr lang="en-US" sz="1400" dirty="0" smtClean="0"/>
              <a:t>#include &lt;</a:t>
            </a:r>
            <a:r>
              <a:rPr lang="en-US" sz="1400" dirty="0" err="1" smtClean="0"/>
              <a:t>tpf</a:t>
            </a:r>
            <a:r>
              <a:rPr lang="en-US" sz="1400" dirty="0" smtClean="0"/>
              <a:t>/</a:t>
            </a:r>
            <a:r>
              <a:rPr lang="en-US" sz="1400" dirty="0" err="1" smtClean="0"/>
              <a:t>tpfapi.h</a:t>
            </a:r>
            <a:r>
              <a:rPr lang="en-US" sz="1400" dirty="0" smtClean="0"/>
              <a:t>&gt;</a:t>
            </a:r>
          </a:p>
          <a:p>
            <a:pPr marL="0" indent="0">
              <a:buNone/>
            </a:pPr>
            <a:r>
              <a:rPr lang="en-US" sz="1400" dirty="0" smtClean="0"/>
              <a:t>void COT0();</a:t>
            </a:r>
          </a:p>
          <a:p>
            <a:pPr marL="0" indent="0">
              <a:buNone/>
            </a:pPr>
            <a:r>
              <a:rPr lang="en-US" sz="1400" dirty="0" smtClean="0"/>
              <a:t>char  *</a:t>
            </a:r>
            <a:r>
              <a:rPr lang="en-US" sz="1400" dirty="0" err="1" smtClean="0"/>
              <a:t>parmstring</a:t>
            </a:r>
            <a:r>
              <a:rPr lang="en-US" sz="1400" dirty="0" smtClean="0"/>
              <a:t> = "VPH";</a:t>
            </a:r>
          </a:p>
          <a:p>
            <a:pPr marL="0" indent="0">
              <a:buNone/>
            </a:pPr>
            <a:r>
              <a:rPr lang="en-US" sz="1400" dirty="0" smtClean="0"/>
              <a:t> :</a:t>
            </a:r>
          </a:p>
          <a:p>
            <a:pPr marL="0" indent="0">
              <a:buNone/>
            </a:pPr>
            <a:r>
              <a:rPr lang="en-US" sz="1400" dirty="0" err="1" smtClean="0"/>
              <a:t>cremc</a:t>
            </a:r>
            <a:r>
              <a:rPr lang="en-US" sz="1400" dirty="0" smtClean="0"/>
              <a:t>(</a:t>
            </a:r>
            <a:r>
              <a:rPr lang="en-US" sz="1400" dirty="0" err="1" smtClean="0"/>
              <a:t>strlen</a:t>
            </a:r>
            <a:r>
              <a:rPr lang="en-US" sz="1400" dirty="0" smtClean="0"/>
              <a:t>(</a:t>
            </a:r>
            <a:r>
              <a:rPr lang="en-US" sz="1400" dirty="0" err="1" smtClean="0"/>
              <a:t>parmstring</a:t>
            </a:r>
            <a:r>
              <a:rPr lang="en-US" sz="1400" dirty="0" smtClean="0"/>
              <a:t>),parmstring,COT0);</a:t>
            </a:r>
            <a:endParaRPr lang="en-AU" sz="1400" dirty="0" smtClean="0">
              <a:latin typeface="Courier New" panose="02070309020205020404" pitchFamily="49" charset="0"/>
              <a:cs typeface="Courier New" panose="02070309020205020404" pitchFamily="49" charset="0"/>
            </a:endParaRPr>
          </a:p>
        </p:txBody>
      </p:sp>
      <p:pic>
        <p:nvPicPr>
          <p:cNvPr id="6" name="Picture 5" descr="tpfsoftware-logo"/>
          <p:cNvPicPr>
            <a:picLocks noChangeAspect="1" noChangeArrowheads="1"/>
          </p:cNvPicPr>
          <p:nvPr/>
        </p:nvPicPr>
        <p:blipFill>
          <a:blip r:embed="rId3" cstate="print"/>
          <a:srcRect/>
          <a:stretch>
            <a:fillRect/>
          </a:stretch>
        </p:blipFill>
        <p:spPr bwMode="auto">
          <a:xfrm>
            <a:off x="6705600" y="6385560"/>
            <a:ext cx="1600200" cy="320040"/>
          </a:xfrm>
          <a:prstGeom prst="rect">
            <a:avLst/>
          </a:prstGeom>
          <a:noFill/>
          <a:ln w="9525">
            <a:noFill/>
            <a:miter lim="800000"/>
            <a:headEnd/>
            <a:tailEnd/>
          </a:ln>
        </p:spPr>
      </p:pic>
      <p:sp>
        <p:nvSpPr>
          <p:cNvPr id="7" name="Slide Number Placeholder 3"/>
          <p:cNvSpPr>
            <a:spLocks noGrp="1"/>
          </p:cNvSpPr>
          <p:nvPr>
            <p:ph type="sldNum" sz="quarter" idx="12"/>
          </p:nvPr>
        </p:nvSpPr>
        <p:spPr>
          <a:xfrm>
            <a:off x="6553200" y="6356350"/>
            <a:ext cx="2133600" cy="365125"/>
          </a:xfrm>
        </p:spPr>
        <p:txBody>
          <a:bodyPr/>
          <a:lstStyle/>
          <a:p>
            <a:fld id="{37660606-2902-4738-BA54-7AA3FE02D229}" type="slidenum">
              <a:rPr lang="en-US" sz="2000" smtClean="0">
                <a:solidFill>
                  <a:schemeClr val="tx1"/>
                </a:solidFill>
              </a:rPr>
              <a:pPr/>
              <a:t>39</a:t>
            </a:fld>
            <a:endParaRPr lang="en-US" sz="2000">
              <a:solidFill>
                <a:schemeClr val="tx1"/>
              </a:solidFill>
            </a:endParaRPr>
          </a:p>
        </p:txBody>
      </p:sp>
    </p:spTree>
    <p:extLst>
      <p:ext uri="{BB962C8B-B14F-4D97-AF65-F5344CB8AC3E}">
        <p14:creationId xmlns:p14="http://schemas.microsoft.com/office/powerpoint/2010/main" val="15259575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solidFill>
                  <a:srgbClr val="002060"/>
                </a:solidFill>
                <a:latin typeface="Cambria" pitchFamily="18" charset="0"/>
              </a:rPr>
              <a:t>Memory Management</a:t>
            </a:r>
            <a:endParaRPr lang="en-US" dirty="0">
              <a:solidFill>
                <a:srgbClr val="002060"/>
              </a:solidFill>
              <a:latin typeface="Cambria" pitchFamily="18" charset="0"/>
            </a:endParaRPr>
          </a:p>
        </p:txBody>
      </p:sp>
      <p:pic>
        <p:nvPicPr>
          <p:cNvPr id="5" name="Picture 4" descr="tpfsoftware-logo"/>
          <p:cNvPicPr>
            <a:picLocks noChangeAspect="1" noChangeArrowheads="1"/>
          </p:cNvPicPr>
          <p:nvPr/>
        </p:nvPicPr>
        <p:blipFill>
          <a:blip r:embed="rId3" cstate="print"/>
          <a:srcRect/>
          <a:stretch>
            <a:fillRect/>
          </a:stretch>
        </p:blipFill>
        <p:spPr bwMode="auto">
          <a:xfrm>
            <a:off x="6705600" y="6385560"/>
            <a:ext cx="1600200" cy="320040"/>
          </a:xfrm>
          <a:prstGeom prst="rect">
            <a:avLst/>
          </a:prstGeom>
          <a:noFill/>
          <a:ln w="9525">
            <a:noFill/>
            <a:miter lim="800000"/>
            <a:headEnd/>
            <a:tailEnd/>
          </a:ln>
        </p:spPr>
      </p:pic>
      <p:sp>
        <p:nvSpPr>
          <p:cNvPr id="3" name="Content Placeholder 2"/>
          <p:cNvSpPr>
            <a:spLocks noGrp="1"/>
          </p:cNvSpPr>
          <p:nvPr>
            <p:ph idx="1"/>
          </p:nvPr>
        </p:nvSpPr>
        <p:spPr>
          <a:xfrm>
            <a:off x="304800" y="1082040"/>
            <a:ext cx="8686800" cy="5394960"/>
          </a:xfrm>
        </p:spPr>
        <p:txBody>
          <a:bodyPr wrap="square">
            <a:noAutofit/>
          </a:bodyPr>
          <a:lstStyle/>
          <a:p>
            <a:pPr marL="0" indent="0">
              <a:buNone/>
            </a:pPr>
            <a:r>
              <a:rPr lang="en-US" sz="2400" dirty="0" err="1">
                <a:solidFill>
                  <a:schemeClr val="accent1"/>
                </a:solidFill>
              </a:rPr>
              <a:t>getcc</a:t>
            </a:r>
            <a:r>
              <a:rPr lang="en-US" sz="2400" dirty="0">
                <a:solidFill>
                  <a:schemeClr val="accent1"/>
                </a:solidFill>
              </a:rPr>
              <a:t>–Obtain working storage </a:t>
            </a:r>
            <a:r>
              <a:rPr lang="en-US" sz="2400" dirty="0" smtClean="0">
                <a:solidFill>
                  <a:schemeClr val="accent1"/>
                </a:solidFill>
              </a:rPr>
              <a:t>block</a:t>
            </a:r>
          </a:p>
          <a:p>
            <a:pPr marL="0" indent="0">
              <a:buNone/>
            </a:pPr>
            <a:endParaRPr lang="en-US" sz="2000" dirty="0" smtClean="0"/>
          </a:p>
          <a:p>
            <a:pPr marL="0" indent="0">
              <a:buNone/>
            </a:pPr>
            <a:r>
              <a:rPr lang="en-AU" sz="1700" b="1" dirty="0"/>
              <a:t>Return </a:t>
            </a:r>
            <a:r>
              <a:rPr lang="en-AU" sz="1700" b="1" dirty="0" smtClean="0"/>
              <a:t>Conditions</a:t>
            </a:r>
            <a:r>
              <a:rPr lang="en-US" sz="1700" b="1" dirty="0" smtClean="0"/>
              <a:t>:</a:t>
            </a:r>
            <a:endParaRPr lang="en-US" sz="1700" b="1" dirty="0"/>
          </a:p>
          <a:p>
            <a:r>
              <a:rPr lang="en-AU" sz="1800" dirty="0"/>
              <a:t>Pointer to the newly obtained working storage block.</a:t>
            </a:r>
            <a:endParaRPr lang="en-AU" sz="2000" dirty="0"/>
          </a:p>
          <a:p>
            <a:pPr marL="0" indent="0">
              <a:buNone/>
            </a:pPr>
            <a:endParaRPr lang="en-US" sz="1700" dirty="0">
              <a:latin typeface="Courier New" panose="02070309020205020404" pitchFamily="49" charset="0"/>
              <a:cs typeface="Courier New" panose="02070309020205020404" pitchFamily="49" charset="0"/>
            </a:endParaRPr>
          </a:p>
          <a:p>
            <a:pPr marL="0" indent="0">
              <a:buNone/>
            </a:pPr>
            <a:r>
              <a:rPr lang="en-US" sz="1700" b="1" dirty="0"/>
              <a:t>Example:</a:t>
            </a:r>
          </a:p>
          <a:p>
            <a:pPr marL="0" indent="0">
              <a:buNone/>
            </a:pPr>
            <a:r>
              <a:rPr lang="en-US" sz="1800" dirty="0"/>
              <a:t>The following example of block-type call which obtains working storage blocks on level DC</a:t>
            </a:r>
          </a:p>
          <a:p>
            <a:pPr marL="0" indent="0">
              <a:buNone/>
            </a:pPr>
            <a:endParaRPr lang="en-US" sz="2000" b="1" dirty="0"/>
          </a:p>
          <a:p>
            <a:pPr marL="0" indent="0">
              <a:buNone/>
            </a:pPr>
            <a:r>
              <a:rPr lang="en-US" sz="1400" dirty="0">
                <a:latin typeface="Courier New" panose="02070309020205020404" pitchFamily="49" charset="0"/>
                <a:cs typeface="Courier New" panose="02070309020205020404" pitchFamily="49" charset="0"/>
              </a:rPr>
              <a:t>work1 = (char *) </a:t>
            </a:r>
            <a:r>
              <a:rPr lang="en-US" sz="1400" dirty="0" err="1">
                <a:latin typeface="Courier New" panose="02070309020205020404" pitchFamily="49" charset="0"/>
                <a:cs typeface="Courier New" panose="02070309020205020404" pitchFamily="49" charset="0"/>
              </a:rPr>
              <a:t>getcc</a:t>
            </a:r>
            <a:r>
              <a:rPr lang="en-US" sz="1400" dirty="0">
                <a:latin typeface="Courier New" panose="02070309020205020404" pitchFamily="49" charset="0"/>
                <a:cs typeface="Courier New" panose="02070309020205020404" pitchFamily="49" charset="0"/>
              </a:rPr>
              <a:t>(DC, GETCC_TYPE, L2);    /* Attaches 1k block  */</a:t>
            </a:r>
          </a:p>
          <a:p>
            <a:pPr marL="0" indent="0">
              <a:buNone/>
            </a:pPr>
            <a:endParaRPr lang="en-US" sz="2000" b="1" dirty="0"/>
          </a:p>
          <a:p>
            <a:pPr marL="0" indent="0">
              <a:buNone/>
            </a:pPr>
            <a:r>
              <a:rPr lang="en-US" sz="1800" dirty="0"/>
              <a:t>The following example of block-type call with initialization which obtains working storage blocks on level D7 &amp; initializes to blanks</a:t>
            </a:r>
          </a:p>
          <a:p>
            <a:pPr marL="0" indent="0">
              <a:buNone/>
            </a:pPr>
            <a:endParaRPr lang="en-US" sz="2000" b="1" dirty="0"/>
          </a:p>
          <a:p>
            <a:pPr marL="0" indent="0">
              <a:buNone/>
            </a:pPr>
            <a:r>
              <a:rPr lang="en-US" sz="1400" dirty="0" smtClean="0">
                <a:latin typeface="Courier New" panose="02070309020205020404" pitchFamily="49" charset="0"/>
                <a:cs typeface="Courier New" panose="02070309020205020404" pitchFamily="49" charset="0"/>
              </a:rPr>
              <a:t>work2 = (char *) </a:t>
            </a:r>
            <a:r>
              <a:rPr lang="en-US" sz="1400" dirty="0" err="1" smtClean="0">
                <a:latin typeface="Courier New" panose="02070309020205020404" pitchFamily="49" charset="0"/>
                <a:cs typeface="Courier New" panose="02070309020205020404" pitchFamily="49" charset="0"/>
              </a:rPr>
              <a:t>getcc</a:t>
            </a:r>
            <a:r>
              <a:rPr lang="en-US" sz="1400" dirty="0" smtClean="0">
                <a:latin typeface="Courier New" panose="02070309020205020404" pitchFamily="49" charset="0"/>
                <a:cs typeface="Courier New" panose="02070309020205020404" pitchFamily="49" charset="0"/>
              </a:rPr>
              <a:t>(D7, (</a:t>
            </a:r>
            <a:r>
              <a:rPr lang="en-US" sz="1400" dirty="0" err="1" smtClean="0">
                <a:latin typeface="Courier New" panose="02070309020205020404" pitchFamily="49" charset="0"/>
                <a:cs typeface="Courier New" panose="02070309020205020404" pitchFamily="49" charset="0"/>
              </a:rPr>
              <a:t>enum</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t_getfmt</a:t>
            </a:r>
            <a:r>
              <a:rPr lang="en-US" sz="1400" dirty="0" smtClean="0">
                <a:latin typeface="Courier New" panose="02070309020205020404" pitchFamily="49" charset="0"/>
                <a:cs typeface="Courier New" panose="02070309020205020404" pitchFamily="49" charset="0"/>
              </a:rPr>
              <a:t>) (GETCC_TYPE+GETCC_FILL), L4, ' ');</a:t>
            </a:r>
          </a:p>
          <a:p>
            <a:pPr marL="0" indent="0">
              <a:buNone/>
            </a:pPr>
            <a:r>
              <a:rPr lang="en-US" sz="1400" dirty="0" smtClean="0">
                <a:latin typeface="Courier New" panose="02070309020205020404" pitchFamily="49" charset="0"/>
                <a:cs typeface="Courier New" panose="02070309020205020404" pitchFamily="49" charset="0"/>
              </a:rPr>
              <a:t>                       /* Attaches a 4K block initialized to blanks */</a:t>
            </a:r>
          </a:p>
          <a:p>
            <a:pPr marL="0" indent="0">
              <a:buNone/>
            </a:pPr>
            <a:r>
              <a:rPr lang="en-US" sz="1800" dirty="0" smtClean="0"/>
              <a:t>.</a:t>
            </a:r>
          </a:p>
          <a:p>
            <a:pPr marL="0" indent="0">
              <a:buNone/>
            </a:pPr>
            <a:endParaRPr lang="en-NZ" sz="2400" dirty="0"/>
          </a:p>
        </p:txBody>
      </p:sp>
      <p:sp>
        <p:nvSpPr>
          <p:cNvPr id="4" name="Slide Number Placeholder 3"/>
          <p:cNvSpPr>
            <a:spLocks noGrp="1"/>
          </p:cNvSpPr>
          <p:nvPr>
            <p:ph type="sldNum" sz="quarter" idx="12"/>
          </p:nvPr>
        </p:nvSpPr>
        <p:spPr/>
        <p:txBody>
          <a:bodyPr/>
          <a:lstStyle/>
          <a:p>
            <a:fld id="{37660606-2902-4738-BA54-7AA3FE02D229}" type="slidenum">
              <a:rPr lang="en-US" sz="2000" smtClean="0">
                <a:solidFill>
                  <a:schemeClr val="tx1"/>
                </a:solidFill>
              </a:rPr>
              <a:pPr/>
              <a:t>4</a:t>
            </a:fld>
            <a:endParaRPr lang="en-US" sz="2000" dirty="0">
              <a:solidFill>
                <a:schemeClr val="tx1"/>
              </a:solidFill>
            </a:endParaRPr>
          </a:p>
        </p:txBody>
      </p:sp>
    </p:spTree>
    <p:extLst>
      <p:ext uri="{BB962C8B-B14F-4D97-AF65-F5344CB8AC3E}">
        <p14:creationId xmlns:p14="http://schemas.microsoft.com/office/powerpoint/2010/main" val="2770257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solidFill>
                  <a:srgbClr val="002060"/>
                </a:solidFill>
                <a:latin typeface="Cambria" pitchFamily="18" charset="0"/>
              </a:rPr>
              <a:t>Process Management</a:t>
            </a:r>
            <a:endParaRPr lang="en-US" dirty="0">
              <a:solidFill>
                <a:srgbClr val="002060"/>
              </a:solidFill>
              <a:latin typeface="Cambria" pitchFamily="18" charset="0"/>
            </a:endParaRPr>
          </a:p>
        </p:txBody>
      </p:sp>
      <p:sp>
        <p:nvSpPr>
          <p:cNvPr id="3" name="Content Placeholder 2"/>
          <p:cNvSpPr>
            <a:spLocks noGrp="1"/>
          </p:cNvSpPr>
          <p:nvPr>
            <p:ph idx="1"/>
          </p:nvPr>
        </p:nvSpPr>
        <p:spPr>
          <a:xfrm>
            <a:off x="304800" y="1082040"/>
            <a:ext cx="8686800" cy="5394960"/>
          </a:xfrm>
        </p:spPr>
        <p:txBody>
          <a:bodyPr>
            <a:normAutofit/>
          </a:bodyPr>
          <a:lstStyle/>
          <a:p>
            <a:pPr marL="0" indent="0">
              <a:buNone/>
            </a:pPr>
            <a:r>
              <a:rPr lang="en-AU" sz="2400" dirty="0">
                <a:solidFill>
                  <a:schemeClr val="accent1"/>
                </a:solidFill>
              </a:rPr>
              <a:t>CREEC – Create a new ECB with attached core </a:t>
            </a:r>
            <a:r>
              <a:rPr lang="en-AU" sz="2400" dirty="0" smtClean="0">
                <a:solidFill>
                  <a:schemeClr val="accent1"/>
                </a:solidFill>
              </a:rPr>
              <a:t>block</a:t>
            </a:r>
          </a:p>
          <a:p>
            <a:pPr marL="0" indent="0">
              <a:buNone/>
            </a:pPr>
            <a:r>
              <a:rPr lang="en-AU" sz="1700" b="1" dirty="0" smtClean="0"/>
              <a:t>Description</a:t>
            </a:r>
            <a:r>
              <a:rPr lang="en-AU" sz="1700" b="1" dirty="0"/>
              <a:t>: </a:t>
            </a:r>
            <a:endParaRPr lang="en-US" sz="1700" dirty="0"/>
          </a:p>
          <a:p>
            <a:r>
              <a:rPr lang="en-US" sz="1700" dirty="0"/>
              <a:t>This macro creates an independent ECB for immediate or deferred processing.</a:t>
            </a:r>
          </a:p>
          <a:p>
            <a:r>
              <a:rPr lang="en-AU" sz="1700" dirty="0"/>
              <a:t>A core block is placed on data level zero of the newly created ECB and a variable number of bytes is passed to the created ECB work area starting at EBW000. The core block to be passed is the one specified by the</a:t>
            </a:r>
            <a:r>
              <a:rPr lang="en-AU" sz="1700" i="1" dirty="0"/>
              <a:t> </a:t>
            </a:r>
            <a:r>
              <a:rPr lang="en-AU" sz="1700" dirty="0"/>
              <a:t>level</a:t>
            </a:r>
            <a:r>
              <a:rPr lang="en-AU" sz="1700" b="1" dirty="0"/>
              <a:t> </a:t>
            </a:r>
            <a:r>
              <a:rPr lang="en-AU" sz="1700" dirty="0"/>
              <a:t>or </a:t>
            </a:r>
            <a:r>
              <a:rPr lang="en-AU" sz="1700" b="1" dirty="0" err="1"/>
              <a:t>decb</a:t>
            </a:r>
            <a:r>
              <a:rPr lang="en-AU" sz="1700" dirty="0"/>
              <a:t> parameter</a:t>
            </a:r>
            <a:r>
              <a:rPr lang="en-AU" sz="1700" dirty="0" smtClean="0"/>
              <a:t>.</a:t>
            </a:r>
          </a:p>
          <a:p>
            <a:pPr marL="0" indent="0">
              <a:buNone/>
            </a:pPr>
            <a:r>
              <a:rPr lang="en-AU" sz="1700" b="1" dirty="0" smtClean="0"/>
              <a:t>Format</a:t>
            </a:r>
            <a:r>
              <a:rPr lang="en-AU" sz="1800" b="1" dirty="0" smtClean="0"/>
              <a:t>:</a:t>
            </a:r>
            <a:endParaRPr lang="en-US" sz="1800" b="1" dirty="0" smtClean="0"/>
          </a:p>
          <a:p>
            <a:pPr marL="0" indent="0">
              <a:buNone/>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tpf</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tpfapi.h</a:t>
            </a:r>
            <a:r>
              <a:rPr lang="en-US" sz="1400" dirty="0" smtClean="0">
                <a:latin typeface="Courier New" panose="02070309020205020404" pitchFamily="49" charset="0"/>
                <a:cs typeface="Courier New" panose="02070309020205020404" pitchFamily="49" charset="0"/>
              </a:rPr>
              <a:t>&gt;</a:t>
            </a:r>
          </a:p>
          <a:p>
            <a:pPr marL="0" indent="0">
              <a:buNone/>
            </a:pPr>
            <a:r>
              <a:rPr lang="en-US" sz="1400" dirty="0" smtClean="0">
                <a:latin typeface="Courier New" panose="02070309020205020404" pitchFamily="49" charset="0"/>
                <a:cs typeface="Courier New" panose="02070309020205020404" pitchFamily="49" charset="0"/>
              </a:rPr>
              <a:t>void </a:t>
            </a:r>
            <a:r>
              <a:rPr lang="en-US" sz="1400" dirty="0" err="1">
                <a:latin typeface="Courier New" panose="02070309020205020404" pitchFamily="49" charset="0"/>
                <a:cs typeface="Courier New" panose="02070309020205020404" pitchFamily="49" charset="0"/>
              </a:rPr>
              <a:t>creec</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length, </a:t>
            </a:r>
            <a:r>
              <a:rPr lang="en-US" sz="1400" dirty="0" err="1">
                <a:latin typeface="Courier New" panose="02070309020205020404" pitchFamily="49" charset="0"/>
                <a:cs typeface="Courier New" panose="02070309020205020404" pitchFamily="49" charset="0"/>
              </a:rPr>
              <a:t>const</a:t>
            </a:r>
            <a:r>
              <a:rPr lang="en-US" sz="1400" dirty="0">
                <a:latin typeface="Courier New" panose="02070309020205020404" pitchFamily="49" charset="0"/>
                <a:cs typeface="Courier New" panose="02070309020205020404" pitchFamily="49" charset="0"/>
              </a:rPr>
              <a:t> void *</a:t>
            </a:r>
            <a:r>
              <a:rPr lang="en-US" sz="1400" dirty="0" err="1">
                <a:latin typeface="Courier New" panose="02070309020205020404" pitchFamily="49" charset="0"/>
                <a:cs typeface="Courier New" panose="02070309020205020404" pitchFamily="49" charset="0"/>
              </a:rPr>
              <a:t>parm</a:t>
            </a:r>
            <a:r>
              <a:rPr lang="en-US" sz="1400" dirty="0">
                <a:latin typeface="Courier New" panose="02070309020205020404" pitchFamily="49" charset="0"/>
                <a:cs typeface="Courier New" panose="02070309020205020404" pitchFamily="49" charset="0"/>
              </a:rPr>
              <a:t>, void (*</a:t>
            </a:r>
            <a:r>
              <a:rPr lang="en-US" sz="1400" dirty="0" err="1">
                <a:latin typeface="Courier New" panose="02070309020205020404" pitchFamily="49" charset="0"/>
                <a:cs typeface="Courier New" panose="02070309020205020404" pitchFamily="49" charset="0"/>
              </a:rPr>
              <a:t>segname</a:t>
            </a:r>
            <a:r>
              <a:rPr lang="en-US" sz="1400" dirty="0">
                <a:latin typeface="Courier New" panose="02070309020205020404" pitchFamily="49" charset="0"/>
                <a:cs typeface="Courier New" panose="02070309020205020404" pitchFamily="49" charset="0"/>
              </a:rPr>
              <a:t>)(), </a:t>
            </a:r>
            <a:endParaRPr lang="en-US" sz="1400" dirty="0" smtClean="0">
              <a:latin typeface="Courier New" panose="02070309020205020404" pitchFamily="49" charset="0"/>
              <a:cs typeface="Courier New" panose="02070309020205020404" pitchFamily="49" charset="0"/>
            </a:endParaRPr>
          </a:p>
          <a:p>
            <a:pPr marL="0" indent="0">
              <a:buNone/>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enum</a:t>
            </a:r>
            <a:r>
              <a:rPr lang="en-US" sz="1400" dirty="0" smtClean="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t_lvl</a:t>
            </a:r>
            <a:r>
              <a:rPr lang="en-US" sz="1400" dirty="0">
                <a:latin typeface="Courier New" panose="02070309020205020404" pitchFamily="49" charset="0"/>
                <a:cs typeface="Courier New" panose="02070309020205020404" pitchFamily="49" charset="0"/>
              </a:rPr>
              <a:t> level,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priority</a:t>
            </a:r>
            <a:r>
              <a:rPr lang="en-US" sz="1400" dirty="0" smtClean="0">
                <a:latin typeface="Courier New" panose="02070309020205020404" pitchFamily="49" charset="0"/>
                <a:cs typeface="Courier New" panose="02070309020205020404" pitchFamily="49" charset="0"/>
              </a:rPr>
              <a:t>);</a:t>
            </a:r>
          </a:p>
          <a:p>
            <a:pPr marL="0" indent="0">
              <a:buNone/>
            </a:pPr>
            <a:r>
              <a:rPr lang="en-US" sz="1400" dirty="0" smtClean="0">
                <a:latin typeface="Courier New" panose="02070309020205020404" pitchFamily="49" charset="0"/>
                <a:cs typeface="Courier New" panose="02070309020205020404" pitchFamily="49" charset="0"/>
              </a:rPr>
              <a:t>void </a:t>
            </a:r>
            <a:r>
              <a:rPr lang="en-US" sz="1400" dirty="0">
                <a:latin typeface="Courier New" panose="02070309020205020404" pitchFamily="49" charset="0"/>
                <a:cs typeface="Courier New" panose="02070309020205020404" pitchFamily="49" charset="0"/>
              </a:rPr>
              <a:t>_CREEC(</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length, </a:t>
            </a:r>
            <a:r>
              <a:rPr lang="en-US" sz="1400" dirty="0" err="1">
                <a:latin typeface="Courier New" panose="02070309020205020404" pitchFamily="49" charset="0"/>
                <a:cs typeface="Courier New" panose="02070309020205020404" pitchFamily="49" charset="0"/>
              </a:rPr>
              <a:t>const</a:t>
            </a:r>
            <a:r>
              <a:rPr lang="en-US" sz="1400" dirty="0">
                <a:latin typeface="Courier New" panose="02070309020205020404" pitchFamily="49" charset="0"/>
                <a:cs typeface="Courier New" panose="02070309020205020404" pitchFamily="49" charset="0"/>
              </a:rPr>
              <a:t> void *</a:t>
            </a:r>
            <a:r>
              <a:rPr lang="en-US" sz="1400" dirty="0" err="1">
                <a:latin typeface="Courier New" panose="02070309020205020404" pitchFamily="49" charset="0"/>
                <a:cs typeface="Courier New" panose="02070309020205020404" pitchFamily="49" charset="0"/>
              </a:rPr>
              <a:t>parm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const</a:t>
            </a:r>
            <a:r>
              <a:rPr lang="en-US" sz="1400" dirty="0">
                <a:latin typeface="Courier New" panose="02070309020205020404" pitchFamily="49" charset="0"/>
                <a:cs typeface="Courier New" panose="02070309020205020404" pitchFamily="49" charset="0"/>
              </a:rPr>
              <a:t> char *</a:t>
            </a:r>
            <a:r>
              <a:rPr lang="en-US" sz="1400" dirty="0" err="1">
                <a:latin typeface="Courier New" panose="02070309020205020404" pitchFamily="49" charset="0"/>
                <a:cs typeface="Courier New" panose="02070309020205020404" pitchFamily="49" charset="0"/>
              </a:rPr>
              <a:t>segname</a:t>
            </a:r>
            <a:r>
              <a:rPr lang="en-US" sz="1400" dirty="0">
                <a:latin typeface="Courier New" panose="02070309020205020404" pitchFamily="49" charset="0"/>
                <a:cs typeface="Courier New" panose="02070309020205020404" pitchFamily="49" charset="0"/>
              </a:rPr>
              <a:t>,</a:t>
            </a:r>
            <a:r>
              <a:rPr lang="en-AU" sz="1400" dirty="0">
                <a:latin typeface="Courier New" panose="02070309020205020404" pitchFamily="49" charset="0"/>
                <a:cs typeface="Courier New" panose="02070309020205020404" pitchFamily="49" charset="0"/>
              </a:rPr>
              <a:t>  </a:t>
            </a:r>
            <a:endParaRPr lang="en-AU" sz="1400" dirty="0" smtClean="0">
              <a:latin typeface="Courier New" panose="02070309020205020404" pitchFamily="49" charset="0"/>
              <a:cs typeface="Courier New" panose="02070309020205020404" pitchFamily="49" charset="0"/>
            </a:endParaRPr>
          </a:p>
          <a:p>
            <a:pPr marL="0" indent="0">
              <a:buNone/>
            </a:pPr>
            <a:r>
              <a:rPr lang="en-AU" sz="1400" dirty="0" smtClean="0">
                <a:latin typeface="Courier New" panose="02070309020205020404" pitchFamily="49" charset="0"/>
                <a:cs typeface="Courier New" panose="02070309020205020404" pitchFamily="49" charset="0"/>
              </a:rPr>
              <a:t>           </a:t>
            </a:r>
            <a:r>
              <a:rPr lang="en-AU" sz="1400" dirty="0" err="1">
                <a:latin typeface="Courier New" panose="02070309020205020404" pitchFamily="49" charset="0"/>
                <a:cs typeface="Courier New" panose="02070309020205020404" pitchFamily="49" charset="0"/>
              </a:rPr>
              <a:t>enum</a:t>
            </a:r>
            <a:r>
              <a:rPr lang="en-AU" sz="1400" dirty="0">
                <a:latin typeface="Courier New" panose="02070309020205020404" pitchFamily="49" charset="0"/>
                <a:cs typeface="Courier New" panose="02070309020205020404" pitchFamily="49" charset="0"/>
              </a:rPr>
              <a:t> </a:t>
            </a:r>
            <a:r>
              <a:rPr lang="en-AU" sz="1400" dirty="0" err="1">
                <a:latin typeface="Courier New" panose="02070309020205020404" pitchFamily="49" charset="0"/>
                <a:cs typeface="Courier New" panose="02070309020205020404" pitchFamily="49" charset="0"/>
              </a:rPr>
              <a:t>t_lvl</a:t>
            </a:r>
            <a:r>
              <a:rPr lang="en-AU" sz="1400" dirty="0">
                <a:latin typeface="Courier New" panose="02070309020205020404" pitchFamily="49" charset="0"/>
                <a:cs typeface="Courier New" panose="02070309020205020404" pitchFamily="49" charset="0"/>
              </a:rPr>
              <a:t> level, </a:t>
            </a:r>
            <a:r>
              <a:rPr lang="en-AU" sz="1400" dirty="0" err="1">
                <a:latin typeface="Courier New" panose="02070309020205020404" pitchFamily="49" charset="0"/>
                <a:cs typeface="Courier New" panose="02070309020205020404" pitchFamily="49" charset="0"/>
              </a:rPr>
              <a:t>int</a:t>
            </a:r>
            <a:r>
              <a:rPr lang="en-AU" sz="1400" dirty="0">
                <a:latin typeface="Courier New" panose="02070309020205020404" pitchFamily="49" charset="0"/>
                <a:cs typeface="Courier New" panose="02070309020205020404" pitchFamily="49" charset="0"/>
              </a:rPr>
              <a:t> priority</a:t>
            </a:r>
            <a:r>
              <a:rPr lang="en-AU" sz="1400" dirty="0" smtClean="0">
                <a:latin typeface="Courier New" panose="02070309020205020404" pitchFamily="49" charset="0"/>
                <a:cs typeface="Courier New" panose="02070309020205020404" pitchFamily="49" charset="0"/>
              </a:rPr>
              <a:t>);</a:t>
            </a:r>
          </a:p>
          <a:p>
            <a:pPr marL="0" indent="0">
              <a:buNone/>
            </a:pPr>
            <a:r>
              <a:rPr lang="en-AU" sz="1700" b="1" dirty="0" smtClean="0"/>
              <a:t>Parameters</a:t>
            </a:r>
            <a:r>
              <a:rPr lang="en-AU" sz="1700" b="1" dirty="0"/>
              <a:t>:</a:t>
            </a:r>
            <a:endParaRPr lang="en-US" sz="1700" dirty="0"/>
          </a:p>
          <a:p>
            <a:pPr marL="0" indent="0">
              <a:buNone/>
            </a:pPr>
            <a:r>
              <a:rPr lang="en-AU" sz="1700" b="1" dirty="0"/>
              <a:t>length</a:t>
            </a:r>
            <a:endParaRPr lang="en-US" sz="1700" dirty="0"/>
          </a:p>
          <a:p>
            <a:pPr marL="457200" lvl="1" indent="0">
              <a:buNone/>
            </a:pPr>
            <a:r>
              <a:rPr lang="en-US" sz="1700" dirty="0"/>
              <a:t>An integer containing the number of bytes to be passed to the created ECB. A value of zero indicates that no parameters will be passed. A maximum of 104 bytes may be passed.</a:t>
            </a:r>
          </a:p>
          <a:p>
            <a:pPr marL="0" indent="0">
              <a:buNone/>
            </a:pPr>
            <a:r>
              <a:rPr lang="en-AU" sz="1700" b="1" dirty="0" err="1" smtClean="0"/>
              <a:t>parm</a:t>
            </a:r>
            <a:endParaRPr lang="en-US" sz="1700" dirty="0"/>
          </a:p>
          <a:p>
            <a:pPr marL="457200" lvl="1" indent="0">
              <a:buNone/>
            </a:pPr>
            <a:r>
              <a:rPr lang="en-US" sz="1700" dirty="0" smtClean="0"/>
              <a:t>A pointer of type void to the parameters to be passed.</a:t>
            </a:r>
            <a:endParaRPr lang="en-US" sz="1700" dirty="0"/>
          </a:p>
        </p:txBody>
      </p:sp>
      <p:pic>
        <p:nvPicPr>
          <p:cNvPr id="6" name="Picture 5" descr="tpfsoftware-logo"/>
          <p:cNvPicPr>
            <a:picLocks noChangeAspect="1" noChangeArrowheads="1"/>
          </p:cNvPicPr>
          <p:nvPr/>
        </p:nvPicPr>
        <p:blipFill>
          <a:blip r:embed="rId3" cstate="print"/>
          <a:srcRect/>
          <a:stretch>
            <a:fillRect/>
          </a:stretch>
        </p:blipFill>
        <p:spPr bwMode="auto">
          <a:xfrm>
            <a:off x="6705600" y="6385560"/>
            <a:ext cx="1600200" cy="320040"/>
          </a:xfrm>
          <a:prstGeom prst="rect">
            <a:avLst/>
          </a:prstGeom>
          <a:noFill/>
          <a:ln w="9525">
            <a:noFill/>
            <a:miter lim="800000"/>
            <a:headEnd/>
            <a:tailEnd/>
          </a:ln>
        </p:spPr>
      </p:pic>
      <p:sp>
        <p:nvSpPr>
          <p:cNvPr id="7" name="Slide Number Placeholder 3"/>
          <p:cNvSpPr>
            <a:spLocks noGrp="1"/>
          </p:cNvSpPr>
          <p:nvPr>
            <p:ph type="sldNum" sz="quarter" idx="12"/>
          </p:nvPr>
        </p:nvSpPr>
        <p:spPr>
          <a:xfrm>
            <a:off x="6553200" y="6356350"/>
            <a:ext cx="2133600" cy="365125"/>
          </a:xfrm>
        </p:spPr>
        <p:txBody>
          <a:bodyPr/>
          <a:lstStyle/>
          <a:p>
            <a:fld id="{37660606-2902-4738-BA54-7AA3FE02D229}" type="slidenum">
              <a:rPr lang="en-US" sz="2000" smtClean="0">
                <a:solidFill>
                  <a:schemeClr val="tx1"/>
                </a:solidFill>
              </a:rPr>
              <a:pPr/>
              <a:t>40</a:t>
            </a:fld>
            <a:endParaRPr lang="en-US" sz="2000">
              <a:solidFill>
                <a:schemeClr val="tx1"/>
              </a:solidFill>
            </a:endParaRPr>
          </a:p>
        </p:txBody>
      </p:sp>
    </p:spTree>
    <p:extLst>
      <p:ext uri="{BB962C8B-B14F-4D97-AF65-F5344CB8AC3E}">
        <p14:creationId xmlns:p14="http://schemas.microsoft.com/office/powerpoint/2010/main" val="279555521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solidFill>
                  <a:srgbClr val="002060"/>
                </a:solidFill>
                <a:latin typeface="Cambria" pitchFamily="18" charset="0"/>
              </a:rPr>
              <a:t>Process Management</a:t>
            </a:r>
            <a:endParaRPr lang="en-US" dirty="0">
              <a:solidFill>
                <a:srgbClr val="002060"/>
              </a:solidFill>
              <a:latin typeface="Cambria" pitchFamily="18" charset="0"/>
            </a:endParaRPr>
          </a:p>
        </p:txBody>
      </p:sp>
      <p:sp>
        <p:nvSpPr>
          <p:cNvPr id="3" name="Content Placeholder 2"/>
          <p:cNvSpPr>
            <a:spLocks noGrp="1"/>
          </p:cNvSpPr>
          <p:nvPr>
            <p:ph idx="1"/>
          </p:nvPr>
        </p:nvSpPr>
        <p:spPr>
          <a:xfrm>
            <a:off x="304800" y="1082040"/>
            <a:ext cx="8686800" cy="5394960"/>
          </a:xfrm>
        </p:spPr>
        <p:txBody>
          <a:bodyPr>
            <a:normAutofit/>
          </a:bodyPr>
          <a:lstStyle/>
          <a:p>
            <a:pPr marL="0" indent="0">
              <a:buNone/>
            </a:pPr>
            <a:r>
              <a:rPr lang="en-AU" sz="2400" dirty="0">
                <a:solidFill>
                  <a:schemeClr val="accent1"/>
                </a:solidFill>
              </a:rPr>
              <a:t>CREEC – Create a new ECB with attached core </a:t>
            </a:r>
            <a:r>
              <a:rPr lang="en-AU" sz="2400" dirty="0" smtClean="0">
                <a:solidFill>
                  <a:schemeClr val="accent1"/>
                </a:solidFill>
              </a:rPr>
              <a:t>block</a:t>
            </a:r>
          </a:p>
          <a:p>
            <a:pPr marL="0" indent="0">
              <a:buNone/>
            </a:pPr>
            <a:r>
              <a:rPr lang="en-AU" sz="1700" b="1" dirty="0" err="1"/>
              <a:t>segname</a:t>
            </a:r>
            <a:endParaRPr lang="en-US" sz="1700" dirty="0"/>
          </a:p>
          <a:p>
            <a:pPr marL="457200" lvl="1" indent="0">
              <a:buNone/>
            </a:pPr>
            <a:r>
              <a:rPr lang="en-US" sz="1700" dirty="0"/>
              <a:t>For </a:t>
            </a:r>
            <a:r>
              <a:rPr lang="en-US" sz="1700" dirty="0" err="1"/>
              <a:t>creec</a:t>
            </a:r>
            <a:r>
              <a:rPr lang="en-US" sz="1700" dirty="0"/>
              <a:t>, a pointer to the external function to be called. For __CREEC, a pointer to the name of the segment to be called. </a:t>
            </a:r>
            <a:r>
              <a:rPr lang="en-US" sz="1700" i="1" dirty="0" err="1"/>
              <a:t>segname</a:t>
            </a:r>
            <a:r>
              <a:rPr lang="en-US" sz="1700" dirty="0"/>
              <a:t> must map to an assembler segment name or a C shared object (CSO) name</a:t>
            </a:r>
            <a:r>
              <a:rPr lang="en-US" sz="1700" dirty="0" smtClean="0"/>
              <a:t>.</a:t>
            </a:r>
            <a:endParaRPr lang="en-AU" sz="1700" b="1" dirty="0" smtClean="0"/>
          </a:p>
          <a:p>
            <a:pPr marL="0" indent="0">
              <a:buNone/>
            </a:pPr>
            <a:r>
              <a:rPr lang="en-AU" sz="1700" b="1" dirty="0" smtClean="0"/>
              <a:t>level</a:t>
            </a:r>
            <a:endParaRPr lang="en-US" sz="1700" dirty="0"/>
          </a:p>
          <a:p>
            <a:pPr marL="457200" lvl="1" indent="0">
              <a:buNone/>
            </a:pPr>
            <a:r>
              <a:rPr lang="en-US" sz="1700" dirty="0"/>
              <a:t>One of 16 possible values representing a valid data level from the enumeration type </a:t>
            </a:r>
            <a:r>
              <a:rPr lang="en-US" sz="1700" dirty="0" err="1"/>
              <a:t>t_lvl</a:t>
            </a:r>
            <a:r>
              <a:rPr lang="en-US" sz="1700" dirty="0"/>
              <a:t>, expressed as </a:t>
            </a:r>
            <a:r>
              <a:rPr lang="en-US" sz="1700" dirty="0" err="1"/>
              <a:t>D</a:t>
            </a:r>
            <a:r>
              <a:rPr lang="en-US" sz="1700" i="1" dirty="0" err="1"/>
              <a:t>x</a:t>
            </a:r>
            <a:r>
              <a:rPr lang="en-US" sz="1700" dirty="0"/>
              <a:t>, where </a:t>
            </a:r>
            <a:r>
              <a:rPr lang="en-US" sz="1700" i="1" dirty="0"/>
              <a:t>x</a:t>
            </a:r>
            <a:r>
              <a:rPr lang="en-US" sz="1700" dirty="0"/>
              <a:t> represents the hexadecimal number of the level (0–F). The working storage block on this CBRW level is the block to be passed to the newly created ECB.</a:t>
            </a:r>
          </a:p>
          <a:p>
            <a:pPr marL="0" indent="0">
              <a:buNone/>
            </a:pPr>
            <a:r>
              <a:rPr lang="en-AU" sz="1700" b="1" dirty="0" err="1"/>
              <a:t>decb</a:t>
            </a:r>
            <a:endParaRPr lang="en-US" sz="1700" dirty="0"/>
          </a:p>
          <a:p>
            <a:pPr marL="457200" lvl="1" indent="0">
              <a:buNone/>
            </a:pPr>
            <a:r>
              <a:rPr lang="en-US" sz="1700" dirty="0"/>
              <a:t>A pointer to a data event control block (DECB). The working storage block on this DECB is the block to be passed to the newly created ECB.</a:t>
            </a:r>
          </a:p>
          <a:p>
            <a:pPr marL="0" indent="0">
              <a:buNone/>
            </a:pPr>
            <a:r>
              <a:rPr lang="en-AU" sz="1700" b="1" dirty="0"/>
              <a:t>priority</a:t>
            </a:r>
            <a:endParaRPr lang="en-US" sz="1700" dirty="0"/>
          </a:p>
          <a:p>
            <a:pPr marL="457200" lvl="1" indent="0">
              <a:buNone/>
            </a:pPr>
            <a:r>
              <a:rPr lang="en-US" sz="1700" dirty="0"/>
              <a:t>Use defined terms CREEC_DEFERRED to indicate placement on the deferred list and CREEC_IMMEDIATE to indicate placement on the ready list.</a:t>
            </a:r>
          </a:p>
        </p:txBody>
      </p:sp>
      <p:pic>
        <p:nvPicPr>
          <p:cNvPr id="6" name="Picture 5" descr="tpfsoftware-logo"/>
          <p:cNvPicPr>
            <a:picLocks noChangeAspect="1" noChangeArrowheads="1"/>
          </p:cNvPicPr>
          <p:nvPr/>
        </p:nvPicPr>
        <p:blipFill>
          <a:blip r:embed="rId3" cstate="print"/>
          <a:srcRect/>
          <a:stretch>
            <a:fillRect/>
          </a:stretch>
        </p:blipFill>
        <p:spPr bwMode="auto">
          <a:xfrm>
            <a:off x="6705600" y="6385560"/>
            <a:ext cx="1600200" cy="320040"/>
          </a:xfrm>
          <a:prstGeom prst="rect">
            <a:avLst/>
          </a:prstGeom>
          <a:noFill/>
          <a:ln w="9525">
            <a:noFill/>
            <a:miter lim="800000"/>
            <a:headEnd/>
            <a:tailEnd/>
          </a:ln>
        </p:spPr>
      </p:pic>
      <p:sp>
        <p:nvSpPr>
          <p:cNvPr id="7" name="Slide Number Placeholder 3"/>
          <p:cNvSpPr>
            <a:spLocks noGrp="1"/>
          </p:cNvSpPr>
          <p:nvPr>
            <p:ph type="sldNum" sz="quarter" idx="12"/>
          </p:nvPr>
        </p:nvSpPr>
        <p:spPr>
          <a:xfrm>
            <a:off x="6553200" y="6356350"/>
            <a:ext cx="2133600" cy="365125"/>
          </a:xfrm>
        </p:spPr>
        <p:txBody>
          <a:bodyPr/>
          <a:lstStyle/>
          <a:p>
            <a:fld id="{37660606-2902-4738-BA54-7AA3FE02D229}" type="slidenum">
              <a:rPr lang="en-US" sz="2000" smtClean="0">
                <a:solidFill>
                  <a:schemeClr val="tx1"/>
                </a:solidFill>
              </a:rPr>
              <a:pPr/>
              <a:t>41</a:t>
            </a:fld>
            <a:endParaRPr lang="en-US" sz="2000">
              <a:solidFill>
                <a:schemeClr val="tx1"/>
              </a:solidFill>
            </a:endParaRPr>
          </a:p>
        </p:txBody>
      </p:sp>
    </p:spTree>
    <p:extLst>
      <p:ext uri="{BB962C8B-B14F-4D97-AF65-F5344CB8AC3E}">
        <p14:creationId xmlns:p14="http://schemas.microsoft.com/office/powerpoint/2010/main" val="204833203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solidFill>
                  <a:srgbClr val="002060"/>
                </a:solidFill>
                <a:latin typeface="Cambria" pitchFamily="18" charset="0"/>
              </a:rPr>
              <a:t>Process Management</a:t>
            </a:r>
            <a:endParaRPr lang="en-US" dirty="0">
              <a:solidFill>
                <a:srgbClr val="002060"/>
              </a:solidFill>
              <a:latin typeface="Cambria" pitchFamily="18" charset="0"/>
            </a:endParaRPr>
          </a:p>
        </p:txBody>
      </p:sp>
      <p:sp>
        <p:nvSpPr>
          <p:cNvPr id="3" name="Content Placeholder 2"/>
          <p:cNvSpPr>
            <a:spLocks noGrp="1"/>
          </p:cNvSpPr>
          <p:nvPr>
            <p:ph idx="1"/>
          </p:nvPr>
        </p:nvSpPr>
        <p:spPr>
          <a:xfrm>
            <a:off x="304800" y="1082040"/>
            <a:ext cx="8686800" cy="5394960"/>
          </a:xfrm>
        </p:spPr>
        <p:txBody>
          <a:bodyPr>
            <a:normAutofit fontScale="85000" lnSpcReduction="20000"/>
          </a:bodyPr>
          <a:lstStyle/>
          <a:p>
            <a:pPr marL="0" indent="0">
              <a:buNone/>
            </a:pPr>
            <a:r>
              <a:rPr lang="en-AU" sz="2800" dirty="0">
                <a:solidFill>
                  <a:schemeClr val="accent1"/>
                </a:solidFill>
              </a:rPr>
              <a:t>CREEC – Create a new ECB with attached core </a:t>
            </a:r>
            <a:r>
              <a:rPr lang="en-AU" sz="2800" dirty="0" smtClean="0">
                <a:solidFill>
                  <a:schemeClr val="accent1"/>
                </a:solidFill>
              </a:rPr>
              <a:t>block</a:t>
            </a:r>
          </a:p>
          <a:p>
            <a:pPr marL="0" indent="0">
              <a:buNone/>
            </a:pPr>
            <a:r>
              <a:rPr lang="en-AU" sz="2000" b="1" dirty="0"/>
              <a:t>Example:  </a:t>
            </a:r>
            <a:endParaRPr lang="en-US" sz="2000" dirty="0"/>
          </a:p>
          <a:p>
            <a:pPr marL="0" indent="0">
              <a:buNone/>
            </a:pPr>
            <a:r>
              <a:rPr lang="en-US" sz="2000" dirty="0"/>
              <a:t>The following example creates an ECB for program OMA0, passing string 755/15AUG and the working storage block on level D0 as input to the program.</a:t>
            </a:r>
          </a:p>
          <a:p>
            <a:pPr marL="0" indent="0">
              <a:buNone/>
            </a:pPr>
            <a:r>
              <a:rPr lang="en-US" sz="1800" dirty="0"/>
              <a:t> </a:t>
            </a:r>
          </a:p>
          <a:p>
            <a:pPr marL="0" indent="0">
              <a:buNone/>
            </a:pPr>
            <a:r>
              <a:rPr lang="en-US" sz="1600" dirty="0">
                <a:latin typeface="Courier New" panose="02070309020205020404" pitchFamily="49" charset="0"/>
                <a:cs typeface="Courier New" panose="02070309020205020404" pitchFamily="49" charset="0"/>
              </a:rPr>
              <a:t>#include &lt;</a:t>
            </a:r>
            <a:r>
              <a:rPr lang="en-US" sz="1600" dirty="0" err="1">
                <a:latin typeface="Courier New" panose="02070309020205020404" pitchFamily="49" charset="0"/>
                <a:cs typeface="Courier New" panose="02070309020205020404" pitchFamily="49" charset="0"/>
              </a:rPr>
              <a:t>tpf</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tpfapi.h</a:t>
            </a:r>
            <a:r>
              <a:rPr lang="en-US" sz="1600" dirty="0">
                <a:latin typeface="Courier New" panose="02070309020205020404" pitchFamily="49" charset="0"/>
                <a:cs typeface="Courier New" panose="02070309020205020404" pitchFamily="49" charset="0"/>
              </a:rPr>
              <a:t>&gt;</a:t>
            </a:r>
          </a:p>
          <a:p>
            <a:pPr marL="0" indent="0">
              <a:buNone/>
            </a:pPr>
            <a:r>
              <a:rPr lang="en-US" sz="1600" dirty="0">
                <a:latin typeface="Courier New" panose="02070309020205020404" pitchFamily="49" charset="0"/>
                <a:cs typeface="Courier New" panose="02070309020205020404" pitchFamily="49" charset="0"/>
              </a:rPr>
              <a:t>void OMA0();</a:t>
            </a:r>
          </a:p>
          <a:p>
            <a:pPr marL="0" indent="0">
              <a:buNone/>
            </a:pPr>
            <a:r>
              <a:rPr lang="en-US" sz="1600" dirty="0">
                <a:latin typeface="Courier New" panose="02070309020205020404" pitchFamily="49" charset="0"/>
                <a:cs typeface="Courier New" panose="02070309020205020404" pitchFamily="49" charset="0"/>
              </a:rPr>
              <a:t>char   *</a:t>
            </a:r>
            <a:r>
              <a:rPr lang="en-US" sz="1600" dirty="0" err="1">
                <a:latin typeface="Courier New" panose="02070309020205020404" pitchFamily="49" charset="0"/>
                <a:cs typeface="Courier New" panose="02070309020205020404" pitchFamily="49" charset="0"/>
              </a:rPr>
              <a:t>parmstring</a:t>
            </a:r>
            <a:r>
              <a:rPr lang="en-US" sz="1600" dirty="0">
                <a:latin typeface="Courier New" panose="02070309020205020404" pitchFamily="49" charset="0"/>
                <a:cs typeface="Courier New" panose="02070309020205020404" pitchFamily="49" charset="0"/>
              </a:rPr>
              <a:t> = "755/15AUG";</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err="1">
                <a:latin typeface="Courier New" panose="02070309020205020404" pitchFamily="49" charset="0"/>
                <a:cs typeface="Courier New" panose="02070309020205020404" pitchFamily="49" charset="0"/>
              </a:rPr>
              <a:t>creec</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strlen</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parmstring</a:t>
            </a:r>
            <a:r>
              <a:rPr lang="en-US" sz="1600" dirty="0">
                <a:latin typeface="Courier New" panose="02070309020205020404" pitchFamily="49" charset="0"/>
                <a:cs typeface="Courier New" panose="02070309020205020404" pitchFamily="49" charset="0"/>
              </a:rPr>
              <a:t>),parmstring,OMA0,D0,CREEC_IMMEDIATE</a:t>
            </a:r>
            <a:r>
              <a:rPr lang="en-US" sz="1600" dirty="0" smtClean="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2000" dirty="0"/>
              <a:t>The following example creates an ECB for program OMA0, passing string 755/15AUG and the working storage block on the DECB pointed to </a:t>
            </a:r>
            <a:r>
              <a:rPr lang="en-US" sz="2000" dirty="0" err="1"/>
              <a:t>by</a:t>
            </a:r>
            <a:r>
              <a:rPr lang="en-US" sz="2000" b="1" dirty="0" err="1"/>
              <a:t>decb_ptr</a:t>
            </a:r>
            <a:r>
              <a:rPr lang="en-US" sz="2000" dirty="0"/>
              <a:t> as input to the program.</a:t>
            </a:r>
          </a:p>
          <a:p>
            <a:pPr marL="0" indent="0">
              <a:buNone/>
            </a:pPr>
            <a:r>
              <a:rPr lang="en-US" sz="2000" dirty="0"/>
              <a:t> </a:t>
            </a:r>
          </a:p>
          <a:p>
            <a:pPr marL="0" indent="0">
              <a:buNone/>
            </a:pPr>
            <a:r>
              <a:rPr lang="en-US" sz="1600" dirty="0">
                <a:latin typeface="Courier New" panose="02070309020205020404" pitchFamily="49" charset="0"/>
                <a:cs typeface="Courier New" panose="02070309020205020404" pitchFamily="49" charset="0"/>
              </a:rPr>
              <a:t>#include &lt;</a:t>
            </a:r>
            <a:r>
              <a:rPr lang="en-US" sz="1600" dirty="0" err="1">
                <a:latin typeface="Courier New" panose="02070309020205020404" pitchFamily="49" charset="0"/>
                <a:cs typeface="Courier New" panose="02070309020205020404" pitchFamily="49" charset="0"/>
              </a:rPr>
              <a:t>tpf</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tpfapi.h</a:t>
            </a:r>
            <a:r>
              <a:rPr lang="en-US" sz="1600" dirty="0">
                <a:latin typeface="Courier New" panose="02070309020205020404" pitchFamily="49" charset="0"/>
                <a:cs typeface="Courier New" panose="02070309020205020404" pitchFamily="49" charset="0"/>
              </a:rPr>
              <a:t>&gt;</a:t>
            </a:r>
          </a:p>
          <a:p>
            <a:pPr marL="0" indent="0">
              <a:buNone/>
            </a:pPr>
            <a:r>
              <a:rPr lang="en-US" sz="1600" dirty="0">
                <a:latin typeface="Courier New" panose="02070309020205020404" pitchFamily="49" charset="0"/>
                <a:cs typeface="Courier New" panose="02070309020205020404" pitchFamily="49" charset="0"/>
              </a:rPr>
              <a:t>void OMA0();</a:t>
            </a:r>
          </a:p>
          <a:p>
            <a:pPr marL="0" indent="0">
              <a:buNone/>
            </a:pPr>
            <a:r>
              <a:rPr lang="en-US" sz="1600" dirty="0">
                <a:latin typeface="Courier New" panose="02070309020205020404" pitchFamily="49" charset="0"/>
                <a:cs typeface="Courier New" panose="02070309020205020404" pitchFamily="49" charset="0"/>
              </a:rPr>
              <a:t>char   *</a:t>
            </a:r>
            <a:r>
              <a:rPr lang="en-US" sz="1600" dirty="0" err="1">
                <a:latin typeface="Courier New" panose="02070309020205020404" pitchFamily="49" charset="0"/>
                <a:cs typeface="Courier New" panose="02070309020205020404" pitchFamily="49" charset="0"/>
              </a:rPr>
              <a:t>parmstring</a:t>
            </a:r>
            <a:r>
              <a:rPr lang="en-US" sz="1600" dirty="0">
                <a:latin typeface="Courier New" panose="02070309020205020404" pitchFamily="49" charset="0"/>
                <a:cs typeface="Courier New" panose="02070309020205020404" pitchFamily="49" charset="0"/>
              </a:rPr>
              <a:t> = "755/15AUG";</a:t>
            </a:r>
          </a:p>
          <a:p>
            <a:pPr marL="0" indent="0">
              <a:buNone/>
            </a:pPr>
            <a:r>
              <a:rPr lang="en-US" sz="1600" dirty="0">
                <a:latin typeface="Courier New" panose="02070309020205020404" pitchFamily="49" charset="0"/>
                <a:cs typeface="Courier New" panose="02070309020205020404" pitchFamily="49" charset="0"/>
              </a:rPr>
              <a:t>TPF_DECB *</a:t>
            </a:r>
            <a:r>
              <a:rPr lang="en-US" sz="1600" dirty="0" err="1">
                <a:latin typeface="Courier New" panose="02070309020205020404" pitchFamily="49" charset="0"/>
                <a:cs typeface="Courier New" panose="02070309020205020404" pitchFamily="49" charset="0"/>
              </a:rPr>
              <a:t>decb_ptr</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DECBC_RC </a:t>
            </a:r>
            <a:r>
              <a:rPr lang="en-US" sz="1600" dirty="0" err="1">
                <a:latin typeface="Courier New" panose="02070309020205020404" pitchFamily="49" charset="0"/>
                <a:cs typeface="Courier New" panose="02070309020205020404" pitchFamily="49" charset="0"/>
              </a:rPr>
              <a:t>rc</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err="1">
                <a:latin typeface="Courier New" panose="02070309020205020404" pitchFamily="49" charset="0"/>
                <a:cs typeface="Courier New" panose="02070309020205020404" pitchFamily="49" charset="0"/>
              </a:rPr>
              <a:t>decb_ptr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tpf_decb_create</a:t>
            </a:r>
            <a:r>
              <a:rPr lang="en-US" sz="1600" dirty="0">
                <a:latin typeface="Courier New" panose="02070309020205020404" pitchFamily="49" charset="0"/>
                <a:cs typeface="Courier New" panose="02070309020205020404" pitchFamily="49" charset="0"/>
              </a:rPr>
              <a:t>( NULL, &amp;</a:t>
            </a:r>
            <a:r>
              <a:rPr lang="en-US" sz="1600" dirty="0" err="1">
                <a:latin typeface="Courier New" panose="02070309020205020404" pitchFamily="49" charset="0"/>
                <a:cs typeface="Courier New" panose="02070309020205020404" pitchFamily="49" charset="0"/>
              </a:rPr>
              <a:t>rc</a:t>
            </a: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err="1">
                <a:latin typeface="Courier New" panose="02070309020205020404" pitchFamily="49" charset="0"/>
                <a:cs typeface="Courier New" panose="02070309020205020404" pitchFamily="49" charset="0"/>
              </a:rPr>
              <a:t>creec</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strlen</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parmstring</a:t>
            </a:r>
            <a:r>
              <a:rPr lang="en-US" sz="1600" dirty="0">
                <a:latin typeface="Courier New" panose="02070309020205020404" pitchFamily="49" charset="0"/>
                <a:cs typeface="Courier New" panose="02070309020205020404" pitchFamily="49" charset="0"/>
              </a:rPr>
              <a:t>),parmstring,OMA0,decb_ptr,CREEC_IMMEDIATE);</a:t>
            </a:r>
          </a:p>
        </p:txBody>
      </p:sp>
      <p:pic>
        <p:nvPicPr>
          <p:cNvPr id="6" name="Picture 5" descr="tpfsoftware-logo"/>
          <p:cNvPicPr>
            <a:picLocks noChangeAspect="1" noChangeArrowheads="1"/>
          </p:cNvPicPr>
          <p:nvPr/>
        </p:nvPicPr>
        <p:blipFill>
          <a:blip r:embed="rId3" cstate="print"/>
          <a:srcRect/>
          <a:stretch>
            <a:fillRect/>
          </a:stretch>
        </p:blipFill>
        <p:spPr bwMode="auto">
          <a:xfrm>
            <a:off x="6705600" y="6385560"/>
            <a:ext cx="1600200" cy="320040"/>
          </a:xfrm>
          <a:prstGeom prst="rect">
            <a:avLst/>
          </a:prstGeom>
          <a:noFill/>
          <a:ln w="9525">
            <a:noFill/>
            <a:miter lim="800000"/>
            <a:headEnd/>
            <a:tailEnd/>
          </a:ln>
        </p:spPr>
      </p:pic>
      <p:sp>
        <p:nvSpPr>
          <p:cNvPr id="7" name="Slide Number Placeholder 3"/>
          <p:cNvSpPr>
            <a:spLocks noGrp="1"/>
          </p:cNvSpPr>
          <p:nvPr>
            <p:ph type="sldNum" sz="quarter" idx="12"/>
          </p:nvPr>
        </p:nvSpPr>
        <p:spPr>
          <a:xfrm>
            <a:off x="6553200" y="6356350"/>
            <a:ext cx="2133600" cy="365125"/>
          </a:xfrm>
        </p:spPr>
        <p:txBody>
          <a:bodyPr/>
          <a:lstStyle/>
          <a:p>
            <a:fld id="{37660606-2902-4738-BA54-7AA3FE02D229}" type="slidenum">
              <a:rPr lang="en-US" sz="2000" smtClean="0">
                <a:solidFill>
                  <a:schemeClr val="tx1"/>
                </a:solidFill>
              </a:rPr>
              <a:pPr/>
              <a:t>42</a:t>
            </a:fld>
            <a:endParaRPr lang="en-US" sz="2000">
              <a:solidFill>
                <a:schemeClr val="tx1"/>
              </a:solidFill>
            </a:endParaRPr>
          </a:p>
        </p:txBody>
      </p:sp>
    </p:spTree>
    <p:extLst>
      <p:ext uri="{BB962C8B-B14F-4D97-AF65-F5344CB8AC3E}">
        <p14:creationId xmlns:p14="http://schemas.microsoft.com/office/powerpoint/2010/main" val="192387598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8400"/>
            <a:ext cx="8229600" cy="1905000"/>
          </a:xfrm>
        </p:spPr>
        <p:txBody>
          <a:bodyPr>
            <a:normAutofit/>
          </a:bodyPr>
          <a:lstStyle/>
          <a:p>
            <a:r>
              <a:rPr lang="en-US" sz="3200" dirty="0" smtClean="0">
                <a:solidFill>
                  <a:schemeClr val="tx2"/>
                </a:solidFill>
                <a:latin typeface="Cambria" pitchFamily="18" charset="0"/>
              </a:rPr>
              <a:t>THANK YOU</a:t>
            </a:r>
            <a:endParaRPr lang="en-US" sz="3200" dirty="0"/>
          </a:p>
        </p:txBody>
      </p:sp>
      <p:pic>
        <p:nvPicPr>
          <p:cNvPr id="4" name="Picture 3" descr="tpfsoftware-logo"/>
          <p:cNvPicPr>
            <a:picLocks noChangeAspect="1" noChangeArrowheads="1"/>
          </p:cNvPicPr>
          <p:nvPr/>
        </p:nvPicPr>
        <p:blipFill>
          <a:blip r:embed="rId3" cstate="print"/>
          <a:srcRect/>
          <a:stretch>
            <a:fillRect/>
          </a:stretch>
        </p:blipFill>
        <p:spPr bwMode="auto">
          <a:xfrm>
            <a:off x="7315200" y="6385560"/>
            <a:ext cx="1600200" cy="3200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solidFill>
                  <a:srgbClr val="002060"/>
                </a:solidFill>
                <a:latin typeface="Cambria" pitchFamily="18" charset="0"/>
              </a:rPr>
              <a:t>Memory Management</a:t>
            </a:r>
            <a:endParaRPr lang="en-US" dirty="0">
              <a:solidFill>
                <a:srgbClr val="002060"/>
              </a:solidFill>
              <a:latin typeface="Cambria" pitchFamily="18" charset="0"/>
            </a:endParaRPr>
          </a:p>
        </p:txBody>
      </p:sp>
      <p:pic>
        <p:nvPicPr>
          <p:cNvPr id="5" name="Picture 4" descr="tpfsoftware-logo"/>
          <p:cNvPicPr>
            <a:picLocks noChangeAspect="1" noChangeArrowheads="1"/>
          </p:cNvPicPr>
          <p:nvPr/>
        </p:nvPicPr>
        <p:blipFill>
          <a:blip r:embed="rId3" cstate="print"/>
          <a:srcRect/>
          <a:stretch>
            <a:fillRect/>
          </a:stretch>
        </p:blipFill>
        <p:spPr bwMode="auto">
          <a:xfrm>
            <a:off x="6705600" y="6385560"/>
            <a:ext cx="1600200" cy="320040"/>
          </a:xfrm>
          <a:prstGeom prst="rect">
            <a:avLst/>
          </a:prstGeom>
          <a:noFill/>
          <a:ln w="9525">
            <a:noFill/>
            <a:miter lim="800000"/>
            <a:headEnd/>
            <a:tailEnd/>
          </a:ln>
        </p:spPr>
      </p:pic>
      <p:sp>
        <p:nvSpPr>
          <p:cNvPr id="3" name="Content Placeholder 2"/>
          <p:cNvSpPr>
            <a:spLocks noGrp="1"/>
          </p:cNvSpPr>
          <p:nvPr>
            <p:ph idx="1"/>
          </p:nvPr>
        </p:nvSpPr>
        <p:spPr>
          <a:xfrm>
            <a:off x="304800" y="1082040"/>
            <a:ext cx="8686800" cy="5394960"/>
          </a:xfrm>
        </p:spPr>
        <p:txBody>
          <a:bodyPr>
            <a:normAutofit/>
          </a:bodyPr>
          <a:lstStyle/>
          <a:p>
            <a:pPr marL="0" indent="0">
              <a:buNone/>
            </a:pPr>
            <a:r>
              <a:rPr lang="en-AU" sz="2400" dirty="0" err="1">
                <a:solidFill>
                  <a:schemeClr val="accent1"/>
                </a:solidFill>
              </a:rPr>
              <a:t>relcc</a:t>
            </a:r>
            <a:r>
              <a:rPr lang="en-AU" sz="2400" dirty="0">
                <a:solidFill>
                  <a:schemeClr val="accent1"/>
                </a:solidFill>
              </a:rPr>
              <a:t>–Release working storage block</a:t>
            </a:r>
            <a:endParaRPr lang="en-US" sz="2400" dirty="0" smtClean="0">
              <a:solidFill>
                <a:schemeClr val="accent1"/>
              </a:solidFill>
            </a:endParaRPr>
          </a:p>
          <a:p>
            <a:pPr marL="0" indent="0">
              <a:buNone/>
            </a:pPr>
            <a:r>
              <a:rPr lang="en-AU" sz="1700" b="1" dirty="0"/>
              <a:t>Description: </a:t>
            </a:r>
            <a:endParaRPr lang="en-US" sz="1700" dirty="0"/>
          </a:p>
          <a:p>
            <a:r>
              <a:rPr lang="en-AU" sz="1700" dirty="0"/>
              <a:t>This function returns a working storage block to the system</a:t>
            </a:r>
            <a:endParaRPr lang="en-US" sz="1700" b="1" dirty="0" smtClean="0"/>
          </a:p>
          <a:p>
            <a:pPr marL="0" indent="0">
              <a:buNone/>
            </a:pPr>
            <a:r>
              <a:rPr lang="en-AU" sz="1700" b="1" dirty="0"/>
              <a:t>Format::</a:t>
            </a:r>
            <a:endParaRPr lang="en-US" sz="1700" dirty="0"/>
          </a:p>
          <a:p>
            <a:pPr marL="0" indent="0">
              <a:buNone/>
            </a:pPr>
            <a:r>
              <a:rPr lang="en-US" sz="1400" dirty="0">
                <a:latin typeface="Courier New" panose="02070309020205020404" pitchFamily="49" charset="0"/>
                <a:cs typeface="Courier New" panose="02070309020205020404" pitchFamily="49" charset="0"/>
              </a:rPr>
              <a:t>#include   &lt;</a:t>
            </a:r>
            <a:r>
              <a:rPr lang="en-US" sz="1400" dirty="0" err="1" smtClean="0">
                <a:latin typeface="Courier New" panose="02070309020205020404" pitchFamily="49" charset="0"/>
                <a:cs typeface="Courier New" panose="02070309020205020404" pitchFamily="49" charset="0"/>
              </a:rPr>
              <a:t>tpf</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tpfapi.h</a:t>
            </a:r>
            <a:r>
              <a:rPr lang="en-US" sz="1400" dirty="0" smtClean="0">
                <a:latin typeface="Courier New" panose="02070309020205020404" pitchFamily="49" charset="0"/>
                <a:cs typeface="Courier New" panose="02070309020205020404" pitchFamily="49" charset="0"/>
              </a:rPr>
              <a:t>&gt;</a:t>
            </a:r>
          </a:p>
          <a:p>
            <a:pPr marL="0" indent="0">
              <a:buNone/>
            </a:pPr>
            <a:r>
              <a:rPr lang="en-US" sz="1400" dirty="0" smtClean="0">
                <a:latin typeface="Courier New" panose="02070309020205020404" pitchFamily="49" charset="0"/>
                <a:cs typeface="Courier New" panose="02070309020205020404" pitchFamily="49" charset="0"/>
              </a:rPr>
              <a:t>void       </a:t>
            </a:r>
            <a:r>
              <a:rPr lang="en-US" sz="1400" dirty="0" err="1">
                <a:latin typeface="Courier New" panose="02070309020205020404" pitchFamily="49" charset="0"/>
                <a:cs typeface="Courier New" panose="02070309020205020404" pitchFamily="49" charset="0"/>
              </a:rPr>
              <a:t>relcc</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enum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t_lvl</a:t>
            </a:r>
            <a:r>
              <a:rPr lang="en-US" sz="1400" dirty="0">
                <a:latin typeface="Courier New" panose="02070309020205020404" pitchFamily="49" charset="0"/>
                <a:cs typeface="Courier New" panose="02070309020205020404" pitchFamily="49" charset="0"/>
              </a:rPr>
              <a:t> level); </a:t>
            </a:r>
            <a:endParaRPr lang="en-US" sz="1400" dirty="0" smtClean="0">
              <a:latin typeface="Courier New" panose="02070309020205020404" pitchFamily="49" charset="0"/>
              <a:cs typeface="Courier New" panose="02070309020205020404" pitchFamily="49" charset="0"/>
            </a:endParaRPr>
          </a:p>
          <a:p>
            <a:pPr marL="0" indent="0">
              <a:buNone/>
            </a:pPr>
            <a:r>
              <a:rPr lang="en-AU" sz="1400" dirty="0" smtClean="0">
                <a:latin typeface="Courier New" panose="02070309020205020404" pitchFamily="49" charset="0"/>
                <a:cs typeface="Courier New" panose="02070309020205020404" pitchFamily="49" charset="0"/>
              </a:rPr>
              <a:t>or</a:t>
            </a: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tpf</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tpfapi.h</a:t>
            </a:r>
            <a:r>
              <a:rPr lang="en-US" sz="1400" dirty="0" smtClean="0">
                <a:latin typeface="Courier New" panose="02070309020205020404" pitchFamily="49" charset="0"/>
                <a:cs typeface="Courier New" panose="02070309020205020404" pitchFamily="49" charset="0"/>
              </a:rPr>
              <a:t>&gt;</a:t>
            </a:r>
          </a:p>
          <a:p>
            <a:pPr marL="0" indent="0">
              <a:buNone/>
            </a:pPr>
            <a:r>
              <a:rPr lang="en-US" sz="1400" dirty="0" smtClean="0">
                <a:latin typeface="Courier New" panose="02070309020205020404" pitchFamily="49" charset="0"/>
                <a:cs typeface="Courier New" panose="02070309020205020404" pitchFamily="49" charset="0"/>
              </a:rPr>
              <a:t>void       </a:t>
            </a:r>
            <a:r>
              <a:rPr lang="en-US" sz="1400" dirty="0" err="1">
                <a:latin typeface="Courier New" panose="02070309020205020404" pitchFamily="49" charset="0"/>
                <a:cs typeface="Courier New" panose="02070309020205020404" pitchFamily="49" charset="0"/>
              </a:rPr>
              <a:t>relcc</a:t>
            </a:r>
            <a:r>
              <a:rPr lang="en-US" sz="1400" dirty="0">
                <a:latin typeface="Courier New" panose="02070309020205020404" pitchFamily="49" charset="0"/>
                <a:cs typeface="Courier New" panose="02070309020205020404" pitchFamily="49" charset="0"/>
              </a:rPr>
              <a:t>(TPF_DECB *</a:t>
            </a:r>
            <a:r>
              <a:rPr lang="en-US" sz="1400" dirty="0" err="1">
                <a:latin typeface="Courier New" panose="02070309020205020404" pitchFamily="49" charset="0"/>
                <a:cs typeface="Courier New" panose="02070309020205020404" pitchFamily="49" charset="0"/>
              </a:rPr>
              <a:t>decb</a:t>
            </a:r>
            <a:r>
              <a:rPr lang="en-US" sz="1400" dirty="0" smtClean="0">
                <a:latin typeface="Courier New" panose="02070309020205020404" pitchFamily="49" charset="0"/>
                <a:cs typeface="Courier New" panose="02070309020205020404" pitchFamily="49" charset="0"/>
              </a:rPr>
              <a:t>);</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AU" sz="1700" b="1" dirty="0"/>
              <a:t>Parameters:</a:t>
            </a:r>
            <a:endParaRPr lang="en-US" sz="1700" dirty="0"/>
          </a:p>
          <a:p>
            <a:pPr marL="0" indent="0">
              <a:buNone/>
            </a:pPr>
            <a:r>
              <a:rPr lang="en-AU" sz="1700" b="1" dirty="0" smtClean="0"/>
              <a:t>Level</a:t>
            </a:r>
            <a:r>
              <a:rPr lang="en-US" sz="1700" dirty="0"/>
              <a:t>	</a:t>
            </a:r>
            <a:r>
              <a:rPr lang="en-US" sz="1700" dirty="0" smtClean="0"/>
              <a:t>-</a:t>
            </a:r>
            <a:r>
              <a:rPr lang="en-AU" sz="1700" dirty="0" smtClean="0"/>
              <a:t>One </a:t>
            </a:r>
            <a:r>
              <a:rPr lang="en-AU" sz="1700" dirty="0"/>
              <a:t>of 16 possible values representing a valid entry control block (ECB) data level from enumeration type </a:t>
            </a:r>
            <a:r>
              <a:rPr lang="en-AU" sz="1700" dirty="0" err="1"/>
              <a:t>t_lvl</a:t>
            </a:r>
            <a:r>
              <a:rPr lang="en-AU" sz="1700" dirty="0"/>
              <a:t>, expressed as </a:t>
            </a:r>
            <a:r>
              <a:rPr lang="en-AU" sz="1700" dirty="0" err="1"/>
              <a:t>Dx</a:t>
            </a:r>
            <a:r>
              <a:rPr lang="en-AU" sz="1700" dirty="0"/>
              <a:t>, where x represents the hexadecimal number of the level (0–F). This parameter identifies the core block reference word (CBRW) containing the address of the working storage block to be returned to the system.</a:t>
            </a:r>
            <a:endParaRPr lang="en-US" sz="1700" dirty="0"/>
          </a:p>
          <a:p>
            <a:pPr marL="0" indent="0">
              <a:buNone/>
            </a:pPr>
            <a:r>
              <a:rPr lang="en-AU" sz="1700" b="1" dirty="0" err="1" smtClean="0"/>
              <a:t>Decb</a:t>
            </a:r>
            <a:r>
              <a:rPr lang="en-US" sz="1700" dirty="0"/>
              <a:t>	</a:t>
            </a:r>
            <a:r>
              <a:rPr lang="en-US" sz="1700" dirty="0" smtClean="0"/>
              <a:t>-</a:t>
            </a:r>
            <a:r>
              <a:rPr lang="en-AU" sz="1700" dirty="0" smtClean="0"/>
              <a:t>A </a:t>
            </a:r>
            <a:r>
              <a:rPr lang="en-AU" sz="1700" dirty="0"/>
              <a:t>pointer to a data event control block (DECB). This parameter identifies the CBRW containing the address of the working storage block to be returned to the z/TPF system</a:t>
            </a:r>
            <a:r>
              <a:rPr lang="en-AU" sz="1700" dirty="0" smtClean="0"/>
              <a:t>.</a:t>
            </a:r>
          </a:p>
          <a:p>
            <a:pPr marL="0" indent="0">
              <a:buNone/>
            </a:pPr>
            <a:endParaRPr lang="en-US" sz="1700" dirty="0"/>
          </a:p>
        </p:txBody>
      </p:sp>
      <p:sp>
        <p:nvSpPr>
          <p:cNvPr id="4" name="Slide Number Placeholder 3"/>
          <p:cNvSpPr>
            <a:spLocks noGrp="1"/>
          </p:cNvSpPr>
          <p:nvPr>
            <p:ph type="sldNum" sz="quarter" idx="12"/>
          </p:nvPr>
        </p:nvSpPr>
        <p:spPr/>
        <p:txBody>
          <a:bodyPr/>
          <a:lstStyle/>
          <a:p>
            <a:fld id="{37660606-2902-4738-BA54-7AA3FE02D229}" type="slidenum">
              <a:rPr lang="en-US" sz="2000" smtClean="0">
                <a:solidFill>
                  <a:schemeClr val="tx1"/>
                </a:solidFill>
              </a:rPr>
              <a:pPr/>
              <a:t>5</a:t>
            </a:fld>
            <a:endParaRPr lang="en-US" sz="2000" dirty="0">
              <a:solidFill>
                <a:schemeClr val="tx1"/>
              </a:solidFill>
            </a:endParaRPr>
          </a:p>
        </p:txBody>
      </p:sp>
    </p:spTree>
    <p:extLst>
      <p:ext uri="{BB962C8B-B14F-4D97-AF65-F5344CB8AC3E}">
        <p14:creationId xmlns:p14="http://schemas.microsoft.com/office/powerpoint/2010/main" val="23699832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solidFill>
                  <a:srgbClr val="002060"/>
                </a:solidFill>
                <a:latin typeface="Cambria" pitchFamily="18" charset="0"/>
              </a:rPr>
              <a:t>Memory Management</a:t>
            </a:r>
            <a:endParaRPr lang="en-US" dirty="0">
              <a:solidFill>
                <a:srgbClr val="002060"/>
              </a:solidFill>
              <a:latin typeface="Cambria" pitchFamily="18" charset="0"/>
            </a:endParaRPr>
          </a:p>
        </p:txBody>
      </p:sp>
      <p:pic>
        <p:nvPicPr>
          <p:cNvPr id="5" name="Picture 4" descr="tpfsoftware-logo"/>
          <p:cNvPicPr>
            <a:picLocks noChangeAspect="1" noChangeArrowheads="1"/>
          </p:cNvPicPr>
          <p:nvPr/>
        </p:nvPicPr>
        <p:blipFill>
          <a:blip r:embed="rId3" cstate="print"/>
          <a:srcRect/>
          <a:stretch>
            <a:fillRect/>
          </a:stretch>
        </p:blipFill>
        <p:spPr bwMode="auto">
          <a:xfrm>
            <a:off x="6705600" y="6385560"/>
            <a:ext cx="1600200" cy="320040"/>
          </a:xfrm>
          <a:prstGeom prst="rect">
            <a:avLst/>
          </a:prstGeom>
          <a:noFill/>
          <a:ln w="9525">
            <a:noFill/>
            <a:miter lim="800000"/>
            <a:headEnd/>
            <a:tailEnd/>
          </a:ln>
        </p:spPr>
      </p:pic>
      <p:sp>
        <p:nvSpPr>
          <p:cNvPr id="3" name="Content Placeholder 2"/>
          <p:cNvSpPr>
            <a:spLocks noGrp="1"/>
          </p:cNvSpPr>
          <p:nvPr>
            <p:ph idx="1"/>
          </p:nvPr>
        </p:nvSpPr>
        <p:spPr>
          <a:xfrm>
            <a:off x="304800" y="1082040"/>
            <a:ext cx="8686800" cy="5394960"/>
          </a:xfrm>
        </p:spPr>
        <p:txBody>
          <a:bodyPr>
            <a:normAutofit lnSpcReduction="10000"/>
          </a:bodyPr>
          <a:lstStyle/>
          <a:p>
            <a:pPr marL="0" indent="0">
              <a:buNone/>
            </a:pPr>
            <a:r>
              <a:rPr lang="en-AU" sz="2400" dirty="0" err="1">
                <a:solidFill>
                  <a:schemeClr val="accent1"/>
                </a:solidFill>
              </a:rPr>
              <a:t>relcc</a:t>
            </a:r>
            <a:r>
              <a:rPr lang="en-AU" sz="2400" dirty="0">
                <a:solidFill>
                  <a:schemeClr val="accent1"/>
                </a:solidFill>
              </a:rPr>
              <a:t>–Release working storage </a:t>
            </a:r>
            <a:r>
              <a:rPr lang="en-AU" sz="2400" dirty="0" smtClean="0">
                <a:solidFill>
                  <a:schemeClr val="accent1"/>
                </a:solidFill>
              </a:rPr>
              <a:t>block</a:t>
            </a:r>
          </a:p>
          <a:p>
            <a:pPr marL="0" indent="0">
              <a:buNone/>
            </a:pPr>
            <a:r>
              <a:rPr lang="en-AU" sz="1800" b="1" dirty="0"/>
              <a:t>Programming Consideration: </a:t>
            </a:r>
            <a:endParaRPr lang="en-US" sz="1800" dirty="0"/>
          </a:p>
          <a:p>
            <a:r>
              <a:rPr lang="en-AU" sz="1800" dirty="0"/>
              <a:t>The specified ECB data level or DECB must be occupied with a valid working storage block address and other control </a:t>
            </a:r>
            <a:r>
              <a:rPr lang="en-AU" sz="1800" dirty="0" err="1"/>
              <a:t>inFormat:ion</a:t>
            </a:r>
            <a:r>
              <a:rPr lang="en-AU" sz="1800" dirty="0"/>
              <a:t> when the function is called; otherwise, a system error with exit results.</a:t>
            </a:r>
            <a:endParaRPr lang="en-NZ" sz="1800" dirty="0"/>
          </a:p>
          <a:p>
            <a:pPr marL="0" indent="0">
              <a:buNone/>
            </a:pPr>
            <a:endParaRPr lang="en-AU" sz="1800" b="1" dirty="0" smtClean="0"/>
          </a:p>
          <a:p>
            <a:pPr marL="0" indent="0">
              <a:buNone/>
            </a:pPr>
            <a:r>
              <a:rPr lang="en-AU" sz="1800" b="1" dirty="0" smtClean="0"/>
              <a:t>Example</a:t>
            </a:r>
            <a:r>
              <a:rPr lang="en-AU" sz="1800" b="1" dirty="0"/>
              <a:t>:</a:t>
            </a:r>
            <a:endParaRPr lang="en-US" sz="1800" dirty="0"/>
          </a:p>
          <a:p>
            <a:pPr marL="0" indent="0">
              <a:buNone/>
            </a:pPr>
            <a:r>
              <a:rPr lang="en-AU" sz="1800" dirty="0"/>
              <a:t>The following example tests for, then releases, a working storage block on level DB</a:t>
            </a:r>
            <a:r>
              <a:rPr lang="en-AU" sz="1800" dirty="0" smtClean="0"/>
              <a:t>.</a:t>
            </a:r>
          </a:p>
          <a:p>
            <a:pPr marL="0" indent="0">
              <a:buNone/>
            </a:pPr>
            <a:r>
              <a:rPr lang="en-US" sz="1500" dirty="0">
                <a:latin typeface="Courier New" panose="02070309020205020404" pitchFamily="49" charset="0"/>
                <a:cs typeface="Courier New" panose="02070309020205020404" pitchFamily="49" charset="0"/>
              </a:rPr>
              <a:t>#include &lt;</a:t>
            </a:r>
            <a:r>
              <a:rPr lang="en-US" sz="1500" dirty="0" err="1">
                <a:latin typeface="Courier New" panose="02070309020205020404" pitchFamily="49" charset="0"/>
                <a:cs typeface="Courier New" panose="02070309020205020404" pitchFamily="49" charset="0"/>
              </a:rPr>
              <a:t>tpf</a:t>
            </a: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tpfapi.h</a:t>
            </a:r>
            <a:r>
              <a:rPr lang="en-US" sz="1500" dirty="0">
                <a:latin typeface="Courier New" panose="02070309020205020404" pitchFamily="49" charset="0"/>
                <a:cs typeface="Courier New" panose="02070309020205020404" pitchFamily="49" charset="0"/>
              </a:rPr>
              <a:t>&gt;</a:t>
            </a:r>
          </a:p>
          <a:p>
            <a:pPr marL="0" indent="0">
              <a:buNone/>
            </a:pPr>
            <a:r>
              <a:rPr lang="en-US" sz="1500" dirty="0">
                <a:latin typeface="Courier New" panose="02070309020205020404" pitchFamily="49" charset="0"/>
                <a:cs typeface="Courier New" panose="02070309020205020404" pitchFamily="49" charset="0"/>
              </a:rPr>
              <a:t>⋮</a:t>
            </a:r>
          </a:p>
          <a:p>
            <a:pPr marL="0" indent="0">
              <a:buNone/>
            </a:pPr>
            <a:r>
              <a:rPr lang="en-US" sz="1500" dirty="0">
                <a:latin typeface="Courier New" panose="02070309020205020404" pitchFamily="49" charset="0"/>
                <a:cs typeface="Courier New" panose="02070309020205020404" pitchFamily="49" charset="0"/>
              </a:rPr>
              <a:t>if (</a:t>
            </a:r>
            <a:r>
              <a:rPr lang="en-US" sz="1500" dirty="0" err="1">
                <a:latin typeface="Courier New" panose="02070309020205020404" pitchFamily="49" charset="0"/>
                <a:cs typeface="Courier New" panose="02070309020205020404" pitchFamily="49" charset="0"/>
              </a:rPr>
              <a:t>levtest</a:t>
            </a:r>
            <a:r>
              <a:rPr lang="en-US" sz="1500" dirty="0">
                <a:latin typeface="Courier New" panose="02070309020205020404" pitchFamily="49" charset="0"/>
                <a:cs typeface="Courier New" panose="02070309020205020404" pitchFamily="49" charset="0"/>
              </a:rPr>
              <a:t>(DB)) </a:t>
            </a:r>
          </a:p>
          <a:p>
            <a:pPr marL="0" indent="0">
              <a:buNone/>
            </a:pPr>
            <a:r>
              <a:rPr lang="en-US" sz="1500" dirty="0" err="1">
                <a:latin typeface="Courier New" panose="02070309020205020404" pitchFamily="49" charset="0"/>
                <a:cs typeface="Courier New" panose="02070309020205020404" pitchFamily="49" charset="0"/>
              </a:rPr>
              <a:t>relcc</a:t>
            </a:r>
            <a:r>
              <a:rPr lang="en-US" sz="1500" dirty="0">
                <a:latin typeface="Courier New" panose="02070309020205020404" pitchFamily="49" charset="0"/>
                <a:cs typeface="Courier New" panose="02070309020205020404" pitchFamily="49" charset="0"/>
              </a:rPr>
              <a:t>(DB); </a:t>
            </a:r>
            <a:endParaRPr lang="en-US" sz="1800" dirty="0" smtClean="0"/>
          </a:p>
          <a:p>
            <a:pPr marL="0" indent="0">
              <a:buNone/>
            </a:pPr>
            <a:r>
              <a:rPr lang="en-AU" sz="1800" dirty="0" smtClean="0"/>
              <a:t>The </a:t>
            </a:r>
            <a:r>
              <a:rPr lang="en-AU" sz="1800" dirty="0"/>
              <a:t>following example tests for, and then releases, a working storage block held in a DECB.</a:t>
            </a:r>
            <a:endParaRPr lang="en-US" sz="1800" dirty="0"/>
          </a:p>
          <a:p>
            <a:pPr marL="0" indent="0">
              <a:buNone/>
            </a:pPr>
            <a:r>
              <a:rPr lang="en-US" sz="1500" dirty="0">
                <a:latin typeface="Courier New" panose="02070309020205020404" pitchFamily="49" charset="0"/>
                <a:cs typeface="Courier New" panose="02070309020205020404" pitchFamily="49" charset="0"/>
              </a:rPr>
              <a:t>#include &lt;</a:t>
            </a:r>
            <a:r>
              <a:rPr lang="en-US" sz="1500" dirty="0" err="1">
                <a:latin typeface="Courier New" panose="02070309020205020404" pitchFamily="49" charset="0"/>
                <a:cs typeface="Courier New" panose="02070309020205020404" pitchFamily="49" charset="0"/>
              </a:rPr>
              <a:t>tpf</a:t>
            </a: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tpfapi.h</a:t>
            </a:r>
            <a:r>
              <a:rPr lang="en-US" sz="1500" dirty="0" smtClean="0">
                <a:latin typeface="Courier New" panose="02070309020205020404" pitchFamily="49" charset="0"/>
                <a:cs typeface="Courier New" panose="02070309020205020404" pitchFamily="49" charset="0"/>
              </a:rPr>
              <a:t>&gt;</a:t>
            </a:r>
          </a:p>
          <a:p>
            <a:pPr marL="0" indent="0">
              <a:buNone/>
            </a:pPr>
            <a:r>
              <a:rPr lang="en-US" sz="1500" dirty="0" smtClean="0">
                <a:latin typeface="Courier New" panose="02070309020205020404" pitchFamily="49" charset="0"/>
                <a:cs typeface="Courier New" panose="02070309020205020404" pitchFamily="49" charset="0"/>
              </a:rPr>
              <a:t>⋮</a:t>
            </a:r>
          </a:p>
          <a:p>
            <a:pPr marL="0" indent="0">
              <a:buNone/>
            </a:pPr>
            <a:r>
              <a:rPr lang="en-US" sz="1500" dirty="0" smtClean="0">
                <a:latin typeface="Courier New" panose="02070309020205020404" pitchFamily="49" charset="0"/>
                <a:cs typeface="Courier New" panose="02070309020205020404" pitchFamily="49" charset="0"/>
              </a:rPr>
              <a:t>TPF_DECB</a:t>
            </a: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decb</a:t>
            </a:r>
            <a:r>
              <a:rPr lang="en-US" sz="1500" dirty="0" smtClean="0">
                <a:latin typeface="Courier New" panose="02070309020205020404" pitchFamily="49" charset="0"/>
                <a:cs typeface="Courier New" panose="02070309020205020404" pitchFamily="49" charset="0"/>
              </a:rPr>
              <a:t>;</a:t>
            </a:r>
          </a:p>
          <a:p>
            <a:pPr marL="0" indent="0">
              <a:buNone/>
            </a:pPr>
            <a:r>
              <a:rPr lang="en-US" sz="1500" dirty="0" smtClean="0">
                <a:latin typeface="Courier New" panose="02070309020205020404" pitchFamily="49" charset="0"/>
                <a:cs typeface="Courier New" panose="02070309020205020404" pitchFamily="49" charset="0"/>
              </a:rPr>
              <a:t>⋮</a:t>
            </a:r>
          </a:p>
          <a:p>
            <a:pPr marL="0" indent="0">
              <a:buNone/>
            </a:pPr>
            <a:r>
              <a:rPr lang="en-US" sz="1500" dirty="0" smtClean="0">
                <a:latin typeface="Courier New" panose="02070309020205020404" pitchFamily="49" charset="0"/>
                <a:cs typeface="Courier New" panose="02070309020205020404" pitchFamily="49" charset="0"/>
              </a:rPr>
              <a:t>if </a:t>
            </a: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levtest</a:t>
            </a: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decb</a:t>
            </a:r>
            <a:r>
              <a:rPr lang="en-US" sz="1500" dirty="0" smtClean="0">
                <a:latin typeface="Courier New" panose="02070309020205020404" pitchFamily="49" charset="0"/>
                <a:cs typeface="Courier New" panose="02070309020205020404" pitchFamily="49" charset="0"/>
              </a:rPr>
              <a:t>))</a:t>
            </a:r>
          </a:p>
          <a:p>
            <a:pPr marL="0" indent="0">
              <a:buNone/>
            </a:pPr>
            <a:r>
              <a:rPr lang="en-US" sz="1500" dirty="0" smtClean="0">
                <a:latin typeface="Courier New" panose="02070309020205020404" pitchFamily="49" charset="0"/>
                <a:cs typeface="Courier New" panose="02070309020205020404" pitchFamily="49" charset="0"/>
              </a:rPr>
              <a:t> </a:t>
            </a:r>
            <a:r>
              <a:rPr lang="en-AU" sz="1500" dirty="0" err="1">
                <a:latin typeface="Courier New" panose="02070309020205020404" pitchFamily="49" charset="0"/>
                <a:cs typeface="Courier New" panose="02070309020205020404" pitchFamily="49" charset="0"/>
              </a:rPr>
              <a:t>relcc</a:t>
            </a:r>
            <a:r>
              <a:rPr lang="en-AU" sz="1500" dirty="0">
                <a:latin typeface="Courier New" panose="02070309020205020404" pitchFamily="49" charset="0"/>
                <a:cs typeface="Courier New" panose="02070309020205020404" pitchFamily="49" charset="0"/>
              </a:rPr>
              <a:t>(</a:t>
            </a:r>
            <a:r>
              <a:rPr lang="en-AU" sz="1500" dirty="0" err="1">
                <a:latin typeface="Courier New" panose="02070309020205020404" pitchFamily="49" charset="0"/>
                <a:cs typeface="Courier New" panose="02070309020205020404" pitchFamily="49" charset="0"/>
              </a:rPr>
              <a:t>decb</a:t>
            </a:r>
            <a:r>
              <a:rPr lang="en-AU" sz="1500" dirty="0">
                <a:latin typeface="Courier New" panose="02070309020205020404" pitchFamily="49" charset="0"/>
                <a:cs typeface="Courier New" panose="02070309020205020404" pitchFamily="49" charset="0"/>
              </a:rPr>
              <a:t>);</a:t>
            </a:r>
            <a:endParaRPr lang="en-US" sz="1500" dirty="0" smtClean="0">
              <a:solidFill>
                <a:schemeClr val="accent1"/>
              </a:solidFill>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37660606-2902-4738-BA54-7AA3FE02D229}" type="slidenum">
              <a:rPr lang="en-US" sz="2000" smtClean="0">
                <a:solidFill>
                  <a:schemeClr val="tx1"/>
                </a:solidFill>
              </a:rPr>
              <a:pPr/>
              <a:t>6</a:t>
            </a:fld>
            <a:endParaRPr lang="en-US" sz="2000" dirty="0">
              <a:solidFill>
                <a:schemeClr val="tx1"/>
              </a:solidFill>
            </a:endParaRPr>
          </a:p>
        </p:txBody>
      </p:sp>
    </p:spTree>
    <p:extLst>
      <p:ext uri="{BB962C8B-B14F-4D97-AF65-F5344CB8AC3E}">
        <p14:creationId xmlns:p14="http://schemas.microsoft.com/office/powerpoint/2010/main" val="36318195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solidFill>
                  <a:srgbClr val="002060"/>
                </a:solidFill>
                <a:latin typeface="Cambria" pitchFamily="18" charset="0"/>
              </a:rPr>
              <a:t>Memory Management</a:t>
            </a:r>
            <a:endParaRPr lang="en-US" dirty="0">
              <a:solidFill>
                <a:srgbClr val="002060"/>
              </a:solidFill>
              <a:latin typeface="Cambria" pitchFamily="18" charset="0"/>
            </a:endParaRPr>
          </a:p>
        </p:txBody>
      </p:sp>
      <p:pic>
        <p:nvPicPr>
          <p:cNvPr id="5" name="Picture 4" descr="tpfsoftware-logo"/>
          <p:cNvPicPr>
            <a:picLocks noChangeAspect="1" noChangeArrowheads="1"/>
          </p:cNvPicPr>
          <p:nvPr/>
        </p:nvPicPr>
        <p:blipFill>
          <a:blip r:embed="rId3" cstate="print"/>
          <a:srcRect/>
          <a:stretch>
            <a:fillRect/>
          </a:stretch>
        </p:blipFill>
        <p:spPr bwMode="auto">
          <a:xfrm>
            <a:off x="6705600" y="6385560"/>
            <a:ext cx="1600200" cy="320040"/>
          </a:xfrm>
          <a:prstGeom prst="rect">
            <a:avLst/>
          </a:prstGeom>
          <a:noFill/>
          <a:ln w="9525">
            <a:noFill/>
            <a:miter lim="800000"/>
            <a:headEnd/>
            <a:tailEnd/>
          </a:ln>
        </p:spPr>
      </p:pic>
      <p:sp>
        <p:nvSpPr>
          <p:cNvPr id="3" name="Content Placeholder 2"/>
          <p:cNvSpPr>
            <a:spLocks noGrp="1"/>
          </p:cNvSpPr>
          <p:nvPr>
            <p:ph idx="1"/>
          </p:nvPr>
        </p:nvSpPr>
        <p:spPr>
          <a:xfrm>
            <a:off x="304800" y="1082040"/>
            <a:ext cx="8686800" cy="5394960"/>
          </a:xfrm>
        </p:spPr>
        <p:txBody>
          <a:bodyPr>
            <a:normAutofit/>
          </a:bodyPr>
          <a:lstStyle/>
          <a:p>
            <a:pPr marL="0" indent="0">
              <a:buNone/>
            </a:pPr>
            <a:r>
              <a:rPr lang="en-AU" sz="2400" dirty="0" err="1">
                <a:solidFill>
                  <a:schemeClr val="accent1"/>
                </a:solidFill>
              </a:rPr>
              <a:t>crusa</a:t>
            </a:r>
            <a:r>
              <a:rPr lang="en-AU" sz="2400" dirty="0">
                <a:solidFill>
                  <a:schemeClr val="accent1"/>
                </a:solidFill>
              </a:rPr>
              <a:t>–Free core storage block if </a:t>
            </a:r>
            <a:r>
              <a:rPr lang="en-AU" sz="2400" dirty="0" smtClean="0">
                <a:solidFill>
                  <a:schemeClr val="accent1"/>
                </a:solidFill>
              </a:rPr>
              <a:t>held</a:t>
            </a:r>
          </a:p>
          <a:p>
            <a:pPr marL="0" indent="0">
              <a:buNone/>
            </a:pPr>
            <a:r>
              <a:rPr lang="en-AU" sz="1700" b="1" dirty="0"/>
              <a:t>Description: </a:t>
            </a:r>
            <a:endParaRPr lang="en-US" sz="1700" dirty="0"/>
          </a:p>
          <a:p>
            <a:r>
              <a:rPr lang="en-AU" sz="1700" dirty="0"/>
              <a:t>This function tests the state of one or more entry control block (ECB) data levels or data event control blocks (DECBs) and releases the core block from any that are occupied</a:t>
            </a:r>
            <a:r>
              <a:rPr lang="en-AU" sz="1700" dirty="0" smtClean="0"/>
              <a:t>.</a:t>
            </a:r>
          </a:p>
          <a:p>
            <a:pPr marL="0" indent="0">
              <a:buNone/>
            </a:pPr>
            <a:r>
              <a:rPr lang="en-AU" sz="1700" b="1" dirty="0"/>
              <a:t>Format:</a:t>
            </a:r>
            <a:endParaRPr lang="en-US" sz="1700" b="1" dirty="0"/>
          </a:p>
          <a:p>
            <a:pPr marL="0" indent="0">
              <a:buNone/>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tpf</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tpfapi.h</a:t>
            </a:r>
            <a:r>
              <a:rPr lang="en-US" sz="1400" dirty="0">
                <a:latin typeface="Courier New" panose="02070309020205020404" pitchFamily="49" charset="0"/>
                <a:cs typeface="Courier New" panose="02070309020205020404" pitchFamily="49" charset="0"/>
              </a:rPr>
              <a:t>&gt;void       </a:t>
            </a:r>
            <a:r>
              <a:rPr lang="en-US" sz="1400" dirty="0" err="1">
                <a:latin typeface="Courier New" panose="02070309020205020404" pitchFamily="49" charset="0"/>
                <a:cs typeface="Courier New" panose="02070309020205020404" pitchFamily="49" charset="0"/>
              </a:rPr>
              <a:t>crusa</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count, </a:t>
            </a:r>
            <a:r>
              <a:rPr lang="en-US" sz="1400" dirty="0" err="1">
                <a:latin typeface="Courier New" panose="02070309020205020404" pitchFamily="49" charset="0"/>
                <a:cs typeface="Courier New" panose="02070309020205020404" pitchFamily="49" charset="0"/>
              </a:rPr>
              <a:t>enum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t_lvl</a:t>
            </a:r>
            <a:r>
              <a:rPr lang="en-US" sz="1400" dirty="0">
                <a:latin typeface="Courier New" panose="02070309020205020404" pitchFamily="49" charset="0"/>
                <a:cs typeface="Courier New" panose="02070309020205020404" pitchFamily="49" charset="0"/>
              </a:rPr>
              <a:t> level, ...); </a:t>
            </a:r>
            <a:endParaRPr lang="en-US" sz="1400" dirty="0" smtClean="0">
              <a:latin typeface="Courier New" panose="02070309020205020404" pitchFamily="49" charset="0"/>
              <a:cs typeface="Courier New" panose="02070309020205020404" pitchFamily="49" charset="0"/>
            </a:endParaRPr>
          </a:p>
          <a:p>
            <a:pPr marL="0" indent="0">
              <a:buNone/>
            </a:pPr>
            <a:r>
              <a:rPr lang="en-US" sz="1400" dirty="0" smtClean="0">
                <a:latin typeface="Courier New" panose="02070309020205020404" pitchFamily="49" charset="0"/>
                <a:cs typeface="Courier New" panose="02070309020205020404" pitchFamily="49" charset="0"/>
              </a:rPr>
              <a:t>or</a:t>
            </a: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tpf</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tpfapi.h</a:t>
            </a:r>
            <a:r>
              <a:rPr lang="en-US" sz="1400" dirty="0">
                <a:latin typeface="Courier New" panose="02070309020205020404" pitchFamily="49" charset="0"/>
                <a:cs typeface="Courier New" panose="02070309020205020404" pitchFamily="49" charset="0"/>
              </a:rPr>
              <a:t>&gt;void	  </a:t>
            </a:r>
            <a:r>
              <a:rPr lang="en-US" sz="1400" dirty="0" err="1">
                <a:latin typeface="Courier New" panose="02070309020205020404" pitchFamily="49" charset="0"/>
                <a:cs typeface="Courier New" panose="02070309020205020404" pitchFamily="49" charset="0"/>
              </a:rPr>
              <a:t>crusa</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count, TPF_DECB *</a:t>
            </a:r>
            <a:r>
              <a:rPr lang="en-US" sz="1400" dirty="0" err="1">
                <a:latin typeface="Courier New" panose="02070309020205020404" pitchFamily="49" charset="0"/>
                <a:cs typeface="Courier New" panose="02070309020205020404" pitchFamily="49" charset="0"/>
              </a:rPr>
              <a:t>decb</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p>
          <a:p>
            <a:pPr marL="0" indent="0">
              <a:buNone/>
            </a:pPr>
            <a:r>
              <a:rPr lang="en-AU" sz="1700" b="1" dirty="0" smtClean="0"/>
              <a:t>Parameters</a:t>
            </a:r>
            <a:r>
              <a:rPr lang="en-AU" sz="1700" b="1" dirty="0"/>
              <a:t>:</a:t>
            </a:r>
            <a:endParaRPr lang="en-US" sz="1700" dirty="0"/>
          </a:p>
          <a:p>
            <a:pPr marL="0" indent="0">
              <a:buNone/>
            </a:pPr>
            <a:r>
              <a:rPr lang="en-AU" sz="1700" b="1" dirty="0"/>
              <a:t>count</a:t>
            </a:r>
            <a:endParaRPr lang="en-US" sz="1700" dirty="0"/>
          </a:p>
          <a:p>
            <a:pPr marL="0" indent="0">
              <a:buNone/>
            </a:pPr>
            <a:r>
              <a:rPr lang="en-US" sz="1700" dirty="0" smtClean="0"/>
              <a:t>An </a:t>
            </a:r>
            <a:r>
              <a:rPr lang="en-US" sz="1700" dirty="0"/>
              <a:t>integer containing the number of ECB data level or DECB parameters included in </a:t>
            </a:r>
            <a:r>
              <a:rPr lang="en-US" sz="1700" dirty="0" smtClean="0"/>
              <a:t>   the </a:t>
            </a:r>
            <a:r>
              <a:rPr lang="en-US" sz="1700" dirty="0"/>
              <a:t>parameter list.</a:t>
            </a:r>
          </a:p>
          <a:p>
            <a:pPr marL="0" indent="0">
              <a:buNone/>
            </a:pPr>
            <a:r>
              <a:rPr lang="en-AU" sz="1700" b="1" dirty="0"/>
              <a:t>level</a:t>
            </a:r>
            <a:endParaRPr lang="en-US" sz="1700" dirty="0"/>
          </a:p>
          <a:p>
            <a:pPr marL="0" indent="0">
              <a:buNone/>
            </a:pPr>
            <a:r>
              <a:rPr lang="en-AU" sz="1700" dirty="0"/>
              <a:t>One of 16 possible values representing a valid ECB data level from the enumeration type </a:t>
            </a:r>
            <a:r>
              <a:rPr lang="en-AU" sz="1700" dirty="0" err="1"/>
              <a:t>t_lvl</a:t>
            </a:r>
            <a:r>
              <a:rPr lang="en-AU" sz="1700" dirty="0"/>
              <a:t>, expressed as </a:t>
            </a:r>
            <a:r>
              <a:rPr lang="en-AU" sz="1700" dirty="0" err="1"/>
              <a:t>Dx</a:t>
            </a:r>
            <a:r>
              <a:rPr lang="en-AU" sz="1700" dirty="0"/>
              <a:t>, where x represents the hexadecimal number of the level (0–F).</a:t>
            </a:r>
            <a:endParaRPr lang="en-US" sz="1700" dirty="0"/>
          </a:p>
          <a:p>
            <a:pPr marL="0" indent="0">
              <a:buNone/>
            </a:pPr>
            <a:r>
              <a:rPr lang="en-AU" sz="1700" b="1" dirty="0" err="1"/>
              <a:t>decb</a:t>
            </a:r>
            <a:endParaRPr lang="en-US" sz="1700" dirty="0"/>
          </a:p>
          <a:p>
            <a:pPr marL="0" indent="0">
              <a:buNone/>
            </a:pPr>
            <a:r>
              <a:rPr lang="en-US" sz="1700" dirty="0"/>
              <a:t>A pointer to a DECB.</a:t>
            </a:r>
          </a:p>
          <a:p>
            <a:pPr marL="0" indent="0">
              <a:buNone/>
            </a:pPr>
            <a:endParaRPr lang="en-US" sz="1700" dirty="0"/>
          </a:p>
        </p:txBody>
      </p:sp>
      <p:sp>
        <p:nvSpPr>
          <p:cNvPr id="4" name="Slide Number Placeholder 3"/>
          <p:cNvSpPr>
            <a:spLocks noGrp="1"/>
          </p:cNvSpPr>
          <p:nvPr>
            <p:ph type="sldNum" sz="quarter" idx="12"/>
          </p:nvPr>
        </p:nvSpPr>
        <p:spPr/>
        <p:txBody>
          <a:bodyPr/>
          <a:lstStyle/>
          <a:p>
            <a:fld id="{37660606-2902-4738-BA54-7AA3FE02D229}" type="slidenum">
              <a:rPr lang="en-US" sz="2000" smtClean="0">
                <a:solidFill>
                  <a:schemeClr val="tx1"/>
                </a:solidFill>
              </a:rPr>
              <a:pPr/>
              <a:t>7</a:t>
            </a:fld>
            <a:endParaRPr lang="en-US" sz="2000">
              <a:solidFill>
                <a:schemeClr val="tx1"/>
              </a:solidFill>
            </a:endParaRPr>
          </a:p>
        </p:txBody>
      </p:sp>
    </p:spTree>
    <p:extLst>
      <p:ext uri="{BB962C8B-B14F-4D97-AF65-F5344CB8AC3E}">
        <p14:creationId xmlns:p14="http://schemas.microsoft.com/office/powerpoint/2010/main" val="11603606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a:buFontTx/>
              <a:buNone/>
            </a:pPr>
            <a:r>
              <a:rPr lang="en-US" dirty="0" smtClean="0">
                <a:solidFill>
                  <a:srgbClr val="002060"/>
                </a:solidFill>
                <a:latin typeface="Cambria" pitchFamily="18" charset="0"/>
              </a:rPr>
              <a:t>Memory Management</a:t>
            </a:r>
            <a:endParaRPr lang="en-US" dirty="0">
              <a:solidFill>
                <a:srgbClr val="002060"/>
              </a:solidFill>
              <a:latin typeface="Cambria" pitchFamily="18" charset="0"/>
            </a:endParaRPr>
          </a:p>
        </p:txBody>
      </p:sp>
      <p:pic>
        <p:nvPicPr>
          <p:cNvPr id="5" name="Picture 4" descr="tpfsoftware-logo"/>
          <p:cNvPicPr>
            <a:picLocks noChangeAspect="1" noChangeArrowheads="1"/>
          </p:cNvPicPr>
          <p:nvPr/>
        </p:nvPicPr>
        <p:blipFill>
          <a:blip r:embed="rId3" cstate="print"/>
          <a:srcRect/>
          <a:stretch>
            <a:fillRect/>
          </a:stretch>
        </p:blipFill>
        <p:spPr bwMode="auto">
          <a:xfrm>
            <a:off x="6705600" y="6385560"/>
            <a:ext cx="1600200" cy="320040"/>
          </a:xfrm>
          <a:prstGeom prst="rect">
            <a:avLst/>
          </a:prstGeom>
          <a:noFill/>
          <a:ln w="9525">
            <a:noFill/>
            <a:miter lim="800000"/>
            <a:headEnd/>
            <a:tailEnd/>
          </a:ln>
        </p:spPr>
      </p:pic>
      <p:sp>
        <p:nvSpPr>
          <p:cNvPr id="3" name="Content Placeholder 2"/>
          <p:cNvSpPr>
            <a:spLocks noGrp="1"/>
          </p:cNvSpPr>
          <p:nvPr>
            <p:ph idx="1"/>
          </p:nvPr>
        </p:nvSpPr>
        <p:spPr>
          <a:xfrm>
            <a:off x="304800" y="1082040"/>
            <a:ext cx="8686800" cy="5394960"/>
          </a:xfrm>
        </p:spPr>
        <p:txBody>
          <a:bodyPr>
            <a:normAutofit/>
          </a:bodyPr>
          <a:lstStyle/>
          <a:p>
            <a:pPr marL="0" indent="0">
              <a:buFontTx/>
              <a:buNone/>
            </a:pPr>
            <a:r>
              <a:rPr lang="en-AU" sz="2400" dirty="0" err="1">
                <a:solidFill>
                  <a:schemeClr val="accent1"/>
                </a:solidFill>
              </a:rPr>
              <a:t>crusa</a:t>
            </a:r>
            <a:r>
              <a:rPr lang="en-AU" sz="2400" dirty="0">
                <a:solidFill>
                  <a:schemeClr val="accent1"/>
                </a:solidFill>
              </a:rPr>
              <a:t>–Free core storage block if </a:t>
            </a:r>
            <a:r>
              <a:rPr lang="en-AU" sz="2400" dirty="0" smtClean="0">
                <a:solidFill>
                  <a:schemeClr val="accent1"/>
                </a:solidFill>
              </a:rPr>
              <a:t>held</a:t>
            </a:r>
          </a:p>
          <a:p>
            <a:pPr marL="0" indent="0">
              <a:buFontTx/>
              <a:buNone/>
            </a:pPr>
            <a:endParaRPr lang="en-AU" sz="1700" b="1" dirty="0" smtClean="0"/>
          </a:p>
          <a:p>
            <a:pPr marL="0" indent="0">
              <a:buFontTx/>
              <a:buNone/>
            </a:pPr>
            <a:r>
              <a:rPr lang="en-AU" sz="1700" b="1" dirty="0" smtClean="0"/>
              <a:t>Example</a:t>
            </a:r>
            <a:r>
              <a:rPr lang="en-AU" sz="1700" b="1" dirty="0"/>
              <a:t>:</a:t>
            </a:r>
            <a:endParaRPr lang="en-US" sz="1700" dirty="0"/>
          </a:p>
          <a:p>
            <a:pPr marL="0" indent="0">
              <a:buFontTx/>
              <a:buNone/>
            </a:pPr>
            <a:r>
              <a:rPr lang="en-US" sz="1700" dirty="0"/>
              <a:t>The following example tests ECB data levels D0, D4, DA, and any specified DECBs for working storage blocks, and releases the blocks if present.</a:t>
            </a:r>
          </a:p>
          <a:p>
            <a:pPr marL="0" indent="0">
              <a:buFontTx/>
              <a:buNone/>
            </a:pPr>
            <a:r>
              <a:rPr lang="en-US" sz="1700" dirty="0"/>
              <a:t> </a:t>
            </a:r>
          </a:p>
          <a:p>
            <a:pPr marL="0" indent="0">
              <a:buFontTx/>
              <a:buNone/>
            </a:pPr>
            <a:r>
              <a:rPr lang="en-US" sz="1700" dirty="0">
                <a:latin typeface="Courier New" panose="02070309020205020404" pitchFamily="49" charset="0"/>
                <a:cs typeface="Courier New" panose="02070309020205020404" pitchFamily="49" charset="0"/>
              </a:rPr>
              <a:t>#include &lt;</a:t>
            </a:r>
            <a:r>
              <a:rPr lang="en-US" sz="1700" dirty="0" err="1">
                <a:latin typeface="Courier New" panose="02070309020205020404" pitchFamily="49" charset="0"/>
                <a:cs typeface="Courier New" panose="02070309020205020404" pitchFamily="49" charset="0"/>
              </a:rPr>
              <a:t>tpf</a:t>
            </a:r>
            <a:r>
              <a:rPr lang="en-US" sz="1700" dirty="0">
                <a:latin typeface="Courier New" panose="02070309020205020404" pitchFamily="49" charset="0"/>
                <a:cs typeface="Courier New" panose="02070309020205020404" pitchFamily="49" charset="0"/>
              </a:rPr>
              <a:t>/</a:t>
            </a:r>
            <a:r>
              <a:rPr lang="en-US" sz="1700" dirty="0" err="1">
                <a:latin typeface="Courier New" panose="02070309020205020404" pitchFamily="49" charset="0"/>
                <a:cs typeface="Courier New" panose="02070309020205020404" pitchFamily="49" charset="0"/>
              </a:rPr>
              <a:t>tpfapi.h</a:t>
            </a:r>
            <a:r>
              <a:rPr lang="en-US" sz="1700" dirty="0">
                <a:latin typeface="Courier New" panose="02070309020205020404" pitchFamily="49" charset="0"/>
                <a:cs typeface="Courier New" panose="02070309020205020404" pitchFamily="49" charset="0"/>
              </a:rPr>
              <a:t>&gt;</a:t>
            </a:r>
          </a:p>
          <a:p>
            <a:pPr marL="0" indent="0">
              <a:buFontTx/>
              <a:buNone/>
            </a:pPr>
            <a:r>
              <a:rPr lang="en-US" sz="1700" dirty="0">
                <a:latin typeface="Courier New" panose="02070309020205020404" pitchFamily="49" charset="0"/>
                <a:cs typeface="Courier New" panose="02070309020205020404" pitchFamily="49" charset="0"/>
              </a:rPr>
              <a:t>⋮</a:t>
            </a:r>
          </a:p>
          <a:p>
            <a:pPr marL="0" indent="0">
              <a:buFontTx/>
              <a:buNone/>
            </a:pPr>
            <a:r>
              <a:rPr lang="en-US" sz="1700" dirty="0">
                <a:latin typeface="Courier New" panose="02070309020205020404" pitchFamily="49" charset="0"/>
                <a:cs typeface="Courier New" panose="02070309020205020404" pitchFamily="49" charset="0"/>
              </a:rPr>
              <a:t>TPF_DECB	*decb1, *decb2, *decb3;</a:t>
            </a:r>
          </a:p>
          <a:p>
            <a:pPr marL="0" indent="0">
              <a:buFontTx/>
              <a:buNone/>
            </a:pPr>
            <a:r>
              <a:rPr lang="en-US" sz="1700" dirty="0">
                <a:latin typeface="Courier New" panose="02070309020205020404" pitchFamily="49" charset="0"/>
                <a:cs typeface="Courier New" panose="02070309020205020404" pitchFamily="49" charset="0"/>
              </a:rPr>
              <a:t>⋮</a:t>
            </a:r>
          </a:p>
          <a:p>
            <a:pPr marL="0" indent="0">
              <a:buFontTx/>
              <a:buNone/>
            </a:pPr>
            <a:r>
              <a:rPr lang="en-US" sz="1700" dirty="0" err="1">
                <a:latin typeface="Courier New" panose="02070309020205020404" pitchFamily="49" charset="0"/>
                <a:cs typeface="Courier New" panose="02070309020205020404" pitchFamily="49" charset="0"/>
              </a:rPr>
              <a:t>crusa</a:t>
            </a:r>
            <a:r>
              <a:rPr lang="en-US" sz="1700" dirty="0">
                <a:latin typeface="Courier New" panose="02070309020205020404" pitchFamily="49" charset="0"/>
                <a:cs typeface="Courier New" panose="02070309020205020404" pitchFamily="49" charset="0"/>
              </a:rPr>
              <a:t>(3,DA,D0,D4);    /* Clear levels D0, D4, DA */</a:t>
            </a:r>
          </a:p>
          <a:p>
            <a:pPr marL="0" indent="0">
              <a:buFontTx/>
              <a:buNone/>
            </a:pPr>
            <a:r>
              <a:rPr lang="en-US" sz="1700" dirty="0">
                <a:latin typeface="Courier New" panose="02070309020205020404" pitchFamily="49" charset="0"/>
                <a:cs typeface="Courier New" panose="02070309020205020404" pitchFamily="49" charset="0"/>
              </a:rPr>
              <a:t>⋮</a:t>
            </a:r>
          </a:p>
          <a:p>
            <a:pPr marL="0" indent="0">
              <a:buFontTx/>
              <a:buNone/>
            </a:pPr>
            <a:r>
              <a:rPr lang="en-US" sz="1700" dirty="0" err="1">
                <a:latin typeface="Courier New" panose="02070309020205020404" pitchFamily="49" charset="0"/>
                <a:cs typeface="Courier New" panose="02070309020205020404" pitchFamily="49" charset="0"/>
              </a:rPr>
              <a:t>crusa</a:t>
            </a:r>
            <a:r>
              <a:rPr lang="en-US" sz="1700" dirty="0">
                <a:latin typeface="Courier New" panose="02070309020205020404" pitchFamily="49" charset="0"/>
                <a:cs typeface="Courier New" panose="02070309020205020404" pitchFamily="49" charset="0"/>
              </a:rPr>
              <a:t>(3, decb1, decb2, decb3);</a:t>
            </a:r>
          </a:p>
          <a:p>
            <a:pPr marL="0" indent="0">
              <a:buFontTx/>
              <a:buNone/>
            </a:pPr>
            <a:r>
              <a:rPr lang="en-US" sz="1700" dirty="0">
                <a:latin typeface="Courier New" panose="02070309020205020404" pitchFamily="49" charset="0"/>
                <a:cs typeface="Courier New" panose="02070309020205020404" pitchFamily="49" charset="0"/>
              </a:rPr>
              <a:t>                      /* release storage block if held by DECB*/ </a:t>
            </a:r>
          </a:p>
        </p:txBody>
      </p:sp>
      <p:sp>
        <p:nvSpPr>
          <p:cNvPr id="4" name="Slide Number Placeholder 3"/>
          <p:cNvSpPr>
            <a:spLocks noGrp="1"/>
          </p:cNvSpPr>
          <p:nvPr>
            <p:ph type="sldNum" sz="quarter" idx="12"/>
          </p:nvPr>
        </p:nvSpPr>
        <p:spPr/>
        <p:txBody>
          <a:bodyPr/>
          <a:lstStyle/>
          <a:p>
            <a:fld id="{37660606-2902-4738-BA54-7AA3FE02D229}" type="slidenum">
              <a:rPr lang="en-US" sz="2000" smtClean="0">
                <a:solidFill>
                  <a:schemeClr val="tx1"/>
                </a:solidFill>
              </a:rPr>
              <a:pPr/>
              <a:t>8</a:t>
            </a:fld>
            <a:endParaRPr lang="en-US" sz="2000">
              <a:solidFill>
                <a:schemeClr val="tx1"/>
              </a:solidFill>
            </a:endParaRPr>
          </a:p>
        </p:txBody>
      </p:sp>
    </p:spTree>
    <p:extLst>
      <p:ext uri="{BB962C8B-B14F-4D97-AF65-F5344CB8AC3E}">
        <p14:creationId xmlns:p14="http://schemas.microsoft.com/office/powerpoint/2010/main" val="18713839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solidFill>
                  <a:srgbClr val="002060"/>
                </a:solidFill>
                <a:latin typeface="Cambria" pitchFamily="18" charset="0"/>
              </a:rPr>
              <a:t>Memory Management</a:t>
            </a:r>
            <a:endParaRPr lang="en-US" dirty="0">
              <a:solidFill>
                <a:srgbClr val="002060"/>
              </a:solidFill>
              <a:latin typeface="Cambria" pitchFamily="18" charset="0"/>
            </a:endParaRPr>
          </a:p>
        </p:txBody>
      </p:sp>
      <p:pic>
        <p:nvPicPr>
          <p:cNvPr id="5" name="Picture 4" descr="tpfsoftware-logo"/>
          <p:cNvPicPr>
            <a:picLocks noChangeAspect="1" noChangeArrowheads="1"/>
          </p:cNvPicPr>
          <p:nvPr/>
        </p:nvPicPr>
        <p:blipFill>
          <a:blip r:embed="rId3" cstate="print"/>
          <a:srcRect/>
          <a:stretch>
            <a:fillRect/>
          </a:stretch>
        </p:blipFill>
        <p:spPr bwMode="auto">
          <a:xfrm>
            <a:off x="6705600" y="6385560"/>
            <a:ext cx="1600200" cy="320040"/>
          </a:xfrm>
          <a:prstGeom prst="rect">
            <a:avLst/>
          </a:prstGeom>
          <a:noFill/>
          <a:ln w="9525">
            <a:noFill/>
            <a:miter lim="800000"/>
            <a:headEnd/>
            <a:tailEnd/>
          </a:ln>
        </p:spPr>
      </p:pic>
      <p:sp>
        <p:nvSpPr>
          <p:cNvPr id="3" name="Content Placeholder 2"/>
          <p:cNvSpPr>
            <a:spLocks noGrp="1"/>
          </p:cNvSpPr>
          <p:nvPr>
            <p:ph idx="1"/>
          </p:nvPr>
        </p:nvSpPr>
        <p:spPr>
          <a:xfrm>
            <a:off x="304800" y="1082040"/>
            <a:ext cx="8686800" cy="5394960"/>
          </a:xfrm>
        </p:spPr>
        <p:txBody>
          <a:bodyPr>
            <a:normAutofit/>
          </a:bodyPr>
          <a:lstStyle/>
          <a:p>
            <a:pPr marL="0" indent="0">
              <a:buNone/>
            </a:pPr>
            <a:r>
              <a:rPr lang="en-AU" sz="2400" dirty="0" err="1">
                <a:solidFill>
                  <a:schemeClr val="accent1"/>
                </a:solidFill>
              </a:rPr>
              <a:t>flipc</a:t>
            </a:r>
            <a:r>
              <a:rPr lang="en-AU" sz="2400" dirty="0">
                <a:solidFill>
                  <a:schemeClr val="accent1"/>
                </a:solidFill>
              </a:rPr>
              <a:t>–Interchange the status of two data </a:t>
            </a:r>
            <a:r>
              <a:rPr lang="en-AU" sz="2400" dirty="0" smtClean="0">
                <a:solidFill>
                  <a:schemeClr val="accent1"/>
                </a:solidFill>
              </a:rPr>
              <a:t>levels</a:t>
            </a:r>
          </a:p>
          <a:p>
            <a:pPr marL="0" indent="0">
              <a:buNone/>
            </a:pPr>
            <a:r>
              <a:rPr lang="en-AU" sz="1700" b="1" dirty="0"/>
              <a:t>Description: </a:t>
            </a:r>
            <a:endParaRPr lang="en-US" sz="1700" dirty="0"/>
          </a:p>
          <a:p>
            <a:r>
              <a:rPr lang="en-AU" sz="1700" dirty="0"/>
              <a:t>This function interchanges or </a:t>
            </a:r>
            <a:r>
              <a:rPr lang="en-AU" sz="1700" b="1" i="1" dirty="0"/>
              <a:t>flips</a:t>
            </a:r>
            <a:r>
              <a:rPr lang="en-AU" sz="1700" dirty="0"/>
              <a:t> the contents of 2 block reference words (CBRWs), file address reference words (FARWs), file address reference word extensions, and detailed error bytes (SUDs, or CE1SUDs</a:t>
            </a:r>
            <a:r>
              <a:rPr lang="en-AU" sz="1700" dirty="0" smtClean="0"/>
              <a:t>).</a:t>
            </a:r>
          </a:p>
          <a:p>
            <a:pPr marL="0" indent="0">
              <a:buNone/>
            </a:pPr>
            <a:r>
              <a:rPr lang="en-AU" sz="1700" b="1" dirty="0"/>
              <a:t>Format:</a:t>
            </a:r>
            <a:endParaRPr lang="en-US" sz="1700" b="1" dirty="0"/>
          </a:p>
          <a:p>
            <a:pPr marL="0" indent="0">
              <a:buNone/>
            </a:pPr>
            <a:r>
              <a:rPr lang="en-US" sz="1400" dirty="0" smtClean="0">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tpf</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tpfapi.h</a:t>
            </a:r>
            <a:r>
              <a:rPr lang="en-US" sz="1400" dirty="0" smtClean="0">
                <a:latin typeface="Courier New" panose="02070309020205020404" pitchFamily="49" charset="0"/>
                <a:cs typeface="Courier New" panose="02070309020205020404" pitchFamily="49" charset="0"/>
              </a:rPr>
              <a:t>&gt;</a:t>
            </a:r>
          </a:p>
          <a:p>
            <a:pPr marL="0" indent="0">
              <a:buNone/>
            </a:pPr>
            <a:r>
              <a:rPr lang="en-AU" sz="1400" dirty="0" smtClean="0">
                <a:latin typeface="Courier New" panose="02070309020205020404" pitchFamily="49" charset="0"/>
                <a:cs typeface="Courier New" panose="02070309020205020404" pitchFamily="49" charset="0"/>
              </a:rPr>
              <a:t>void       </a:t>
            </a:r>
            <a:r>
              <a:rPr lang="en-AU" sz="1400" dirty="0" err="1">
                <a:latin typeface="Courier New" panose="02070309020205020404" pitchFamily="49" charset="0"/>
                <a:cs typeface="Courier New" panose="02070309020205020404" pitchFamily="49" charset="0"/>
              </a:rPr>
              <a:t>flipc</a:t>
            </a:r>
            <a:r>
              <a:rPr lang="en-AU" sz="1400" dirty="0">
                <a:latin typeface="Courier New" panose="02070309020205020404" pitchFamily="49" charset="0"/>
                <a:cs typeface="Courier New" panose="02070309020205020404" pitchFamily="49" charset="0"/>
              </a:rPr>
              <a:t>(</a:t>
            </a:r>
            <a:r>
              <a:rPr lang="en-AU" sz="1400" dirty="0" err="1">
                <a:latin typeface="Courier New" panose="02070309020205020404" pitchFamily="49" charset="0"/>
                <a:cs typeface="Courier New" panose="02070309020205020404" pitchFamily="49" charset="0"/>
              </a:rPr>
              <a:t>enum</a:t>
            </a:r>
            <a:r>
              <a:rPr lang="en-AU" sz="1400" dirty="0">
                <a:latin typeface="Courier New" panose="02070309020205020404" pitchFamily="49" charset="0"/>
                <a:cs typeface="Courier New" panose="02070309020205020404" pitchFamily="49" charset="0"/>
              </a:rPr>
              <a:t> </a:t>
            </a:r>
            <a:r>
              <a:rPr lang="en-AU" sz="1400" dirty="0" err="1">
                <a:latin typeface="Courier New" panose="02070309020205020404" pitchFamily="49" charset="0"/>
                <a:cs typeface="Courier New" panose="02070309020205020404" pitchFamily="49" charset="0"/>
              </a:rPr>
              <a:t>t_lvl</a:t>
            </a:r>
            <a:r>
              <a:rPr lang="en-AU" sz="1400" dirty="0">
                <a:latin typeface="Courier New" panose="02070309020205020404" pitchFamily="49" charset="0"/>
                <a:cs typeface="Courier New" panose="02070309020205020404" pitchFamily="49" charset="0"/>
              </a:rPr>
              <a:t> level1, </a:t>
            </a:r>
            <a:r>
              <a:rPr lang="en-AU" sz="1400" dirty="0" err="1">
                <a:latin typeface="Courier New" panose="02070309020205020404" pitchFamily="49" charset="0"/>
                <a:cs typeface="Courier New" panose="02070309020205020404" pitchFamily="49" charset="0"/>
              </a:rPr>
              <a:t>enum</a:t>
            </a:r>
            <a:r>
              <a:rPr lang="en-AU" sz="1400" dirty="0">
                <a:latin typeface="Courier New" panose="02070309020205020404" pitchFamily="49" charset="0"/>
                <a:cs typeface="Courier New" panose="02070309020205020404" pitchFamily="49" charset="0"/>
              </a:rPr>
              <a:t> </a:t>
            </a:r>
            <a:r>
              <a:rPr lang="en-AU" sz="1400" dirty="0" err="1">
                <a:latin typeface="Courier New" panose="02070309020205020404" pitchFamily="49" charset="0"/>
                <a:cs typeface="Courier New" panose="02070309020205020404" pitchFamily="49" charset="0"/>
              </a:rPr>
              <a:t>t_lvl</a:t>
            </a:r>
            <a:r>
              <a:rPr lang="en-AU" sz="1400" dirty="0">
                <a:latin typeface="Courier New" panose="02070309020205020404" pitchFamily="49" charset="0"/>
                <a:cs typeface="Courier New" panose="02070309020205020404" pitchFamily="49" charset="0"/>
              </a:rPr>
              <a:t> level2</a:t>
            </a:r>
            <a:r>
              <a:rPr lang="en-AU" sz="1400" dirty="0" smtClean="0">
                <a:latin typeface="Courier New" panose="02070309020205020404" pitchFamily="49" charset="0"/>
                <a:cs typeface="Courier New" panose="02070309020205020404" pitchFamily="49" charset="0"/>
              </a:rPr>
              <a:t>);</a:t>
            </a:r>
          </a:p>
          <a:p>
            <a:pPr marL="0" indent="0">
              <a:buNone/>
            </a:pPr>
            <a:endParaRPr lang="en-AU" sz="1400" dirty="0" smtClean="0">
              <a:latin typeface="Courier New" panose="02070309020205020404" pitchFamily="49" charset="0"/>
              <a:cs typeface="Courier New" panose="02070309020205020404" pitchFamily="49" charset="0"/>
            </a:endParaRPr>
          </a:p>
          <a:p>
            <a:pPr marL="0" indent="0">
              <a:buNone/>
            </a:pPr>
            <a:r>
              <a:rPr lang="en-AU" sz="1700" b="1" dirty="0"/>
              <a:t>Parameters:</a:t>
            </a:r>
            <a:endParaRPr lang="en-US" sz="1700" dirty="0"/>
          </a:p>
          <a:p>
            <a:pPr marL="0" indent="0">
              <a:buNone/>
            </a:pPr>
            <a:r>
              <a:rPr lang="en-AU" sz="1700" b="1" dirty="0"/>
              <a:t>level1</a:t>
            </a:r>
            <a:endParaRPr lang="en-US" sz="1700" dirty="0"/>
          </a:p>
          <a:p>
            <a:pPr marL="0" indent="0" algn="just">
              <a:buNone/>
            </a:pPr>
            <a:r>
              <a:rPr lang="en-AU" sz="1700" dirty="0" smtClean="0"/>
              <a:t>One </a:t>
            </a:r>
            <a:r>
              <a:rPr lang="en-AU" sz="1700" dirty="0"/>
              <a:t>of 16 possible values representing a valid data level from the enumeration type </a:t>
            </a:r>
            <a:r>
              <a:rPr lang="en-AU" sz="1700" dirty="0" err="1"/>
              <a:t>t_lvl</a:t>
            </a:r>
            <a:r>
              <a:rPr lang="en-AU" sz="1700" dirty="0"/>
              <a:t>, expressed as </a:t>
            </a:r>
            <a:r>
              <a:rPr lang="en-AU" sz="1700" dirty="0" err="1"/>
              <a:t>Dx</a:t>
            </a:r>
            <a:r>
              <a:rPr lang="en-AU" sz="1700" dirty="0"/>
              <a:t>, where x represents the hexadecimal number of the level (0–F). This is the first data level that participates in the status interchange.</a:t>
            </a:r>
            <a:endParaRPr lang="en-US" sz="1700" dirty="0"/>
          </a:p>
          <a:p>
            <a:pPr marL="0" indent="0">
              <a:buNone/>
            </a:pPr>
            <a:r>
              <a:rPr lang="en-AU" sz="1700" b="1" dirty="0"/>
              <a:t>level2</a:t>
            </a:r>
            <a:endParaRPr lang="en-US" sz="1700" dirty="0"/>
          </a:p>
          <a:p>
            <a:pPr marL="0" indent="0">
              <a:buNone/>
            </a:pPr>
            <a:r>
              <a:rPr lang="en-AU" sz="1700" dirty="0"/>
              <a:t>One of 16 possible values representing a valid data level from the enumeration type </a:t>
            </a:r>
            <a:r>
              <a:rPr lang="en-AU" sz="1700" dirty="0" err="1"/>
              <a:t>t_lvl</a:t>
            </a:r>
            <a:r>
              <a:rPr lang="en-AU" sz="1700" dirty="0"/>
              <a:t>, expressed as </a:t>
            </a:r>
            <a:r>
              <a:rPr lang="en-AU" sz="1700" dirty="0" err="1"/>
              <a:t>Dx</a:t>
            </a:r>
            <a:r>
              <a:rPr lang="en-AU" sz="1700" dirty="0"/>
              <a:t>, where x represents the hexadecimal number of the level (0–F). This is the second data level that participates in the status </a:t>
            </a:r>
            <a:r>
              <a:rPr lang="en-AU" sz="1700" dirty="0" smtClean="0"/>
              <a:t>interchange</a:t>
            </a:r>
            <a:endParaRPr lang="en-US" sz="1700" dirty="0"/>
          </a:p>
        </p:txBody>
      </p:sp>
      <p:sp>
        <p:nvSpPr>
          <p:cNvPr id="4" name="Slide Number Placeholder 3"/>
          <p:cNvSpPr>
            <a:spLocks noGrp="1"/>
          </p:cNvSpPr>
          <p:nvPr>
            <p:ph type="sldNum" sz="quarter" idx="12"/>
          </p:nvPr>
        </p:nvSpPr>
        <p:spPr/>
        <p:txBody>
          <a:bodyPr/>
          <a:lstStyle/>
          <a:p>
            <a:fld id="{37660606-2902-4738-BA54-7AA3FE02D229}" type="slidenum">
              <a:rPr lang="en-US" sz="2000" smtClean="0">
                <a:solidFill>
                  <a:schemeClr val="tx1"/>
                </a:solidFill>
              </a:rPr>
              <a:pPr/>
              <a:t>9</a:t>
            </a:fld>
            <a:endParaRPr lang="en-US" sz="2000" dirty="0">
              <a:solidFill>
                <a:schemeClr val="tx1"/>
              </a:solidFill>
            </a:endParaRPr>
          </a:p>
        </p:txBody>
      </p:sp>
    </p:spTree>
    <p:extLst>
      <p:ext uri="{BB962C8B-B14F-4D97-AF65-F5344CB8AC3E}">
        <p14:creationId xmlns:p14="http://schemas.microsoft.com/office/powerpoint/2010/main" val="12305893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2137</TotalTime>
  <Words>1666</Words>
  <Application>Microsoft Office PowerPoint</Application>
  <PresentationFormat>On-screen Show (4:3)</PresentationFormat>
  <Paragraphs>668</Paragraphs>
  <Slides>43</Slides>
  <Notes>43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Arial</vt:lpstr>
      <vt:lpstr>Baskerville Old Face</vt:lpstr>
      <vt:lpstr>Calibri</vt:lpstr>
      <vt:lpstr>Cambria</vt:lpstr>
      <vt:lpstr>Courier New</vt:lpstr>
      <vt:lpstr>Wingdings</vt:lpstr>
      <vt:lpstr>Office Theme</vt:lpstr>
      <vt:lpstr>z/TPF APIs</vt:lpstr>
      <vt:lpstr>Topics</vt:lpstr>
      <vt:lpstr>Memory Management</vt:lpstr>
      <vt:lpstr>Memory Management</vt:lpstr>
      <vt:lpstr>Memory Management</vt:lpstr>
      <vt:lpstr>Memory Management</vt:lpstr>
      <vt:lpstr>Memory Management</vt:lpstr>
      <vt:lpstr>Memory Management</vt:lpstr>
      <vt:lpstr>Memory Management</vt:lpstr>
      <vt:lpstr>Memory Management</vt:lpstr>
      <vt:lpstr>Memory Management</vt:lpstr>
      <vt:lpstr>Memory Management</vt:lpstr>
      <vt:lpstr>Memory Management</vt:lpstr>
      <vt:lpstr>Memory Management</vt:lpstr>
      <vt:lpstr>Memory Management</vt:lpstr>
      <vt:lpstr>Memory Management</vt:lpstr>
      <vt:lpstr>File Management</vt:lpstr>
      <vt:lpstr>File Management</vt:lpstr>
      <vt:lpstr>File Management</vt:lpstr>
      <vt:lpstr>File Management</vt:lpstr>
      <vt:lpstr>File Management</vt:lpstr>
      <vt:lpstr>File Management</vt:lpstr>
      <vt:lpstr>File Management</vt:lpstr>
      <vt:lpstr>File Management</vt:lpstr>
      <vt:lpstr>File Management</vt:lpstr>
      <vt:lpstr>File Management</vt:lpstr>
      <vt:lpstr>File Management</vt:lpstr>
      <vt:lpstr>File Management</vt:lpstr>
      <vt:lpstr>File Management</vt:lpstr>
      <vt:lpstr>File Management</vt:lpstr>
      <vt:lpstr>File Management</vt:lpstr>
      <vt:lpstr>File Management</vt:lpstr>
      <vt:lpstr>Process Management</vt:lpstr>
      <vt:lpstr>Process Management</vt:lpstr>
      <vt:lpstr>Process Management</vt:lpstr>
      <vt:lpstr>Process Management</vt:lpstr>
      <vt:lpstr>Process Management</vt:lpstr>
      <vt:lpstr>Process Management</vt:lpstr>
      <vt:lpstr>Process Management</vt:lpstr>
      <vt:lpstr>Process Management</vt:lpstr>
      <vt:lpstr>Process Management</vt:lpstr>
      <vt:lpstr>Process Management</vt:lpstr>
      <vt:lpstr>THANK YOU</vt:lpstr>
    </vt:vector>
  </TitlesOfParts>
  <Company>TPF Software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TPF APIs</dc:title>
  <dc:creator>Krishna Meikandanathan</dc:creator>
  <cp:lastModifiedBy>Vinothkumar Thirumalai</cp:lastModifiedBy>
  <cp:revision>195</cp:revision>
  <dcterms:created xsi:type="dcterms:W3CDTF">2012-01-25T11:37:08Z</dcterms:created>
  <dcterms:modified xsi:type="dcterms:W3CDTF">2016-02-17T11:37:52Z</dcterms:modified>
</cp:coreProperties>
</file>