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40"/>
  </p:notesMasterIdLst>
  <p:sldIdLst>
    <p:sldId id="256" r:id="rId2"/>
    <p:sldId id="265" r:id="rId3"/>
    <p:sldId id="266" r:id="rId4"/>
    <p:sldId id="267" r:id="rId5"/>
    <p:sldId id="312" r:id="rId6"/>
    <p:sldId id="313" r:id="rId7"/>
    <p:sldId id="314" r:id="rId8"/>
    <p:sldId id="315" r:id="rId9"/>
    <p:sldId id="316" r:id="rId10"/>
    <p:sldId id="317" r:id="rId11"/>
    <p:sldId id="318" r:id="rId12"/>
    <p:sldId id="319" r:id="rId13"/>
    <p:sldId id="273" r:id="rId14"/>
    <p:sldId id="320" r:id="rId15"/>
    <p:sldId id="274" r:id="rId16"/>
    <p:sldId id="321" r:id="rId17"/>
    <p:sldId id="322" r:id="rId18"/>
    <p:sldId id="323" r:id="rId19"/>
    <p:sldId id="324" r:id="rId20"/>
    <p:sldId id="275" r:id="rId21"/>
    <p:sldId id="325" r:id="rId22"/>
    <p:sldId id="276" r:id="rId23"/>
    <p:sldId id="326" r:id="rId24"/>
    <p:sldId id="277" r:id="rId25"/>
    <p:sldId id="327" r:id="rId26"/>
    <p:sldId id="329" r:id="rId27"/>
    <p:sldId id="330" r:id="rId28"/>
    <p:sldId id="278" r:id="rId29"/>
    <p:sldId id="279" r:id="rId30"/>
    <p:sldId id="331" r:id="rId31"/>
    <p:sldId id="332" r:id="rId32"/>
    <p:sldId id="280" r:id="rId33"/>
    <p:sldId id="333" r:id="rId34"/>
    <p:sldId id="334" r:id="rId35"/>
    <p:sldId id="335" r:id="rId36"/>
    <p:sldId id="336" r:id="rId37"/>
    <p:sldId id="281" r:id="rId38"/>
    <p:sldId id="282" r:id="rId39"/>
    <p:sldId id="337" r:id="rId40"/>
    <p:sldId id="338" r:id="rId41"/>
    <p:sldId id="339" r:id="rId42"/>
    <p:sldId id="340" r:id="rId43"/>
    <p:sldId id="341" r:id="rId44"/>
    <p:sldId id="342" r:id="rId45"/>
    <p:sldId id="343" r:id="rId46"/>
    <p:sldId id="344" r:id="rId47"/>
    <p:sldId id="345" r:id="rId48"/>
    <p:sldId id="346" r:id="rId49"/>
    <p:sldId id="347" r:id="rId50"/>
    <p:sldId id="283" r:id="rId51"/>
    <p:sldId id="348" r:id="rId52"/>
    <p:sldId id="349" r:id="rId53"/>
    <p:sldId id="290" r:id="rId54"/>
    <p:sldId id="350" r:id="rId55"/>
    <p:sldId id="351" r:id="rId56"/>
    <p:sldId id="352" r:id="rId57"/>
    <p:sldId id="291" r:id="rId58"/>
    <p:sldId id="353" r:id="rId59"/>
    <p:sldId id="354" r:id="rId60"/>
    <p:sldId id="292" r:id="rId61"/>
    <p:sldId id="355" r:id="rId62"/>
    <p:sldId id="356" r:id="rId63"/>
    <p:sldId id="357" r:id="rId64"/>
    <p:sldId id="301" r:id="rId65"/>
    <p:sldId id="358" r:id="rId66"/>
    <p:sldId id="359" r:id="rId67"/>
    <p:sldId id="360" r:id="rId68"/>
    <p:sldId id="361" r:id="rId69"/>
    <p:sldId id="293" r:id="rId70"/>
    <p:sldId id="362" r:id="rId71"/>
    <p:sldId id="363" r:id="rId72"/>
    <p:sldId id="364" r:id="rId73"/>
    <p:sldId id="365" r:id="rId74"/>
    <p:sldId id="294" r:id="rId75"/>
    <p:sldId id="366" r:id="rId76"/>
    <p:sldId id="367" r:id="rId77"/>
    <p:sldId id="368" r:id="rId78"/>
    <p:sldId id="295" r:id="rId79"/>
    <p:sldId id="369" r:id="rId80"/>
    <p:sldId id="370" r:id="rId81"/>
    <p:sldId id="371" r:id="rId82"/>
    <p:sldId id="296" r:id="rId83"/>
    <p:sldId id="372" r:id="rId84"/>
    <p:sldId id="373" r:id="rId85"/>
    <p:sldId id="297" r:id="rId86"/>
    <p:sldId id="311" r:id="rId87"/>
    <p:sldId id="375" r:id="rId88"/>
    <p:sldId id="374" r:id="rId89"/>
    <p:sldId id="298" r:id="rId90"/>
    <p:sldId id="378" r:id="rId91"/>
    <p:sldId id="377" r:id="rId92"/>
    <p:sldId id="376" r:id="rId93"/>
    <p:sldId id="299" r:id="rId94"/>
    <p:sldId id="381" r:id="rId95"/>
    <p:sldId id="383" r:id="rId96"/>
    <p:sldId id="382" r:id="rId97"/>
    <p:sldId id="380" r:id="rId98"/>
    <p:sldId id="385" r:id="rId99"/>
    <p:sldId id="300" r:id="rId100"/>
    <p:sldId id="389" r:id="rId101"/>
    <p:sldId id="388" r:id="rId102"/>
    <p:sldId id="387" r:id="rId103"/>
    <p:sldId id="302" r:id="rId104"/>
    <p:sldId id="390" r:id="rId105"/>
    <p:sldId id="391" r:id="rId106"/>
    <p:sldId id="303" r:id="rId107"/>
    <p:sldId id="392" r:id="rId108"/>
    <p:sldId id="304" r:id="rId109"/>
    <p:sldId id="395" r:id="rId110"/>
    <p:sldId id="394" r:id="rId111"/>
    <p:sldId id="396" r:id="rId112"/>
    <p:sldId id="393" r:id="rId113"/>
    <p:sldId id="305" r:id="rId114"/>
    <p:sldId id="306" r:id="rId115"/>
    <p:sldId id="400" r:id="rId116"/>
    <p:sldId id="401" r:id="rId117"/>
    <p:sldId id="397" r:id="rId118"/>
    <p:sldId id="402" r:id="rId119"/>
    <p:sldId id="404" r:id="rId120"/>
    <p:sldId id="403" r:id="rId121"/>
    <p:sldId id="398" r:id="rId122"/>
    <p:sldId id="307" r:id="rId123"/>
    <p:sldId id="405" r:id="rId124"/>
    <p:sldId id="407" r:id="rId125"/>
    <p:sldId id="308" r:id="rId126"/>
    <p:sldId id="309" r:id="rId127"/>
    <p:sldId id="409" r:id="rId128"/>
    <p:sldId id="410" r:id="rId129"/>
    <p:sldId id="411" r:id="rId130"/>
    <p:sldId id="408" r:id="rId131"/>
    <p:sldId id="415" r:id="rId132"/>
    <p:sldId id="414" r:id="rId133"/>
    <p:sldId id="416" r:id="rId134"/>
    <p:sldId id="413" r:id="rId135"/>
    <p:sldId id="310" r:id="rId136"/>
    <p:sldId id="417" r:id="rId137"/>
    <p:sldId id="420" r:id="rId138"/>
    <p:sldId id="419"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7" d="100"/>
          <a:sy n="87" d="100"/>
        </p:scale>
        <p:origin x="1500" y="90"/>
      </p:cViewPr>
      <p:guideLst>
        <p:guide orient="horz" pos="2160"/>
        <p:guide pos="2880"/>
      </p:guideLst>
    </p:cSldViewPr>
  </p:slideViewPr>
  <p:outlineViewPr>
    <p:cViewPr>
      <p:scale>
        <a:sx n="33" d="100"/>
        <a:sy n="33" d="100"/>
      </p:scale>
      <p:origin x="0" y="622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84A720-1E90-495F-9135-EC5C1985A3D8}" type="datetimeFigureOut">
              <a:rPr lang="en-US" smtClean="0"/>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1344C6-0989-41AD-9DBD-DBEE030AC25D}" type="slidenum">
              <a:rPr lang="en-US" smtClean="0"/>
              <a:t>‹#›</a:t>
            </a:fld>
            <a:endParaRPr lang="en-US"/>
          </a:p>
        </p:txBody>
      </p:sp>
    </p:spTree>
    <p:extLst>
      <p:ext uri="{BB962C8B-B14F-4D97-AF65-F5344CB8AC3E}">
        <p14:creationId xmlns:p14="http://schemas.microsoft.com/office/powerpoint/2010/main" val="334694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1344C6-0989-41AD-9DBD-DBEE030AC25D}" type="slidenum">
              <a:rPr lang="en-US" smtClean="0"/>
              <a:t>1</a:t>
            </a:fld>
            <a:endParaRPr lang="en-US"/>
          </a:p>
        </p:txBody>
      </p:sp>
    </p:spTree>
    <p:extLst>
      <p:ext uri="{BB962C8B-B14F-4D97-AF65-F5344CB8AC3E}">
        <p14:creationId xmlns:p14="http://schemas.microsoft.com/office/powerpoint/2010/main" val="235770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344C6-0989-41AD-9DBD-DBEE030AC25D}" type="slidenum">
              <a:rPr lang="en-US" smtClean="0"/>
              <a:t>59</a:t>
            </a:fld>
            <a:endParaRPr lang="en-US"/>
          </a:p>
        </p:txBody>
      </p:sp>
    </p:spTree>
    <p:extLst>
      <p:ext uri="{BB962C8B-B14F-4D97-AF65-F5344CB8AC3E}">
        <p14:creationId xmlns:p14="http://schemas.microsoft.com/office/powerpoint/2010/main" val="336547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71FF1-5B39-4CE9-AFF5-6E8D547D8C7B}" type="datetime1">
              <a:rPr lang="en-US" smtClean="0"/>
              <a:t>1/12/2016</a:t>
            </a:fld>
            <a:endParaRPr lang="en-US"/>
          </a:p>
        </p:txBody>
      </p:sp>
      <p:sp>
        <p:nvSpPr>
          <p:cNvPr id="5" name="Footer Placeholder 4"/>
          <p:cNvSpPr>
            <a:spLocks noGrp="1"/>
          </p:cNvSpPr>
          <p:nvPr>
            <p:ph type="ftr" sz="quarter" idx="11"/>
          </p:nvPr>
        </p:nvSpPr>
        <p:spPr/>
        <p:txBody>
          <a:bodyPr/>
          <a:lstStyle/>
          <a:p>
            <a:r>
              <a:rPr lang="en-US" smtClean="0"/>
              <a:t>TPF software confidential</a:t>
            </a:r>
            <a:endParaRPr lang="en-US"/>
          </a:p>
        </p:txBody>
      </p:sp>
      <p:sp>
        <p:nvSpPr>
          <p:cNvPr id="6" name="Slide Number Placeholder 5"/>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260139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04EED-AF22-41EA-859E-DD2747C4A1CB}" type="datetime1">
              <a:rPr lang="en-US" smtClean="0"/>
              <a:t>1/12/2016</a:t>
            </a:fld>
            <a:endParaRPr lang="en-US"/>
          </a:p>
        </p:txBody>
      </p:sp>
      <p:sp>
        <p:nvSpPr>
          <p:cNvPr id="5" name="Footer Placeholder 4"/>
          <p:cNvSpPr>
            <a:spLocks noGrp="1"/>
          </p:cNvSpPr>
          <p:nvPr>
            <p:ph type="ftr" sz="quarter" idx="11"/>
          </p:nvPr>
        </p:nvSpPr>
        <p:spPr/>
        <p:txBody>
          <a:bodyPr/>
          <a:lstStyle/>
          <a:p>
            <a:r>
              <a:rPr lang="en-US" smtClean="0"/>
              <a:t>TPF software confidential</a:t>
            </a:r>
            <a:endParaRPr lang="en-US"/>
          </a:p>
        </p:txBody>
      </p:sp>
      <p:sp>
        <p:nvSpPr>
          <p:cNvPr id="6" name="Slide Number Placeholder 5"/>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34903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55BF6-359A-4A60-B5E8-C862A82BE1BF}" type="datetime1">
              <a:rPr lang="en-US" smtClean="0"/>
              <a:t>1/12/2016</a:t>
            </a:fld>
            <a:endParaRPr lang="en-US"/>
          </a:p>
        </p:txBody>
      </p:sp>
      <p:sp>
        <p:nvSpPr>
          <p:cNvPr id="5" name="Footer Placeholder 4"/>
          <p:cNvSpPr>
            <a:spLocks noGrp="1"/>
          </p:cNvSpPr>
          <p:nvPr>
            <p:ph type="ftr" sz="quarter" idx="11"/>
          </p:nvPr>
        </p:nvSpPr>
        <p:spPr/>
        <p:txBody>
          <a:bodyPr/>
          <a:lstStyle/>
          <a:p>
            <a:r>
              <a:rPr lang="en-US" smtClean="0"/>
              <a:t>TPF software confidential</a:t>
            </a:r>
            <a:endParaRPr lang="en-US"/>
          </a:p>
        </p:txBody>
      </p:sp>
      <p:sp>
        <p:nvSpPr>
          <p:cNvPr id="6" name="Slide Number Placeholder 5"/>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408391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6698-E5C5-4316-B77E-3CAB39B87BFB}" type="datetime1">
              <a:rPr lang="en-US" smtClean="0"/>
              <a:t>1/12/2016</a:t>
            </a:fld>
            <a:endParaRPr lang="en-US"/>
          </a:p>
        </p:txBody>
      </p:sp>
      <p:sp>
        <p:nvSpPr>
          <p:cNvPr id="5" name="Footer Placeholder 4"/>
          <p:cNvSpPr>
            <a:spLocks noGrp="1"/>
          </p:cNvSpPr>
          <p:nvPr>
            <p:ph type="ftr" sz="quarter" idx="11"/>
          </p:nvPr>
        </p:nvSpPr>
        <p:spPr/>
        <p:txBody>
          <a:bodyPr/>
          <a:lstStyle/>
          <a:p>
            <a:r>
              <a:rPr lang="en-US" smtClean="0"/>
              <a:t>TPF software confidential</a:t>
            </a:r>
            <a:endParaRPr lang="en-US"/>
          </a:p>
        </p:txBody>
      </p:sp>
      <p:sp>
        <p:nvSpPr>
          <p:cNvPr id="6" name="Slide Number Placeholder 5"/>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335823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D45FE-3E75-4F95-A0D2-7F90735BE4CB}" type="datetime1">
              <a:rPr lang="en-US" smtClean="0"/>
              <a:t>1/12/2016</a:t>
            </a:fld>
            <a:endParaRPr lang="en-US"/>
          </a:p>
        </p:txBody>
      </p:sp>
      <p:sp>
        <p:nvSpPr>
          <p:cNvPr id="5" name="Footer Placeholder 4"/>
          <p:cNvSpPr>
            <a:spLocks noGrp="1"/>
          </p:cNvSpPr>
          <p:nvPr>
            <p:ph type="ftr" sz="quarter" idx="11"/>
          </p:nvPr>
        </p:nvSpPr>
        <p:spPr/>
        <p:txBody>
          <a:bodyPr/>
          <a:lstStyle/>
          <a:p>
            <a:r>
              <a:rPr lang="en-US" smtClean="0"/>
              <a:t>TPF software confidential</a:t>
            </a:r>
            <a:endParaRPr lang="en-US"/>
          </a:p>
        </p:txBody>
      </p:sp>
      <p:sp>
        <p:nvSpPr>
          <p:cNvPr id="6" name="Slide Number Placeholder 5"/>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103484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3EAB6E-A31B-4688-B96C-F8383BC0B777}" type="datetime1">
              <a:rPr lang="en-US" smtClean="0"/>
              <a:t>1/12/2016</a:t>
            </a:fld>
            <a:endParaRPr lang="en-US"/>
          </a:p>
        </p:txBody>
      </p:sp>
      <p:sp>
        <p:nvSpPr>
          <p:cNvPr id="6" name="Footer Placeholder 5"/>
          <p:cNvSpPr>
            <a:spLocks noGrp="1"/>
          </p:cNvSpPr>
          <p:nvPr>
            <p:ph type="ftr" sz="quarter" idx="11"/>
          </p:nvPr>
        </p:nvSpPr>
        <p:spPr/>
        <p:txBody>
          <a:bodyPr/>
          <a:lstStyle/>
          <a:p>
            <a:r>
              <a:rPr lang="en-US" smtClean="0"/>
              <a:t>TPF software confidential</a:t>
            </a:r>
            <a:endParaRPr lang="en-US"/>
          </a:p>
        </p:txBody>
      </p:sp>
      <p:sp>
        <p:nvSpPr>
          <p:cNvPr id="7" name="Slide Number Placeholder 6"/>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242985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3C2E82-27B9-45C8-82E4-F6B3C5445277}" type="datetime1">
              <a:rPr lang="en-US" smtClean="0"/>
              <a:t>1/12/2016</a:t>
            </a:fld>
            <a:endParaRPr lang="en-US"/>
          </a:p>
        </p:txBody>
      </p:sp>
      <p:sp>
        <p:nvSpPr>
          <p:cNvPr id="8" name="Footer Placeholder 7"/>
          <p:cNvSpPr>
            <a:spLocks noGrp="1"/>
          </p:cNvSpPr>
          <p:nvPr>
            <p:ph type="ftr" sz="quarter" idx="11"/>
          </p:nvPr>
        </p:nvSpPr>
        <p:spPr/>
        <p:txBody>
          <a:bodyPr/>
          <a:lstStyle/>
          <a:p>
            <a:r>
              <a:rPr lang="en-US" smtClean="0"/>
              <a:t>TPF software confidential</a:t>
            </a:r>
            <a:endParaRPr lang="en-US"/>
          </a:p>
        </p:txBody>
      </p:sp>
      <p:sp>
        <p:nvSpPr>
          <p:cNvPr id="9" name="Slide Number Placeholder 8"/>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13411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D8F29-B7C8-4D44-8E8B-D6E1D5898B62}" type="datetime1">
              <a:rPr lang="en-US" smtClean="0"/>
              <a:t>1/12/2016</a:t>
            </a:fld>
            <a:endParaRPr lang="en-US"/>
          </a:p>
        </p:txBody>
      </p:sp>
      <p:sp>
        <p:nvSpPr>
          <p:cNvPr id="4" name="Footer Placeholder 3"/>
          <p:cNvSpPr>
            <a:spLocks noGrp="1"/>
          </p:cNvSpPr>
          <p:nvPr>
            <p:ph type="ftr" sz="quarter" idx="11"/>
          </p:nvPr>
        </p:nvSpPr>
        <p:spPr/>
        <p:txBody>
          <a:bodyPr/>
          <a:lstStyle/>
          <a:p>
            <a:r>
              <a:rPr lang="en-US" smtClean="0"/>
              <a:t>TPF software confidential</a:t>
            </a:r>
            <a:endParaRPr lang="en-US"/>
          </a:p>
        </p:txBody>
      </p:sp>
      <p:sp>
        <p:nvSpPr>
          <p:cNvPr id="5" name="Slide Number Placeholder 4"/>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207782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02AEC-9CD0-4FE5-9283-70CC6F7327FF}" type="datetime1">
              <a:rPr lang="en-US" smtClean="0"/>
              <a:t>1/12/2016</a:t>
            </a:fld>
            <a:endParaRPr lang="en-US"/>
          </a:p>
        </p:txBody>
      </p:sp>
      <p:sp>
        <p:nvSpPr>
          <p:cNvPr id="3" name="Footer Placeholder 2"/>
          <p:cNvSpPr>
            <a:spLocks noGrp="1"/>
          </p:cNvSpPr>
          <p:nvPr>
            <p:ph type="ftr" sz="quarter" idx="11"/>
          </p:nvPr>
        </p:nvSpPr>
        <p:spPr/>
        <p:txBody>
          <a:bodyPr/>
          <a:lstStyle/>
          <a:p>
            <a:r>
              <a:rPr lang="en-US" smtClean="0"/>
              <a:t>TPF software confidential</a:t>
            </a:r>
            <a:endParaRPr lang="en-US"/>
          </a:p>
        </p:txBody>
      </p:sp>
      <p:sp>
        <p:nvSpPr>
          <p:cNvPr id="4" name="Slide Number Placeholder 3"/>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355615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8DD43-C9E4-4868-B7A3-CA425EC361D4}" type="datetime1">
              <a:rPr lang="en-US" smtClean="0"/>
              <a:t>1/12/2016</a:t>
            </a:fld>
            <a:endParaRPr lang="en-US"/>
          </a:p>
        </p:txBody>
      </p:sp>
      <p:sp>
        <p:nvSpPr>
          <p:cNvPr id="6" name="Footer Placeholder 5"/>
          <p:cNvSpPr>
            <a:spLocks noGrp="1"/>
          </p:cNvSpPr>
          <p:nvPr>
            <p:ph type="ftr" sz="quarter" idx="11"/>
          </p:nvPr>
        </p:nvSpPr>
        <p:spPr/>
        <p:txBody>
          <a:bodyPr/>
          <a:lstStyle/>
          <a:p>
            <a:r>
              <a:rPr lang="en-US" smtClean="0"/>
              <a:t>TPF software confidential</a:t>
            </a:r>
            <a:endParaRPr lang="en-US"/>
          </a:p>
        </p:txBody>
      </p:sp>
      <p:sp>
        <p:nvSpPr>
          <p:cNvPr id="7" name="Slide Number Placeholder 6"/>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334163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627F4-A0AA-493C-B768-9140FDD72F26}" type="datetime1">
              <a:rPr lang="en-US" smtClean="0"/>
              <a:t>1/12/2016</a:t>
            </a:fld>
            <a:endParaRPr lang="en-US"/>
          </a:p>
        </p:txBody>
      </p:sp>
      <p:sp>
        <p:nvSpPr>
          <p:cNvPr id="6" name="Footer Placeholder 5"/>
          <p:cNvSpPr>
            <a:spLocks noGrp="1"/>
          </p:cNvSpPr>
          <p:nvPr>
            <p:ph type="ftr" sz="quarter" idx="11"/>
          </p:nvPr>
        </p:nvSpPr>
        <p:spPr/>
        <p:txBody>
          <a:bodyPr/>
          <a:lstStyle/>
          <a:p>
            <a:r>
              <a:rPr lang="en-US" smtClean="0"/>
              <a:t>TPF software confidential</a:t>
            </a:r>
            <a:endParaRPr lang="en-US"/>
          </a:p>
        </p:txBody>
      </p:sp>
      <p:sp>
        <p:nvSpPr>
          <p:cNvPr id="7" name="Slide Number Placeholder 6"/>
          <p:cNvSpPr>
            <a:spLocks noGrp="1"/>
          </p:cNvSpPr>
          <p:nvPr>
            <p:ph type="sldNum" sz="quarter" idx="12"/>
          </p:nvPr>
        </p:nvSpPr>
        <p:spPr/>
        <p:txBody>
          <a:bodyPr/>
          <a:lstStyle/>
          <a:p>
            <a:fld id="{274D7CE6-94E4-4897-9619-5DA3F7217ACA}" type="slidenum">
              <a:rPr lang="en-US" smtClean="0"/>
              <a:t>‹#›</a:t>
            </a:fld>
            <a:endParaRPr lang="en-US"/>
          </a:p>
        </p:txBody>
      </p:sp>
    </p:spTree>
    <p:extLst>
      <p:ext uri="{BB962C8B-B14F-4D97-AF65-F5344CB8AC3E}">
        <p14:creationId xmlns:p14="http://schemas.microsoft.com/office/powerpoint/2010/main" val="149273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F17DF-D44E-4D98-A4C6-4B9760FB103F}" type="datetime1">
              <a:rPr lang="en-US" smtClean="0"/>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TPF software confidential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D7CE6-94E4-4897-9619-5DA3F7217ACA}" type="slidenum">
              <a:rPr lang="en-US" smtClean="0"/>
              <a:t>‹#›</a:t>
            </a:fld>
            <a:endParaRPr lang="en-US"/>
          </a:p>
        </p:txBody>
      </p:sp>
    </p:spTree>
    <p:extLst>
      <p:ext uri="{BB962C8B-B14F-4D97-AF65-F5344CB8AC3E}">
        <p14:creationId xmlns:p14="http://schemas.microsoft.com/office/powerpoint/2010/main" val="1985150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00991"/>
            <a:ext cx="9144000" cy="3418609"/>
          </a:xfrm>
          <a:prstGeom prst="rect">
            <a:avLst/>
          </a:prstGeom>
        </p:spPr>
      </p:pic>
      <p:sp>
        <p:nvSpPr>
          <p:cNvPr id="3" name="Subtitle 2"/>
          <p:cNvSpPr>
            <a:spLocks noGrp="1"/>
          </p:cNvSpPr>
          <p:nvPr>
            <p:ph type="subTitle" idx="1"/>
          </p:nvPr>
        </p:nvSpPr>
        <p:spPr>
          <a:xfrm>
            <a:off x="0" y="4914900"/>
            <a:ext cx="6400800" cy="1752600"/>
          </a:xfrm>
        </p:spPr>
        <p:txBody>
          <a:bodyPr/>
          <a:lstStyle/>
          <a:p>
            <a:pPr algn="l"/>
            <a:r>
              <a:rPr lang="en-US" smtClean="0">
                <a:solidFill>
                  <a:schemeClr val="tx2"/>
                </a:solidFill>
              </a:rPr>
              <a:t>File </a:t>
            </a:r>
            <a:r>
              <a:rPr lang="en-US" dirty="0" smtClean="0">
                <a:solidFill>
                  <a:schemeClr val="tx2"/>
                </a:solidFill>
              </a:rPr>
              <a:t>Management</a:t>
            </a:r>
            <a:endParaRPr lang="en-US" dirty="0">
              <a:solidFill>
                <a:schemeClr val="tx2"/>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228600"/>
            <a:ext cx="2895600" cy="564573"/>
          </a:xfrm>
          <a:prstGeom prst="rect">
            <a:avLst/>
          </a:prstGeom>
        </p:spPr>
      </p:pic>
      <p:sp>
        <p:nvSpPr>
          <p:cNvPr id="7" name="Subtitle 2"/>
          <p:cNvSpPr txBox="1">
            <a:spLocks/>
          </p:cNvSpPr>
          <p:nvPr/>
        </p:nvSpPr>
        <p:spPr>
          <a:xfrm>
            <a:off x="3048000" y="6161810"/>
            <a:ext cx="2590800" cy="4572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400" b="1" dirty="0" smtClean="0">
                <a:solidFill>
                  <a:schemeClr val="tx2"/>
                </a:solidFill>
              </a:rPr>
              <a:t>www.tpfsoftware.com</a:t>
            </a:r>
            <a:endParaRPr lang="en-US" sz="2400" b="1" dirty="0">
              <a:solidFill>
                <a:schemeClr val="tx2"/>
              </a:solidFill>
            </a:endParaRPr>
          </a:p>
        </p:txBody>
      </p:sp>
    </p:spTree>
    <p:extLst>
      <p:ext uri="{BB962C8B-B14F-4D97-AF65-F5344CB8AC3E}">
        <p14:creationId xmlns:p14="http://schemas.microsoft.com/office/powerpoint/2010/main" val="3039481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3" name="Content Placeholder 2"/>
          <p:cNvSpPr>
            <a:spLocks noGrp="1"/>
          </p:cNvSpPr>
          <p:nvPr>
            <p:ph idx="1"/>
          </p:nvPr>
        </p:nvSpPr>
        <p:spPr/>
        <p:txBody>
          <a:bodyPr>
            <a:noAutofit/>
          </a:bodyPr>
          <a:lstStyle/>
          <a:p>
            <a:pPr lvl="0"/>
            <a:r>
              <a:rPr lang="en-US" sz="2000" dirty="0"/>
              <a:t>For instance, to develop a database that maintains the relation between </a:t>
            </a:r>
            <a:r>
              <a:rPr lang="en-US" sz="2000" b="1" dirty="0" err="1"/>
              <a:t>cardmember</a:t>
            </a:r>
            <a:r>
              <a:rPr lang="en-US" sz="2000" b="1" dirty="0"/>
              <a:t> name</a:t>
            </a:r>
            <a:r>
              <a:rPr lang="en-US" sz="2000" dirty="0"/>
              <a:t> and the </a:t>
            </a:r>
            <a:r>
              <a:rPr lang="en-US" sz="2000" b="1" dirty="0"/>
              <a:t>details of each customer</a:t>
            </a:r>
            <a:r>
              <a:rPr lang="en-US" sz="2000" dirty="0"/>
              <a:t>, a fixed file with 26 ordinals can be used. </a:t>
            </a:r>
            <a:r>
              <a:rPr lang="en-US" sz="2000" b="1" dirty="0"/>
              <a:t>Record type</a:t>
            </a:r>
            <a:r>
              <a:rPr lang="en-US" sz="2000" dirty="0"/>
              <a:t> (in this case, #INDEX) and </a:t>
            </a:r>
            <a:r>
              <a:rPr lang="en-US" sz="2000" b="1" dirty="0"/>
              <a:t>ordinal numbers</a:t>
            </a:r>
            <a:r>
              <a:rPr lang="en-US" sz="2000" dirty="0"/>
              <a:t> (0 through 25).</a:t>
            </a:r>
          </a:p>
          <a:p>
            <a:pPr lvl="0"/>
            <a:r>
              <a:rPr lang="en-US" sz="2000" dirty="0"/>
              <a:t>In order to retrieve (that is, to find or read) a pool record, the application must know its address. The most common technique used by applications is to form data structures that use fixed records as indexes to pool records.</a:t>
            </a:r>
          </a:p>
          <a:p>
            <a:pPr lvl="0"/>
            <a:r>
              <a:rPr lang="en-US" sz="2000" dirty="0"/>
              <a:t>The index, a </a:t>
            </a:r>
            <a:r>
              <a:rPr lang="en-US" sz="2000" b="1" dirty="0"/>
              <a:t>fixed file record</a:t>
            </a:r>
            <a:r>
              <a:rPr lang="en-US" sz="2000" dirty="0"/>
              <a:t> is retrieved by using the first letter of the last name of the </a:t>
            </a:r>
            <a:r>
              <a:rPr lang="en-US" sz="2000" dirty="0" err="1"/>
              <a:t>cardmember</a:t>
            </a:r>
            <a:r>
              <a:rPr lang="en-US" sz="2000" dirty="0"/>
              <a:t> name to calculate the address of the appropriate index record. The index is then scanned for the name, and, when that item is found, the associated customer detail file embedded in that item, which is a </a:t>
            </a:r>
            <a:r>
              <a:rPr lang="en-US" sz="2000" b="1" dirty="0"/>
              <a:t>pool address</a:t>
            </a:r>
            <a:r>
              <a:rPr lang="en-US" sz="2000" dirty="0"/>
              <a:t> is accessed. This allows the selection of one of a vast number of pool records with a minimum of file accesses (that is, I/O operations)</a:t>
            </a:r>
          </a:p>
          <a:p>
            <a:pPr lvl="0"/>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7" name="Title 1"/>
          <p:cNvSpPr txBox="1">
            <a:spLocks/>
          </p:cNvSpPr>
          <p:nvPr/>
        </p:nvSpPr>
        <p:spPr>
          <a:xfrm>
            <a:off x="743857"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8" name="Title 1"/>
          <p:cNvSpPr txBox="1">
            <a:spLocks/>
          </p:cNvSpPr>
          <p:nvPr/>
        </p:nvSpPr>
        <p:spPr>
          <a:xfrm>
            <a:off x="486228" y="228600"/>
            <a:ext cx="8440057"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Illustration of a </a:t>
            </a:r>
            <a:r>
              <a:rPr lang="en-AU" dirty="0" err="1"/>
              <a:t>Cardmember</a:t>
            </a:r>
            <a:r>
              <a:rPr lang="en-AU" dirty="0"/>
              <a:t> </a:t>
            </a:r>
            <a:r>
              <a:rPr lang="en-AU" dirty="0" smtClean="0"/>
              <a:t>Database – Fixed and Pool Files</a:t>
            </a:r>
            <a:endParaRPr lang="en-US" dirty="0"/>
          </a:p>
        </p:txBody>
      </p:sp>
    </p:spTree>
    <p:extLst>
      <p:ext uri="{BB962C8B-B14F-4D97-AF65-F5344CB8AC3E}">
        <p14:creationId xmlns:p14="http://schemas.microsoft.com/office/powerpoint/2010/main" val="4311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RLCHA</a:t>
            </a:r>
            <a:endParaRPr lang="en-US" dirty="0"/>
          </a:p>
        </p:txBody>
      </p:sp>
      <p:sp>
        <p:nvSpPr>
          <p:cNvPr id="3" name="Content Placeholder 2"/>
          <p:cNvSpPr>
            <a:spLocks noGrp="1"/>
          </p:cNvSpPr>
          <p:nvPr>
            <p:ph idx="1"/>
          </p:nvPr>
        </p:nvSpPr>
        <p:spPr/>
        <p:txBody>
          <a:bodyPr>
            <a:normAutofit/>
          </a:bodyPr>
          <a:lstStyle/>
          <a:p>
            <a:r>
              <a:rPr lang="en-AU" sz="2000" b="1" dirty="0"/>
              <a:t>C:</a:t>
            </a:r>
            <a:endParaRPr lang="en-US" sz="2000" dirty="0"/>
          </a:p>
          <a:p>
            <a:pPr marL="0" indent="0">
              <a:buNone/>
            </a:pPr>
            <a:r>
              <a:rPr lang="en-AU" sz="2000" b="1" i="1" dirty="0"/>
              <a:t>           void       </a:t>
            </a:r>
            <a:r>
              <a:rPr lang="en-AU" sz="2000" b="1" i="1" dirty="0" err="1"/>
              <a:t>rlcha</a:t>
            </a:r>
            <a:r>
              <a:rPr lang="en-AU" sz="2000" b="1" i="1" dirty="0"/>
              <a:t>(</a:t>
            </a:r>
            <a:r>
              <a:rPr lang="en-AU" sz="2000" b="1" i="1" dirty="0" err="1"/>
              <a:t>struct</a:t>
            </a:r>
            <a:r>
              <a:rPr lang="en-AU" sz="2000" b="1" i="1" dirty="0"/>
              <a:t> </a:t>
            </a:r>
            <a:r>
              <a:rPr lang="en-AU" sz="2000" b="1" i="1" dirty="0" err="1"/>
              <a:t>stdhdr</a:t>
            </a:r>
            <a:r>
              <a:rPr lang="en-AU" sz="2000" b="1" i="1" dirty="0"/>
              <a:t> *</a:t>
            </a:r>
            <a:r>
              <a:rPr lang="en-AU" sz="2000" b="1" i="1" dirty="0" err="1"/>
              <a:t>hdr</a:t>
            </a:r>
            <a:r>
              <a:rPr lang="en-AU" sz="2000" b="1" i="1" dirty="0"/>
              <a:t>);</a:t>
            </a:r>
            <a:endParaRPr lang="en-US" sz="2000" dirty="0"/>
          </a:p>
          <a:p>
            <a:endParaRPr lang="en-US" sz="2000" dirty="0" smtClean="0"/>
          </a:p>
          <a:p>
            <a:endParaRPr lang="en-US" sz="2000" dirty="0"/>
          </a:p>
          <a:p>
            <a:endParaRPr lang="en-US" sz="2000" dirty="0" smtClean="0"/>
          </a:p>
          <a:p>
            <a:r>
              <a:rPr lang="en-AU" sz="2000" b="1" i="1" dirty="0"/>
              <a:t>Other variants in C:</a:t>
            </a:r>
            <a:r>
              <a:rPr lang="en-AU" sz="2000" i="1" dirty="0"/>
              <a:t> </a:t>
            </a:r>
            <a:r>
              <a:rPr lang="en-AU" sz="2000" dirty="0" smtClean="0"/>
              <a:t>None</a:t>
            </a:r>
          </a:p>
          <a:p>
            <a:r>
              <a:rPr lang="en-AU" sz="2000" b="1" dirty="0"/>
              <a:t>Entry Conditions: </a:t>
            </a:r>
            <a:r>
              <a:rPr lang="en-AU" sz="2000" dirty="0" smtClean="0"/>
              <a:t>None</a:t>
            </a:r>
          </a:p>
          <a:p>
            <a:r>
              <a:rPr lang="en-AU" sz="2000" b="1" dirty="0"/>
              <a:t>Return Conditions:</a:t>
            </a:r>
            <a:endParaRPr lang="en-US" sz="2000" dirty="0"/>
          </a:p>
          <a:p>
            <a:r>
              <a:rPr lang="en-AU" sz="2000" b="1" dirty="0"/>
              <a:t>Assembler:</a:t>
            </a:r>
            <a:endParaRPr lang="en-US" sz="2000" dirty="0"/>
          </a:p>
          <a:p>
            <a:pPr lvl="1"/>
            <a:r>
              <a:rPr lang="en-AU" sz="1800" dirty="0"/>
              <a:t>Contents of register R14 are F’12’ and register R15 is unknown and all other registers are preserved over this macro call.</a:t>
            </a:r>
            <a:endParaRPr lang="en-US" sz="1800" dirty="0"/>
          </a:p>
          <a:p>
            <a:r>
              <a:rPr lang="en-AU" sz="2000" b="1" dirty="0"/>
              <a:t>C:</a:t>
            </a:r>
            <a:r>
              <a:rPr lang="en-AU" sz="2000" dirty="0"/>
              <a:t>  void</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93611935"/>
              </p:ext>
            </p:extLst>
          </p:nvPr>
        </p:nvGraphicFramePr>
        <p:xfrm>
          <a:off x="762000" y="2667000"/>
          <a:ext cx="7543800" cy="609600"/>
        </p:xfrm>
        <a:graphic>
          <a:graphicData uri="http://schemas.openxmlformats.org/drawingml/2006/table">
            <a:tbl>
              <a:tblPr firstRow="1" firstCol="1" bandRow="1"/>
              <a:tblGrid>
                <a:gridCol w="1371446"/>
                <a:gridCol w="6172354"/>
              </a:tblGrid>
              <a:tr h="336550">
                <a:tc>
                  <a:txBody>
                    <a:bodyPr/>
                    <a:lstStyle/>
                    <a:p>
                      <a:pPr marL="0" marR="0" algn="just">
                        <a:spcBef>
                          <a:spcPts val="1200"/>
                        </a:spcBef>
                        <a:spcAft>
                          <a:spcPts val="1200"/>
                        </a:spcAft>
                      </a:pPr>
                      <a:r>
                        <a:rPr lang="en-AU" sz="2000" b="1" i="1" dirty="0">
                          <a:effectLst/>
                          <a:latin typeface="+mj-lt"/>
                          <a:ea typeface="Times New Roman"/>
                        </a:rPr>
                        <a:t>           </a:t>
                      </a:r>
                      <a:r>
                        <a:rPr lang="en-AU" sz="2000" b="1" i="1" dirty="0" err="1">
                          <a:effectLst/>
                          <a:latin typeface="+mj-lt"/>
                          <a:ea typeface="Times New Roman"/>
                        </a:rPr>
                        <a:t>hdr</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This argument is a pointer to </a:t>
                      </a:r>
                      <a:r>
                        <a:rPr lang="en-AU" sz="2000" dirty="0" err="1">
                          <a:effectLst/>
                          <a:latin typeface="+mj-lt"/>
                          <a:ea typeface="Times New Roman"/>
                        </a:rPr>
                        <a:t>struct</a:t>
                      </a:r>
                      <a:r>
                        <a:rPr lang="en-AU" sz="2000" dirty="0">
                          <a:effectLst/>
                          <a:latin typeface="+mj-lt"/>
                          <a:ea typeface="Times New Roman"/>
                        </a:rPr>
                        <a:t> </a:t>
                      </a:r>
                      <a:r>
                        <a:rPr lang="en-AU" sz="2000" dirty="0" err="1">
                          <a:effectLst/>
                          <a:latin typeface="+mj-lt"/>
                          <a:ea typeface="Times New Roman"/>
                        </a:rPr>
                        <a:t>stdhdr</a:t>
                      </a:r>
                      <a:r>
                        <a:rPr lang="en-AU" sz="2000" dirty="0">
                          <a:effectLst/>
                          <a:latin typeface="+mj-lt"/>
                          <a:ea typeface="Times New Roman"/>
                        </a:rPr>
                        <a:t>, see </a:t>
                      </a:r>
                      <a:r>
                        <a:rPr lang="en-AU" sz="2000" dirty="0" err="1">
                          <a:effectLst/>
                          <a:latin typeface="+mj-lt"/>
                          <a:ea typeface="Times New Roman"/>
                        </a:rPr>
                        <a:t>tpfapi.h</a:t>
                      </a:r>
                      <a:r>
                        <a:rPr lang="en-AU" sz="2000" dirty="0">
                          <a:effectLst/>
                          <a:latin typeface="+mj-lt"/>
                          <a:ea typeface="Times New Roman"/>
                        </a:rPr>
                        <a:t> which describe the z/TPF standard record header.</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21492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RLCHA</a:t>
            </a:r>
            <a:endParaRPr lang="en-US" dirty="0"/>
          </a:p>
        </p:txBody>
      </p:sp>
      <p:sp>
        <p:nvSpPr>
          <p:cNvPr id="3" name="Content Placeholder 2"/>
          <p:cNvSpPr>
            <a:spLocks noGrp="1"/>
          </p:cNvSpPr>
          <p:nvPr>
            <p:ph idx="1"/>
          </p:nvPr>
        </p:nvSpPr>
        <p:spPr/>
        <p:txBody>
          <a:bodyPr>
            <a:normAutofit lnSpcReduction="10000"/>
          </a:bodyPr>
          <a:lstStyle/>
          <a:p>
            <a:r>
              <a:rPr lang="en-AU" sz="2000" b="1" dirty="0"/>
              <a:t>Exception: </a:t>
            </a:r>
            <a:endParaRPr lang="en-AU" sz="2000" b="1" dirty="0" smtClean="0"/>
          </a:p>
          <a:p>
            <a:endParaRPr lang="en-AU" sz="2000" b="1" dirty="0"/>
          </a:p>
          <a:p>
            <a:endParaRPr lang="en-AU" sz="2000" b="1" dirty="0" smtClean="0"/>
          </a:p>
          <a:p>
            <a:endParaRPr lang="en-AU" sz="2000" b="1" dirty="0"/>
          </a:p>
          <a:p>
            <a:pPr marL="0" indent="0">
              <a:buNone/>
            </a:pPr>
            <a:endParaRPr lang="en-AU" sz="2000" b="1" dirty="0" smtClean="0"/>
          </a:p>
          <a:p>
            <a:r>
              <a:rPr lang="en-AU" sz="2000" b="1" dirty="0"/>
              <a:t>Programming Consideration: </a:t>
            </a:r>
            <a:endParaRPr lang="en-US" sz="2000" dirty="0"/>
          </a:p>
          <a:p>
            <a:pPr lvl="1"/>
            <a:r>
              <a:rPr lang="en-AU" sz="1800" dirty="0"/>
              <a:t>Ensure all succeeding record have same RID and RCC. Else the RLCHA exits.</a:t>
            </a:r>
            <a:endParaRPr lang="en-US" sz="1800" dirty="0"/>
          </a:p>
          <a:p>
            <a:pPr lvl="1"/>
            <a:r>
              <a:rPr lang="en-AU" sz="1800" dirty="0"/>
              <a:t>This macro creates new ECBs to handle the release which may deplete storage.</a:t>
            </a:r>
            <a:endParaRPr lang="en-US" sz="1800" dirty="0"/>
          </a:p>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RLCHA   </a:t>
            </a:r>
            <a:r>
              <a:rPr lang="en-AU" sz="2000" dirty="0"/>
              <a:t>           </a:t>
            </a:r>
            <a:r>
              <a:rPr lang="en-AU" sz="2000" i="1" dirty="0"/>
              <a:t>Releases chain of pool files based on parameter pointed by R15</a:t>
            </a:r>
            <a:r>
              <a:rPr lang="en-AU" sz="2000" dirty="0"/>
              <a:t>.</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69947983"/>
              </p:ext>
            </p:extLst>
          </p:nvPr>
        </p:nvGraphicFramePr>
        <p:xfrm>
          <a:off x="990600" y="2133601"/>
          <a:ext cx="7472680" cy="1142999"/>
        </p:xfrm>
        <a:graphic>
          <a:graphicData uri="http://schemas.openxmlformats.org/drawingml/2006/table">
            <a:tbl>
              <a:tblPr firstRow="1" firstCol="1" bandRow="1"/>
              <a:tblGrid>
                <a:gridCol w="1356607"/>
                <a:gridCol w="6116073"/>
              </a:tblGrid>
              <a:tr h="381000">
                <a:tc>
                  <a:txBody>
                    <a:bodyPr/>
                    <a:lstStyle/>
                    <a:p>
                      <a:pPr marL="0" marR="0" algn="just">
                        <a:spcBef>
                          <a:spcPts val="1200"/>
                        </a:spcBef>
                        <a:spcAft>
                          <a:spcPts val="600"/>
                        </a:spcAft>
                      </a:pPr>
                      <a:r>
                        <a:rPr lang="en-AU" sz="2000" b="1" dirty="0">
                          <a:effectLst/>
                          <a:latin typeface="+mj-lt"/>
                          <a:ea typeface="Times New Roman"/>
                        </a:rPr>
                        <a:t>  </a:t>
                      </a:r>
                      <a:r>
                        <a:rPr lang="en-AU" sz="2000" b="1" i="1" dirty="0">
                          <a:effectLst/>
                          <a:latin typeface="+mj-lt"/>
                          <a:ea typeface="Times New Roman"/>
                        </a:rPr>
                        <a:t>CTL- F</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0"/>
                        </a:spcBef>
                        <a:spcAft>
                          <a:spcPts val="600"/>
                        </a:spcAft>
                      </a:pPr>
                      <a:r>
                        <a:rPr lang="en-AU" sz="2000" dirty="0">
                          <a:effectLst/>
                          <a:latin typeface="+mj-lt"/>
                          <a:ea typeface="Times New Roman"/>
                        </a:rPr>
                        <a:t>Double release of pool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761999">
                <a:tc>
                  <a:txBody>
                    <a:bodyPr/>
                    <a:lstStyle/>
                    <a:p>
                      <a:pPr marL="0" marR="0" algn="just">
                        <a:spcBef>
                          <a:spcPts val="1200"/>
                        </a:spcBef>
                        <a:spcAft>
                          <a:spcPts val="600"/>
                        </a:spcAft>
                      </a:pPr>
                      <a:r>
                        <a:rPr lang="en-AU" sz="2000" b="1" dirty="0">
                          <a:effectLst/>
                          <a:latin typeface="+mj-lt"/>
                          <a:ea typeface="Times New Roman"/>
                        </a:rPr>
                        <a:t> </a:t>
                      </a:r>
                      <a:r>
                        <a:rPr lang="en-AU" sz="2000" b="1" i="1" dirty="0">
                          <a:effectLst/>
                          <a:latin typeface="+mj-lt"/>
                          <a:ea typeface="Times New Roman"/>
                        </a:rPr>
                        <a:t>CTL FFFFFC</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Error while trying to release chain records with remaining not released.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25508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RLCHA</a:t>
            </a:r>
            <a:endParaRPr lang="en-US" dirty="0"/>
          </a:p>
        </p:txBody>
      </p:sp>
      <p:sp>
        <p:nvSpPr>
          <p:cNvPr id="3" name="Content Placeholder 2"/>
          <p:cNvSpPr>
            <a:spLocks noGrp="1"/>
          </p:cNvSpPr>
          <p:nvPr>
            <p:ph idx="1"/>
          </p:nvPr>
        </p:nvSpPr>
        <p:spPr/>
        <p:txBody>
          <a:bodyPr>
            <a:normAutofit/>
          </a:bodyPr>
          <a:lstStyle/>
          <a:p>
            <a:r>
              <a:rPr lang="en-AU" sz="2000" b="1" dirty="0"/>
              <a:t>C:</a:t>
            </a:r>
            <a:endParaRPr lang="en-US" sz="2000" dirty="0"/>
          </a:p>
          <a:p>
            <a:pPr marL="0" indent="0">
              <a:buNone/>
            </a:pPr>
            <a:r>
              <a:rPr lang="en-AU" sz="2000" dirty="0"/>
              <a:t> </a:t>
            </a:r>
            <a:r>
              <a:rPr lang="en-AU" sz="2000" dirty="0" smtClean="0"/>
              <a:t>            </a:t>
            </a:r>
            <a:r>
              <a:rPr lang="en-AU" sz="2000" dirty="0" smtClean="0">
                <a:latin typeface="Courier New" panose="02070309020205020404" pitchFamily="49" charset="0"/>
                <a:cs typeface="Courier New" panose="02070309020205020404" pitchFamily="49" charset="0"/>
              </a:rPr>
              <a:t>cp0hdr </a:t>
            </a: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ecbptr</a:t>
            </a:r>
            <a:r>
              <a:rPr lang="en-AU" sz="2000" dirty="0">
                <a:latin typeface="Courier New" panose="02070309020205020404" pitchFamily="49" charset="0"/>
                <a:cs typeface="Courier New" panose="02070309020205020404" pitchFamily="49" charset="0"/>
              </a:rPr>
              <a:t>()-&gt;ce1cr5;  </a:t>
            </a:r>
            <a:r>
              <a:rPr lang="en-AU" sz="2000" i="1" dirty="0">
                <a:cs typeface="Courier New" panose="02070309020205020404" pitchFamily="49" charset="0"/>
              </a:rPr>
              <a:t>Releases chain of pool files pointed at cp0hdr</a:t>
            </a:r>
            <a:r>
              <a:rPr lang="en-AU" sz="2000" dirty="0">
                <a:cs typeface="Courier New" panose="02070309020205020404" pitchFamily="49" charset="0"/>
              </a:rPr>
              <a:t>.</a:t>
            </a:r>
            <a:endParaRPr lang="en-US" sz="2000" dirty="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rlcha</a:t>
            </a:r>
            <a:r>
              <a:rPr lang="en-AU" sz="2000" dirty="0">
                <a:latin typeface="Courier New" panose="02070309020205020404" pitchFamily="49" charset="0"/>
                <a:cs typeface="Courier New" panose="02070309020205020404" pitchFamily="49" charset="0"/>
              </a:rPr>
              <a:t>(cp0hdr);</a:t>
            </a:r>
            <a:r>
              <a:rPr lang="en-AU" sz="2000" dirty="0"/>
              <a:t>	</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14752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z/TPF Stream File system support</a:t>
            </a:r>
            <a:endParaRPr lang="en-US" dirty="0"/>
          </a:p>
        </p:txBody>
      </p:sp>
      <p:sp>
        <p:nvSpPr>
          <p:cNvPr id="3" name="Content Placeholder 2"/>
          <p:cNvSpPr>
            <a:spLocks noGrp="1"/>
          </p:cNvSpPr>
          <p:nvPr>
            <p:ph idx="1"/>
          </p:nvPr>
        </p:nvSpPr>
        <p:spPr/>
        <p:txBody>
          <a:bodyPr>
            <a:normAutofit/>
          </a:bodyPr>
          <a:lstStyle/>
          <a:p>
            <a:pPr lvl="0"/>
            <a:r>
              <a:rPr lang="en-AU" sz="2000" dirty="0"/>
              <a:t>z/TPF C language support is a hosted implementation that conforms to ANSI and ISO standard C as defined in ANSI/ISO 9899-1990. A hosted implementation supports: </a:t>
            </a:r>
            <a:endParaRPr lang="en-US" sz="2000" dirty="0"/>
          </a:p>
          <a:p>
            <a:pPr lvl="0"/>
            <a:r>
              <a:rPr lang="en-AU" sz="2000" dirty="0"/>
              <a:t>The complete C language specification</a:t>
            </a:r>
            <a:endParaRPr lang="en-US" sz="2000" dirty="0"/>
          </a:p>
          <a:p>
            <a:pPr lvl="0"/>
            <a:r>
              <a:rPr lang="en-AU" sz="2000" dirty="0"/>
              <a:t>The main function invoked at program </a:t>
            </a:r>
            <a:r>
              <a:rPr lang="en-AU" sz="2000" dirty="0" err="1"/>
              <a:t>startup</a:t>
            </a:r>
            <a:endParaRPr lang="en-US" sz="2000" dirty="0"/>
          </a:p>
          <a:p>
            <a:pPr lvl="0"/>
            <a:r>
              <a:rPr lang="en-AU" sz="2000" dirty="0"/>
              <a:t>All of the functions, macros, type definitions, and objects defined in the standard C library.</a:t>
            </a:r>
            <a:endParaRPr lang="en-US" sz="2000" dirty="0"/>
          </a:p>
          <a:p>
            <a:pPr lvl="0"/>
            <a:r>
              <a:rPr lang="en-AU" sz="2000" dirty="0"/>
              <a:t>Streams and Files are supported in the z/TPF C run-time library. z/TPF file system C functions operate through the z/TPF stream I/O support </a:t>
            </a:r>
            <a:endParaRPr lang="en-US" sz="2000" dirty="0"/>
          </a:p>
          <a:p>
            <a:pPr lvl="0"/>
            <a:r>
              <a:rPr lang="en-AU" sz="2000" dirty="0"/>
              <a:t>The z/TPF system supports stream input/output (I/O) at an abstract level, with a hierarchical file system </a:t>
            </a:r>
            <a:r>
              <a:rPr lang="en-AU" sz="2000" dirty="0" err="1"/>
              <a:t>modeled</a:t>
            </a:r>
            <a:r>
              <a:rPr lang="en-AU" sz="2000" dirty="0"/>
              <a:t> on the UNIX and Portable Operating System Interface for Computer Environments1 standards (POSIX.1)</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3199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z/TPF Stream File system support</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lvl="0"/>
            <a:r>
              <a:rPr lang="en-AU" sz="2000" dirty="0"/>
              <a:t>File names are specified as either: </a:t>
            </a:r>
            <a:endParaRPr lang="en-US" sz="2000" dirty="0"/>
          </a:p>
          <a:p>
            <a:pPr lvl="0"/>
            <a:r>
              <a:rPr lang="en-AU" sz="2000" dirty="0"/>
              <a:t>Absolute path names, which begin with a leading / (slash, 0x61)), and traverse a directory path starting from the root directory ("/"); for example: "/</a:t>
            </a:r>
            <a:r>
              <a:rPr lang="en-AU" sz="2000" dirty="0" err="1"/>
              <a:t>etc</a:t>
            </a:r>
            <a:r>
              <a:rPr lang="en-AU" sz="2000" dirty="0"/>
              <a:t>/bin/</a:t>
            </a:r>
            <a:r>
              <a:rPr lang="en-AU" sz="2000" dirty="0" err="1"/>
              <a:t>ls</a:t>
            </a:r>
            <a:r>
              <a:rPr lang="en-AU" sz="2000" dirty="0"/>
              <a:t>".</a:t>
            </a:r>
            <a:endParaRPr lang="en-US" sz="2000" dirty="0"/>
          </a:p>
          <a:p>
            <a:pPr lvl="0"/>
            <a:r>
              <a:rPr lang="en-AU" sz="2000" dirty="0"/>
              <a:t>Relative path names, which do not have a leading /, but begin with a file, subdirectory, or symbolic link name that is contained in the current working directory (</a:t>
            </a:r>
            <a:r>
              <a:rPr lang="en-AU" sz="2000" dirty="0" err="1"/>
              <a:t>cwd</a:t>
            </a:r>
            <a:r>
              <a:rPr lang="en-AU" sz="2000" dirty="0"/>
              <a:t>); for example: "</a:t>
            </a:r>
            <a:r>
              <a:rPr lang="en-AU" sz="2000" dirty="0" err="1"/>
              <a:t>my.subdir</a:t>
            </a:r>
            <a:r>
              <a:rPr lang="en-AU" sz="2000" dirty="0"/>
              <a:t>/</a:t>
            </a:r>
            <a:r>
              <a:rPr lang="en-AU" sz="2000" dirty="0" err="1"/>
              <a:t>my.file</a:t>
            </a:r>
            <a:r>
              <a:rPr lang="en-AU" sz="2000" dirty="0"/>
              <a:t>".</a:t>
            </a:r>
            <a:endParaRPr lang="en-US" sz="2000" dirty="0"/>
          </a:p>
          <a:p>
            <a:pPr lvl="0"/>
            <a:r>
              <a:rPr lang="en-AU" sz="2000" dirty="0"/>
              <a:t>The z/TPF file system APIs work at two levels: </a:t>
            </a:r>
            <a:endParaRPr lang="en-US" sz="2000" dirty="0"/>
          </a:p>
          <a:p>
            <a:pPr lvl="1"/>
            <a:r>
              <a:rPr lang="en-AU" sz="1800" dirty="0"/>
              <a:t>Buffered I/O</a:t>
            </a:r>
            <a:endParaRPr lang="en-US" sz="1800" dirty="0"/>
          </a:p>
          <a:p>
            <a:pPr lvl="1"/>
            <a:r>
              <a:rPr lang="en-AU" sz="1800" dirty="0"/>
              <a:t>System-level I/O.</a:t>
            </a:r>
            <a:endParaRPr lang="en-US" sz="1800" dirty="0"/>
          </a:p>
          <a:p>
            <a:pPr lvl="0"/>
            <a:r>
              <a:rPr lang="en-AU" sz="2000" dirty="0"/>
              <a:t>The more abstract level is the </a:t>
            </a:r>
            <a:r>
              <a:rPr lang="en-AU" sz="2000" b="1" dirty="0"/>
              <a:t>buffered I/O functions</a:t>
            </a:r>
            <a:r>
              <a:rPr lang="en-AU" sz="2000" dirty="0"/>
              <a:t>, declared in &lt;</a:t>
            </a:r>
            <a:r>
              <a:rPr lang="en-AU" sz="2000" dirty="0" err="1"/>
              <a:t>stdio.h</a:t>
            </a:r>
            <a:r>
              <a:rPr lang="en-AU" sz="2000" dirty="0"/>
              <a:t>&gt;. The buffered I/O functions operate on a pointer to FILE. Examples include </a:t>
            </a:r>
            <a:r>
              <a:rPr lang="en-AU" sz="2000" dirty="0" err="1"/>
              <a:t>fopen</a:t>
            </a:r>
            <a:r>
              <a:rPr lang="en-AU" sz="2000" dirty="0"/>
              <a:t>, </a:t>
            </a:r>
            <a:r>
              <a:rPr lang="en-AU" sz="2000" dirty="0" err="1"/>
              <a:t>fclose</a:t>
            </a:r>
            <a:r>
              <a:rPr lang="en-AU" sz="2000" dirty="0"/>
              <a:t> and </a:t>
            </a:r>
            <a:r>
              <a:rPr lang="en-AU" sz="2000" dirty="0" err="1"/>
              <a:t>fflush</a:t>
            </a:r>
            <a:r>
              <a:rPr lang="en-AU" sz="2000" dirty="0"/>
              <a:t>; </a:t>
            </a:r>
            <a:r>
              <a:rPr lang="en-AU" sz="2000" dirty="0" err="1"/>
              <a:t>fread</a:t>
            </a:r>
            <a:r>
              <a:rPr lang="en-AU" sz="2000" dirty="0"/>
              <a:t> and </a:t>
            </a:r>
            <a:r>
              <a:rPr lang="en-AU" sz="2000" dirty="0" err="1"/>
              <a:t>fwrite</a:t>
            </a:r>
            <a:r>
              <a:rPr lang="en-AU" sz="2000" dirty="0"/>
              <a:t>; the formatted I/O functions such as </a:t>
            </a:r>
            <a:r>
              <a:rPr lang="en-AU" sz="2000" dirty="0" err="1"/>
              <a:t>fprintf</a:t>
            </a:r>
            <a:r>
              <a:rPr lang="en-AU" sz="2000" dirty="0"/>
              <a:t> and </a:t>
            </a:r>
            <a:r>
              <a:rPr lang="en-AU" sz="2000" dirty="0" err="1"/>
              <a:t>fscanf</a:t>
            </a:r>
            <a:r>
              <a:rPr lang="en-AU" sz="2000" dirty="0"/>
              <a:t>; the character I/O functions such as </a:t>
            </a:r>
            <a:r>
              <a:rPr lang="en-AU" sz="2000" dirty="0" err="1"/>
              <a:t>fgetc</a:t>
            </a:r>
            <a:r>
              <a:rPr lang="en-AU" sz="2000" dirty="0"/>
              <a:t>, </a:t>
            </a:r>
            <a:r>
              <a:rPr lang="en-AU" sz="2000" dirty="0" err="1"/>
              <a:t>fgets</a:t>
            </a:r>
            <a:r>
              <a:rPr lang="en-AU" sz="2000" dirty="0"/>
              <a:t>, </a:t>
            </a:r>
            <a:r>
              <a:rPr lang="en-AU" sz="2000" dirty="0" err="1"/>
              <a:t>fputc</a:t>
            </a:r>
            <a:r>
              <a:rPr lang="en-AU" sz="2000" dirty="0"/>
              <a:t>, </a:t>
            </a:r>
            <a:r>
              <a:rPr lang="en-AU" sz="2000" dirty="0" err="1"/>
              <a:t>fputs</a:t>
            </a:r>
            <a:r>
              <a:rPr lang="en-AU" sz="2000" dirty="0"/>
              <a:t>; and many others.</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3414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z/TPF Stream File system support</a:t>
            </a:r>
            <a:endParaRPr lang="en-US" dirty="0"/>
          </a:p>
        </p:txBody>
      </p:sp>
      <p:sp>
        <p:nvSpPr>
          <p:cNvPr id="3" name="Content Placeholder 2"/>
          <p:cNvSpPr>
            <a:spLocks noGrp="1"/>
          </p:cNvSpPr>
          <p:nvPr>
            <p:ph idx="1"/>
          </p:nvPr>
        </p:nvSpPr>
        <p:spPr/>
        <p:txBody>
          <a:bodyPr>
            <a:normAutofit/>
          </a:bodyPr>
          <a:lstStyle/>
          <a:p>
            <a:r>
              <a:rPr lang="en-AU" sz="2000" dirty="0"/>
              <a:t>The </a:t>
            </a:r>
            <a:r>
              <a:rPr lang="en-AU" sz="2000" b="1" dirty="0"/>
              <a:t>system-level I/O</a:t>
            </a:r>
            <a:r>
              <a:rPr lang="en-AU" sz="2000" dirty="0"/>
              <a:t> functions, declared in &lt;</a:t>
            </a:r>
            <a:r>
              <a:rPr lang="en-AU" sz="2000" dirty="0" err="1"/>
              <a:t>unistd.h</a:t>
            </a:r>
            <a:r>
              <a:rPr lang="en-AU" sz="2000" dirty="0"/>
              <a:t>&gt;, &lt;</a:t>
            </a:r>
            <a:r>
              <a:rPr lang="en-AU" sz="2000" dirty="0" err="1"/>
              <a:t>fcntl.h</a:t>
            </a:r>
            <a:r>
              <a:rPr lang="en-AU" sz="2000" dirty="0"/>
              <a:t>&gt;, &lt;</a:t>
            </a:r>
            <a:r>
              <a:rPr lang="en-AU" sz="2000" dirty="0" err="1"/>
              <a:t>dir.h</a:t>
            </a:r>
            <a:r>
              <a:rPr lang="en-AU" sz="2000" dirty="0"/>
              <a:t>&gt;, and other headers, are appropriate in cases where an application needs to work on the directory structure itself or where more control over files than is provided by the buffered I/O functions is required. The system-level I/O functions operate on a file descriptor, a path name (which is a C string), or a pointer to DIR. Examples include </a:t>
            </a:r>
            <a:r>
              <a:rPr lang="en-AU" sz="2000" dirty="0" err="1"/>
              <a:t>creat</a:t>
            </a:r>
            <a:r>
              <a:rPr lang="en-AU" sz="2000" dirty="0"/>
              <a:t>, open, close, read, write, </a:t>
            </a:r>
            <a:r>
              <a:rPr lang="en-AU" sz="2000" dirty="0" err="1"/>
              <a:t>fcntl</a:t>
            </a:r>
            <a:r>
              <a:rPr lang="en-AU" sz="2000" dirty="0"/>
              <a:t>, </a:t>
            </a:r>
            <a:r>
              <a:rPr lang="en-AU" sz="2000" dirty="0" err="1"/>
              <a:t>chdir</a:t>
            </a:r>
            <a:r>
              <a:rPr lang="en-AU" sz="2000" dirty="0"/>
              <a:t>, </a:t>
            </a:r>
            <a:r>
              <a:rPr lang="en-AU" sz="2000" dirty="0" err="1"/>
              <a:t>chown</a:t>
            </a:r>
            <a:r>
              <a:rPr lang="en-AU" sz="2000" dirty="0"/>
              <a:t>, </a:t>
            </a:r>
            <a:r>
              <a:rPr lang="en-AU" sz="2000" dirty="0" err="1"/>
              <a:t>chmod</a:t>
            </a:r>
            <a:r>
              <a:rPr lang="en-AU" sz="2000" dirty="0"/>
              <a:t>, </a:t>
            </a:r>
            <a:r>
              <a:rPr lang="en-AU" sz="2000" dirty="0" err="1"/>
              <a:t>mkdir</a:t>
            </a:r>
            <a:r>
              <a:rPr lang="en-AU" sz="2000" dirty="0"/>
              <a:t>, </a:t>
            </a:r>
            <a:r>
              <a:rPr lang="en-AU" sz="2000" dirty="0" err="1"/>
              <a:t>mknod</a:t>
            </a:r>
            <a:r>
              <a:rPr lang="en-AU" sz="2000" dirty="0"/>
              <a:t>, and stat, and many others</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2420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ZFILE Commands</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lvl="0"/>
            <a:r>
              <a:rPr lang="en-AU" sz="2000" dirty="0"/>
              <a:t>The ZFILE commands are a set of commands that allow you to work with and manage files on the file system.</a:t>
            </a:r>
            <a:endParaRPr lang="en-US" sz="2000" dirty="0"/>
          </a:p>
          <a:p>
            <a:pPr lvl="0"/>
            <a:r>
              <a:rPr lang="en-AU" sz="2000" dirty="0"/>
              <a:t>Online help information is available for this command. To display the help information, enter one of the following: </a:t>
            </a:r>
            <a:endParaRPr lang="en-US" sz="2000" dirty="0"/>
          </a:p>
          <a:p>
            <a:pPr lvl="1"/>
            <a:r>
              <a:rPr lang="en-AU" sz="2000" dirty="0"/>
              <a:t>ZFILE HELP cd</a:t>
            </a:r>
            <a:endParaRPr lang="en-US" sz="2000" dirty="0"/>
          </a:p>
          <a:p>
            <a:pPr lvl="1"/>
            <a:r>
              <a:rPr lang="en-AU" sz="2000" dirty="0"/>
              <a:t>ZFILE HELP</a:t>
            </a:r>
            <a:endParaRPr lang="en-US" sz="2000" dirty="0"/>
          </a:p>
          <a:p>
            <a:pPr lvl="1"/>
            <a:r>
              <a:rPr lang="en-AU" sz="2000" dirty="0"/>
              <a:t>ZFILE ?</a:t>
            </a:r>
            <a:endParaRPr lang="en-US" sz="2000" dirty="0"/>
          </a:p>
          <a:p>
            <a:pPr lvl="0"/>
            <a:r>
              <a:rPr lang="en-AU" sz="2000" dirty="0"/>
              <a:t>You can redirect the standard input (</a:t>
            </a:r>
            <a:r>
              <a:rPr lang="en-AU" sz="2000" dirty="0" err="1"/>
              <a:t>stdin</a:t>
            </a:r>
            <a:r>
              <a:rPr lang="en-AU" sz="2000" dirty="0"/>
              <a:t>) stream from the keyboard to a file by specifying the redirection character (&lt;) followed by the file name that you want the input read from.</a:t>
            </a:r>
            <a:endParaRPr lang="en-US" sz="2000" dirty="0"/>
          </a:p>
          <a:p>
            <a:pPr lvl="0"/>
            <a:r>
              <a:rPr lang="en-AU" sz="2000" dirty="0"/>
              <a:t>You can redirect the standard output (</a:t>
            </a:r>
            <a:r>
              <a:rPr lang="en-AU" sz="2000" dirty="0" err="1"/>
              <a:t>stdout</a:t>
            </a:r>
            <a:r>
              <a:rPr lang="en-AU" sz="2000" dirty="0"/>
              <a:t>) stream from the display terminal to a file by specifying one of the redirection characters (&gt; or &gt;&gt;) followed by the file name that you want the output written to. The &gt; character writes the output to a file. The &gt;&gt; character appends the output to an existing file.</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67786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ZFILE Commands</a:t>
            </a:r>
            <a:endParaRPr lang="en-US" dirty="0"/>
          </a:p>
        </p:txBody>
      </p:sp>
      <p:sp>
        <p:nvSpPr>
          <p:cNvPr id="3" name="Content Placeholder 2"/>
          <p:cNvSpPr>
            <a:spLocks noGrp="1"/>
          </p:cNvSpPr>
          <p:nvPr>
            <p:ph idx="1"/>
          </p:nvPr>
        </p:nvSpPr>
        <p:spPr/>
        <p:txBody>
          <a:bodyPr>
            <a:noAutofit/>
          </a:bodyPr>
          <a:lstStyle/>
          <a:p>
            <a:pPr lvl="0"/>
            <a:r>
              <a:rPr lang="en-AU" sz="2000" dirty="0"/>
              <a:t>You can redirect the standard error (</a:t>
            </a:r>
            <a:r>
              <a:rPr lang="en-AU" sz="2000" dirty="0" err="1"/>
              <a:t>stderr</a:t>
            </a:r>
            <a:r>
              <a:rPr lang="en-AU" sz="2000" dirty="0"/>
              <a:t>) stream from the display terminal to a file by specifying one of the redirection characters (2&gt; or 2&gt;&gt;) followed by the file name that you want the error output written to. The 2&gt; character writes the error output to a file. The 2&gt;&gt; character appends the error output to an existing file.</a:t>
            </a:r>
            <a:endParaRPr lang="en-US" sz="2000" dirty="0"/>
          </a:p>
          <a:p>
            <a:pPr lvl="0"/>
            <a:r>
              <a:rPr lang="en-AU" sz="2000" dirty="0"/>
              <a:t>You can use a vertical bar, or pipe (|), to direct data so that the output from one process becomes the input to another process. This type of one-way communication allows you to combine ZFILE commands on one line to create a pipeline. For example, the following pipeline uses the standard output (</a:t>
            </a:r>
            <a:r>
              <a:rPr lang="en-AU" sz="2000" dirty="0" err="1"/>
              <a:t>stdout</a:t>
            </a:r>
            <a:r>
              <a:rPr lang="en-AU" sz="2000" dirty="0"/>
              <a:t>) stream from the ZFILE </a:t>
            </a:r>
            <a:r>
              <a:rPr lang="en-AU" sz="2000" dirty="0" err="1"/>
              <a:t>ls</a:t>
            </a:r>
            <a:r>
              <a:rPr lang="en-AU" sz="2000" dirty="0"/>
              <a:t> command and redirects it to the standard input (</a:t>
            </a:r>
            <a:r>
              <a:rPr lang="en-AU" sz="2000" dirty="0" err="1"/>
              <a:t>stdin</a:t>
            </a:r>
            <a:r>
              <a:rPr lang="en-AU" sz="2000" dirty="0"/>
              <a:t>) stream of the ZFILE </a:t>
            </a:r>
            <a:r>
              <a:rPr lang="en-AU" sz="2000" dirty="0" err="1"/>
              <a:t>grep</a:t>
            </a:r>
            <a:r>
              <a:rPr lang="en-AU" sz="2000" dirty="0"/>
              <a:t> command to search for those lines containing the word Jan</a:t>
            </a:r>
            <a:endParaRPr lang="en-US" sz="2000" dirty="0"/>
          </a:p>
          <a:p>
            <a:pPr lvl="1"/>
            <a:r>
              <a:rPr lang="en-AU" sz="2000" dirty="0"/>
              <a:t>ZFILE </a:t>
            </a:r>
            <a:r>
              <a:rPr lang="en-AU" sz="2000" dirty="0" err="1"/>
              <a:t>ls</a:t>
            </a:r>
            <a:r>
              <a:rPr lang="en-AU" sz="2000" dirty="0"/>
              <a:t> -l | </a:t>
            </a:r>
            <a:r>
              <a:rPr lang="en-AU" sz="2000" dirty="0" err="1"/>
              <a:t>grep</a:t>
            </a:r>
            <a:r>
              <a:rPr lang="en-AU" sz="2000" dirty="0"/>
              <a:t> </a:t>
            </a:r>
            <a:r>
              <a:rPr lang="en-AU" sz="2000" dirty="0" smtClean="0"/>
              <a:t>Jan</a:t>
            </a:r>
            <a:r>
              <a:rPr lang="en-AU" sz="2000" dirty="0"/>
              <a:t> </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414650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FOPEN</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AU" sz="2000" b="1" dirty="0"/>
              <a:t>FOPEN – Open a </a:t>
            </a:r>
            <a:r>
              <a:rPr lang="en-AU" sz="2000" b="1" dirty="0" smtClean="0"/>
              <a:t>file</a:t>
            </a:r>
          </a:p>
          <a:p>
            <a:r>
              <a:rPr lang="en-AU" sz="2000" dirty="0"/>
              <a:t>This function opens a file</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US" sz="2000" b="1" i="1" dirty="0"/>
              <a:t>         </a:t>
            </a:r>
            <a:r>
              <a:rPr lang="en-US" sz="2000" b="1" dirty="0"/>
              <a:t>FILE *</a:t>
            </a:r>
            <a:r>
              <a:rPr lang="en-US" sz="2000" b="1" dirty="0" err="1"/>
              <a:t>fopen</a:t>
            </a:r>
            <a:r>
              <a:rPr lang="en-US" sz="2000" b="1" dirty="0"/>
              <a:t>(</a:t>
            </a:r>
            <a:r>
              <a:rPr lang="en-US" sz="2000" b="1" dirty="0" err="1"/>
              <a:t>const</a:t>
            </a:r>
            <a:r>
              <a:rPr lang="en-US" sz="2000" b="1" dirty="0"/>
              <a:t> char *filename, </a:t>
            </a:r>
            <a:r>
              <a:rPr lang="en-US" sz="2000" b="1" dirty="0" err="1"/>
              <a:t>const</a:t>
            </a:r>
            <a:r>
              <a:rPr lang="en-US" sz="2000" b="1" dirty="0"/>
              <a:t> char *mode</a:t>
            </a:r>
            <a:r>
              <a:rPr lang="en-US" sz="2000" b="1" dirty="0" smtClean="0"/>
              <a:t>);</a:t>
            </a:r>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523057342"/>
              </p:ext>
            </p:extLst>
          </p:nvPr>
        </p:nvGraphicFramePr>
        <p:xfrm>
          <a:off x="990600" y="4038600"/>
          <a:ext cx="7391400" cy="1166019"/>
        </p:xfrm>
        <a:graphic>
          <a:graphicData uri="http://schemas.openxmlformats.org/drawingml/2006/table">
            <a:tbl>
              <a:tblPr firstRow="1" firstCol="1" bandRow="1"/>
              <a:tblGrid>
                <a:gridCol w="3695700"/>
                <a:gridCol w="3695700"/>
              </a:tblGrid>
              <a:tr h="0">
                <a:tc>
                  <a:txBody>
                    <a:bodyPr/>
                    <a:lstStyle/>
                    <a:p>
                      <a:pPr marL="0" marR="0" algn="just">
                        <a:spcBef>
                          <a:spcPts val="1200"/>
                        </a:spcBef>
                        <a:spcAft>
                          <a:spcPts val="1200"/>
                        </a:spcAft>
                      </a:pPr>
                      <a:r>
                        <a:rPr lang="en-US" sz="2000" b="1" i="1" dirty="0">
                          <a:solidFill>
                            <a:srgbClr val="000000"/>
                          </a:solidFill>
                          <a:effectLst/>
                          <a:latin typeface="+mj-lt"/>
                          <a:ea typeface="Times New Roman"/>
                        </a:rPr>
                        <a:t>Filename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solidFill>
                            <a:srgbClr val="000000"/>
                          </a:solidFill>
                          <a:effectLst/>
                          <a:latin typeface="+mj-lt"/>
                          <a:ea typeface="Times New Roman"/>
                        </a:rPr>
                        <a:t>The name of the file to be opened as a stream.</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556419">
                <a:tc>
                  <a:txBody>
                    <a:bodyPr/>
                    <a:lstStyle/>
                    <a:p>
                      <a:pPr marL="0" marR="0" algn="just">
                        <a:spcBef>
                          <a:spcPts val="1200"/>
                        </a:spcBef>
                        <a:spcAft>
                          <a:spcPts val="1200"/>
                        </a:spcAft>
                      </a:pPr>
                      <a:r>
                        <a:rPr lang="en-US" sz="2000" b="1" i="1" dirty="0">
                          <a:solidFill>
                            <a:srgbClr val="000000"/>
                          </a:solidFill>
                          <a:effectLst/>
                          <a:latin typeface="+mj-lt"/>
                          <a:ea typeface="Times New Roman"/>
                        </a:rPr>
                        <a:t>Mode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The access mode for the stream.</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98978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FOPEN</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r>
              <a:rPr lang="en-AU" sz="2000" b="1" i="1" dirty="0"/>
              <a:t>Other variants in C:</a:t>
            </a:r>
            <a:r>
              <a:rPr lang="en-AU" sz="2000" i="1" dirty="0"/>
              <a:t> </a:t>
            </a:r>
            <a:r>
              <a:rPr lang="en-AU" sz="2000" dirty="0" smtClean="0"/>
              <a:t>None</a:t>
            </a:r>
          </a:p>
          <a:p>
            <a:r>
              <a:rPr lang="en-AU" sz="2000" b="1" dirty="0"/>
              <a:t>Entry Conditions</a:t>
            </a:r>
            <a:r>
              <a:rPr lang="en-AU" sz="2000" b="1" dirty="0" smtClean="0"/>
              <a:t>:</a:t>
            </a:r>
            <a:endParaRPr lang="en-US" sz="2000" dirty="0"/>
          </a:p>
          <a:p>
            <a:pPr lvl="1"/>
            <a:r>
              <a:rPr lang="en-US" sz="1800" dirty="0"/>
              <a:t>The z/TPF file system does not use different file formats for binary and text files. Each line of a text file ends with an EBCDIC '\n' (0x15) character. Both text and binary files are treated as streams of bytes; there is no structure imposed on or conversion performed on the byte stream.</a:t>
            </a:r>
          </a:p>
          <a:p>
            <a:r>
              <a:rPr lang="en-US" sz="2000" b="1" dirty="0"/>
              <a:t>Attention:</a:t>
            </a:r>
            <a:r>
              <a:rPr lang="en-US" sz="2000" dirty="0"/>
              <a:t> Use the w, w+, </a:t>
            </a:r>
            <a:r>
              <a:rPr lang="en-US" sz="2000" dirty="0" err="1"/>
              <a:t>wb</a:t>
            </a:r>
            <a:r>
              <a:rPr lang="en-US" sz="2000" dirty="0"/>
              <a:t>, </a:t>
            </a:r>
            <a:r>
              <a:rPr lang="en-US" sz="2000" dirty="0" err="1"/>
              <a:t>w+b</a:t>
            </a:r>
            <a:r>
              <a:rPr lang="en-US" sz="2000" dirty="0"/>
              <a:t>, and </a:t>
            </a:r>
            <a:r>
              <a:rPr lang="en-US" sz="2000" dirty="0" err="1"/>
              <a:t>wb</a:t>
            </a:r>
            <a:r>
              <a:rPr lang="en-US" sz="2000" dirty="0"/>
              <a:t>+ parameters with care; data in existing files of the same name will be lost.</a:t>
            </a:r>
          </a:p>
          <a:p>
            <a:pPr lvl="1"/>
            <a:r>
              <a:rPr lang="en-US" sz="1800" i="1" dirty="0"/>
              <a:t>Text files</a:t>
            </a:r>
            <a:r>
              <a:rPr lang="en-US" sz="1800" dirty="0"/>
              <a:t> contain printable characters and control characters organized into lines. Each line ends with a new-line character.</a:t>
            </a:r>
          </a:p>
          <a:p>
            <a:pPr lvl="1"/>
            <a:r>
              <a:rPr lang="en-US" sz="1800" i="1" dirty="0"/>
              <a:t>Binary files</a:t>
            </a:r>
            <a:r>
              <a:rPr lang="en-US" sz="1800" dirty="0"/>
              <a:t> contain a series of characters. Any additional interpretation or structure imposed on a binary file is the responsibility of the application</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582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7" name="Title 1"/>
          <p:cNvSpPr txBox="1">
            <a:spLocks/>
          </p:cNvSpPr>
          <p:nvPr/>
        </p:nvSpPr>
        <p:spPr>
          <a:xfrm>
            <a:off x="743857"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8" name="Title 1"/>
          <p:cNvSpPr txBox="1">
            <a:spLocks/>
          </p:cNvSpPr>
          <p:nvPr/>
        </p:nvSpPr>
        <p:spPr>
          <a:xfrm>
            <a:off x="486228" y="228600"/>
            <a:ext cx="8440057"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Illustration of a </a:t>
            </a:r>
            <a:r>
              <a:rPr lang="en-AU" dirty="0" err="1"/>
              <a:t>Cardmember</a:t>
            </a:r>
            <a:r>
              <a:rPr lang="en-AU" dirty="0"/>
              <a:t> </a:t>
            </a:r>
            <a:r>
              <a:rPr lang="en-AU" dirty="0" smtClean="0"/>
              <a:t>Database – Fixed and Pool Files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3857" y="1893110"/>
            <a:ext cx="8077200" cy="440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90600" y="1523778"/>
            <a:ext cx="6019800" cy="369332"/>
          </a:xfrm>
          <a:prstGeom prst="rect">
            <a:avLst/>
          </a:prstGeom>
        </p:spPr>
        <p:txBody>
          <a:bodyPr wrap="square">
            <a:spAutoFit/>
          </a:bodyPr>
          <a:lstStyle/>
          <a:p>
            <a:pPr lvl="0"/>
            <a:r>
              <a:rPr lang="en-US" dirty="0"/>
              <a:t>Below Diagram illustrates the above mentioned point.</a:t>
            </a:r>
          </a:p>
        </p:txBody>
      </p:sp>
    </p:spTree>
    <p:extLst>
      <p:ext uri="{BB962C8B-B14F-4D97-AF65-F5344CB8AC3E}">
        <p14:creationId xmlns:p14="http://schemas.microsoft.com/office/powerpoint/2010/main" val="64575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FOPEN</a:t>
            </a:r>
            <a:endParaRPr lang="en-US" dirty="0"/>
          </a:p>
        </p:txBody>
      </p:sp>
      <p:sp>
        <p:nvSpPr>
          <p:cNvPr id="3" name="Content Placeholder 2"/>
          <p:cNvSpPr>
            <a:spLocks noGrp="1"/>
          </p:cNvSpPr>
          <p:nvPr>
            <p:ph idx="1"/>
          </p:nvPr>
        </p:nvSpPr>
        <p:spPr>
          <a:xfrm>
            <a:off x="457200" y="1219200"/>
            <a:ext cx="8229600" cy="5074227"/>
          </a:xfrm>
        </p:spPr>
        <p:txBody>
          <a:bodyPr>
            <a:noAutofit/>
          </a:bodyPr>
          <a:lstStyle/>
          <a:p>
            <a:pPr lvl="0"/>
            <a:r>
              <a:rPr lang="en-US" sz="2000" dirty="0"/>
              <a:t>When you open a file with a, a+, </a:t>
            </a:r>
            <a:r>
              <a:rPr lang="en-US" sz="2000" dirty="0" err="1"/>
              <a:t>ab</a:t>
            </a:r>
            <a:r>
              <a:rPr lang="en-US" sz="2000" dirty="0"/>
              <a:t>, </a:t>
            </a:r>
            <a:r>
              <a:rPr lang="en-US" sz="2000" dirty="0" err="1"/>
              <a:t>a+b</a:t>
            </a:r>
            <a:r>
              <a:rPr lang="en-US" sz="2000" dirty="0"/>
              <a:t>, or </a:t>
            </a:r>
            <a:r>
              <a:rPr lang="en-US" sz="2000" dirty="0" err="1"/>
              <a:t>ab</a:t>
            </a:r>
            <a:r>
              <a:rPr lang="en-US" sz="2000" dirty="0"/>
              <a:t>+ mode, all write operations take place at the end of the file. Although you can reposition the file pointer using the </a:t>
            </a:r>
            <a:r>
              <a:rPr lang="en-US" sz="2000" dirty="0" err="1"/>
              <a:t>fseek</a:t>
            </a:r>
            <a:r>
              <a:rPr lang="en-US" sz="2000" dirty="0"/>
              <a:t>, </a:t>
            </a:r>
            <a:r>
              <a:rPr lang="en-US" sz="2000" dirty="0" err="1"/>
              <a:t>fsetpos</a:t>
            </a:r>
            <a:r>
              <a:rPr lang="en-US" sz="2000" dirty="0"/>
              <a:t>, or rewind function, the write functions move the file pointer back to the end of the file before they carry out any output operation. This action prevents you from overwriting existing data.</a:t>
            </a:r>
          </a:p>
          <a:p>
            <a:r>
              <a:rPr lang="en-US" sz="2000" dirty="0"/>
              <a:t>When you specify the update mode (using + in the second or third position), you can read from and write to the file. However, when switching between reading and writing, you must include an intervening positioning function such as </a:t>
            </a:r>
            <a:r>
              <a:rPr lang="en-US" sz="2000" dirty="0" err="1"/>
              <a:t>fseek</a:t>
            </a:r>
            <a:r>
              <a:rPr lang="en-US" sz="2000" dirty="0"/>
              <a:t>, </a:t>
            </a:r>
            <a:r>
              <a:rPr lang="en-US" sz="2000" dirty="0" err="1"/>
              <a:t>fsetpos</a:t>
            </a:r>
            <a:r>
              <a:rPr lang="en-US" sz="2000" dirty="0"/>
              <a:t>, rewind, or </a:t>
            </a:r>
            <a:r>
              <a:rPr lang="en-US" sz="2000" dirty="0" err="1"/>
              <a:t>fflush</a:t>
            </a:r>
            <a:r>
              <a:rPr lang="en-US" sz="2000" dirty="0"/>
              <a:t>. Output may immediately follow input if the end-of file (EOF) was detected</a:t>
            </a:r>
            <a:r>
              <a:rPr lang="en-US" sz="2000" dirty="0" smtClean="0"/>
              <a:t>.</a:t>
            </a:r>
          </a:p>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AU" sz="1600" dirty="0"/>
              <a:t>If successful, the </a:t>
            </a:r>
            <a:r>
              <a:rPr lang="en-AU" sz="1600" dirty="0" err="1"/>
              <a:t>fopen</a:t>
            </a:r>
            <a:r>
              <a:rPr lang="en-AU" sz="1600" dirty="0"/>
              <a:t> function returns a pointer to the object controlling the associated stream.</a:t>
            </a:r>
            <a:endParaRPr lang="en-US" sz="1600" dirty="0"/>
          </a:p>
          <a:p>
            <a:pPr lvl="1"/>
            <a:r>
              <a:rPr lang="en-AU" sz="1600" dirty="0"/>
              <a:t>A NULL pointer return value indicates an error.</a:t>
            </a:r>
            <a:endParaRPr lang="en-US" sz="16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72101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FOPEN</a:t>
            </a:r>
            <a:endParaRPr lang="en-US" dirty="0"/>
          </a:p>
        </p:txBody>
      </p:sp>
      <p:sp>
        <p:nvSpPr>
          <p:cNvPr id="3" name="Content Placeholder 2"/>
          <p:cNvSpPr>
            <a:spLocks noGrp="1"/>
          </p:cNvSpPr>
          <p:nvPr>
            <p:ph idx="1"/>
          </p:nvPr>
        </p:nvSpPr>
        <p:spPr/>
        <p:txBody>
          <a:bodyPr>
            <a:normAutofit/>
          </a:bodyPr>
          <a:lstStyle/>
          <a:p>
            <a:r>
              <a:rPr lang="en-AU" sz="2000" b="1" dirty="0"/>
              <a:t>Exception: </a:t>
            </a:r>
            <a:r>
              <a:rPr lang="en-AU" sz="2000" dirty="0" smtClean="0"/>
              <a:t>None</a:t>
            </a:r>
          </a:p>
          <a:p>
            <a:r>
              <a:rPr lang="en-AU" sz="2000" b="1" dirty="0"/>
              <a:t>Programming Consideration: </a:t>
            </a:r>
            <a:endParaRPr lang="en-US" sz="2000" dirty="0"/>
          </a:p>
          <a:p>
            <a:pPr lvl="1"/>
            <a:r>
              <a:rPr lang="en-US" sz="1800" dirty="0"/>
              <a:t>The z/TPF collection support file system does not support creating, updating, or deleting files in 1052 or UTIL state. Special files may or may not be writable in 1052 or UTIL state depending on the device driver implementation.</a:t>
            </a:r>
          </a:p>
          <a:p>
            <a:pPr lvl="1"/>
            <a:r>
              <a:rPr lang="en-US" sz="1800" dirty="0"/>
              <a:t>If the TPF_REGFILE_RECORD_ID environment variable is set to a 2-character string when a new regular file is created in the z/TPF collection support file system (TFS), its value is used as the record ID for all pool file records that are allocated to store the contents of the file.</a:t>
            </a:r>
          </a:p>
          <a:p>
            <a:pPr lvl="1"/>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9780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FOPEN</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AU" sz="2000" b="1" dirty="0"/>
              <a:t>Example:</a:t>
            </a:r>
            <a:endParaRPr lang="en-US" sz="2000" dirty="0"/>
          </a:p>
          <a:p>
            <a:r>
              <a:rPr lang="en-AU" sz="2000" b="1" dirty="0"/>
              <a:t>Assembler:  </a:t>
            </a:r>
            <a:r>
              <a:rPr lang="en-AU" sz="2000" dirty="0"/>
              <a:t>None	</a:t>
            </a:r>
            <a:endParaRPr lang="en-US" sz="2000" dirty="0"/>
          </a:p>
          <a:p>
            <a:r>
              <a:rPr lang="en-AU" sz="2000" b="1" dirty="0"/>
              <a:t>C:</a:t>
            </a:r>
            <a:endParaRPr lang="en-US" sz="2000" dirty="0"/>
          </a:p>
          <a:p>
            <a:pPr marL="0" indent="0">
              <a:buNone/>
            </a:pPr>
            <a:r>
              <a:rPr lang="en-US" sz="2000" i="1" dirty="0"/>
              <a:t>The following example attempts to open a file for reading.</a:t>
            </a:r>
            <a:endParaRPr lang="en-US" sz="2000" dirty="0"/>
          </a:p>
          <a:p>
            <a:pPr marL="0"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marL="0"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main(void)</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FILE *stream</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 The following call opens a text file for reading </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if ((stream = </a:t>
            </a:r>
            <a:r>
              <a:rPr lang="en-US" sz="2000" dirty="0" err="1">
                <a:latin typeface="Courier New" panose="02070309020205020404" pitchFamily="49" charset="0"/>
                <a:cs typeface="Courier New" panose="02070309020205020404" pitchFamily="49" charset="0"/>
              </a:rPr>
              <a:t>fopen</a:t>
            </a:r>
            <a:r>
              <a:rPr lang="en-US" sz="2000" dirty="0">
                <a:latin typeface="Courier New" panose="02070309020205020404" pitchFamily="49" charset="0"/>
                <a:cs typeface="Courier New" panose="02070309020205020404" pitchFamily="49" charset="0"/>
              </a:rPr>
              <a:t>("myfile.dat", "r")) == NULL)</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("Could not open data file for reading\n");</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60623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FREOPEN</a:t>
            </a:r>
            <a:endParaRPr lang="en-US" dirty="0"/>
          </a:p>
        </p:txBody>
      </p:sp>
      <p:sp>
        <p:nvSpPr>
          <p:cNvPr id="3" name="Content Placeholder 2"/>
          <p:cNvSpPr>
            <a:spLocks noGrp="1"/>
          </p:cNvSpPr>
          <p:nvPr>
            <p:ph idx="1"/>
          </p:nvPr>
        </p:nvSpPr>
        <p:spPr/>
        <p:txBody>
          <a:bodyPr>
            <a:normAutofit/>
          </a:bodyPr>
          <a:lstStyle/>
          <a:p>
            <a:r>
              <a:rPr lang="en-AU" sz="2000" b="1" dirty="0"/>
              <a:t>FREOPEN – Redirect an open </a:t>
            </a:r>
            <a:r>
              <a:rPr lang="en-AU" sz="2000" b="1" dirty="0" smtClean="0"/>
              <a:t>file</a:t>
            </a:r>
          </a:p>
          <a:p>
            <a:r>
              <a:rPr lang="en-AU" sz="2000" dirty="0"/>
              <a:t>This function redirects an open file</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US" sz="2000" b="1" dirty="0"/>
              <a:t>    </a:t>
            </a:r>
            <a:r>
              <a:rPr lang="en-US" sz="2000" b="1" dirty="0" smtClean="0"/>
              <a:t>FILE </a:t>
            </a:r>
            <a:r>
              <a:rPr lang="en-US" sz="2000" b="1" dirty="0"/>
              <a:t>*</a:t>
            </a:r>
            <a:r>
              <a:rPr lang="en-US" sz="2000" b="1" dirty="0" err="1"/>
              <a:t>freopen</a:t>
            </a:r>
            <a:r>
              <a:rPr lang="en-US" sz="2000" b="1" dirty="0"/>
              <a:t>(</a:t>
            </a:r>
            <a:r>
              <a:rPr lang="en-US" sz="2000" b="1" dirty="0" err="1"/>
              <a:t>const</a:t>
            </a:r>
            <a:r>
              <a:rPr lang="en-US" sz="2000" b="1" dirty="0"/>
              <a:t> char *filename, </a:t>
            </a:r>
            <a:r>
              <a:rPr lang="en-US" sz="2000" b="1" dirty="0" err="1"/>
              <a:t>const</a:t>
            </a:r>
            <a:r>
              <a:rPr lang="en-US" sz="2000" b="1" dirty="0"/>
              <a:t> char *mode, FILE *stream);</a:t>
            </a:r>
            <a:endParaRPr lang="en-US" sz="2000" dirty="0"/>
          </a:p>
          <a:p>
            <a:endParaRPr lang="en-US" sz="2000" b="1" u="sng"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515663305"/>
              </p:ext>
            </p:extLst>
          </p:nvPr>
        </p:nvGraphicFramePr>
        <p:xfrm>
          <a:off x="838200" y="4038600"/>
          <a:ext cx="7620000" cy="1828800"/>
        </p:xfrm>
        <a:graphic>
          <a:graphicData uri="http://schemas.openxmlformats.org/drawingml/2006/table">
            <a:tbl>
              <a:tblPr firstRow="1" firstCol="1" bandRow="1"/>
              <a:tblGrid>
                <a:gridCol w="3810000"/>
                <a:gridCol w="3810000"/>
              </a:tblGrid>
              <a:tr h="0">
                <a:tc>
                  <a:txBody>
                    <a:bodyPr/>
                    <a:lstStyle/>
                    <a:p>
                      <a:pPr marL="0" marR="0" algn="just">
                        <a:spcBef>
                          <a:spcPts val="1200"/>
                        </a:spcBef>
                        <a:spcAft>
                          <a:spcPts val="1200"/>
                        </a:spcAft>
                      </a:pPr>
                      <a:r>
                        <a:rPr lang="en-US" sz="2000" b="1" i="1" dirty="0">
                          <a:solidFill>
                            <a:srgbClr val="000000"/>
                          </a:solidFill>
                          <a:effectLst/>
                          <a:latin typeface="Arial"/>
                          <a:ea typeface="Times New Roman"/>
                        </a:rPr>
                        <a:t>Filename</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solidFill>
                            <a:srgbClr val="000000"/>
                          </a:solidFill>
                          <a:effectLst/>
                          <a:latin typeface="Arial"/>
                          <a:ea typeface="Times New Roman"/>
                        </a:rPr>
                        <a:t>The name of the file to replace an open stream.</a:t>
                      </a:r>
                      <a:endParaRPr lang="en-US" sz="200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marL="0" marR="0" algn="just">
                        <a:spcBef>
                          <a:spcPts val="1200"/>
                        </a:spcBef>
                        <a:spcAft>
                          <a:spcPts val="1200"/>
                        </a:spcAft>
                      </a:pPr>
                      <a:r>
                        <a:rPr lang="en-US" sz="2000" b="1" i="1" dirty="0">
                          <a:solidFill>
                            <a:srgbClr val="000000"/>
                          </a:solidFill>
                          <a:effectLst/>
                          <a:latin typeface="Arial"/>
                          <a:ea typeface="Times New Roman"/>
                        </a:rPr>
                        <a:t>Mode</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solidFill>
                            <a:srgbClr val="000000"/>
                          </a:solidFill>
                          <a:effectLst/>
                          <a:latin typeface="Arial"/>
                          <a:ea typeface="Times New Roman"/>
                        </a:rPr>
                        <a:t>The access mode for the reopened stream.</a:t>
                      </a:r>
                      <a:endParaRPr lang="en-US" sz="200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marL="0" marR="0" algn="just">
                        <a:spcBef>
                          <a:spcPts val="1200"/>
                        </a:spcBef>
                        <a:spcAft>
                          <a:spcPts val="1200"/>
                        </a:spcAft>
                      </a:pPr>
                      <a:r>
                        <a:rPr lang="en-US" sz="2000" b="1" i="1">
                          <a:solidFill>
                            <a:srgbClr val="000000"/>
                          </a:solidFill>
                          <a:effectLst/>
                          <a:latin typeface="Arial"/>
                          <a:ea typeface="Times New Roman"/>
                        </a:rPr>
                        <a:t>Stream</a:t>
                      </a:r>
                      <a:endParaRPr lang="en-US" sz="200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Arial"/>
                          <a:ea typeface="Times New Roman"/>
                        </a:rPr>
                        <a:t>The stream to be reopened on the new file name.</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8822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FREOPEN</a:t>
            </a:r>
            <a:endParaRPr lang="en-US" dirty="0"/>
          </a:p>
        </p:txBody>
      </p:sp>
      <p:sp>
        <p:nvSpPr>
          <p:cNvPr id="3" name="Content Placeholder 2"/>
          <p:cNvSpPr>
            <a:spLocks noGrp="1"/>
          </p:cNvSpPr>
          <p:nvPr>
            <p:ph idx="1"/>
          </p:nvPr>
        </p:nvSpPr>
        <p:spPr/>
        <p:txBody>
          <a:bodyPr>
            <a:normAutofit fontScale="92500" lnSpcReduction="10000"/>
          </a:bodyPr>
          <a:lstStyle/>
          <a:p>
            <a:r>
              <a:rPr lang="en-AU" sz="2200" b="1" i="1" dirty="0"/>
              <a:t>Other variants in C:</a:t>
            </a:r>
            <a:r>
              <a:rPr lang="en-AU" sz="2200" i="1" dirty="0"/>
              <a:t> </a:t>
            </a:r>
            <a:r>
              <a:rPr lang="en-AU" sz="2200" dirty="0" smtClean="0"/>
              <a:t>None</a:t>
            </a:r>
          </a:p>
          <a:p>
            <a:r>
              <a:rPr lang="en-AU" sz="2200" b="1" dirty="0"/>
              <a:t>Entry Conditions</a:t>
            </a:r>
            <a:r>
              <a:rPr lang="en-AU" sz="2200" b="1" dirty="0" smtClean="0"/>
              <a:t>:</a:t>
            </a:r>
            <a:endParaRPr lang="en-US" sz="2200" dirty="0"/>
          </a:p>
          <a:p>
            <a:pPr lvl="1"/>
            <a:r>
              <a:rPr lang="en-US" sz="2300" dirty="0"/>
              <a:t>This function closes the file currently associated with </a:t>
            </a:r>
            <a:r>
              <a:rPr lang="en-US" sz="2300" b="1" dirty="0"/>
              <a:t>stream</a:t>
            </a:r>
            <a:r>
              <a:rPr lang="en-US" sz="2300" dirty="0"/>
              <a:t> and pointed to by </a:t>
            </a:r>
            <a:r>
              <a:rPr lang="en-US" sz="2300" b="1" dirty="0"/>
              <a:t>stream</a:t>
            </a:r>
            <a:r>
              <a:rPr lang="en-US" sz="2300" dirty="0"/>
              <a:t>, opens the file specified by </a:t>
            </a:r>
            <a:r>
              <a:rPr lang="en-US" sz="2300" b="1" dirty="0"/>
              <a:t>filename</a:t>
            </a:r>
            <a:r>
              <a:rPr lang="en-US" sz="2300" dirty="0"/>
              <a:t>, and then associates the stream with it.</a:t>
            </a:r>
          </a:p>
          <a:p>
            <a:pPr lvl="1"/>
            <a:r>
              <a:rPr lang="en-US" sz="2300" dirty="0"/>
              <a:t>The </a:t>
            </a:r>
            <a:r>
              <a:rPr lang="en-US" sz="2300" dirty="0" err="1"/>
              <a:t>freopen</a:t>
            </a:r>
            <a:r>
              <a:rPr lang="en-US" sz="2300" dirty="0"/>
              <a:t> function opens the new file with the type of access requested by the </a:t>
            </a:r>
            <a:r>
              <a:rPr lang="en-US" sz="2300" b="1" dirty="0"/>
              <a:t>mode</a:t>
            </a:r>
            <a:r>
              <a:rPr lang="en-US" sz="2300" dirty="0"/>
              <a:t> argument.</a:t>
            </a:r>
          </a:p>
          <a:p>
            <a:pPr lvl="1"/>
            <a:r>
              <a:rPr lang="en-US" sz="2300" dirty="0"/>
              <a:t> The </a:t>
            </a:r>
            <a:r>
              <a:rPr lang="en-US" sz="2300" b="1" dirty="0"/>
              <a:t>mode</a:t>
            </a:r>
            <a:r>
              <a:rPr lang="en-US" sz="2300" dirty="0"/>
              <a:t> argument is used as in the </a:t>
            </a:r>
            <a:r>
              <a:rPr lang="en-US" sz="2300" dirty="0" err="1"/>
              <a:t>fopen</a:t>
            </a:r>
            <a:r>
              <a:rPr lang="en-US" sz="2300" dirty="0"/>
              <a:t> function. You can also use the </a:t>
            </a:r>
            <a:r>
              <a:rPr lang="en-US" sz="2300" dirty="0" err="1"/>
              <a:t>freopen</a:t>
            </a:r>
            <a:r>
              <a:rPr lang="en-US" sz="2300" dirty="0"/>
              <a:t> function to redirect the standard stream files </a:t>
            </a:r>
            <a:r>
              <a:rPr lang="en-US" sz="2300" dirty="0" err="1"/>
              <a:t>stdin</a:t>
            </a:r>
            <a:r>
              <a:rPr lang="en-US" sz="2300" dirty="0"/>
              <a:t>, </a:t>
            </a:r>
            <a:r>
              <a:rPr lang="en-US" sz="2300" dirty="0" err="1"/>
              <a:t>stdout</a:t>
            </a:r>
            <a:r>
              <a:rPr lang="en-US" sz="2300" dirty="0"/>
              <a:t>, and </a:t>
            </a:r>
            <a:r>
              <a:rPr lang="en-US" sz="2300" dirty="0" err="1"/>
              <a:t>stderr</a:t>
            </a:r>
            <a:r>
              <a:rPr lang="en-US" sz="2300" dirty="0"/>
              <a:t> to files that you specify.</a:t>
            </a:r>
          </a:p>
          <a:p>
            <a:pPr lvl="1"/>
            <a:r>
              <a:rPr lang="en-AU" sz="2300" dirty="0"/>
              <a:t> The file pointer parameter to the </a:t>
            </a:r>
            <a:r>
              <a:rPr lang="en-AU" sz="2300" dirty="0" err="1"/>
              <a:t>freopen</a:t>
            </a:r>
            <a:r>
              <a:rPr lang="en-AU" sz="2300" dirty="0"/>
              <a:t> function must point to a valid open file. If the file has been closed, the </a:t>
            </a:r>
            <a:r>
              <a:rPr lang="en-AU" sz="2300" dirty="0" err="1"/>
              <a:t>behavior</a:t>
            </a:r>
            <a:r>
              <a:rPr lang="en-AU" sz="2300" dirty="0"/>
              <a:t> is not defined.</a:t>
            </a:r>
            <a:endParaRPr lang="en-US" sz="23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1659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FREOPEN</a:t>
            </a:r>
            <a:endParaRPr lang="en-US" dirty="0"/>
          </a:p>
        </p:txBody>
      </p:sp>
      <p:sp>
        <p:nvSpPr>
          <p:cNvPr id="3" name="Content Placeholder 2"/>
          <p:cNvSpPr>
            <a:spLocks noGrp="1"/>
          </p:cNvSpPr>
          <p:nvPr>
            <p:ph idx="1"/>
          </p:nvPr>
        </p:nvSpPr>
        <p:spPr/>
        <p:txBody>
          <a:bodyPr>
            <a:normAutofit lnSpcReduction="10000"/>
          </a:bodyPr>
          <a:lstStyle/>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US" sz="1800" dirty="0"/>
              <a:t>If successful, the </a:t>
            </a:r>
            <a:r>
              <a:rPr lang="en-US" sz="1800" dirty="0" err="1"/>
              <a:t>freopen</a:t>
            </a:r>
            <a:r>
              <a:rPr lang="en-US" sz="1800" dirty="0"/>
              <a:t> function returns the value of </a:t>
            </a:r>
            <a:r>
              <a:rPr lang="en-US" sz="1800" b="1" dirty="0"/>
              <a:t>stream</a:t>
            </a:r>
            <a:r>
              <a:rPr lang="en-US" sz="1800" dirty="0"/>
              <a:t>, the same value that was passed to it, and clears both the error and EOF indicators associated with the stream.</a:t>
            </a:r>
          </a:p>
          <a:p>
            <a:pPr lvl="1"/>
            <a:r>
              <a:rPr lang="en-US" sz="1800" dirty="0"/>
              <a:t>A failed attempt to close the original file is ignored.</a:t>
            </a:r>
          </a:p>
          <a:p>
            <a:pPr lvl="1"/>
            <a:r>
              <a:rPr lang="en-US" sz="1800" dirty="0"/>
              <a:t>If an error occurs when reopening the requested file, the </a:t>
            </a:r>
            <a:r>
              <a:rPr lang="en-US" sz="1800" dirty="0" err="1"/>
              <a:t>freopen</a:t>
            </a:r>
            <a:r>
              <a:rPr lang="en-US" sz="1800" dirty="0"/>
              <a:t> function closes the original file and returns a NULL pointer value.</a:t>
            </a:r>
          </a:p>
          <a:p>
            <a:r>
              <a:rPr lang="en-AU" sz="2000" b="1" dirty="0"/>
              <a:t>Exception: </a:t>
            </a:r>
            <a:r>
              <a:rPr lang="en-AU" sz="2000" dirty="0" smtClean="0"/>
              <a:t>None</a:t>
            </a:r>
          </a:p>
          <a:p>
            <a:r>
              <a:rPr lang="en-AU" sz="2000" b="1" dirty="0"/>
              <a:t>Programming Consideration: </a:t>
            </a:r>
            <a:endParaRPr lang="en-US" sz="2000" dirty="0"/>
          </a:p>
          <a:p>
            <a:pPr lvl="1"/>
            <a:r>
              <a:rPr lang="en-AU" sz="1800" dirty="0"/>
              <a:t>The z/TPF collection support file system does not support creating, updating, or deleting files in 1052 or UTIL state. Special files may or may not be writable in 1052 or UTIL state depending on the device driver implementation.</a:t>
            </a:r>
            <a:endParaRPr lang="en-US" sz="18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95708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FREOPEN</a:t>
            </a:r>
            <a:endParaRPr lang="en-US" dirty="0"/>
          </a:p>
        </p:txBody>
      </p:sp>
      <p:sp>
        <p:nvSpPr>
          <p:cNvPr id="3" name="Content Placeholder 2"/>
          <p:cNvSpPr>
            <a:spLocks noGrp="1"/>
          </p:cNvSpPr>
          <p:nvPr>
            <p:ph idx="1"/>
          </p:nvPr>
        </p:nvSpPr>
        <p:spPr/>
        <p:txBody>
          <a:bodyPr>
            <a:normAutofit/>
          </a:bodyPr>
          <a:lstStyle/>
          <a:p>
            <a:r>
              <a:rPr lang="en-AU" sz="2000" b="1" dirty="0"/>
              <a:t>Example:</a:t>
            </a:r>
            <a:endParaRPr lang="en-US" sz="2000" dirty="0"/>
          </a:p>
          <a:p>
            <a:r>
              <a:rPr lang="en-AU" sz="2000" b="1" dirty="0"/>
              <a:t>Assembler: </a:t>
            </a:r>
            <a:r>
              <a:rPr lang="en-AU" sz="2000" dirty="0"/>
              <a:t>None</a:t>
            </a:r>
            <a:r>
              <a:rPr lang="en-AU" sz="2000" b="1" dirty="0"/>
              <a:t> </a:t>
            </a:r>
            <a:r>
              <a:rPr lang="en-AU" sz="2000" dirty="0"/>
              <a:t>	</a:t>
            </a:r>
            <a:endParaRPr lang="en-US" sz="2000" dirty="0"/>
          </a:p>
          <a:p>
            <a:r>
              <a:rPr lang="en-AU" sz="2000" b="1" dirty="0"/>
              <a:t>C:</a:t>
            </a:r>
            <a:endParaRPr lang="en-US" sz="2000" dirty="0"/>
          </a:p>
          <a:p>
            <a:pPr marL="0" indent="0">
              <a:buNone/>
            </a:pPr>
            <a:r>
              <a:rPr lang="en-US" sz="2000" i="1" dirty="0"/>
              <a:t>The following example closes the </a:t>
            </a:r>
            <a:r>
              <a:rPr lang="en-US" sz="2000" b="1" i="1" dirty="0"/>
              <a:t>stream</a:t>
            </a:r>
            <a:r>
              <a:rPr lang="en-US" sz="2000" i="1" dirty="0"/>
              <a:t> data stream and reassigns its stream pointer</a:t>
            </a:r>
            <a:r>
              <a:rPr lang="en-US" sz="2000" dirty="0"/>
              <a:t>:</a:t>
            </a:r>
          </a:p>
          <a:p>
            <a:pPr marL="0"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marL="0"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main(void)</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FILE *stream, *stream2;</a:t>
            </a:r>
          </a:p>
          <a:p>
            <a:pPr marL="0" indent="0">
              <a:buNone/>
            </a:pPr>
            <a:r>
              <a:rPr lang="en-US" sz="2000" dirty="0">
                <a:latin typeface="Courier New" panose="02070309020205020404" pitchFamily="49" charset="0"/>
                <a:cs typeface="Courier New" panose="02070309020205020404" pitchFamily="49" charset="0"/>
              </a:rPr>
              <a:t>   stream = </a:t>
            </a:r>
            <a:r>
              <a:rPr lang="en-US" sz="2000" dirty="0" err="1">
                <a:latin typeface="Courier New" panose="02070309020205020404" pitchFamily="49" charset="0"/>
                <a:cs typeface="Courier New" panose="02070309020205020404" pitchFamily="49" charset="0"/>
              </a:rPr>
              <a:t>fopen</a:t>
            </a:r>
            <a:r>
              <a:rPr lang="en-US" sz="2000" dirty="0">
                <a:latin typeface="Courier New" panose="02070309020205020404" pitchFamily="49" charset="0"/>
                <a:cs typeface="Courier New" panose="02070309020205020404" pitchFamily="49" charset="0"/>
              </a:rPr>
              <a:t>("myfile.</a:t>
            </a:r>
            <a:r>
              <a:rPr lang="en-US" sz="2000" dirty="0" err="1">
                <a:latin typeface="Courier New" panose="02070309020205020404" pitchFamily="49" charset="0"/>
                <a:cs typeface="Courier New" panose="02070309020205020404" pitchFamily="49" charset="0"/>
              </a:rPr>
              <a:t>dat</a:t>
            </a:r>
            <a:r>
              <a:rPr lang="en-US" sz="2000" dirty="0">
                <a:latin typeface="Courier New" panose="02070309020205020404" pitchFamily="49" charset="0"/>
                <a:cs typeface="Courier New" panose="02070309020205020404" pitchFamily="49" charset="0"/>
              </a:rPr>
              <a:t>","r");</a:t>
            </a:r>
          </a:p>
          <a:p>
            <a:pPr marL="0" indent="0">
              <a:buNone/>
            </a:pPr>
            <a:r>
              <a:rPr lang="en-US" sz="2000" dirty="0">
                <a:latin typeface="Courier New" panose="02070309020205020404" pitchFamily="49" charset="0"/>
                <a:cs typeface="Courier New" panose="02070309020205020404" pitchFamily="49" charset="0"/>
              </a:rPr>
              <a:t>   stream2 = </a:t>
            </a:r>
            <a:r>
              <a:rPr lang="en-US" sz="2000" dirty="0" err="1">
                <a:latin typeface="Courier New" panose="02070309020205020404" pitchFamily="49" charset="0"/>
                <a:cs typeface="Courier New" panose="02070309020205020404" pitchFamily="49" charset="0"/>
              </a:rPr>
              <a:t>freopen</a:t>
            </a:r>
            <a:r>
              <a:rPr lang="en-US" sz="2000" dirty="0">
                <a:latin typeface="Courier New" panose="02070309020205020404" pitchFamily="49" charset="0"/>
                <a:cs typeface="Courier New" panose="02070309020205020404" pitchFamily="49" charset="0"/>
              </a:rPr>
              <a:t>("myfile2.dat", "w+", stream);</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34603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FSCANF</a:t>
            </a:r>
            <a:endParaRPr lang="en-US" dirty="0"/>
          </a:p>
        </p:txBody>
      </p:sp>
      <p:sp>
        <p:nvSpPr>
          <p:cNvPr id="3" name="Content Placeholder 2"/>
          <p:cNvSpPr>
            <a:spLocks noGrp="1"/>
          </p:cNvSpPr>
          <p:nvPr>
            <p:ph idx="1"/>
          </p:nvPr>
        </p:nvSpPr>
        <p:spPr/>
        <p:txBody>
          <a:bodyPr>
            <a:normAutofit/>
          </a:bodyPr>
          <a:lstStyle/>
          <a:p>
            <a:r>
              <a:rPr lang="en-AU" sz="2000" b="1" dirty="0"/>
              <a:t>FSCANF – Read and format </a:t>
            </a:r>
            <a:r>
              <a:rPr lang="en-AU" sz="2000" b="1" dirty="0" smtClean="0"/>
              <a:t>data</a:t>
            </a:r>
            <a:endParaRPr lang="en-US" sz="2000" dirty="0"/>
          </a:p>
          <a:p>
            <a:r>
              <a:rPr lang="en-AU" sz="2000" dirty="0"/>
              <a:t>This function read and format data</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AU" sz="2000" b="1" i="1" dirty="0"/>
              <a:t>            </a:t>
            </a:r>
            <a:r>
              <a:rPr lang="en-AU" sz="2000" b="1" i="1" dirty="0" err="1"/>
              <a:t>int</a:t>
            </a:r>
            <a:r>
              <a:rPr lang="en-AU" sz="2000" b="1" i="1" dirty="0"/>
              <a:t> </a:t>
            </a:r>
            <a:r>
              <a:rPr lang="en-AU" sz="2000" b="1" i="1" dirty="0" err="1"/>
              <a:t>fscanf</a:t>
            </a:r>
            <a:r>
              <a:rPr lang="en-AU" sz="2000" b="1" i="1" dirty="0"/>
              <a:t> (FILE *:stream, </a:t>
            </a:r>
            <a:r>
              <a:rPr lang="en-AU" sz="2000" b="1" i="1" dirty="0" err="1"/>
              <a:t>const</a:t>
            </a:r>
            <a:r>
              <a:rPr lang="en-AU" sz="2000" b="1" i="1" dirty="0"/>
              <a:t> char *format, </a:t>
            </a:r>
            <a:r>
              <a:rPr lang="en-AU" sz="2000" b="1" i="1" dirty="0" smtClean="0"/>
              <a:t>…);</a:t>
            </a:r>
          </a:p>
          <a:p>
            <a:endParaRPr lang="en-US" sz="2000" dirty="0"/>
          </a:p>
          <a:p>
            <a:endParaRPr lang="en-US" sz="2000" b="1" u="sng"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87824825"/>
              </p:ext>
            </p:extLst>
          </p:nvPr>
        </p:nvGraphicFramePr>
        <p:xfrm>
          <a:off x="762000" y="3962400"/>
          <a:ext cx="7543800" cy="1524000"/>
        </p:xfrm>
        <a:graphic>
          <a:graphicData uri="http://schemas.openxmlformats.org/drawingml/2006/table">
            <a:tbl>
              <a:tblPr firstRow="1" firstCol="1" bandRow="1"/>
              <a:tblGrid>
                <a:gridCol w="3771900"/>
                <a:gridCol w="3771900"/>
              </a:tblGrid>
              <a:tr h="0">
                <a:tc>
                  <a:txBody>
                    <a:bodyPr/>
                    <a:lstStyle/>
                    <a:p>
                      <a:pPr marL="0" marR="0" algn="just">
                        <a:spcBef>
                          <a:spcPts val="1200"/>
                        </a:spcBef>
                        <a:spcAft>
                          <a:spcPts val="1200"/>
                        </a:spcAft>
                      </a:pPr>
                      <a:r>
                        <a:rPr lang="en-US" sz="2000" b="1" i="1">
                          <a:solidFill>
                            <a:srgbClr val="000000"/>
                          </a:solidFill>
                          <a:effectLst/>
                          <a:latin typeface="+mj-lt"/>
                          <a:ea typeface="Times New Roman"/>
                        </a:rPr>
                        <a:t>Stream</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solidFill>
                            <a:srgbClr val="000000"/>
                          </a:solidFill>
                          <a:effectLst/>
                          <a:latin typeface="+mj-lt"/>
                          <a:ea typeface="Times New Roman"/>
                        </a:rPr>
                        <a:t>The stream from which the text input will be read.</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marL="0" marR="0" algn="just">
                        <a:spcBef>
                          <a:spcPts val="1200"/>
                        </a:spcBef>
                        <a:spcAft>
                          <a:spcPts val="1200"/>
                        </a:spcAft>
                      </a:pPr>
                      <a:r>
                        <a:rPr lang="en-US" sz="2000" b="1" i="1">
                          <a:solidFill>
                            <a:srgbClr val="000000"/>
                          </a:solidFill>
                          <a:effectLst/>
                          <a:latin typeface="+mj-lt"/>
                          <a:ea typeface="Times New Roman"/>
                        </a:rPr>
                        <a:t>Format</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A specification of the format and conversions to be applied to the input text.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75697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FSCANF</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AU" sz="2000" b="1" i="1" dirty="0"/>
              <a:t>Other variants in C:</a:t>
            </a:r>
            <a:r>
              <a:rPr lang="en-AU" sz="2000" i="1" dirty="0"/>
              <a:t> </a:t>
            </a:r>
            <a:r>
              <a:rPr lang="en-AU" sz="2000" dirty="0" smtClean="0"/>
              <a:t>None</a:t>
            </a:r>
          </a:p>
          <a:p>
            <a:r>
              <a:rPr lang="en-AU" sz="2000" b="1" dirty="0"/>
              <a:t>Entry Conditions:</a:t>
            </a:r>
            <a:endParaRPr lang="en-US" sz="2000" dirty="0"/>
          </a:p>
          <a:p>
            <a:pPr lvl="1"/>
            <a:r>
              <a:rPr lang="en-US" sz="1800" dirty="0"/>
              <a:t>Specified</a:t>
            </a:r>
            <a:r>
              <a:rPr lang="en-US" sz="1600" dirty="0"/>
              <a:t> file should exist to perform </a:t>
            </a:r>
            <a:r>
              <a:rPr lang="en-US" sz="1600" dirty="0" smtClean="0"/>
              <a:t>scanning</a:t>
            </a:r>
          </a:p>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AU" sz="1800" dirty="0" err="1"/>
              <a:t>fscanf</a:t>
            </a:r>
            <a:r>
              <a:rPr lang="en-AU" sz="1800" dirty="0"/>
              <a:t> return the number of input items that were successfully matched and assigned. The return value does not include conversions that were performed but not assigned (for example, suppressed assignments).</a:t>
            </a:r>
            <a:endParaRPr lang="en-US" sz="1800" dirty="0"/>
          </a:p>
          <a:p>
            <a:pPr lvl="1"/>
            <a:r>
              <a:rPr lang="en-US" sz="1800" dirty="0"/>
              <a:t>The functions return EOF if there is an input failure before any conversion or if EOF is reached before any conversion. Therefore, a return value of 0 means that no fields were assigned; there was a matching failure before any conversion. Also, if there is an input failure, the file error indicator is set, which is not the case for a matching failure</a:t>
            </a: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50076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FSCANF</a:t>
            </a:r>
            <a:endParaRPr lang="en-US" dirty="0"/>
          </a:p>
        </p:txBody>
      </p:sp>
      <p:sp>
        <p:nvSpPr>
          <p:cNvPr id="3" name="Content Placeholder 2"/>
          <p:cNvSpPr>
            <a:spLocks noGrp="1"/>
          </p:cNvSpPr>
          <p:nvPr>
            <p:ph idx="1"/>
          </p:nvPr>
        </p:nvSpPr>
        <p:spPr/>
        <p:txBody>
          <a:bodyPr>
            <a:normAutofit/>
          </a:bodyPr>
          <a:lstStyle/>
          <a:p>
            <a:pPr lvl="1"/>
            <a:r>
              <a:rPr lang="en-US" sz="1800" dirty="0"/>
              <a:t>The </a:t>
            </a:r>
            <a:r>
              <a:rPr lang="en-US" sz="1800" dirty="0" err="1"/>
              <a:t>ferror</a:t>
            </a:r>
            <a:r>
              <a:rPr lang="en-US" sz="1800" dirty="0"/>
              <a:t> and </a:t>
            </a:r>
            <a:r>
              <a:rPr lang="en-US" sz="1800" dirty="0" err="1"/>
              <a:t>feof</a:t>
            </a:r>
            <a:r>
              <a:rPr lang="en-US" sz="1800" dirty="0"/>
              <a:t> functions are used to distinguish between a read error and an EOF.</a:t>
            </a:r>
          </a:p>
          <a:p>
            <a:pPr lvl="1"/>
            <a:r>
              <a:rPr lang="en-US" sz="1800" b="1" dirty="0"/>
              <a:t>Note:</a:t>
            </a:r>
            <a:r>
              <a:rPr lang="en-US" sz="1800" dirty="0"/>
              <a:t> EOF is reached only when an attempt is made to read beyond the last byte of data.</a:t>
            </a:r>
          </a:p>
          <a:p>
            <a:pPr lvl="1"/>
            <a:r>
              <a:rPr lang="en-US" sz="1800" dirty="0"/>
              <a:t>Reading up to and including the last byte of data does </a:t>
            </a:r>
            <a:r>
              <a:rPr lang="en-US" sz="1800" b="1" i="1" dirty="0"/>
              <a:t>not</a:t>
            </a:r>
            <a:r>
              <a:rPr lang="en-US" sz="1800" dirty="0"/>
              <a:t> turn on the EOF indicator.</a:t>
            </a:r>
          </a:p>
          <a:p>
            <a:r>
              <a:rPr lang="en-AU" sz="2000" b="1" dirty="0"/>
              <a:t>Exception: </a:t>
            </a:r>
            <a:r>
              <a:rPr lang="en-AU" sz="2000" dirty="0" smtClean="0"/>
              <a:t>None</a:t>
            </a:r>
          </a:p>
          <a:p>
            <a:r>
              <a:rPr lang="en-AU" sz="2000" b="1" dirty="0"/>
              <a:t>Programming Consideration: </a:t>
            </a:r>
            <a:r>
              <a:rPr lang="en-US" sz="2000" dirty="0"/>
              <a:t>None </a:t>
            </a:r>
            <a:endParaRPr lang="en-US" sz="2000" dirty="0" smtClean="0"/>
          </a:p>
          <a:p>
            <a:r>
              <a:rPr lang="en-AU" sz="2000" b="1" dirty="0"/>
              <a:t>Example:</a:t>
            </a:r>
            <a:endParaRPr lang="en-US" sz="2000" dirty="0"/>
          </a:p>
          <a:p>
            <a:r>
              <a:rPr lang="en-AU" sz="2000" b="1" dirty="0"/>
              <a:t>Assembler: </a:t>
            </a:r>
            <a:r>
              <a:rPr lang="en-AU" sz="2000" dirty="0"/>
              <a:t>None</a:t>
            </a:r>
            <a:r>
              <a:rPr lang="en-AU" sz="2000" b="1" dirty="0"/>
              <a:t> </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401609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7" name="Title 1"/>
          <p:cNvSpPr txBox="1">
            <a:spLocks/>
          </p:cNvSpPr>
          <p:nvPr/>
        </p:nvSpPr>
        <p:spPr>
          <a:xfrm>
            <a:off x="743857"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8" name="Title 1"/>
          <p:cNvSpPr txBox="1">
            <a:spLocks/>
          </p:cNvSpPr>
          <p:nvPr/>
        </p:nvSpPr>
        <p:spPr>
          <a:xfrm>
            <a:off x="486228" y="228600"/>
            <a:ext cx="8440057"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a:t>Illustration of a </a:t>
            </a:r>
            <a:r>
              <a:rPr lang="en-AU" dirty="0" err="1"/>
              <a:t>Cardmember</a:t>
            </a:r>
            <a:r>
              <a:rPr lang="en-AU" dirty="0"/>
              <a:t> </a:t>
            </a:r>
            <a:r>
              <a:rPr lang="en-AU" dirty="0" smtClean="0"/>
              <a:t>Database – Fixed and Pool Files</a:t>
            </a:r>
            <a:endParaRPr lang="en-US" dirty="0"/>
          </a:p>
        </p:txBody>
      </p:sp>
      <p:sp>
        <p:nvSpPr>
          <p:cNvPr id="3" name="Content Placeholder 2"/>
          <p:cNvSpPr>
            <a:spLocks noGrp="1"/>
          </p:cNvSpPr>
          <p:nvPr>
            <p:ph idx="1"/>
          </p:nvPr>
        </p:nvSpPr>
        <p:spPr>
          <a:xfrm>
            <a:off x="486228" y="1676401"/>
            <a:ext cx="8229600" cy="4684616"/>
          </a:xfrm>
        </p:spPr>
        <p:txBody>
          <a:bodyPr>
            <a:normAutofit/>
          </a:bodyPr>
          <a:lstStyle/>
          <a:p>
            <a:pPr lvl="0"/>
            <a:r>
              <a:rPr lang="en-US" sz="2000" dirty="0"/>
              <a:t>Let us say an ordinal(“S”) does not have enough space to accommodate a new name, a pool file is requested and the new information is stored in the pool file. </a:t>
            </a:r>
          </a:p>
          <a:p>
            <a:pPr lvl="0"/>
            <a:r>
              <a:rPr lang="en-US" sz="2000" dirty="0"/>
              <a:t>The pool file is then chained to the ordinal (a fixed file). The fixed file is called the </a:t>
            </a:r>
            <a:r>
              <a:rPr lang="en-US" sz="2000" b="1" dirty="0"/>
              <a:t>prime</a:t>
            </a:r>
            <a:r>
              <a:rPr lang="en-US" sz="2000" dirty="0"/>
              <a:t> and the chained pool file(s) are called as </a:t>
            </a:r>
            <a:r>
              <a:rPr lang="en-US" sz="2000" b="1" dirty="0"/>
              <a:t>overflows</a:t>
            </a:r>
            <a:r>
              <a:rPr lang="en-US" sz="2000" dirty="0"/>
              <a:t>.</a:t>
            </a:r>
          </a:p>
          <a:p>
            <a:pPr marL="0" indent="0">
              <a:buNone/>
            </a:pPr>
            <a:endParaRPr lang="en-US" sz="2000" dirty="0"/>
          </a:p>
        </p:txBody>
      </p:sp>
    </p:spTree>
    <p:extLst>
      <p:ext uri="{BB962C8B-B14F-4D97-AF65-F5344CB8AC3E}">
        <p14:creationId xmlns:p14="http://schemas.microsoft.com/office/powerpoint/2010/main" val="157562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886"/>
            <a:ext cx="8229600" cy="1143000"/>
          </a:xfrm>
        </p:spPr>
        <p:txBody>
          <a:bodyPr>
            <a:normAutofit/>
          </a:bodyPr>
          <a:lstStyle/>
          <a:p>
            <a:r>
              <a:rPr lang="en-AU" dirty="0" smtClean="0"/>
              <a:t>FSCANF</a:t>
            </a:r>
            <a:endParaRPr lang="en-US" dirty="0"/>
          </a:p>
        </p:txBody>
      </p:sp>
      <p:sp>
        <p:nvSpPr>
          <p:cNvPr id="3" name="Content Placeholder 2"/>
          <p:cNvSpPr>
            <a:spLocks noGrp="1"/>
          </p:cNvSpPr>
          <p:nvPr>
            <p:ph idx="1"/>
          </p:nvPr>
        </p:nvSpPr>
        <p:spPr>
          <a:xfrm>
            <a:off x="457200" y="914400"/>
            <a:ext cx="8229600" cy="5379027"/>
          </a:xfrm>
        </p:spPr>
        <p:txBody>
          <a:bodyPr>
            <a:noAutofit/>
          </a:bodyPr>
          <a:lstStyle/>
          <a:p>
            <a:r>
              <a:rPr lang="en-AU" sz="2000" b="1" dirty="0" smtClean="0"/>
              <a:t>C:</a:t>
            </a:r>
            <a:r>
              <a:rPr lang="en-US" sz="2000" i="1" dirty="0" smtClean="0"/>
              <a:t>The following example opens the file myfile.dat for reading and then scans this file for a string, a long integer value, a character, and a floating-point value.</a:t>
            </a:r>
            <a:endParaRPr lang="en-US" sz="2000" dirty="0" smtClean="0"/>
          </a:p>
          <a:p>
            <a:pPr marL="0" indent="0">
              <a:buNone/>
            </a:pPr>
            <a:r>
              <a:rPr lang="en-AU" sz="2000" dirty="0" smtClean="0">
                <a:latin typeface="Courier New" panose="02070309020205020404" pitchFamily="49" charset="0"/>
                <a:cs typeface="Courier New" panose="02070309020205020404" pitchFamily="49" charset="0"/>
              </a:rPr>
              <a:t>#</a:t>
            </a:r>
            <a:r>
              <a:rPr lang="en-AU" sz="2000" dirty="0">
                <a:latin typeface="Courier New" panose="02070309020205020404" pitchFamily="49" charset="0"/>
                <a:cs typeface="Courier New" panose="02070309020205020404" pitchFamily="49" charset="0"/>
              </a:rPr>
              <a:t>include &lt;</a:t>
            </a:r>
            <a:r>
              <a:rPr lang="en-AU" sz="2000" dirty="0" err="1">
                <a:latin typeface="Courier New" panose="02070309020205020404" pitchFamily="49" charset="0"/>
                <a:cs typeface="Courier New" panose="02070309020205020404" pitchFamily="49" charset="0"/>
              </a:rPr>
              <a:t>stdio.h</a:t>
            </a:r>
            <a:r>
              <a:rPr lang="en-AU" sz="2000" dirty="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#define  MAX_LEN  </a:t>
            </a:r>
            <a:r>
              <a:rPr lang="en-AU" sz="2000" dirty="0" smtClean="0">
                <a:latin typeface="Courier New" panose="02070309020205020404" pitchFamily="49" charset="0"/>
                <a:cs typeface="Courier New" panose="02070309020205020404" pitchFamily="49" charset="0"/>
              </a:rPr>
              <a:t>80</a:t>
            </a:r>
            <a:endParaRPr lang="en-US" sz="2000" dirty="0">
              <a:latin typeface="Courier New" panose="02070309020205020404" pitchFamily="49" charset="0"/>
              <a:cs typeface="Courier New" panose="02070309020205020404" pitchFamily="49" charset="0"/>
            </a:endParaRPr>
          </a:p>
          <a:p>
            <a:pPr marL="0" indent="0">
              <a:buNone/>
            </a:pPr>
            <a:r>
              <a:rPr lang="en-AU" sz="2000" dirty="0" err="1">
                <a:latin typeface="Courier New" panose="02070309020205020404" pitchFamily="49" charset="0"/>
                <a:cs typeface="Courier New" panose="02070309020205020404" pitchFamily="49" charset="0"/>
              </a:rPr>
              <a:t>int</a:t>
            </a:r>
            <a:r>
              <a:rPr lang="en-AU" sz="2000" dirty="0">
                <a:latin typeface="Courier New" panose="02070309020205020404" pitchFamily="49" charset="0"/>
                <a:cs typeface="Courier New" panose="02070309020205020404" pitchFamily="49" charset="0"/>
              </a:rPr>
              <a:t> main(void)</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FILE *stream;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long l;</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float </a:t>
            </a:r>
            <a:r>
              <a:rPr lang="en-AU" sz="2000" dirty="0" err="1">
                <a:latin typeface="Courier New" panose="02070309020205020404" pitchFamily="49" charset="0"/>
                <a:cs typeface="Courier New" panose="02070309020205020404" pitchFamily="49" charset="0"/>
              </a:rPr>
              <a:t>fp</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char s[MAX_LEN + 1];</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char c</a:t>
            </a:r>
            <a:r>
              <a:rPr lang="en-AU"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stream = </a:t>
            </a:r>
            <a:r>
              <a:rPr lang="en-AU" sz="2000" dirty="0" err="1">
                <a:latin typeface="Courier New" panose="02070309020205020404" pitchFamily="49" charset="0"/>
                <a:cs typeface="Courier New" panose="02070309020205020404" pitchFamily="49" charset="0"/>
              </a:rPr>
              <a:t>fopen</a:t>
            </a:r>
            <a:r>
              <a:rPr lang="en-AU" sz="2000" dirty="0">
                <a:latin typeface="Courier New" panose="02070309020205020404" pitchFamily="49" charset="0"/>
                <a:cs typeface="Courier New" panose="02070309020205020404" pitchFamily="49" charset="0"/>
              </a:rPr>
              <a:t>("myfile.dat", "r</a:t>
            </a:r>
            <a:r>
              <a:rPr lang="en-AU"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2353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FSCANF</a:t>
            </a:r>
            <a:endParaRPr lang="en-US" dirty="0"/>
          </a:p>
        </p:txBody>
      </p:sp>
      <p:sp>
        <p:nvSpPr>
          <p:cNvPr id="3" name="Content Placeholder 2"/>
          <p:cNvSpPr>
            <a:spLocks noGrp="1"/>
          </p:cNvSpPr>
          <p:nvPr>
            <p:ph idx="1"/>
          </p:nvPr>
        </p:nvSpPr>
        <p:spPr/>
        <p:txBody>
          <a:bodyPr>
            <a:normAutofit/>
          </a:bodyPr>
          <a:lstStyle/>
          <a:p>
            <a:pPr marL="0" indent="0">
              <a:buNone/>
            </a:pPr>
            <a:r>
              <a:rPr lang="en-AU" sz="2000" dirty="0">
                <a:latin typeface="Courier New" panose="02070309020205020404" pitchFamily="49" charset="0"/>
                <a:cs typeface="Courier New" panose="02070309020205020404" pitchFamily="49" charset="0"/>
              </a:rPr>
              <a:t>/* Put in various data. */</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fscanf</a:t>
            </a:r>
            <a:r>
              <a:rPr lang="en-AU" sz="2000" dirty="0">
                <a:latin typeface="Courier New" panose="02070309020205020404" pitchFamily="49" charset="0"/>
                <a:cs typeface="Courier New" panose="02070309020205020404" pitchFamily="49" charset="0"/>
              </a:rPr>
              <a:t>(stream, "%s", &amp;s[0]);</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fscanf</a:t>
            </a:r>
            <a:r>
              <a:rPr lang="en-AU" sz="2000" dirty="0">
                <a:latin typeface="Courier New" panose="02070309020205020404" pitchFamily="49" charset="0"/>
                <a:cs typeface="Courier New" panose="02070309020205020404" pitchFamily="49" charset="0"/>
              </a:rPr>
              <a:t>(stream, "%</a:t>
            </a:r>
            <a:r>
              <a:rPr lang="en-AU" sz="2000" dirty="0" err="1">
                <a:latin typeface="Courier New" panose="02070309020205020404" pitchFamily="49" charset="0"/>
                <a:cs typeface="Courier New" panose="02070309020205020404" pitchFamily="49" charset="0"/>
              </a:rPr>
              <a:t>ld</a:t>
            </a:r>
            <a:r>
              <a:rPr lang="en-AU" sz="2000" dirty="0">
                <a:latin typeface="Courier New" panose="02070309020205020404" pitchFamily="49" charset="0"/>
                <a:cs typeface="Courier New" panose="02070309020205020404" pitchFamily="49" charset="0"/>
              </a:rPr>
              <a:t>", &amp;l);</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fscanf</a:t>
            </a:r>
            <a:r>
              <a:rPr lang="en-AU" sz="2000" dirty="0">
                <a:latin typeface="Courier New" panose="02070309020205020404" pitchFamily="49" charset="0"/>
                <a:cs typeface="Courier New" panose="02070309020205020404" pitchFamily="49" charset="0"/>
              </a:rPr>
              <a:t>(stream, "%c", &amp;c);</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fscanf</a:t>
            </a:r>
            <a:r>
              <a:rPr lang="en-AU" sz="2000" dirty="0">
                <a:latin typeface="Courier New" panose="02070309020205020404" pitchFamily="49" charset="0"/>
                <a:cs typeface="Courier New" panose="02070309020205020404" pitchFamily="49" charset="0"/>
              </a:rPr>
              <a:t>(stream, "%f", &amp;</a:t>
            </a:r>
            <a:r>
              <a:rPr lang="en-AU" sz="2000" dirty="0" err="1">
                <a:latin typeface="Courier New" panose="02070309020205020404" pitchFamily="49" charset="0"/>
                <a:cs typeface="Courier New" panose="02070309020205020404" pitchFamily="49" charset="0"/>
              </a:rPr>
              <a:t>fp</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printf</a:t>
            </a:r>
            <a:r>
              <a:rPr lang="en-AU" sz="2000" dirty="0">
                <a:latin typeface="Courier New" panose="02070309020205020404" pitchFamily="49" charset="0"/>
                <a:cs typeface="Courier New" panose="02070309020205020404" pitchFamily="49" charset="0"/>
              </a:rPr>
              <a:t>("string = %s\n", s);</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printf</a:t>
            </a:r>
            <a:r>
              <a:rPr lang="en-AU" sz="2000" dirty="0">
                <a:latin typeface="Courier New" panose="02070309020205020404" pitchFamily="49" charset="0"/>
                <a:cs typeface="Courier New" panose="02070309020205020404" pitchFamily="49" charset="0"/>
              </a:rPr>
              <a:t>("long double = %</a:t>
            </a:r>
            <a:r>
              <a:rPr lang="en-AU" sz="2000" dirty="0" err="1">
                <a:latin typeface="Courier New" panose="02070309020205020404" pitchFamily="49" charset="0"/>
                <a:cs typeface="Courier New" panose="02070309020205020404" pitchFamily="49" charset="0"/>
              </a:rPr>
              <a:t>ld</a:t>
            </a:r>
            <a:r>
              <a:rPr lang="en-AU" sz="2000" dirty="0">
                <a:latin typeface="Courier New" panose="02070309020205020404" pitchFamily="49" charset="0"/>
                <a:cs typeface="Courier New" panose="02070309020205020404" pitchFamily="49" charset="0"/>
              </a:rPr>
              <a:t>\n", l);</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printf</a:t>
            </a:r>
            <a:r>
              <a:rPr lang="en-AU" sz="2000" dirty="0">
                <a:latin typeface="Courier New" panose="02070309020205020404" pitchFamily="49" charset="0"/>
                <a:cs typeface="Courier New" panose="02070309020205020404" pitchFamily="49" charset="0"/>
              </a:rPr>
              <a:t>("char = %c\n", c);</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printf</a:t>
            </a:r>
            <a:r>
              <a:rPr lang="en-AU" sz="2000" dirty="0">
                <a:latin typeface="Courier New" panose="02070309020205020404" pitchFamily="49" charset="0"/>
                <a:cs typeface="Courier New" panose="02070309020205020404" pitchFamily="49" charset="0"/>
              </a:rPr>
              <a:t>("float = %f\n", </a:t>
            </a:r>
            <a:r>
              <a:rPr lang="en-AU" sz="2000" dirty="0" err="1">
                <a:latin typeface="Courier New" panose="02070309020205020404" pitchFamily="49" charset="0"/>
                <a:cs typeface="Courier New" panose="02070309020205020404" pitchFamily="49" charset="0"/>
              </a:rPr>
              <a:t>fp</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424853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FPRINTF</a:t>
            </a:r>
            <a:endParaRPr lang="en-US" dirty="0"/>
          </a:p>
        </p:txBody>
      </p:sp>
      <p:sp>
        <p:nvSpPr>
          <p:cNvPr id="3" name="Content Placeholder 2"/>
          <p:cNvSpPr>
            <a:spLocks noGrp="1"/>
          </p:cNvSpPr>
          <p:nvPr>
            <p:ph idx="1"/>
          </p:nvPr>
        </p:nvSpPr>
        <p:spPr/>
        <p:txBody>
          <a:bodyPr>
            <a:normAutofit/>
          </a:bodyPr>
          <a:lstStyle/>
          <a:p>
            <a:pPr marL="342900" lvl="2" indent="-342900"/>
            <a:r>
              <a:rPr lang="en-AU" sz="2000" b="1" dirty="0"/>
              <a:t>FPRINTF – Format and write data</a:t>
            </a:r>
            <a:endParaRPr lang="en-US" sz="2000" b="1" u="sng" dirty="0"/>
          </a:p>
          <a:p>
            <a:r>
              <a:rPr lang="en-AU" sz="2000" dirty="0"/>
              <a:t>This function formats and writes data to a stream</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AU" sz="2000" b="1" i="1" dirty="0"/>
              <a:t>           </a:t>
            </a:r>
            <a:r>
              <a:rPr lang="en-AU" sz="2000" b="1" dirty="0" err="1"/>
              <a:t>int</a:t>
            </a:r>
            <a:r>
              <a:rPr lang="en-AU" sz="2000" b="1" dirty="0"/>
              <a:t> </a:t>
            </a:r>
            <a:r>
              <a:rPr lang="en-AU" sz="2000" b="1" dirty="0" err="1"/>
              <a:t>fprintf</a:t>
            </a:r>
            <a:r>
              <a:rPr lang="en-AU" sz="2000" b="1" dirty="0"/>
              <a:t>(FILE *stream, </a:t>
            </a:r>
            <a:r>
              <a:rPr lang="en-AU" sz="2000" b="1" dirty="0" err="1"/>
              <a:t>const</a:t>
            </a:r>
            <a:r>
              <a:rPr lang="en-AU" sz="2000" b="1" dirty="0"/>
              <a:t> char *format, </a:t>
            </a:r>
            <a:r>
              <a:rPr lang="en-AU" sz="2000" b="1" dirty="0" smtClean="0"/>
              <a:t>…);</a:t>
            </a:r>
          </a:p>
          <a:p>
            <a:endParaRPr lang="en-AU" sz="2000" b="1" i="1" dirty="0"/>
          </a:p>
          <a:p>
            <a:endParaRPr lang="en-AU" sz="2000" b="1" i="1" dirty="0" smtClean="0"/>
          </a:p>
          <a:p>
            <a:endParaRPr lang="en-AU" sz="2000" b="1" i="1" dirty="0"/>
          </a:p>
          <a:p>
            <a:endParaRPr lang="en-AU" sz="2000" b="1" i="1" dirty="0" smtClean="0"/>
          </a:p>
          <a:p>
            <a:r>
              <a:rPr lang="en-AU" sz="2000" b="1" i="1" dirty="0"/>
              <a:t>Other variants in C:</a:t>
            </a:r>
            <a:r>
              <a:rPr lang="en-AU" sz="2000" i="1" dirty="0"/>
              <a:t> </a:t>
            </a:r>
            <a:r>
              <a:rPr lang="en-AU" sz="2000" dirty="0"/>
              <a:t>None</a:t>
            </a:r>
            <a:endParaRPr lang="en-AU" sz="2000" b="1" i="1" dirty="0" smtClean="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14330999"/>
              </p:ext>
            </p:extLst>
          </p:nvPr>
        </p:nvGraphicFramePr>
        <p:xfrm>
          <a:off x="838200" y="4038600"/>
          <a:ext cx="7543800" cy="914400"/>
        </p:xfrm>
        <a:graphic>
          <a:graphicData uri="http://schemas.openxmlformats.org/drawingml/2006/table">
            <a:tbl>
              <a:tblPr firstRow="1" firstCol="1" bandRow="1"/>
              <a:tblGrid>
                <a:gridCol w="3771900"/>
                <a:gridCol w="3771900"/>
              </a:tblGrid>
              <a:tr h="304800">
                <a:tc>
                  <a:txBody>
                    <a:bodyPr/>
                    <a:lstStyle/>
                    <a:p>
                      <a:pPr marL="0" marR="0" algn="just">
                        <a:spcBef>
                          <a:spcPts val="1200"/>
                        </a:spcBef>
                        <a:spcAft>
                          <a:spcPts val="1200"/>
                        </a:spcAft>
                      </a:pPr>
                      <a:r>
                        <a:rPr lang="en-US" sz="2000" b="1" i="1" dirty="0">
                          <a:solidFill>
                            <a:srgbClr val="000000"/>
                          </a:solidFill>
                          <a:effectLst/>
                          <a:latin typeface="+mj-lt"/>
                          <a:ea typeface="Times New Roman"/>
                        </a:rPr>
                        <a:t>Stream</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solidFill>
                            <a:srgbClr val="000000"/>
                          </a:solidFill>
                          <a:effectLst/>
                          <a:latin typeface="+mj-lt"/>
                          <a:ea typeface="Times New Roman"/>
                        </a:rPr>
                        <a:t>The stream to be written.</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04800">
                <a:tc>
                  <a:txBody>
                    <a:bodyPr/>
                    <a:lstStyle/>
                    <a:p>
                      <a:pPr marL="0" marR="0" algn="just">
                        <a:spcBef>
                          <a:spcPts val="1200"/>
                        </a:spcBef>
                        <a:spcAft>
                          <a:spcPts val="1200"/>
                        </a:spcAft>
                      </a:pPr>
                      <a:r>
                        <a:rPr lang="en-US" sz="2000" b="1" i="1">
                          <a:solidFill>
                            <a:srgbClr val="000000"/>
                          </a:solidFill>
                          <a:effectLst/>
                          <a:latin typeface="+mj-lt"/>
                          <a:ea typeface="Times New Roman"/>
                        </a:rPr>
                        <a:t>Format</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A specification of the output text format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15515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FPRINTF</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r>
              <a:rPr lang="en-AU" sz="2000" b="1" dirty="0"/>
              <a:t>Entry Conditions:</a:t>
            </a:r>
            <a:endParaRPr lang="en-US" sz="2000" dirty="0"/>
          </a:p>
          <a:p>
            <a:r>
              <a:rPr lang="en-US" sz="2000" dirty="0"/>
              <a:t>Specified file should exist in order to write data to the </a:t>
            </a:r>
            <a:r>
              <a:rPr lang="en-US" sz="2000" dirty="0" smtClean="0"/>
              <a:t>file</a:t>
            </a:r>
          </a:p>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AU" sz="1800" dirty="0"/>
              <a:t>If successful the </a:t>
            </a:r>
            <a:r>
              <a:rPr lang="en-AU" sz="1800" dirty="0" err="1"/>
              <a:t>fprintf</a:t>
            </a:r>
            <a:r>
              <a:rPr lang="en-AU" sz="1800" dirty="0"/>
              <a:t> function return the number of characters written. The ending null character is not counted.</a:t>
            </a:r>
            <a:endParaRPr lang="en-US" sz="1800" dirty="0"/>
          </a:p>
          <a:p>
            <a:pPr lvl="1"/>
            <a:r>
              <a:rPr lang="en-AU" sz="1800" dirty="0"/>
              <a:t>A negative value indicates that an output error has occurred</a:t>
            </a:r>
            <a:r>
              <a:rPr lang="en-AU" sz="1800" dirty="0" smtClean="0"/>
              <a:t>.</a:t>
            </a:r>
          </a:p>
          <a:p>
            <a:r>
              <a:rPr lang="en-AU" sz="2000" b="1" dirty="0"/>
              <a:t>Exception: </a:t>
            </a:r>
            <a:r>
              <a:rPr lang="en-AU" sz="2000" dirty="0" smtClean="0"/>
              <a:t>None</a:t>
            </a:r>
          </a:p>
          <a:p>
            <a:r>
              <a:rPr lang="en-AU" sz="2000" b="1" dirty="0"/>
              <a:t>Programming Consideration: </a:t>
            </a:r>
            <a:endParaRPr lang="en-US" sz="2000" dirty="0"/>
          </a:p>
          <a:p>
            <a:pPr lvl="1"/>
            <a:r>
              <a:rPr lang="en-AU" sz="1800" dirty="0"/>
              <a:t>The z/TPF collection support file system does not support creating, updating, or deleting files in 1052 or UTIL state. Special files may or may not be writable in 1052 or UTIL state depending on the device driver implementation</a:t>
            </a:r>
            <a:r>
              <a:rPr lang="en-AU" sz="1600" dirty="0"/>
              <a:t>. </a:t>
            </a:r>
            <a:endParaRPr lang="en-US" sz="16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1592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FPRINTF</a:t>
            </a:r>
            <a:endParaRPr lang="en-US" dirty="0"/>
          </a:p>
        </p:txBody>
      </p:sp>
      <p:sp>
        <p:nvSpPr>
          <p:cNvPr id="3" name="Content Placeholder 2"/>
          <p:cNvSpPr>
            <a:spLocks noGrp="1"/>
          </p:cNvSpPr>
          <p:nvPr>
            <p:ph idx="1"/>
          </p:nvPr>
        </p:nvSpPr>
        <p:spPr/>
        <p:txBody>
          <a:bodyPr>
            <a:normAutofit/>
          </a:bodyPr>
          <a:lstStyle/>
          <a:p>
            <a:r>
              <a:rPr lang="en-AU" sz="2000" b="1" dirty="0"/>
              <a:t>Example:</a:t>
            </a:r>
            <a:endParaRPr lang="en-US" sz="2000" dirty="0"/>
          </a:p>
          <a:p>
            <a:r>
              <a:rPr lang="en-AU" sz="2000" b="1" dirty="0"/>
              <a:t>Assembler:</a:t>
            </a:r>
            <a:r>
              <a:rPr lang="en-AU" sz="2000" dirty="0"/>
              <a:t> None</a:t>
            </a:r>
            <a:r>
              <a:rPr lang="en-AU" sz="2000" b="1" dirty="0"/>
              <a:t>	</a:t>
            </a:r>
            <a:endParaRPr lang="en-US" sz="2000" dirty="0"/>
          </a:p>
          <a:p>
            <a:r>
              <a:rPr lang="en-AU" sz="2000" b="1" dirty="0"/>
              <a:t>C:</a:t>
            </a:r>
            <a:endParaRPr lang="en-US" sz="2000" dirty="0"/>
          </a:p>
          <a:p>
            <a:pPr marL="0" indent="0">
              <a:buNone/>
            </a:pPr>
            <a:r>
              <a:rPr lang="en-US" sz="2000" i="1" dirty="0"/>
              <a:t>The following example opens the file myfile.dat for writing</a:t>
            </a:r>
            <a:endParaRPr lang="en-US" sz="2000" dirty="0"/>
          </a:p>
          <a:p>
            <a:pPr marL="0" indent="0">
              <a:buNone/>
            </a:pPr>
            <a:r>
              <a:rPr lang="en-AU" sz="2000" dirty="0">
                <a:latin typeface="Courier New" panose="02070309020205020404" pitchFamily="49" charset="0"/>
                <a:cs typeface="Courier New" panose="02070309020205020404" pitchFamily="49" charset="0"/>
              </a:rPr>
              <a:t>#include &lt;</a:t>
            </a:r>
            <a:r>
              <a:rPr lang="en-AU" sz="2000" dirty="0" err="1">
                <a:latin typeface="Courier New" panose="02070309020205020404" pitchFamily="49" charset="0"/>
                <a:cs typeface="Courier New" panose="02070309020205020404" pitchFamily="49" charset="0"/>
              </a:rPr>
              <a:t>stdio.h</a:t>
            </a:r>
            <a:r>
              <a:rPr lang="en-AU" sz="2000" dirty="0">
                <a:latin typeface="Courier New" panose="02070309020205020404" pitchFamily="49" charset="0"/>
                <a:cs typeface="Courier New" panose="02070309020205020404" pitchFamily="49" charset="0"/>
              </a:rPr>
              <a:t>&gt; </a:t>
            </a:r>
            <a:endParaRPr lang="en-US" sz="2000" dirty="0">
              <a:latin typeface="Courier New" panose="02070309020205020404" pitchFamily="49" charset="0"/>
              <a:cs typeface="Courier New" panose="02070309020205020404" pitchFamily="49" charset="0"/>
            </a:endParaRPr>
          </a:p>
          <a:p>
            <a:pPr marL="0" indent="0">
              <a:buNone/>
            </a:pPr>
            <a:r>
              <a:rPr lang="en-AU" sz="2000" dirty="0" err="1">
                <a:latin typeface="Courier New" panose="02070309020205020404" pitchFamily="49" charset="0"/>
                <a:cs typeface="Courier New" panose="02070309020205020404" pitchFamily="49" charset="0"/>
              </a:rPr>
              <a:t>int</a:t>
            </a:r>
            <a:r>
              <a:rPr lang="en-AU" sz="2000" dirty="0">
                <a:latin typeface="Courier New" panose="02070309020205020404" pitchFamily="49" charset="0"/>
                <a:cs typeface="Courier New" panose="02070309020205020404" pitchFamily="49" charset="0"/>
              </a:rPr>
              <a:t> main(void)</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FILE *stream;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char *s=”Test of </a:t>
            </a:r>
            <a:r>
              <a:rPr lang="en-AU" sz="2000" dirty="0" err="1">
                <a:latin typeface="Courier New" panose="02070309020205020404" pitchFamily="49" charset="0"/>
                <a:cs typeface="Courier New" panose="02070309020205020404" pitchFamily="49" charset="0"/>
              </a:rPr>
              <a:t>fprintf</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stream = </a:t>
            </a:r>
            <a:r>
              <a:rPr lang="en-AU" sz="2000" dirty="0" err="1">
                <a:latin typeface="Courier New" panose="02070309020205020404" pitchFamily="49" charset="0"/>
                <a:cs typeface="Courier New" panose="02070309020205020404" pitchFamily="49" charset="0"/>
              </a:rPr>
              <a:t>fopen</a:t>
            </a:r>
            <a:r>
              <a:rPr lang="en-AU" sz="2000" dirty="0">
                <a:latin typeface="Courier New" panose="02070309020205020404" pitchFamily="49" charset="0"/>
                <a:cs typeface="Courier New" panose="02070309020205020404" pitchFamily="49" charset="0"/>
              </a:rPr>
              <a:t>("myfile.dat", "w");</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fprintf</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stream,"string</a:t>
            </a:r>
            <a:r>
              <a:rPr lang="en-AU" sz="2000" dirty="0">
                <a:latin typeface="Courier New" panose="02070309020205020404" pitchFamily="49" charset="0"/>
                <a:cs typeface="Courier New" panose="02070309020205020404" pitchFamily="49" charset="0"/>
              </a:rPr>
              <a:t> = %s\n", s);</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8436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FSEEK</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AU" sz="2000" b="1" dirty="0"/>
              <a:t>FSEEK – Change file </a:t>
            </a:r>
            <a:r>
              <a:rPr lang="en-AU" sz="2000" b="1" dirty="0" smtClean="0"/>
              <a:t>position</a:t>
            </a:r>
            <a:endParaRPr lang="en-US" sz="2000" dirty="0"/>
          </a:p>
          <a:p>
            <a:r>
              <a:rPr lang="en-AU" sz="2000" dirty="0"/>
              <a:t>This function sets a file position</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AU" sz="2000" b="1" dirty="0"/>
              <a:t>              </a:t>
            </a:r>
            <a:r>
              <a:rPr lang="en-AU" sz="2000" b="1" dirty="0" err="1"/>
              <a:t>int</a:t>
            </a:r>
            <a:r>
              <a:rPr lang="en-AU" sz="2000" b="1" dirty="0"/>
              <a:t> </a:t>
            </a:r>
            <a:r>
              <a:rPr lang="en-AU" sz="2000" b="1" dirty="0" err="1"/>
              <a:t>fseek</a:t>
            </a:r>
            <a:r>
              <a:rPr lang="en-AU" sz="2000" b="1" dirty="0"/>
              <a:t>(FILE *stream, long </a:t>
            </a:r>
            <a:r>
              <a:rPr lang="en-AU" sz="2000" b="1" dirty="0" err="1"/>
              <a:t>int</a:t>
            </a:r>
            <a:r>
              <a:rPr lang="en-AU" sz="2000" b="1" dirty="0"/>
              <a:t> offset, </a:t>
            </a:r>
            <a:r>
              <a:rPr lang="en-AU" sz="2000" b="1" dirty="0" err="1"/>
              <a:t>int</a:t>
            </a:r>
            <a:r>
              <a:rPr lang="en-AU" sz="2000" b="1" dirty="0"/>
              <a:t> origin</a:t>
            </a:r>
            <a:r>
              <a:rPr lang="en-AU" sz="2000" b="1" dirty="0" smtClean="0"/>
              <a:t>);</a:t>
            </a:r>
          </a:p>
          <a:p>
            <a:endParaRPr lang="en-US" sz="2000" dirty="0"/>
          </a:p>
          <a:p>
            <a:endParaRPr lang="en-US" sz="2000" b="1" u="sng"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86519656"/>
              </p:ext>
            </p:extLst>
          </p:nvPr>
        </p:nvGraphicFramePr>
        <p:xfrm>
          <a:off x="1008743" y="3733800"/>
          <a:ext cx="6705600" cy="1219200"/>
        </p:xfrm>
        <a:graphic>
          <a:graphicData uri="http://schemas.openxmlformats.org/drawingml/2006/table">
            <a:tbl>
              <a:tblPr firstRow="1" firstCol="1" bandRow="1"/>
              <a:tblGrid>
                <a:gridCol w="2824480"/>
                <a:gridCol w="3881120"/>
              </a:tblGrid>
              <a:tr h="0">
                <a:tc>
                  <a:txBody>
                    <a:bodyPr/>
                    <a:lstStyle/>
                    <a:p>
                      <a:pPr marL="0" marR="0" algn="just">
                        <a:spcBef>
                          <a:spcPts val="1200"/>
                        </a:spcBef>
                        <a:spcAft>
                          <a:spcPts val="1200"/>
                        </a:spcAft>
                      </a:pPr>
                      <a:r>
                        <a:rPr lang="en-US" sz="2000" b="1" i="1" dirty="0">
                          <a:solidFill>
                            <a:srgbClr val="000000"/>
                          </a:solidFill>
                          <a:effectLst/>
                          <a:latin typeface="Arial"/>
                          <a:ea typeface="Times New Roman"/>
                        </a:rPr>
                        <a:t>Stream</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solidFill>
                            <a:srgbClr val="000000"/>
                          </a:solidFill>
                          <a:effectLst/>
                          <a:latin typeface="Arial"/>
                          <a:ea typeface="Times New Roman"/>
                        </a:rPr>
                        <a:t>The stream for which the current position will be set.</a:t>
                      </a:r>
                      <a:endParaRPr lang="en-US" sz="200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marL="0" marR="0" algn="just">
                        <a:spcBef>
                          <a:spcPts val="1200"/>
                        </a:spcBef>
                        <a:spcAft>
                          <a:spcPts val="1200"/>
                        </a:spcAft>
                      </a:pPr>
                      <a:r>
                        <a:rPr lang="en-US" sz="2000" b="1" i="1">
                          <a:solidFill>
                            <a:srgbClr val="000000"/>
                          </a:solidFill>
                          <a:effectLst/>
                          <a:latin typeface="Arial"/>
                          <a:ea typeface="Times New Roman"/>
                        </a:rPr>
                        <a:t>Offset</a:t>
                      </a:r>
                      <a:endParaRPr lang="en-US" sz="200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Arial"/>
                          <a:ea typeface="Times New Roman"/>
                        </a:rPr>
                        <a:t>The distance in bytes from the origin.</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299096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FSEEK</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09559241"/>
              </p:ext>
            </p:extLst>
          </p:nvPr>
        </p:nvGraphicFramePr>
        <p:xfrm>
          <a:off x="1143000" y="1219200"/>
          <a:ext cx="7162800" cy="3352800"/>
        </p:xfrm>
        <a:graphic>
          <a:graphicData uri="http://schemas.openxmlformats.org/drawingml/2006/table">
            <a:tbl>
              <a:tblPr firstRow="1" firstCol="1" bandRow="1"/>
              <a:tblGrid>
                <a:gridCol w="1600200"/>
                <a:gridCol w="5562600"/>
              </a:tblGrid>
              <a:tr h="3276600">
                <a:tc>
                  <a:txBody>
                    <a:bodyPr/>
                    <a:lstStyle/>
                    <a:p>
                      <a:pPr marL="0" marR="0" algn="just">
                        <a:spcBef>
                          <a:spcPts val="1200"/>
                        </a:spcBef>
                        <a:spcAft>
                          <a:spcPts val="1200"/>
                        </a:spcAft>
                      </a:pPr>
                      <a:r>
                        <a:rPr lang="en-US" sz="2000" b="1" i="1" dirty="0" smtClean="0">
                          <a:solidFill>
                            <a:srgbClr val="000000"/>
                          </a:solidFill>
                          <a:effectLst/>
                          <a:latin typeface="Arial"/>
                          <a:ea typeface="Times New Roman"/>
                        </a:rPr>
                        <a:t>Origin</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l">
                        <a:spcBef>
                          <a:spcPts val="0"/>
                        </a:spcBef>
                        <a:spcAft>
                          <a:spcPts val="0"/>
                        </a:spcAft>
                      </a:pPr>
                      <a:r>
                        <a:rPr lang="en-US" sz="2000" dirty="0">
                          <a:solidFill>
                            <a:srgbClr val="000000"/>
                          </a:solidFill>
                          <a:effectLst/>
                          <a:latin typeface="Arial"/>
                          <a:ea typeface="Times New Roman"/>
                        </a:rPr>
                        <a:t>A position in the stream.</a:t>
                      </a:r>
                      <a:endParaRPr lang="en-US" sz="2000" dirty="0">
                        <a:effectLst/>
                        <a:latin typeface="Arial"/>
                        <a:ea typeface="Times New Roman"/>
                      </a:endParaRPr>
                    </a:p>
                    <a:p>
                      <a:pPr marL="0" marR="0" algn="l">
                        <a:spcBef>
                          <a:spcPts val="1200"/>
                        </a:spcBef>
                        <a:spcAft>
                          <a:spcPts val="0"/>
                        </a:spcAft>
                      </a:pPr>
                      <a:r>
                        <a:rPr lang="en-US" sz="2000" dirty="0">
                          <a:solidFill>
                            <a:srgbClr val="000000"/>
                          </a:solidFill>
                          <a:effectLst/>
                          <a:latin typeface="Arial"/>
                          <a:ea typeface="Times New Roman"/>
                        </a:rPr>
                        <a:t>The </a:t>
                      </a:r>
                      <a:r>
                        <a:rPr lang="en-US" sz="2000" b="1" dirty="0">
                          <a:solidFill>
                            <a:srgbClr val="000000"/>
                          </a:solidFill>
                          <a:effectLst/>
                          <a:latin typeface="Arial"/>
                          <a:ea typeface="Times New Roman"/>
                        </a:rPr>
                        <a:t>origin</a:t>
                      </a:r>
                      <a:r>
                        <a:rPr lang="en-US" sz="2000" dirty="0">
                          <a:solidFill>
                            <a:srgbClr val="000000"/>
                          </a:solidFill>
                          <a:effectLst/>
                          <a:latin typeface="Arial"/>
                          <a:ea typeface="Times New Roman"/>
                        </a:rPr>
                        <a:t> must be one of the following constants defined in the </a:t>
                      </a:r>
                      <a:r>
                        <a:rPr lang="en-US" sz="2000" dirty="0" err="1">
                          <a:solidFill>
                            <a:srgbClr val="000000"/>
                          </a:solidFill>
                          <a:effectLst/>
                          <a:latin typeface="Courier New"/>
                          <a:ea typeface="Times New Roman"/>
                        </a:rPr>
                        <a:t>stdio.h</a:t>
                      </a:r>
                      <a:r>
                        <a:rPr lang="en-US" sz="2000" dirty="0">
                          <a:solidFill>
                            <a:srgbClr val="000000"/>
                          </a:solidFill>
                          <a:effectLst/>
                          <a:latin typeface="Arial"/>
                          <a:ea typeface="Times New Roman"/>
                        </a:rPr>
                        <a:t> header file:</a:t>
                      </a:r>
                      <a:endParaRPr lang="en-US" sz="2000" dirty="0">
                        <a:effectLst/>
                        <a:latin typeface="Arial"/>
                        <a:ea typeface="Times New Roman"/>
                      </a:endParaRPr>
                    </a:p>
                    <a:p>
                      <a:pPr marL="0" marR="0" algn="l">
                        <a:spcBef>
                          <a:spcPts val="600"/>
                        </a:spcBef>
                        <a:spcAft>
                          <a:spcPts val="600"/>
                        </a:spcAft>
                      </a:pPr>
                      <a:r>
                        <a:rPr lang="en-US" sz="2000" b="1" dirty="0">
                          <a:solidFill>
                            <a:srgbClr val="000000"/>
                          </a:solidFill>
                          <a:effectLst/>
                          <a:latin typeface="Arial"/>
                          <a:ea typeface="Times New Roman"/>
                        </a:rPr>
                        <a:t>SEEK_SET</a:t>
                      </a:r>
                      <a:endParaRPr lang="en-US" sz="2000" dirty="0">
                        <a:effectLst/>
                        <a:latin typeface="Arial"/>
                        <a:ea typeface="Times New Roman"/>
                      </a:endParaRPr>
                    </a:p>
                    <a:p>
                      <a:pPr marL="457200" marR="0" algn="l">
                        <a:spcBef>
                          <a:spcPts val="0"/>
                        </a:spcBef>
                        <a:spcAft>
                          <a:spcPts val="0"/>
                        </a:spcAft>
                      </a:pPr>
                      <a:r>
                        <a:rPr lang="en-US" sz="2000" dirty="0">
                          <a:solidFill>
                            <a:srgbClr val="000000"/>
                          </a:solidFill>
                          <a:effectLst/>
                          <a:latin typeface="Arial"/>
                          <a:ea typeface="Times New Roman"/>
                        </a:rPr>
                        <a:t>Beginning of the file.</a:t>
                      </a:r>
                      <a:endParaRPr lang="en-US" sz="2000" dirty="0">
                        <a:effectLst/>
                        <a:latin typeface="Arial"/>
                        <a:ea typeface="Times New Roman"/>
                      </a:endParaRPr>
                    </a:p>
                    <a:p>
                      <a:pPr marL="0" marR="0" algn="l">
                        <a:spcBef>
                          <a:spcPts val="600"/>
                        </a:spcBef>
                        <a:spcAft>
                          <a:spcPts val="600"/>
                        </a:spcAft>
                      </a:pPr>
                      <a:r>
                        <a:rPr lang="en-US" sz="2000" b="1" dirty="0">
                          <a:solidFill>
                            <a:srgbClr val="000000"/>
                          </a:solidFill>
                          <a:effectLst/>
                          <a:latin typeface="Arial"/>
                          <a:ea typeface="Times New Roman"/>
                        </a:rPr>
                        <a:t>SEEK_CUR</a:t>
                      </a:r>
                      <a:endParaRPr lang="en-US" sz="2000" dirty="0">
                        <a:effectLst/>
                        <a:latin typeface="Arial"/>
                        <a:ea typeface="Times New Roman"/>
                      </a:endParaRPr>
                    </a:p>
                    <a:p>
                      <a:pPr marL="457200" marR="0" algn="l">
                        <a:spcBef>
                          <a:spcPts val="0"/>
                        </a:spcBef>
                        <a:spcAft>
                          <a:spcPts val="0"/>
                        </a:spcAft>
                      </a:pPr>
                      <a:r>
                        <a:rPr lang="en-US" sz="2000" dirty="0">
                          <a:solidFill>
                            <a:srgbClr val="000000"/>
                          </a:solidFill>
                          <a:effectLst/>
                          <a:latin typeface="Arial"/>
                          <a:ea typeface="Times New Roman"/>
                        </a:rPr>
                        <a:t>Current position of the file pointer.</a:t>
                      </a:r>
                      <a:endParaRPr lang="en-US" sz="2000" dirty="0">
                        <a:effectLst/>
                        <a:latin typeface="Arial"/>
                        <a:ea typeface="Times New Roman"/>
                      </a:endParaRPr>
                    </a:p>
                    <a:p>
                      <a:pPr marL="0" marR="0" algn="l">
                        <a:spcBef>
                          <a:spcPts val="600"/>
                        </a:spcBef>
                        <a:spcAft>
                          <a:spcPts val="600"/>
                        </a:spcAft>
                      </a:pPr>
                      <a:r>
                        <a:rPr lang="en-US" sz="2000" b="1" dirty="0">
                          <a:solidFill>
                            <a:srgbClr val="000000"/>
                          </a:solidFill>
                          <a:effectLst/>
                          <a:latin typeface="Arial"/>
                          <a:ea typeface="Times New Roman"/>
                        </a:rPr>
                        <a:t>SEEK_END</a:t>
                      </a:r>
                      <a:endParaRPr lang="en-US" sz="2000" dirty="0">
                        <a:effectLst/>
                        <a:latin typeface="Arial"/>
                        <a:ea typeface="Times New Roman"/>
                      </a:endParaRPr>
                    </a:p>
                    <a:p>
                      <a:pPr marL="457200" marR="0" algn="l">
                        <a:spcBef>
                          <a:spcPts val="0"/>
                        </a:spcBef>
                        <a:spcAft>
                          <a:spcPts val="0"/>
                        </a:spcAft>
                      </a:pPr>
                      <a:r>
                        <a:rPr lang="en-US" sz="2000" dirty="0" smtClean="0">
                          <a:solidFill>
                            <a:srgbClr val="000000"/>
                          </a:solidFill>
                          <a:effectLst/>
                          <a:latin typeface="Arial"/>
                          <a:ea typeface="Times New Roman"/>
                        </a:rPr>
                        <a:t>End </a:t>
                      </a:r>
                      <a:r>
                        <a:rPr lang="en-US" sz="2000" dirty="0">
                          <a:solidFill>
                            <a:srgbClr val="000000"/>
                          </a:solidFill>
                          <a:effectLst/>
                          <a:latin typeface="Arial"/>
                          <a:ea typeface="Times New Roman"/>
                        </a:rPr>
                        <a:t>of file.</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Rectangle 7"/>
          <p:cNvSpPr/>
          <p:nvPr/>
        </p:nvSpPr>
        <p:spPr>
          <a:xfrm>
            <a:off x="1143000" y="5029200"/>
            <a:ext cx="2852897" cy="400110"/>
          </a:xfrm>
          <a:prstGeom prst="rect">
            <a:avLst/>
          </a:prstGeom>
        </p:spPr>
        <p:txBody>
          <a:bodyPr wrap="none">
            <a:spAutoFit/>
          </a:bodyPr>
          <a:lstStyle/>
          <a:p>
            <a:r>
              <a:rPr lang="en-AU" sz="2000" b="1" i="1" dirty="0"/>
              <a:t>Other variants in C:</a:t>
            </a:r>
            <a:r>
              <a:rPr lang="en-AU" sz="2000" i="1" dirty="0"/>
              <a:t> </a:t>
            </a:r>
            <a:r>
              <a:rPr lang="en-AU" sz="2000" dirty="0"/>
              <a:t>None</a:t>
            </a:r>
            <a:endParaRPr lang="en-US" sz="2000" dirty="0"/>
          </a:p>
        </p:txBody>
      </p:sp>
    </p:spTree>
    <p:extLst>
      <p:ext uri="{BB962C8B-B14F-4D97-AF65-F5344CB8AC3E}">
        <p14:creationId xmlns:p14="http://schemas.microsoft.com/office/powerpoint/2010/main" val="341515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FSEEK</a:t>
            </a:r>
            <a:endParaRPr lang="en-US" dirty="0"/>
          </a:p>
        </p:txBody>
      </p:sp>
      <p:sp>
        <p:nvSpPr>
          <p:cNvPr id="3" name="Content Placeholder 2"/>
          <p:cNvSpPr>
            <a:spLocks noGrp="1"/>
          </p:cNvSpPr>
          <p:nvPr>
            <p:ph idx="1"/>
          </p:nvPr>
        </p:nvSpPr>
        <p:spPr/>
        <p:txBody>
          <a:bodyPr>
            <a:normAutofit/>
          </a:bodyPr>
          <a:lstStyle/>
          <a:p>
            <a:r>
              <a:rPr lang="en-AU" sz="2000" b="1" dirty="0"/>
              <a:t>Entry Conditions:</a:t>
            </a:r>
            <a:endParaRPr lang="en-US" sz="2000" dirty="0"/>
          </a:p>
          <a:p>
            <a:r>
              <a:rPr lang="en-AU" sz="2000" dirty="0"/>
              <a:t>Attempting to reposition before the start of the file causes the </a:t>
            </a:r>
            <a:r>
              <a:rPr lang="en-AU" sz="2000" dirty="0" err="1"/>
              <a:t>fseek</a:t>
            </a:r>
            <a:r>
              <a:rPr lang="en-AU" sz="2000" dirty="0"/>
              <a:t> function to </a:t>
            </a:r>
            <a:r>
              <a:rPr lang="en-AU" sz="2000" dirty="0" smtClean="0"/>
              <a:t>fail</a:t>
            </a:r>
            <a:r>
              <a:rPr lang="en-US" sz="2000" dirty="0" smtClean="0"/>
              <a:t>.</a:t>
            </a:r>
          </a:p>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AU" sz="1800" dirty="0"/>
              <a:t>If it successfully moves the pointer, the </a:t>
            </a:r>
            <a:r>
              <a:rPr lang="en-AU" sz="1800" dirty="0" err="1"/>
              <a:t>fseek</a:t>
            </a:r>
            <a:r>
              <a:rPr lang="en-AU" sz="1800" dirty="0"/>
              <a:t> function returns a zero value.</a:t>
            </a:r>
            <a:endParaRPr lang="en-US" sz="1800" dirty="0"/>
          </a:p>
          <a:p>
            <a:pPr lvl="1"/>
            <a:r>
              <a:rPr lang="en-AU" sz="1800" dirty="0"/>
              <a:t>A nonzero return value indicates an error. On devices that cannot seek, such as </a:t>
            </a:r>
            <a:r>
              <a:rPr lang="en-AU" sz="1800" dirty="0" smtClean="0"/>
              <a:t>terminals </a:t>
            </a:r>
            <a:r>
              <a:rPr lang="en-AU" sz="1800" dirty="0"/>
              <a:t>and printers, the return value is nonzero</a:t>
            </a:r>
            <a:r>
              <a:rPr lang="en-AU" sz="1800" dirty="0" smtClean="0"/>
              <a:t>.</a:t>
            </a:r>
          </a:p>
          <a:p>
            <a:r>
              <a:rPr lang="en-AU" sz="2000" b="1" dirty="0"/>
              <a:t>Exception: </a:t>
            </a:r>
            <a:r>
              <a:rPr lang="en-AU" sz="2000" dirty="0" smtClean="0"/>
              <a:t>None</a:t>
            </a:r>
          </a:p>
          <a:p>
            <a:r>
              <a:rPr lang="en-AU" sz="2000" b="1" dirty="0"/>
              <a:t>Programming Consideration: </a:t>
            </a:r>
            <a:r>
              <a:rPr lang="en-US" sz="2000" dirty="0"/>
              <a:t>None</a:t>
            </a:r>
            <a:endParaRPr lang="en-AU"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94347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FSEEK</a:t>
            </a:r>
            <a:endParaRPr lang="en-US" dirty="0"/>
          </a:p>
        </p:txBody>
      </p:sp>
      <p:sp>
        <p:nvSpPr>
          <p:cNvPr id="3" name="Content Placeholder 2"/>
          <p:cNvSpPr>
            <a:spLocks noGrp="1"/>
          </p:cNvSpPr>
          <p:nvPr>
            <p:ph idx="1"/>
          </p:nvPr>
        </p:nvSpPr>
        <p:spPr/>
        <p:txBody>
          <a:bodyPr>
            <a:noAutofit/>
          </a:bodyPr>
          <a:lstStyle/>
          <a:p>
            <a:r>
              <a:rPr lang="en-AU" sz="2000" b="1" dirty="0"/>
              <a:t>Example:</a:t>
            </a:r>
            <a:endParaRPr lang="en-US" sz="2000" dirty="0"/>
          </a:p>
          <a:p>
            <a:r>
              <a:rPr lang="en-AU" sz="2000" b="1" dirty="0"/>
              <a:t>Assembler: </a:t>
            </a:r>
            <a:endParaRPr lang="en-AU" sz="2000" b="1" dirty="0" smtClean="0"/>
          </a:p>
          <a:p>
            <a:r>
              <a:rPr lang="en-AU" sz="2000" b="1" dirty="0"/>
              <a:t>C:</a:t>
            </a:r>
            <a:endParaRPr lang="en-US" sz="2000" dirty="0"/>
          </a:p>
          <a:p>
            <a:pPr marL="0" indent="0">
              <a:buNone/>
            </a:pPr>
            <a:r>
              <a:rPr lang="en-US" sz="2000" i="1" dirty="0"/>
              <a:t>The following example opens a myfile.dat file for reading. After performing input operations (not shown), the file pointer is moved to the beginning of the file</a:t>
            </a:r>
            <a:r>
              <a:rPr lang="en-US" sz="2000" i="1" dirty="0" smtClean="0"/>
              <a:t>.</a:t>
            </a:r>
          </a:p>
          <a:p>
            <a:pPr marL="0" indent="0">
              <a:buNone/>
            </a:pPr>
            <a:r>
              <a:rPr lang="en-AU" sz="2000" dirty="0">
                <a:latin typeface="Courier New" panose="02070309020205020404" pitchFamily="49" charset="0"/>
                <a:cs typeface="Courier New" panose="02070309020205020404" pitchFamily="49" charset="0"/>
              </a:rPr>
              <a:t>#include &lt;</a:t>
            </a:r>
            <a:r>
              <a:rPr lang="en-AU" sz="2000" dirty="0" err="1">
                <a:latin typeface="Courier New" panose="02070309020205020404" pitchFamily="49" charset="0"/>
                <a:cs typeface="Courier New" panose="02070309020205020404" pitchFamily="49" charset="0"/>
              </a:rPr>
              <a:t>stdio.h</a:t>
            </a:r>
            <a:r>
              <a:rPr lang="en-AU" sz="2000" dirty="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0" indent="0">
              <a:buNone/>
            </a:pPr>
            <a:r>
              <a:rPr lang="en-AU" sz="2000" dirty="0" err="1">
                <a:latin typeface="Courier New" panose="02070309020205020404" pitchFamily="49" charset="0"/>
                <a:cs typeface="Courier New" panose="02070309020205020404" pitchFamily="49" charset="0"/>
              </a:rPr>
              <a:t>int</a:t>
            </a:r>
            <a:r>
              <a:rPr lang="en-AU" sz="2000" dirty="0">
                <a:latin typeface="Courier New" panose="02070309020205020404" pitchFamily="49" charset="0"/>
                <a:cs typeface="Courier New" panose="02070309020205020404" pitchFamily="49" charset="0"/>
              </a:rPr>
              <a:t> main(void)</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FILE *stream;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int</a:t>
            </a:r>
            <a:r>
              <a:rPr lang="en-AU" sz="2000" dirty="0">
                <a:latin typeface="Courier New" panose="02070309020205020404" pitchFamily="49" charset="0"/>
                <a:cs typeface="Courier New" panose="02070309020205020404" pitchFamily="49" charset="0"/>
              </a:rPr>
              <a:t> result</a:t>
            </a:r>
            <a:r>
              <a:rPr lang="en-AU"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3525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FSEEK</a:t>
            </a:r>
            <a:endParaRPr lang="en-US" dirty="0"/>
          </a:p>
        </p:txBody>
      </p:sp>
      <p:sp>
        <p:nvSpPr>
          <p:cNvPr id="3" name="Content Placeholder 2"/>
          <p:cNvSpPr>
            <a:spLocks noGrp="1"/>
          </p:cNvSpPr>
          <p:nvPr>
            <p:ph idx="1"/>
          </p:nvPr>
        </p:nvSpPr>
        <p:spPr/>
        <p:txBody>
          <a:bodyPr>
            <a:normAutofit/>
          </a:bodyPr>
          <a:lstStyle/>
          <a:p>
            <a:pPr marL="0" indent="0">
              <a:buNone/>
            </a:pPr>
            <a:r>
              <a:rPr lang="en-AU" sz="2200" dirty="0"/>
              <a:t>if (stream = </a:t>
            </a:r>
            <a:r>
              <a:rPr lang="en-AU" sz="2200" dirty="0" err="1"/>
              <a:t>fopen</a:t>
            </a:r>
            <a:r>
              <a:rPr lang="en-AU" sz="2200" dirty="0"/>
              <a:t>("myfile.dat", "r"))</a:t>
            </a:r>
            <a:endParaRPr lang="en-US" sz="2200" dirty="0"/>
          </a:p>
          <a:p>
            <a:pPr marL="0" indent="0">
              <a:buNone/>
            </a:pPr>
            <a:r>
              <a:rPr lang="en-AU" sz="2200" dirty="0"/>
              <a:t>   { /* successful */</a:t>
            </a:r>
            <a:endParaRPr lang="en-US" sz="2200" dirty="0"/>
          </a:p>
          <a:p>
            <a:pPr marL="0" indent="0">
              <a:buNone/>
            </a:pPr>
            <a:r>
              <a:rPr lang="en-AU" sz="2200" dirty="0"/>
              <a:t>   /* moves pointer to the beginning of the file */</a:t>
            </a:r>
            <a:endParaRPr lang="en-US" sz="2200" dirty="0"/>
          </a:p>
          <a:p>
            <a:pPr marL="0" indent="0">
              <a:buNone/>
            </a:pPr>
            <a:r>
              <a:rPr lang="en-AU" sz="2200" dirty="0"/>
              <a:t>   if (</a:t>
            </a:r>
            <a:r>
              <a:rPr lang="en-AU" sz="2200" dirty="0" err="1"/>
              <a:t>fseek</a:t>
            </a:r>
            <a:r>
              <a:rPr lang="en-AU" sz="2200" dirty="0"/>
              <a:t>(stream, 0L, SEEK_SET));</a:t>
            </a:r>
            <a:endParaRPr lang="en-US" sz="2200" dirty="0"/>
          </a:p>
          <a:p>
            <a:pPr marL="0" indent="0">
              <a:buNone/>
            </a:pPr>
            <a:r>
              <a:rPr lang="en-AU" sz="2200" dirty="0"/>
              <a:t>   { /* if not equal to 0, then error ... */</a:t>
            </a:r>
            <a:endParaRPr lang="en-US" sz="2200" dirty="0"/>
          </a:p>
          <a:p>
            <a:pPr marL="0" indent="0">
              <a:buNone/>
            </a:pPr>
            <a:r>
              <a:rPr lang="en-AU" sz="2200" dirty="0"/>
              <a:t>   }</a:t>
            </a:r>
            <a:endParaRPr lang="en-US" sz="2200" dirty="0"/>
          </a:p>
          <a:p>
            <a:pPr marL="0" indent="0">
              <a:buNone/>
            </a:pPr>
            <a:r>
              <a:rPr lang="en-AU" sz="2200" dirty="0"/>
              <a:t>   else </a:t>
            </a:r>
            <a:endParaRPr lang="en-US" sz="2200" dirty="0"/>
          </a:p>
          <a:p>
            <a:pPr marL="0" indent="0">
              <a:buNone/>
            </a:pPr>
            <a:r>
              <a:rPr lang="en-AU" sz="2200" dirty="0"/>
              <a:t>   {</a:t>
            </a:r>
            <a:endParaRPr lang="en-US" sz="2200" dirty="0"/>
          </a:p>
          <a:p>
            <a:pPr marL="0" indent="0">
              <a:buNone/>
            </a:pPr>
            <a:r>
              <a:rPr lang="en-AU" sz="2200" dirty="0"/>
              <a:t>    /* </a:t>
            </a:r>
            <a:r>
              <a:rPr lang="en-AU" sz="2200" dirty="0" err="1"/>
              <a:t>fseek</a:t>
            </a:r>
            <a:r>
              <a:rPr lang="en-AU" sz="2200" dirty="0"/>
              <a:t>() successful  */</a:t>
            </a:r>
            <a:endParaRPr lang="en-US" sz="2200" dirty="0"/>
          </a:p>
          <a:p>
            <a:pPr marL="0" indent="0">
              <a:buNone/>
            </a:pPr>
            <a:r>
              <a:rPr lang="en-AU" sz="2200" dirty="0"/>
              <a:t>   }</a:t>
            </a:r>
            <a:endParaRPr lang="en-US" sz="2200" dirty="0"/>
          </a:p>
          <a:p>
            <a:pPr marL="0" indent="0">
              <a:buNone/>
            </a:pPr>
            <a:r>
              <a:rPr lang="en-AU" sz="2200" dirty="0"/>
              <a:t>}</a:t>
            </a:r>
            <a:endParaRPr lang="en-US" sz="2200" dirty="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8462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Horizontal Database Allocation</a:t>
            </a:r>
            <a:endParaRPr lang="en-US" dirty="0"/>
          </a:p>
        </p:txBody>
      </p:sp>
      <p:sp>
        <p:nvSpPr>
          <p:cNvPr id="3" name="Content Placeholder 2"/>
          <p:cNvSpPr>
            <a:spLocks noGrp="1"/>
          </p:cNvSpPr>
          <p:nvPr>
            <p:ph idx="1"/>
          </p:nvPr>
        </p:nvSpPr>
        <p:spPr/>
        <p:txBody>
          <a:bodyPr>
            <a:normAutofit/>
          </a:bodyPr>
          <a:lstStyle/>
          <a:p>
            <a:pPr lvl="0"/>
            <a:r>
              <a:rPr lang="en-US" sz="2000" b="1" dirty="0"/>
              <a:t>Vertical Database Allocation:</a:t>
            </a:r>
            <a:r>
              <a:rPr lang="en-US" sz="2000" dirty="0"/>
              <a:t> Records in general file or general data set are contained on one physical storage medium and are allocated in a sequential fashion similar to a conventional z/OS sequential data set.</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7543800" cy="295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64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FSETPOS</a:t>
            </a:r>
            <a:endParaRPr lang="en-US" dirty="0"/>
          </a:p>
        </p:txBody>
      </p:sp>
      <p:sp>
        <p:nvSpPr>
          <p:cNvPr id="3" name="Content Placeholder 2"/>
          <p:cNvSpPr>
            <a:spLocks noGrp="1"/>
          </p:cNvSpPr>
          <p:nvPr>
            <p:ph idx="1"/>
          </p:nvPr>
        </p:nvSpPr>
        <p:spPr/>
        <p:txBody>
          <a:bodyPr>
            <a:normAutofit/>
          </a:bodyPr>
          <a:lstStyle/>
          <a:p>
            <a:r>
              <a:rPr lang="en-AU" sz="2000" b="1" dirty="0"/>
              <a:t>FSETPOS – Set file </a:t>
            </a:r>
            <a:r>
              <a:rPr lang="en-AU" sz="2000" b="1" dirty="0" smtClean="0"/>
              <a:t>position</a:t>
            </a:r>
          </a:p>
          <a:p>
            <a:r>
              <a:rPr lang="en-AU" sz="2000" dirty="0"/>
              <a:t>This function sets a file position</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AU" sz="2000" b="1" dirty="0"/>
              <a:t>             </a:t>
            </a:r>
            <a:r>
              <a:rPr lang="en-AU" sz="2000" b="1" dirty="0" err="1"/>
              <a:t>int</a:t>
            </a:r>
            <a:r>
              <a:rPr lang="en-AU" sz="2000" b="1" dirty="0"/>
              <a:t> </a:t>
            </a:r>
            <a:r>
              <a:rPr lang="en-AU" sz="2000" b="1" dirty="0" err="1"/>
              <a:t>fsetpos</a:t>
            </a:r>
            <a:r>
              <a:rPr lang="en-AU" sz="2000" b="1" dirty="0"/>
              <a:t>(FILE *stream, </a:t>
            </a:r>
            <a:r>
              <a:rPr lang="en-AU" sz="2000" b="1" dirty="0" err="1"/>
              <a:t>const</a:t>
            </a:r>
            <a:r>
              <a:rPr lang="en-AU" sz="2000" b="1" dirty="0"/>
              <a:t> </a:t>
            </a:r>
            <a:r>
              <a:rPr lang="en-AU" sz="2000" b="1" dirty="0" err="1"/>
              <a:t>fpos_t</a:t>
            </a:r>
            <a:r>
              <a:rPr lang="en-AU" sz="2000" b="1" dirty="0"/>
              <a:t> *</a:t>
            </a:r>
            <a:r>
              <a:rPr lang="en-AU" sz="2000" b="1" dirty="0" err="1"/>
              <a:t>pos</a:t>
            </a:r>
            <a:r>
              <a:rPr lang="en-AU" sz="2000" b="1" dirty="0" smtClean="0"/>
              <a:t>);</a:t>
            </a:r>
            <a:endParaRPr lang="en-US" sz="2000" dirty="0" smtClean="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083050790"/>
              </p:ext>
            </p:extLst>
          </p:nvPr>
        </p:nvGraphicFramePr>
        <p:xfrm>
          <a:off x="914400" y="4038600"/>
          <a:ext cx="7543800" cy="1905000"/>
        </p:xfrm>
        <a:graphic>
          <a:graphicData uri="http://schemas.openxmlformats.org/drawingml/2006/table">
            <a:tbl>
              <a:tblPr firstRow="1" firstCol="1" bandRow="1"/>
              <a:tblGrid>
                <a:gridCol w="3771900"/>
                <a:gridCol w="3771900"/>
              </a:tblGrid>
              <a:tr h="952500">
                <a:tc>
                  <a:txBody>
                    <a:bodyPr/>
                    <a:lstStyle/>
                    <a:p>
                      <a:pPr marL="0" marR="0" algn="just">
                        <a:spcBef>
                          <a:spcPts val="1200"/>
                        </a:spcBef>
                        <a:spcAft>
                          <a:spcPts val="1200"/>
                        </a:spcAft>
                      </a:pPr>
                      <a:r>
                        <a:rPr lang="en-US" sz="2000" b="1" i="1" dirty="0">
                          <a:solidFill>
                            <a:srgbClr val="000000"/>
                          </a:solidFill>
                          <a:effectLst/>
                          <a:latin typeface="+mj-lt"/>
                          <a:ea typeface="Times New Roman"/>
                        </a:rPr>
                        <a:t>Stream</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The stream for which the current file position will be set.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952500">
                <a:tc>
                  <a:txBody>
                    <a:bodyPr/>
                    <a:lstStyle/>
                    <a:p>
                      <a:pPr marL="0" marR="0" algn="just">
                        <a:spcBef>
                          <a:spcPts val="1200"/>
                        </a:spcBef>
                        <a:spcAft>
                          <a:spcPts val="1200"/>
                        </a:spcAft>
                      </a:pPr>
                      <a:r>
                        <a:rPr lang="en-US" sz="2000" b="1" i="1">
                          <a:solidFill>
                            <a:srgbClr val="000000"/>
                          </a:solidFill>
                          <a:effectLst/>
                          <a:latin typeface="+mj-lt"/>
                          <a:ea typeface="Times New Roman"/>
                        </a:rPr>
                        <a:t>Pos</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The new file position for the stream.</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75961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FSETPOS</a:t>
            </a:r>
            <a:endParaRPr lang="en-US" dirty="0"/>
          </a:p>
        </p:txBody>
      </p:sp>
      <p:sp>
        <p:nvSpPr>
          <p:cNvPr id="3" name="Content Placeholder 2"/>
          <p:cNvSpPr>
            <a:spLocks noGrp="1"/>
          </p:cNvSpPr>
          <p:nvPr>
            <p:ph idx="1"/>
          </p:nvPr>
        </p:nvSpPr>
        <p:spPr/>
        <p:txBody>
          <a:bodyPr>
            <a:normAutofit/>
          </a:bodyPr>
          <a:lstStyle/>
          <a:p>
            <a:r>
              <a:rPr lang="en-AU" sz="2000" b="1" i="1" dirty="0"/>
              <a:t>Other variants in C:</a:t>
            </a:r>
            <a:r>
              <a:rPr lang="en-AU" sz="2000" i="1" dirty="0"/>
              <a:t> </a:t>
            </a:r>
            <a:r>
              <a:rPr lang="en-AU" sz="2000" dirty="0" smtClean="0"/>
              <a:t>None</a:t>
            </a:r>
          </a:p>
          <a:p>
            <a:r>
              <a:rPr lang="en-AU" sz="2000" b="1" dirty="0"/>
              <a:t>Entry Conditions:</a:t>
            </a:r>
            <a:endParaRPr lang="en-US" sz="2000" dirty="0"/>
          </a:p>
          <a:p>
            <a:pPr lvl="1"/>
            <a:r>
              <a:rPr lang="en-AU" sz="1800" dirty="0"/>
              <a:t>Specified file should exist before calling </a:t>
            </a:r>
            <a:r>
              <a:rPr lang="en-AU" sz="1800" dirty="0" err="1"/>
              <a:t>fsetpos</a:t>
            </a:r>
            <a:r>
              <a:rPr lang="en-AU" sz="1800" dirty="0"/>
              <a:t> function</a:t>
            </a:r>
            <a:r>
              <a:rPr lang="en-AU" sz="1800" dirty="0" smtClean="0"/>
              <a:t>.</a:t>
            </a:r>
          </a:p>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AU" sz="1800" dirty="0"/>
              <a:t>If the </a:t>
            </a:r>
            <a:r>
              <a:rPr lang="en-AU" sz="1800" dirty="0" err="1"/>
              <a:t>fsetpos</a:t>
            </a:r>
            <a:r>
              <a:rPr lang="en-AU" sz="1800" dirty="0"/>
              <a:t> function successfully changes the current position of the file, it returns a zero value.</a:t>
            </a:r>
            <a:endParaRPr lang="en-US" sz="1800" dirty="0"/>
          </a:p>
          <a:p>
            <a:pPr lvl="1"/>
            <a:r>
              <a:rPr lang="en-AU" sz="1800" dirty="0"/>
              <a:t>If there is an error, </a:t>
            </a:r>
            <a:r>
              <a:rPr lang="en-AU" sz="1800" dirty="0" err="1"/>
              <a:t>errno</a:t>
            </a:r>
            <a:r>
              <a:rPr lang="en-AU" sz="1800" dirty="0"/>
              <a:t> is set and a nonzero value is returned</a:t>
            </a:r>
            <a:r>
              <a:rPr lang="en-AU" sz="1800" dirty="0" smtClean="0"/>
              <a:t>.</a:t>
            </a:r>
          </a:p>
          <a:p>
            <a:r>
              <a:rPr lang="en-AU" sz="2000" b="1" dirty="0"/>
              <a:t>Exception: </a:t>
            </a:r>
            <a:r>
              <a:rPr lang="en-AU" sz="2000" dirty="0" smtClean="0"/>
              <a:t>None</a:t>
            </a:r>
          </a:p>
          <a:p>
            <a:r>
              <a:rPr lang="en-AU" sz="2000" b="1" dirty="0"/>
              <a:t>Programming Consideration: </a:t>
            </a:r>
            <a:r>
              <a:rPr lang="en-US" sz="2000" dirty="0"/>
              <a:t>None</a:t>
            </a: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54942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FSETPOS</a:t>
            </a:r>
            <a:endParaRPr lang="en-US" dirty="0"/>
          </a:p>
        </p:txBody>
      </p:sp>
      <p:sp>
        <p:nvSpPr>
          <p:cNvPr id="3" name="Content Placeholder 2"/>
          <p:cNvSpPr>
            <a:spLocks noGrp="1"/>
          </p:cNvSpPr>
          <p:nvPr>
            <p:ph idx="1"/>
          </p:nvPr>
        </p:nvSpPr>
        <p:spPr>
          <a:xfrm>
            <a:off x="609600" y="1361064"/>
            <a:ext cx="8229600" cy="4906963"/>
          </a:xfrm>
        </p:spPr>
        <p:txBody>
          <a:bodyPr>
            <a:noAutofit/>
          </a:bodyPr>
          <a:lstStyle/>
          <a:p>
            <a:r>
              <a:rPr lang="en-AU" sz="2000" b="1" dirty="0"/>
              <a:t>Example:</a:t>
            </a:r>
            <a:endParaRPr lang="en-US" sz="2000" dirty="0"/>
          </a:p>
          <a:p>
            <a:r>
              <a:rPr lang="en-AU" sz="2000" b="1" dirty="0"/>
              <a:t>Assembler:  </a:t>
            </a:r>
            <a:r>
              <a:rPr lang="en-AU" sz="2000" dirty="0"/>
              <a:t>	</a:t>
            </a:r>
            <a:endParaRPr lang="en-US" sz="2000" dirty="0"/>
          </a:p>
          <a:p>
            <a:r>
              <a:rPr lang="en-AU" sz="2000" b="1" dirty="0"/>
              <a:t>C:</a:t>
            </a:r>
            <a:endParaRPr lang="en-US" sz="2000" dirty="0"/>
          </a:p>
          <a:p>
            <a:pPr marL="0" indent="0">
              <a:buNone/>
            </a:pPr>
            <a:r>
              <a:rPr lang="en-US" sz="2000" i="1" dirty="0"/>
              <a:t>The following example opens a file called myfile.dat for reading. After performing input operations (not shown), the file pointer is moved to the beginning of the file and reads the first byte again</a:t>
            </a:r>
            <a:r>
              <a:rPr lang="en-US" sz="2000" dirty="0" smtClean="0"/>
              <a:t>.</a:t>
            </a:r>
            <a:endParaRPr lang="en-US" sz="2000" dirty="0"/>
          </a:p>
          <a:p>
            <a:pPr marL="0" indent="0">
              <a:buNone/>
            </a:pPr>
            <a:r>
              <a:rPr lang="en-AU" sz="2000" dirty="0">
                <a:latin typeface="Courier New" panose="02070309020205020404" pitchFamily="49" charset="0"/>
                <a:cs typeface="Courier New" panose="02070309020205020404" pitchFamily="49" charset="0"/>
              </a:rPr>
              <a:t>#include &lt;</a:t>
            </a:r>
            <a:r>
              <a:rPr lang="en-AU" sz="2000" dirty="0" err="1">
                <a:latin typeface="Courier New" panose="02070309020205020404" pitchFamily="49" charset="0"/>
                <a:cs typeface="Courier New" panose="02070309020205020404" pitchFamily="49" charset="0"/>
              </a:rPr>
              <a:t>stdio.h</a:t>
            </a:r>
            <a:r>
              <a:rPr lang="en-AU" sz="2000" dirty="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0" indent="0">
              <a:buNone/>
            </a:pPr>
            <a:r>
              <a:rPr lang="en-AU" sz="2000" dirty="0" err="1">
                <a:latin typeface="Courier New" panose="02070309020205020404" pitchFamily="49" charset="0"/>
                <a:cs typeface="Courier New" panose="02070309020205020404" pitchFamily="49" charset="0"/>
              </a:rPr>
              <a:t>int</a:t>
            </a:r>
            <a:r>
              <a:rPr lang="en-AU" sz="2000" dirty="0">
                <a:latin typeface="Courier New" panose="02070309020205020404" pitchFamily="49" charset="0"/>
                <a:cs typeface="Courier New" panose="02070309020205020404" pitchFamily="49" charset="0"/>
              </a:rPr>
              <a:t> main(void)</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FILE *stream;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int</a:t>
            </a: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retcode</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fpos_t</a:t>
            </a: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pos</a:t>
            </a:r>
            <a:r>
              <a:rPr lang="en-AU" sz="2000" dirty="0">
                <a:latin typeface="Courier New" panose="02070309020205020404" pitchFamily="49" charset="0"/>
                <a:cs typeface="Courier New" panose="02070309020205020404" pitchFamily="49" charset="0"/>
              </a:rPr>
              <a:t>, pos1, pos2, pos3;</a:t>
            </a:r>
            <a:endParaRPr lang="en-US" sz="2000" dirty="0">
              <a:latin typeface="Courier New" panose="02070309020205020404" pitchFamily="49" charset="0"/>
              <a:cs typeface="Courier New" panose="02070309020205020404" pitchFamily="49" charset="0"/>
            </a:endParaRPr>
          </a:p>
          <a:p>
            <a:pPr marL="0" indent="0">
              <a:buNone/>
            </a:pPr>
            <a:r>
              <a:rPr lang="en-AU" sz="2000" i="1" dirty="0">
                <a:latin typeface="Courier New" panose="02070309020205020404" pitchFamily="49" charset="0"/>
                <a:cs typeface="Courier New" panose="02070309020205020404" pitchFamily="49" charset="0"/>
              </a:rPr>
              <a:t>/* existing file 'myfile.dat' has 20 byte records */</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char </a:t>
            </a:r>
            <a:r>
              <a:rPr lang="en-AU" sz="2000" dirty="0" err="1">
                <a:latin typeface="Courier New" panose="02070309020205020404" pitchFamily="49" charset="0"/>
                <a:cs typeface="Courier New" panose="02070309020205020404" pitchFamily="49" charset="0"/>
              </a:rPr>
              <a:t>ptr</a:t>
            </a:r>
            <a:r>
              <a:rPr lang="en-AU" sz="2000" dirty="0">
                <a:latin typeface="Courier New" panose="02070309020205020404" pitchFamily="49" charset="0"/>
                <a:cs typeface="Courier New" panose="02070309020205020404" pitchFamily="49" charset="0"/>
              </a:rPr>
              <a:t>[20];  </a:t>
            </a:r>
            <a:endParaRPr lang="en-US" sz="2000" dirty="0">
              <a:latin typeface="Courier New" panose="02070309020205020404" pitchFamily="49" charset="0"/>
              <a:cs typeface="Courier New" panose="02070309020205020404" pitchFamily="49" charset="0"/>
            </a:endParaRP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57349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FSETPOS</a:t>
            </a:r>
            <a:endParaRPr lang="en-US" dirty="0"/>
          </a:p>
        </p:txBody>
      </p:sp>
      <p:sp>
        <p:nvSpPr>
          <p:cNvPr id="3" name="Content Placeholder 2"/>
          <p:cNvSpPr>
            <a:spLocks noGrp="1"/>
          </p:cNvSpPr>
          <p:nvPr>
            <p:ph idx="1"/>
          </p:nvPr>
        </p:nvSpPr>
        <p:spPr/>
        <p:txBody>
          <a:bodyPr>
            <a:normAutofit/>
          </a:bodyPr>
          <a:lstStyle/>
          <a:p>
            <a:pPr marL="0" indent="0">
              <a:buNone/>
            </a:pPr>
            <a:r>
              <a:rPr lang="en-AU" sz="2000" i="1" dirty="0">
                <a:latin typeface="Courier New" panose="02070309020205020404" pitchFamily="49" charset="0"/>
                <a:cs typeface="Courier New" panose="02070309020205020404" pitchFamily="49" charset="0"/>
              </a:rPr>
              <a:t> /* Open file, get position of file pointer, </a:t>
            </a:r>
            <a:endParaRPr lang="en-US" sz="2000" dirty="0">
              <a:latin typeface="Courier New" panose="02070309020205020404" pitchFamily="49" charset="0"/>
              <a:cs typeface="Courier New" panose="02070309020205020404" pitchFamily="49" charset="0"/>
            </a:endParaRPr>
          </a:p>
          <a:p>
            <a:pPr marL="0" indent="0">
              <a:buNone/>
            </a:pPr>
            <a:r>
              <a:rPr lang="en-AU" sz="2000" i="1" dirty="0">
                <a:latin typeface="Courier New" panose="02070309020205020404" pitchFamily="49" charset="0"/>
                <a:cs typeface="Courier New" panose="02070309020205020404" pitchFamily="49" charset="0"/>
              </a:rPr>
              <a:t>	and read first record </a:t>
            </a:r>
            <a:r>
              <a:rPr lang="en-AU" sz="2000" i="1" dirty="0" smtClean="0">
                <a:latin typeface="Courier New" panose="02070309020205020404" pitchFamily="49" charset="0"/>
                <a:cs typeface="Courier New" panose="02070309020205020404" pitchFamily="49" charset="0"/>
              </a:rPr>
              <a:t>*/</a:t>
            </a:r>
          </a:p>
          <a:p>
            <a:pPr marL="0" indent="0">
              <a:buNone/>
            </a:pPr>
            <a:r>
              <a:rPr lang="en-AU" sz="2000" dirty="0">
                <a:latin typeface="Courier New" panose="02070309020205020404" pitchFamily="49" charset="0"/>
                <a:cs typeface="Courier New" panose="02070309020205020404" pitchFamily="49" charset="0"/>
              </a:rPr>
              <a:t>stream = </a:t>
            </a:r>
            <a:r>
              <a:rPr lang="en-AU" sz="2000" dirty="0" err="1">
                <a:latin typeface="Courier New" panose="02070309020205020404" pitchFamily="49" charset="0"/>
                <a:cs typeface="Courier New" panose="02070309020205020404" pitchFamily="49" charset="0"/>
              </a:rPr>
              <a:t>fopen</a:t>
            </a:r>
            <a:r>
              <a:rPr lang="en-AU" sz="2000" dirty="0">
                <a:latin typeface="Courier New" panose="02070309020205020404" pitchFamily="49" charset="0"/>
                <a:cs typeface="Courier New" panose="02070309020205020404" pitchFamily="49" charset="0"/>
              </a:rPr>
              <a:t>("myfile.dat", "</a:t>
            </a:r>
            <a:r>
              <a:rPr lang="en-AU" sz="2000" dirty="0" err="1">
                <a:latin typeface="Courier New" panose="02070309020205020404" pitchFamily="49" charset="0"/>
                <a:cs typeface="Courier New" panose="02070309020205020404" pitchFamily="49" charset="0"/>
              </a:rPr>
              <a:t>rb</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fgetpos</a:t>
            </a:r>
            <a:r>
              <a:rPr lang="en-AU" sz="2000" dirty="0">
                <a:latin typeface="Courier New" panose="02070309020205020404" pitchFamily="49" charset="0"/>
                <a:cs typeface="Courier New" panose="02070309020205020404" pitchFamily="49" charset="0"/>
              </a:rPr>
              <a:t>(stream,&amp;</a:t>
            </a:r>
            <a:r>
              <a:rPr lang="en-AU" sz="2000" dirty="0" err="1">
                <a:latin typeface="Courier New" panose="02070309020205020404" pitchFamily="49" charset="0"/>
                <a:cs typeface="Courier New" panose="02070309020205020404" pitchFamily="49" charset="0"/>
              </a:rPr>
              <a:t>pos</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pos1 = </a:t>
            </a:r>
            <a:r>
              <a:rPr lang="en-AU" sz="2000" dirty="0" err="1">
                <a:latin typeface="Courier New" panose="02070309020205020404" pitchFamily="49" charset="0"/>
                <a:cs typeface="Courier New" panose="02070309020205020404" pitchFamily="49" charset="0"/>
              </a:rPr>
              <a:t>pos</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if (!</a:t>
            </a:r>
            <a:r>
              <a:rPr lang="en-AU" sz="2000" dirty="0" err="1">
                <a:latin typeface="Courier New" panose="02070309020205020404" pitchFamily="49" charset="0"/>
                <a:cs typeface="Courier New" panose="02070309020205020404" pitchFamily="49" charset="0"/>
              </a:rPr>
              <a:t>fread</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ptr,sizeof</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ptr</a:t>
            </a:r>
            <a:r>
              <a:rPr lang="en-AU" sz="2000" dirty="0">
                <a:latin typeface="Courier New" panose="02070309020205020404" pitchFamily="49" charset="0"/>
                <a:cs typeface="Courier New" panose="02070309020205020404" pitchFamily="49" charset="0"/>
              </a:rPr>
              <a:t>),1,stream))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printf</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fread</a:t>
            </a:r>
            <a:r>
              <a:rPr lang="en-AU" sz="2000" dirty="0">
                <a:latin typeface="Courier New" panose="02070309020205020404" pitchFamily="49" charset="0"/>
                <a:cs typeface="Courier New" panose="02070309020205020404" pitchFamily="49" charset="0"/>
              </a:rPr>
              <a:t> error\n");</a:t>
            </a:r>
            <a:endParaRPr lang="en-US" sz="2000" dirty="0">
              <a:latin typeface="Courier New" panose="02070309020205020404" pitchFamily="49" charset="0"/>
              <a:cs typeface="Courier New" panose="02070309020205020404" pitchFamily="49" charset="0"/>
            </a:endParaRPr>
          </a:p>
          <a:p>
            <a:pPr marL="0" indent="0">
              <a:buNone/>
            </a:pPr>
            <a:r>
              <a:rPr lang="en-AU" sz="2000" i="1" dirty="0">
                <a:latin typeface="Courier New" panose="02070309020205020404" pitchFamily="49" charset="0"/>
                <a:cs typeface="Courier New" panose="02070309020205020404" pitchFamily="49" charset="0"/>
              </a:rPr>
              <a:t>/* Perform a number of read operations. </a:t>
            </a:r>
            <a:endParaRPr lang="en-US" sz="2000" dirty="0">
              <a:latin typeface="Courier New" panose="02070309020205020404" pitchFamily="49" charset="0"/>
              <a:cs typeface="Courier New" panose="02070309020205020404" pitchFamily="49" charset="0"/>
            </a:endParaRPr>
          </a:p>
          <a:p>
            <a:pPr marL="0" indent="0">
              <a:buNone/>
            </a:pPr>
            <a:r>
              <a:rPr lang="en-AU" sz="2000" i="1" dirty="0">
                <a:latin typeface="Courier New" panose="02070309020205020404" pitchFamily="49" charset="0"/>
                <a:cs typeface="Courier New" panose="02070309020205020404" pitchFamily="49" charset="0"/>
              </a:rPr>
              <a:t>	The value of '</a:t>
            </a:r>
            <a:r>
              <a:rPr lang="en-AU" sz="2000" i="1" dirty="0" err="1">
                <a:latin typeface="Courier New" panose="02070309020205020404" pitchFamily="49" charset="0"/>
                <a:cs typeface="Courier New" panose="02070309020205020404" pitchFamily="49" charset="0"/>
              </a:rPr>
              <a:t>pos</a:t>
            </a:r>
            <a:r>
              <a:rPr lang="en-AU" sz="2000" i="1" dirty="0">
                <a:latin typeface="Courier New" panose="02070309020205020404" pitchFamily="49" charset="0"/>
                <a:cs typeface="Courier New" panose="02070309020205020404" pitchFamily="49" charset="0"/>
              </a:rPr>
              <a:t>' changes if '</a:t>
            </a:r>
            <a:r>
              <a:rPr lang="en-AU" sz="2000" i="1" dirty="0" err="1">
                <a:latin typeface="Courier New" panose="02070309020205020404" pitchFamily="49" charset="0"/>
                <a:cs typeface="Courier New" panose="02070309020205020404" pitchFamily="49" charset="0"/>
              </a:rPr>
              <a:t>pos</a:t>
            </a:r>
            <a:r>
              <a:rPr lang="en-AU" sz="2000" i="1" dirty="0">
                <a:latin typeface="Courier New" panose="02070309020205020404" pitchFamily="49" charset="0"/>
                <a:cs typeface="Courier New" panose="02070309020205020404" pitchFamily="49" charset="0"/>
              </a:rPr>
              <a:t>' is </a:t>
            </a:r>
            <a:endParaRPr lang="en-US" sz="2000" dirty="0">
              <a:latin typeface="Courier New" panose="02070309020205020404" pitchFamily="49" charset="0"/>
              <a:cs typeface="Courier New" panose="02070309020205020404" pitchFamily="49" charset="0"/>
            </a:endParaRPr>
          </a:p>
          <a:p>
            <a:pPr marL="0" indent="0">
              <a:buNone/>
            </a:pPr>
            <a:r>
              <a:rPr lang="en-AU" sz="2000" i="1" dirty="0">
                <a:latin typeface="Courier New" panose="02070309020205020404" pitchFamily="49" charset="0"/>
                <a:cs typeface="Courier New" panose="02070309020205020404" pitchFamily="49" charset="0"/>
              </a:rPr>
              <a:t>	passed to </a:t>
            </a:r>
            <a:r>
              <a:rPr lang="en-AU" sz="2000" i="1" dirty="0" err="1">
                <a:latin typeface="Courier New" panose="02070309020205020404" pitchFamily="49" charset="0"/>
                <a:cs typeface="Courier New" panose="02070309020205020404" pitchFamily="49" charset="0"/>
              </a:rPr>
              <a:t>fgetpos</a:t>
            </a:r>
            <a:r>
              <a:rPr lang="en-AU" sz="2000" i="1"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4238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FSETPOS</a:t>
            </a:r>
            <a:endParaRPr lang="en-US" dirty="0"/>
          </a:p>
        </p:txBody>
      </p:sp>
      <p:sp>
        <p:nvSpPr>
          <p:cNvPr id="3" name="Content Placeholder 2"/>
          <p:cNvSpPr>
            <a:spLocks noGrp="1"/>
          </p:cNvSpPr>
          <p:nvPr>
            <p:ph idx="1"/>
          </p:nvPr>
        </p:nvSpPr>
        <p:spPr/>
        <p:txBody>
          <a:bodyPr>
            <a:normAutofit/>
          </a:bodyPr>
          <a:lstStyle/>
          <a:p>
            <a:pPr marL="0" indent="0">
              <a:buNone/>
            </a:pPr>
            <a:r>
              <a:rPr lang="en-AU" sz="2000" i="1" dirty="0" smtClean="0">
                <a:latin typeface="Courier New" panose="02070309020205020404" pitchFamily="49" charset="0"/>
                <a:cs typeface="Courier New" panose="02070309020205020404" pitchFamily="49" charset="0"/>
              </a:rPr>
              <a:t>   </a:t>
            </a:r>
            <a:r>
              <a:rPr lang="en-AU" sz="2000" i="1" dirty="0">
                <a:latin typeface="Courier New" panose="02070309020205020404" pitchFamily="49" charset="0"/>
                <a:cs typeface="Courier New" panose="02070309020205020404" pitchFamily="49" charset="0"/>
              </a:rPr>
              <a:t>/* Re-set pointer to start of file and </a:t>
            </a:r>
            <a:endParaRPr lang="en-US" sz="2000" dirty="0">
              <a:latin typeface="Courier New" panose="02070309020205020404" pitchFamily="49" charset="0"/>
              <a:cs typeface="Courier New" panose="02070309020205020404" pitchFamily="49" charset="0"/>
            </a:endParaRPr>
          </a:p>
          <a:p>
            <a:pPr marL="0" indent="0">
              <a:buNone/>
            </a:pPr>
            <a:r>
              <a:rPr lang="en-AU" sz="2000" i="1" dirty="0">
                <a:latin typeface="Courier New" panose="02070309020205020404" pitchFamily="49" charset="0"/>
                <a:cs typeface="Courier New" panose="02070309020205020404" pitchFamily="49" charset="0"/>
              </a:rPr>
              <a:t>	re-read first record  */</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fsetpos</a:t>
            </a:r>
            <a:r>
              <a:rPr lang="en-AU" sz="2000" dirty="0">
                <a:latin typeface="Courier New" panose="02070309020205020404" pitchFamily="49" charset="0"/>
                <a:cs typeface="Courier New" panose="02070309020205020404" pitchFamily="49" charset="0"/>
              </a:rPr>
              <a:t>(stream,&amp;pos1);</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if (!</a:t>
            </a:r>
            <a:r>
              <a:rPr lang="en-AU" sz="2000" dirty="0" err="1">
                <a:latin typeface="Courier New" panose="02070309020205020404" pitchFamily="49" charset="0"/>
                <a:cs typeface="Courier New" panose="02070309020205020404" pitchFamily="49" charset="0"/>
              </a:rPr>
              <a:t>fread</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ptr,sizeof</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ptr</a:t>
            </a:r>
            <a:r>
              <a:rPr lang="en-AU" sz="2000" dirty="0">
                <a:latin typeface="Courier New" panose="02070309020205020404" pitchFamily="49" charset="0"/>
                <a:cs typeface="Courier New" panose="02070309020205020404" pitchFamily="49" charset="0"/>
              </a:rPr>
              <a:t>),1,stream))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printf</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fread</a:t>
            </a:r>
            <a:r>
              <a:rPr lang="en-AU" sz="2000" dirty="0">
                <a:latin typeface="Courier New" panose="02070309020205020404" pitchFamily="49" charset="0"/>
                <a:cs typeface="Courier New" panose="02070309020205020404" pitchFamily="49" charset="0"/>
              </a:rPr>
              <a:t> error\n</a:t>
            </a:r>
            <a:r>
              <a:rPr lang="en-AU"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fclose</a:t>
            </a:r>
            <a:r>
              <a:rPr lang="en-AU" sz="2000" dirty="0">
                <a:latin typeface="Courier New" panose="02070309020205020404" pitchFamily="49" charset="0"/>
                <a:cs typeface="Courier New" panose="02070309020205020404" pitchFamily="49" charset="0"/>
              </a:rPr>
              <a:t>(stream);</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26604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FCLOSE</a:t>
            </a:r>
            <a:endParaRPr lang="en-US" dirty="0"/>
          </a:p>
        </p:txBody>
      </p:sp>
      <p:sp>
        <p:nvSpPr>
          <p:cNvPr id="3" name="Content Placeholder 2"/>
          <p:cNvSpPr>
            <a:spLocks noGrp="1"/>
          </p:cNvSpPr>
          <p:nvPr>
            <p:ph idx="1"/>
          </p:nvPr>
        </p:nvSpPr>
        <p:spPr/>
        <p:txBody>
          <a:bodyPr>
            <a:normAutofit/>
          </a:bodyPr>
          <a:lstStyle/>
          <a:p>
            <a:r>
              <a:rPr lang="en-AU" sz="2000" b="1" dirty="0"/>
              <a:t>FCLOSE – Close </a:t>
            </a:r>
            <a:r>
              <a:rPr lang="en-AU" sz="2000" b="1" dirty="0" smtClean="0"/>
              <a:t>file</a:t>
            </a:r>
          </a:p>
          <a:p>
            <a:r>
              <a:rPr lang="en-AU" sz="2000" dirty="0"/>
              <a:t>This function close a file</a:t>
            </a:r>
            <a:r>
              <a:rPr lang="en-AU" sz="2000" dirty="0" smtClean="0"/>
              <a:t>.</a:t>
            </a:r>
          </a:p>
          <a:p>
            <a:r>
              <a:rPr lang="en-AU" sz="2000" b="1" dirty="0"/>
              <a:t>Syntax:</a:t>
            </a:r>
            <a:endParaRPr lang="en-US" sz="2000" dirty="0"/>
          </a:p>
          <a:p>
            <a:r>
              <a:rPr lang="en-AU" sz="2000" b="1" dirty="0"/>
              <a:t>Assembler: </a:t>
            </a:r>
            <a:r>
              <a:rPr lang="en-AU" sz="2000" dirty="0"/>
              <a:t>None</a:t>
            </a:r>
            <a:endParaRPr lang="en-US" sz="2000" dirty="0"/>
          </a:p>
          <a:p>
            <a:r>
              <a:rPr lang="en-AU" sz="2000" b="1" dirty="0"/>
              <a:t>C:</a:t>
            </a:r>
            <a:endParaRPr lang="en-US" sz="2000" dirty="0"/>
          </a:p>
          <a:p>
            <a:pPr marL="0" indent="0">
              <a:buNone/>
            </a:pPr>
            <a:r>
              <a:rPr lang="en-US" sz="2000" b="1" i="1" dirty="0"/>
              <a:t>                  </a:t>
            </a:r>
            <a:r>
              <a:rPr lang="en-US" sz="2000" b="1" dirty="0" err="1"/>
              <a:t>int</a:t>
            </a:r>
            <a:r>
              <a:rPr lang="en-US" sz="2000" b="1" dirty="0"/>
              <a:t> </a:t>
            </a:r>
            <a:r>
              <a:rPr lang="en-US" sz="2000" b="1" dirty="0" err="1"/>
              <a:t>fclose</a:t>
            </a:r>
            <a:r>
              <a:rPr lang="en-US" sz="2000" b="1" dirty="0"/>
              <a:t>(FILE *stream);</a:t>
            </a:r>
            <a:r>
              <a:rPr lang="en-US" sz="2000" dirty="0"/>
              <a:t> </a:t>
            </a:r>
            <a:endParaRPr lang="en-US" sz="2000" dirty="0" smtClean="0"/>
          </a:p>
          <a:p>
            <a:endParaRPr lang="en-US" sz="2000" dirty="0"/>
          </a:p>
          <a:p>
            <a:endParaRPr lang="en-US" sz="2000" dirty="0" smtClean="0"/>
          </a:p>
          <a:p>
            <a:endParaRPr lang="en-US" sz="2000" dirty="0"/>
          </a:p>
          <a:p>
            <a:r>
              <a:rPr lang="en-AU" sz="2000" b="1" i="1" dirty="0"/>
              <a:t>Other variants in C:</a:t>
            </a:r>
            <a:r>
              <a:rPr lang="en-AU" sz="2000" i="1" dirty="0"/>
              <a:t> </a:t>
            </a:r>
            <a:r>
              <a:rPr lang="en-AU" sz="2000" dirty="0"/>
              <a:t>None</a:t>
            </a:r>
            <a:endParaRPr lang="en-US" sz="2000" dirty="0" smtClean="0"/>
          </a:p>
          <a:p>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963382010"/>
              </p:ext>
            </p:extLst>
          </p:nvPr>
        </p:nvGraphicFramePr>
        <p:xfrm>
          <a:off x="762000" y="3962400"/>
          <a:ext cx="7543800" cy="404019"/>
        </p:xfrm>
        <a:graphic>
          <a:graphicData uri="http://schemas.openxmlformats.org/drawingml/2006/table">
            <a:tbl>
              <a:tblPr firstRow="1" firstCol="1" bandRow="1"/>
              <a:tblGrid>
                <a:gridCol w="1524000"/>
                <a:gridCol w="6019800"/>
              </a:tblGrid>
              <a:tr h="404019">
                <a:tc>
                  <a:txBody>
                    <a:bodyPr/>
                    <a:lstStyle/>
                    <a:p>
                      <a:pPr marL="0" marR="0" algn="just">
                        <a:spcBef>
                          <a:spcPts val="1200"/>
                        </a:spcBef>
                        <a:spcAft>
                          <a:spcPts val="1200"/>
                        </a:spcAft>
                      </a:pPr>
                      <a:r>
                        <a:rPr lang="en-US" sz="2000" b="1" i="1" dirty="0">
                          <a:solidFill>
                            <a:srgbClr val="000000"/>
                          </a:solidFill>
                          <a:effectLst/>
                          <a:latin typeface="Arial"/>
                          <a:ea typeface="Times New Roman"/>
                        </a:rPr>
                        <a:t>Stream</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solidFill>
                            <a:srgbClr val="000000"/>
                          </a:solidFill>
                          <a:effectLst/>
                          <a:latin typeface="Arial"/>
                          <a:ea typeface="Times New Roman"/>
                        </a:rPr>
                        <a:t>The name of the file to be closed as a stream.</a:t>
                      </a:r>
                      <a:endParaRPr lang="en-US" sz="2000" dirty="0">
                        <a:effectLst/>
                        <a:latin typeface="Arial"/>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60800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FCLOSE</a:t>
            </a:r>
            <a:endParaRPr lang="en-US" dirty="0"/>
          </a:p>
        </p:txBody>
      </p:sp>
      <p:sp>
        <p:nvSpPr>
          <p:cNvPr id="3" name="Content Placeholder 2"/>
          <p:cNvSpPr>
            <a:spLocks noGrp="1"/>
          </p:cNvSpPr>
          <p:nvPr>
            <p:ph idx="1"/>
          </p:nvPr>
        </p:nvSpPr>
        <p:spPr>
          <a:xfrm>
            <a:off x="457200" y="1295400"/>
            <a:ext cx="8229600" cy="4998027"/>
          </a:xfrm>
        </p:spPr>
        <p:txBody>
          <a:bodyPr>
            <a:noAutofit/>
          </a:bodyPr>
          <a:lstStyle/>
          <a:p>
            <a:r>
              <a:rPr lang="en-AU" sz="2000" b="1" dirty="0"/>
              <a:t>Entry Conditions</a:t>
            </a:r>
            <a:r>
              <a:rPr lang="en-AU" sz="2000" b="1" dirty="0" smtClean="0"/>
              <a:t>:</a:t>
            </a:r>
            <a:endParaRPr lang="en-US" sz="2000" dirty="0"/>
          </a:p>
          <a:p>
            <a:pPr lvl="1"/>
            <a:r>
              <a:rPr lang="en-US" sz="2000" dirty="0"/>
              <a:t>Flushes a stream, and then closes the file associated with that stream. Afterwards, the function releases any buffers associated with the stream. To </a:t>
            </a:r>
            <a:r>
              <a:rPr lang="en-US" sz="2000" i="1" dirty="0"/>
              <a:t>flush</a:t>
            </a:r>
            <a:r>
              <a:rPr lang="en-US" sz="2000" dirty="0"/>
              <a:t> means that unwritten buffered data is written to the file, and unread buffered data is discarded.</a:t>
            </a:r>
          </a:p>
          <a:p>
            <a:pPr lvl="1"/>
            <a:r>
              <a:rPr lang="en-US" sz="2000" dirty="0"/>
              <a:t>A pointer to a closed file </a:t>
            </a:r>
            <a:r>
              <a:rPr lang="en-US" sz="2000" i="1" dirty="0"/>
              <a:t>cannot</a:t>
            </a:r>
            <a:r>
              <a:rPr lang="en-US" sz="2000" dirty="0"/>
              <a:t> be used as an input value to the </a:t>
            </a:r>
            <a:r>
              <a:rPr lang="en-US" sz="2000" dirty="0" err="1"/>
              <a:t>freopen</a:t>
            </a:r>
            <a:r>
              <a:rPr lang="en-US" sz="2000" dirty="0"/>
              <a:t>() function.</a:t>
            </a:r>
          </a:p>
          <a:p>
            <a:r>
              <a:rPr lang="en-US" sz="2000" b="1" dirty="0"/>
              <a:t>Note:</a:t>
            </a:r>
            <a:endParaRPr lang="en-US" sz="2000" dirty="0"/>
          </a:p>
          <a:p>
            <a:pPr lvl="1"/>
            <a:r>
              <a:rPr lang="en-US" sz="1800" dirty="0"/>
              <a:t>The storage pointed to by the FILE pointer is freed by the </a:t>
            </a:r>
            <a:r>
              <a:rPr lang="en-US" sz="1800" dirty="0" err="1"/>
              <a:t>fclose</a:t>
            </a:r>
            <a:r>
              <a:rPr lang="en-US" sz="1800" dirty="0"/>
              <a:t>() function. An attempt to use the FILE pointer to a closed file is not valid. This restriction is true even when </a:t>
            </a:r>
            <a:r>
              <a:rPr lang="en-US" sz="1800" dirty="0" err="1"/>
              <a:t>fclose</a:t>
            </a:r>
            <a:r>
              <a:rPr lang="en-US" sz="1800" dirty="0"/>
              <a:t>() fails.</a:t>
            </a:r>
          </a:p>
          <a:p>
            <a:pPr lvl="1"/>
            <a:r>
              <a:rPr lang="en-US" sz="1800" dirty="0"/>
              <a:t>If an application has locked a (FILE *) object (with </a:t>
            </a:r>
            <a:r>
              <a:rPr lang="en-US" sz="1800" dirty="0" err="1"/>
              <a:t>flockfile</a:t>
            </a:r>
            <a:r>
              <a:rPr lang="en-US" sz="1800" dirty="0"/>
              <a:t>() or </a:t>
            </a:r>
            <a:r>
              <a:rPr lang="en-US" sz="1800" dirty="0" err="1"/>
              <a:t>ftrylockfile</a:t>
            </a:r>
            <a:r>
              <a:rPr lang="en-US" sz="1800" dirty="0"/>
              <a:t>()), it is responsible for relinquishing the locked (FILE *) object (with </a:t>
            </a:r>
            <a:r>
              <a:rPr lang="en-US" sz="1800" dirty="0" err="1"/>
              <a:t>funlockfile</a:t>
            </a:r>
            <a:r>
              <a:rPr lang="en-US" sz="1800" dirty="0"/>
              <a:t>()) before calling </a:t>
            </a:r>
            <a:r>
              <a:rPr lang="en-US" sz="1800" dirty="0" err="1"/>
              <a:t>fclose</a:t>
            </a:r>
            <a:r>
              <a:rPr lang="en-US" sz="1800" dirty="0"/>
              <a:t>(). Failure to relinquish a locked (FILE *) object may cause deadlock (or looping).</a:t>
            </a:r>
            <a:endParaRPr lang="en-US" sz="18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74213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FCLOSE</a:t>
            </a:r>
            <a:endParaRPr lang="en-US" dirty="0"/>
          </a:p>
        </p:txBody>
      </p:sp>
      <p:sp>
        <p:nvSpPr>
          <p:cNvPr id="3" name="Content Placeholder 2"/>
          <p:cNvSpPr>
            <a:spLocks noGrp="1"/>
          </p:cNvSpPr>
          <p:nvPr>
            <p:ph idx="1"/>
          </p:nvPr>
        </p:nvSpPr>
        <p:spPr/>
        <p:txBody>
          <a:bodyPr>
            <a:normAutofit lnSpcReduction="10000"/>
          </a:bodyPr>
          <a:lstStyle/>
          <a:p>
            <a:r>
              <a:rPr lang="en-AU" sz="2000" b="1" dirty="0"/>
              <a:t>Return Conditions:</a:t>
            </a:r>
            <a:endParaRPr lang="en-US" sz="2000" dirty="0"/>
          </a:p>
          <a:p>
            <a:r>
              <a:rPr lang="en-AU" sz="2000" b="1" dirty="0"/>
              <a:t>Assembler: </a:t>
            </a:r>
            <a:r>
              <a:rPr lang="en-AU" sz="2000" dirty="0"/>
              <a:t>None</a:t>
            </a:r>
            <a:endParaRPr lang="en-US" sz="2000" dirty="0"/>
          </a:p>
          <a:p>
            <a:r>
              <a:rPr lang="en-AU" sz="2000" b="1" dirty="0"/>
              <a:t>C: 	</a:t>
            </a:r>
            <a:endParaRPr lang="en-US" sz="2000" dirty="0"/>
          </a:p>
          <a:p>
            <a:pPr lvl="1"/>
            <a:r>
              <a:rPr lang="en-US" sz="1800" dirty="0"/>
              <a:t>If successful closing the stream, </a:t>
            </a:r>
            <a:r>
              <a:rPr lang="en-US" sz="1800" dirty="0" err="1"/>
              <a:t>fclose</a:t>
            </a:r>
            <a:r>
              <a:rPr lang="en-US" sz="1800" dirty="0"/>
              <a:t>() returns 0.</a:t>
            </a:r>
          </a:p>
          <a:p>
            <a:pPr lvl="1"/>
            <a:r>
              <a:rPr lang="en-AU" sz="1800" dirty="0"/>
              <a:t>If a failure occurs in flushing buffers or in outputting data, </a:t>
            </a:r>
            <a:r>
              <a:rPr lang="en-AU" sz="1800" dirty="0" err="1"/>
              <a:t>fclose</a:t>
            </a:r>
            <a:r>
              <a:rPr lang="en-AU" sz="1800" dirty="0"/>
              <a:t>() returns EOF. An attempt will still be made to close </a:t>
            </a:r>
            <a:r>
              <a:rPr lang="en-AU" sz="1600" dirty="0"/>
              <a:t>the file</a:t>
            </a:r>
            <a:r>
              <a:rPr lang="en-AU" sz="1600" dirty="0" smtClean="0"/>
              <a:t>.</a:t>
            </a:r>
          </a:p>
          <a:p>
            <a:r>
              <a:rPr lang="en-AU" sz="2000" b="1" dirty="0"/>
              <a:t>Exception: </a:t>
            </a:r>
            <a:r>
              <a:rPr lang="en-AU" sz="2000" dirty="0" smtClean="0"/>
              <a:t>None</a:t>
            </a:r>
          </a:p>
          <a:p>
            <a:r>
              <a:rPr lang="en-AU" sz="2000" b="1" dirty="0"/>
              <a:t>Programming Consideration: </a:t>
            </a:r>
            <a:r>
              <a:rPr lang="en-US" sz="2000" dirty="0"/>
              <a:t>None </a:t>
            </a:r>
            <a:endParaRPr lang="en-US" sz="2000" dirty="0" smtClean="0"/>
          </a:p>
          <a:p>
            <a:r>
              <a:rPr lang="en-AU" sz="2000" b="1" dirty="0"/>
              <a:t>Example:</a:t>
            </a:r>
            <a:endParaRPr lang="en-US" sz="2000" dirty="0"/>
          </a:p>
          <a:p>
            <a:r>
              <a:rPr lang="en-AU" sz="2000" b="1" dirty="0"/>
              <a:t>Assembler:  </a:t>
            </a:r>
            <a:r>
              <a:rPr lang="en-AU" sz="2000" dirty="0"/>
              <a:t>	</a:t>
            </a:r>
            <a:endParaRPr lang="en-US" sz="2000" dirty="0"/>
          </a:p>
          <a:p>
            <a:r>
              <a:rPr lang="en-AU" sz="2000" b="1" dirty="0"/>
              <a:t>C:</a:t>
            </a:r>
            <a:endParaRPr lang="en-US" sz="2000" dirty="0"/>
          </a:p>
          <a:p>
            <a:pPr marL="0" indent="0">
              <a:buNone/>
            </a:pPr>
            <a:r>
              <a:rPr lang="en-US" sz="2000" i="1" dirty="0"/>
              <a:t>/* This example opens a file myfile.dat for reading as a stream and then closes the file</a:t>
            </a:r>
            <a:r>
              <a:rPr lang="en-US" sz="2000" i="1" dirty="0" smtClean="0"/>
              <a:t>.*/</a:t>
            </a:r>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08558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FCLOSE</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smtClean="0">
                <a:latin typeface="Courier New" panose="02070309020205020404" pitchFamily="49" charset="0"/>
                <a:cs typeface="Courier New" panose="02070309020205020404" pitchFamily="49" charset="0"/>
              </a:rPr>
              <a:t>&gt;</a:t>
            </a:r>
          </a:p>
          <a:p>
            <a:pPr marL="0" indent="0">
              <a:buNone/>
            </a:pP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main(void</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FILE *stream</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stream = </a:t>
            </a:r>
            <a:r>
              <a:rPr lang="en-US" sz="2000" dirty="0" err="1">
                <a:latin typeface="Courier New" panose="02070309020205020404" pitchFamily="49" charset="0"/>
                <a:cs typeface="Courier New" panose="02070309020205020404" pitchFamily="49" charset="0"/>
              </a:rPr>
              <a:t>fopen</a:t>
            </a:r>
            <a:r>
              <a:rPr lang="en-US" sz="2000" dirty="0">
                <a:latin typeface="Courier New" panose="02070309020205020404" pitchFamily="49" charset="0"/>
                <a:cs typeface="Courier New" panose="02070309020205020404" pitchFamily="49" charset="0"/>
              </a:rPr>
              <a:t>("myfile.dat", "r");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fclose</a:t>
            </a:r>
            <a:r>
              <a:rPr lang="en-US" sz="2000" dirty="0">
                <a:latin typeface="Courier New" panose="02070309020205020404" pitchFamily="49" charset="0"/>
                <a:cs typeface="Courier New" panose="02070309020205020404" pitchFamily="49" charset="0"/>
              </a:rPr>
              <a:t>(stream</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Close the stream. */</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  {</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fclose</a:t>
            </a:r>
            <a:r>
              <a:rPr lang="en-US" sz="2000" dirty="0">
                <a:latin typeface="Courier New" panose="02070309020205020404" pitchFamily="49" charset="0"/>
                <a:cs typeface="Courier New" panose="02070309020205020404" pitchFamily="49" charset="0"/>
              </a:rPr>
              <a:t> error\n</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5967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Horizontal Database Allocation</a:t>
            </a:r>
            <a:endParaRPr lang="en-US" dirty="0"/>
          </a:p>
        </p:txBody>
      </p:sp>
      <p:sp>
        <p:nvSpPr>
          <p:cNvPr id="3" name="Content Placeholder 2"/>
          <p:cNvSpPr>
            <a:spLocks noGrp="1"/>
          </p:cNvSpPr>
          <p:nvPr>
            <p:ph idx="1"/>
          </p:nvPr>
        </p:nvSpPr>
        <p:spPr/>
        <p:txBody>
          <a:bodyPr>
            <a:normAutofit/>
          </a:bodyPr>
          <a:lstStyle/>
          <a:p>
            <a:pPr lvl="0"/>
            <a:r>
              <a:rPr lang="en-US" sz="2000" b="1" dirty="0" smtClean="0"/>
              <a:t>Horizontal </a:t>
            </a:r>
            <a:r>
              <a:rPr lang="en-US" sz="2000" b="1" dirty="0"/>
              <a:t>Database Allocation:</a:t>
            </a:r>
            <a:r>
              <a:rPr lang="en-US" sz="2000" dirty="0"/>
              <a:t> The organization of data in the online z/TPF system is unique to the z/TPF system. z/TPF files are allocated across the range of physical storage media to balance and, therefore, improve access performance. Therefore, successively numbered records are allocated to different physical direct access storage devices (DASD).</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54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0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DBON and physical address </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lvl="0"/>
            <a:r>
              <a:rPr lang="en-US" sz="2000" dirty="0"/>
              <a:t>The z/TPF system views the entire file space as a repository for holding 4K, 1055-byte and 381-byte records</a:t>
            </a:r>
          </a:p>
          <a:p>
            <a:pPr lvl="0"/>
            <a:r>
              <a:rPr lang="en-US" sz="2000" dirty="0"/>
              <a:t>Within a given record type (for example, 4K fixed records), the z/TPF system has several database ordinal numbers (DBON)</a:t>
            </a:r>
          </a:p>
          <a:p>
            <a:pPr lvl="0"/>
            <a:r>
              <a:rPr lang="en-US" sz="2000" dirty="0"/>
              <a:t>Consider the representation of the fixed file space of n records (database ordinal numbers 0 through n-1). The number of record types is given as m, where m is less than n.</a:t>
            </a:r>
          </a:p>
          <a:p>
            <a:pPr lvl="0"/>
            <a:r>
              <a:rPr lang="en-US" sz="2000" dirty="0"/>
              <a:t>To allocate fixed file space means dividing the entire fixed file space into subgroups of record types, where a subgroup consists of either all small, all large, or all 4K fixed records. The allocation is accomplished by creating a FACE table that associates the base address, called a </a:t>
            </a:r>
            <a:r>
              <a:rPr lang="en-US" sz="2000" b="1" dirty="0"/>
              <a:t>beginning database ordinal number (DBON),</a:t>
            </a:r>
            <a:r>
              <a:rPr lang="en-US" sz="2000" dirty="0"/>
              <a:t> with each record type. For example, in the below diagram, record type 1 begins at DBON 6 and four records are allocated to record type 1. The next record type (record type 2) begins at DBON 10. In general, each record type is associated with some </a:t>
            </a:r>
            <a:r>
              <a:rPr lang="en-US" sz="2000" b="1" dirty="0"/>
              <a:t>unique DBON</a:t>
            </a:r>
            <a:r>
              <a:rPr lang="en-US" sz="2000" dirty="0"/>
              <a:t>. </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40234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AU" dirty="0" smtClean="0"/>
              <a:t>DBON and physical address </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5943600" cy="522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49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AU" dirty="0" smtClean="0"/>
              <a:t>DBON and physical address </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3" name="Content Placeholder 2"/>
          <p:cNvSpPr>
            <a:spLocks noGrp="1"/>
          </p:cNvSpPr>
          <p:nvPr>
            <p:ph idx="1"/>
          </p:nvPr>
        </p:nvSpPr>
        <p:spPr>
          <a:xfrm>
            <a:off x="457200" y="1295400"/>
            <a:ext cx="8229600" cy="4830763"/>
          </a:xfrm>
        </p:spPr>
        <p:txBody>
          <a:bodyPr>
            <a:noAutofit/>
          </a:bodyPr>
          <a:lstStyle/>
          <a:p>
            <a:pPr lvl="0"/>
            <a:r>
              <a:rPr lang="en-US" sz="2000" dirty="0"/>
              <a:t>A fixed file area for holding record types consisting of records of the same size has a set of database ordinal numbers (0 through n-1</a:t>
            </a:r>
            <a:r>
              <a:rPr lang="en-US" sz="2000" dirty="0" smtClean="0"/>
              <a:t>).</a:t>
            </a:r>
          </a:p>
          <a:p>
            <a:pPr marL="0" lvl="0" indent="0">
              <a:buNone/>
            </a:pPr>
            <a:endParaRPr lang="en-US" sz="2000" dirty="0"/>
          </a:p>
          <a:p>
            <a:pPr lvl="0"/>
            <a:r>
              <a:rPr lang="en-US" sz="2000" dirty="0"/>
              <a:t>Each fixed record type has a set of DBONs equal to the number of records designated for that record type</a:t>
            </a:r>
            <a:r>
              <a:rPr lang="en-US" sz="2000" dirty="0" smtClean="0"/>
              <a:t>.</a:t>
            </a:r>
          </a:p>
          <a:p>
            <a:pPr marL="0" lvl="0" indent="0">
              <a:buNone/>
            </a:pPr>
            <a:endParaRPr lang="en-US" sz="2000" dirty="0"/>
          </a:p>
          <a:p>
            <a:pPr lvl="0"/>
            <a:r>
              <a:rPr lang="en-US" sz="2000" dirty="0"/>
              <a:t>There is a similar procedure for allocating the pool file space. The record type for a pool file is based on the pool record type (such as </a:t>
            </a:r>
            <a:r>
              <a:rPr lang="en-US" sz="2000" dirty="0" err="1"/>
              <a:t>SSTx</a:t>
            </a:r>
            <a:r>
              <a:rPr lang="en-US" sz="2000" dirty="0"/>
              <a:t> and </a:t>
            </a:r>
            <a:r>
              <a:rPr lang="en-US" sz="2000" dirty="0" err="1"/>
              <a:t>LDPx</a:t>
            </a:r>
            <a:r>
              <a:rPr lang="en-US" sz="2000" dirty="0" smtClean="0"/>
              <a:t>).</a:t>
            </a:r>
          </a:p>
          <a:p>
            <a:pPr marL="0" lvl="0" indent="0">
              <a:buNone/>
            </a:pPr>
            <a:endParaRPr lang="en-US" sz="2000" dirty="0"/>
          </a:p>
          <a:p>
            <a:pPr lvl="0"/>
            <a:r>
              <a:rPr lang="en-US" sz="2000" dirty="0"/>
              <a:t>The online physical file storage is allocated for the different record sizes in proportions that are primarily determined by application design. The sum of allocations of all pool and fixed records comprises the entire online physical file space.</a:t>
            </a:r>
          </a:p>
          <a:p>
            <a:endParaRPr lang="en-US" sz="2000" dirty="0"/>
          </a:p>
        </p:txBody>
      </p:sp>
    </p:spTree>
    <p:extLst>
      <p:ext uri="{BB962C8B-B14F-4D97-AF65-F5344CB8AC3E}">
        <p14:creationId xmlns:p14="http://schemas.microsoft.com/office/powerpoint/2010/main" val="140725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AU" dirty="0" smtClean="0"/>
              <a:t>DBON and physical address </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3" name="Content Placeholder 2"/>
          <p:cNvSpPr>
            <a:spLocks noGrp="1"/>
          </p:cNvSpPr>
          <p:nvPr>
            <p:ph idx="1"/>
          </p:nvPr>
        </p:nvSpPr>
        <p:spPr>
          <a:xfrm>
            <a:off x="457200" y="1295400"/>
            <a:ext cx="8229600" cy="4830763"/>
          </a:xfrm>
        </p:spPr>
        <p:txBody>
          <a:bodyPr>
            <a:noAutofit/>
          </a:bodyPr>
          <a:lstStyle/>
          <a:p>
            <a:pPr lvl="0"/>
            <a:r>
              <a:rPr lang="en-US" sz="2000" dirty="0"/>
              <a:t>The z/TPF system ensures that the sequential database ordinal numbers (DBON) do not map into physically adjacent records. It is assumed, in general, that the horizontal allocation of records of a given record type throughout the file storage permits a greater chance for simultaneous accessing than the more conventional, vertical allocation,</a:t>
            </a:r>
          </a:p>
          <a:p>
            <a:pPr lvl="0"/>
            <a:r>
              <a:rPr lang="en-US" sz="2000" dirty="0"/>
              <a:t>The allocation of records associates successive database ordinal numbers (DBON) with successive </a:t>
            </a:r>
            <a:r>
              <a:rPr lang="en-US" sz="2000" b="1" dirty="0"/>
              <a:t>modules, cylinders, heads, and records</a:t>
            </a:r>
            <a:r>
              <a:rPr lang="en-US" sz="2000" dirty="0"/>
              <a:t> on modules.</a:t>
            </a:r>
          </a:p>
          <a:p>
            <a:pPr marL="0" indent="0">
              <a:buNone/>
            </a:pPr>
            <a:endParaRPr lang="en-US" sz="2000" dirty="0"/>
          </a:p>
        </p:txBody>
      </p:sp>
    </p:spTree>
    <p:extLst>
      <p:ext uri="{BB962C8B-B14F-4D97-AF65-F5344CB8AC3E}">
        <p14:creationId xmlns:p14="http://schemas.microsoft.com/office/powerpoint/2010/main" val="396219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AU" dirty="0" smtClean="0"/>
              <a:t>DBON and physical address </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3" name="Content Placeholder 2"/>
          <p:cNvSpPr>
            <a:spLocks noGrp="1"/>
          </p:cNvSpPr>
          <p:nvPr>
            <p:ph idx="1"/>
          </p:nvPr>
        </p:nvSpPr>
        <p:spPr>
          <a:xfrm>
            <a:off x="457200" y="1066800"/>
            <a:ext cx="8229600" cy="5059363"/>
          </a:xfrm>
        </p:spPr>
        <p:txBody>
          <a:bodyPr>
            <a:noAutofit/>
          </a:bodyPr>
          <a:lstStyle/>
          <a:p>
            <a:r>
              <a:rPr lang="en-US" sz="2000" dirty="0"/>
              <a:t>Consider the below example that shows a configuration of two modules, two cylinders, two heads per module, and five records per track. The numbers in bold and larger font size represent </a:t>
            </a:r>
            <a:r>
              <a:rPr lang="en-US" sz="2000" b="1" dirty="0"/>
              <a:t>database ordinal numbers (DBON).</a:t>
            </a:r>
            <a:r>
              <a:rPr lang="en-US" sz="2000" dirty="0"/>
              <a:t> The numbers in smaller font size represent the </a:t>
            </a:r>
            <a:r>
              <a:rPr lang="en-US" sz="2000" b="1" dirty="0"/>
              <a:t>device addresses, </a:t>
            </a:r>
            <a:r>
              <a:rPr lang="en-US" sz="2000" dirty="0"/>
              <a:t>that is, the names of physical locations. </a:t>
            </a:r>
          </a:p>
          <a:p>
            <a:pPr marL="0" indent="0">
              <a:buNone/>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8869"/>
            <a:ext cx="66294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6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normAutofit/>
          </a:bodyPr>
          <a:lstStyle/>
          <a:p>
            <a:pPr lvl="0">
              <a:lnSpc>
                <a:spcPct val="115000"/>
              </a:lnSpc>
              <a:spcBef>
                <a:spcPts val="0"/>
              </a:spcBef>
              <a:spcAft>
                <a:spcPts val="1000"/>
              </a:spcAft>
              <a:buBlip>
                <a:blip r:embed="rId2"/>
              </a:buBlip>
            </a:pPr>
            <a:r>
              <a:rPr lang="en-US" dirty="0" smtClean="0">
                <a:ea typeface="Times New Roman"/>
              </a:rPr>
              <a:t>Introduction to File Management</a:t>
            </a:r>
          </a:p>
          <a:p>
            <a:pPr lvl="0">
              <a:lnSpc>
                <a:spcPct val="115000"/>
              </a:lnSpc>
              <a:spcBef>
                <a:spcPts val="0"/>
              </a:spcBef>
              <a:spcAft>
                <a:spcPts val="1000"/>
              </a:spcAft>
              <a:buBlip>
                <a:blip r:embed="rId2"/>
              </a:buBlip>
            </a:pPr>
            <a:r>
              <a:rPr lang="en-US" dirty="0" smtClean="0">
                <a:ea typeface="Times New Roman"/>
              </a:rPr>
              <a:t>z/TPF Online Database</a:t>
            </a:r>
            <a:endParaRPr lang="en-US" dirty="0">
              <a:ea typeface="Times New Roman"/>
            </a:endParaRPr>
          </a:p>
          <a:p>
            <a:pPr lvl="0">
              <a:lnSpc>
                <a:spcPct val="115000"/>
              </a:lnSpc>
              <a:spcAft>
                <a:spcPts val="1000"/>
              </a:spcAft>
              <a:buBlip>
                <a:blip r:embed="rId2"/>
              </a:buBlip>
            </a:pPr>
            <a:r>
              <a:rPr lang="en-US" dirty="0">
                <a:ea typeface="Times New Roman"/>
              </a:rPr>
              <a:t>Accessing a File</a:t>
            </a:r>
          </a:p>
          <a:p>
            <a:pPr lvl="0">
              <a:lnSpc>
                <a:spcPct val="115000"/>
              </a:lnSpc>
              <a:spcAft>
                <a:spcPts val="1000"/>
              </a:spcAft>
              <a:buBlip>
                <a:blip r:embed="rId2"/>
              </a:buBlip>
            </a:pPr>
            <a:r>
              <a:rPr lang="en-US" dirty="0">
                <a:ea typeface="Times New Roman"/>
              </a:rPr>
              <a:t>Updating </a:t>
            </a:r>
            <a:r>
              <a:rPr lang="en-US" dirty="0" smtClean="0">
                <a:ea typeface="Times New Roman"/>
              </a:rPr>
              <a:t>files</a:t>
            </a:r>
          </a:p>
          <a:p>
            <a:pPr lvl="0">
              <a:lnSpc>
                <a:spcPct val="115000"/>
              </a:lnSpc>
              <a:spcAft>
                <a:spcPts val="1000"/>
              </a:spcAft>
              <a:buBlip>
                <a:blip r:embed="rId2"/>
              </a:buBlip>
            </a:pPr>
            <a:r>
              <a:rPr lang="en-US" dirty="0" smtClean="0"/>
              <a:t>z/TPF </a:t>
            </a:r>
            <a:r>
              <a:rPr lang="en-US" dirty="0"/>
              <a:t>Stream File system Support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7194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Record Duplication </a:t>
            </a:r>
            <a:endParaRPr lang="en-US" dirty="0"/>
          </a:p>
        </p:txBody>
      </p:sp>
      <p:sp>
        <p:nvSpPr>
          <p:cNvPr id="3" name="Content Placeholder 2"/>
          <p:cNvSpPr>
            <a:spLocks noGrp="1"/>
          </p:cNvSpPr>
          <p:nvPr>
            <p:ph idx="1"/>
          </p:nvPr>
        </p:nvSpPr>
        <p:spPr/>
        <p:txBody>
          <a:bodyPr>
            <a:noAutofit/>
          </a:bodyPr>
          <a:lstStyle/>
          <a:p>
            <a:pPr lvl="0"/>
            <a:r>
              <a:rPr lang="en-US" sz="2000" dirty="0"/>
              <a:t>In the z/TPF system, data records (on modules) can be duplicated, which means that there are two copies of a data record on the database. The copies are referred to as the </a:t>
            </a:r>
            <a:r>
              <a:rPr lang="en-US" sz="2000" b="1" dirty="0"/>
              <a:t>primary record</a:t>
            </a:r>
            <a:r>
              <a:rPr lang="en-US" sz="2000" dirty="0"/>
              <a:t> and the </a:t>
            </a:r>
            <a:r>
              <a:rPr lang="en-US" sz="2000" b="1" dirty="0"/>
              <a:t>backup record</a:t>
            </a:r>
            <a:r>
              <a:rPr lang="en-US" sz="2000" dirty="0"/>
              <a:t>, sometimes called the </a:t>
            </a:r>
            <a:r>
              <a:rPr lang="en-US" sz="2000" b="1" dirty="0"/>
              <a:t>duplicate record or </a:t>
            </a:r>
            <a:r>
              <a:rPr lang="en-US" sz="2000" b="1" dirty="0" smtClean="0"/>
              <a:t>dupe</a:t>
            </a:r>
          </a:p>
          <a:p>
            <a:pPr marL="0" lvl="0" indent="0">
              <a:buNone/>
            </a:pPr>
            <a:endParaRPr lang="en-US" sz="2000" dirty="0"/>
          </a:p>
          <a:p>
            <a:pPr lvl="0"/>
            <a:r>
              <a:rPr lang="en-US" sz="2000" dirty="0"/>
              <a:t>Record duplication addresses the design objectives of the z/TPF system of: </a:t>
            </a:r>
          </a:p>
          <a:p>
            <a:pPr lvl="1"/>
            <a:r>
              <a:rPr lang="en-US" sz="2000" dirty="0"/>
              <a:t>Performance</a:t>
            </a:r>
          </a:p>
          <a:p>
            <a:pPr lvl="1"/>
            <a:r>
              <a:rPr lang="en-US" sz="2000" dirty="0"/>
              <a:t>Database </a:t>
            </a:r>
            <a:r>
              <a:rPr lang="en-US" sz="2000" dirty="0" smtClean="0"/>
              <a:t>integrity</a:t>
            </a:r>
            <a:endParaRPr lang="en-US" sz="2000" dirty="0"/>
          </a:p>
          <a:p>
            <a:pPr marL="457200" lvl="1" indent="0">
              <a:buNone/>
            </a:pPr>
            <a:r>
              <a:rPr lang="en-US" sz="2000" dirty="0" smtClean="0"/>
              <a:t> by </a:t>
            </a:r>
            <a:r>
              <a:rPr lang="en-US" sz="2000" dirty="0"/>
              <a:t>providing the ability to maintain two copies of critical data records</a:t>
            </a:r>
            <a:r>
              <a:rPr lang="en-US" sz="2000" dirty="0" smtClean="0"/>
              <a:t>.</a:t>
            </a:r>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8304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Record Duplication </a:t>
            </a:r>
            <a:endParaRPr lang="en-US" dirty="0"/>
          </a:p>
        </p:txBody>
      </p:sp>
      <p:sp>
        <p:nvSpPr>
          <p:cNvPr id="3" name="Content Placeholder 2"/>
          <p:cNvSpPr>
            <a:spLocks noGrp="1"/>
          </p:cNvSpPr>
          <p:nvPr>
            <p:ph idx="1"/>
          </p:nvPr>
        </p:nvSpPr>
        <p:spPr/>
        <p:txBody>
          <a:bodyPr>
            <a:normAutofit/>
          </a:bodyPr>
          <a:lstStyle/>
          <a:p>
            <a:pPr lvl="0"/>
            <a:r>
              <a:rPr lang="en-US" sz="2000" dirty="0"/>
              <a:t>Primary and backup records must be allocated to the same device type. Allocation of fixed and pool data can be specified as: </a:t>
            </a:r>
          </a:p>
          <a:p>
            <a:pPr lvl="1"/>
            <a:r>
              <a:rPr lang="en-US" sz="2000" b="1" dirty="0"/>
              <a:t>Non-duplicated</a:t>
            </a:r>
            <a:r>
              <a:rPr lang="en-US" sz="2000" dirty="0"/>
              <a:t> - None of the records are duplicated on the device type</a:t>
            </a:r>
          </a:p>
          <a:p>
            <a:pPr lvl="1"/>
            <a:r>
              <a:rPr lang="en-US" sz="2000" b="1" dirty="0"/>
              <a:t>Selectively duplicated </a:t>
            </a:r>
            <a:r>
              <a:rPr lang="en-US" sz="2000" dirty="0"/>
              <a:t>- Selected (critical) records are duplicated on the device type</a:t>
            </a:r>
          </a:p>
          <a:p>
            <a:pPr lvl="1"/>
            <a:r>
              <a:rPr lang="en-US" sz="2000" b="1" dirty="0"/>
              <a:t>Fully duplicated </a:t>
            </a:r>
            <a:r>
              <a:rPr lang="en-US" sz="2000" dirty="0"/>
              <a:t>- All records (fixed and pool) are duplicated on all of the device types generated in the user installation</a:t>
            </a:r>
            <a:r>
              <a:rPr lang="en-US" sz="2000" dirty="0" smtClean="0"/>
              <a:t>.</a:t>
            </a:r>
          </a:p>
          <a:p>
            <a:pPr lvl="0"/>
            <a:r>
              <a:rPr lang="en-US" sz="2000" dirty="0"/>
              <a:t>The allocation procedure assigns two database ordinal numbers (DBONs) to a duplicated record, each to different modules.</a:t>
            </a:r>
          </a:p>
          <a:p>
            <a:pPr lvl="0"/>
            <a:r>
              <a:rPr lang="en-US" sz="2000" dirty="0"/>
              <a:t>The duplicate record in a record type (either pool or fixed) is assigned to the same relative position on an alternate disk module. Therefore, an even number of modules is required.</a:t>
            </a:r>
          </a:p>
          <a:p>
            <a:pPr marL="457200" lvl="1"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41956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Multiple Database function (MDBF) </a:t>
            </a:r>
            <a:endParaRPr lang="en-US" dirty="0"/>
          </a:p>
        </p:txBody>
      </p:sp>
      <p:sp>
        <p:nvSpPr>
          <p:cNvPr id="3" name="Content Placeholder 2"/>
          <p:cNvSpPr>
            <a:spLocks noGrp="1"/>
          </p:cNvSpPr>
          <p:nvPr>
            <p:ph idx="1"/>
          </p:nvPr>
        </p:nvSpPr>
        <p:spPr/>
        <p:txBody>
          <a:bodyPr>
            <a:normAutofit/>
          </a:bodyPr>
          <a:lstStyle/>
          <a:p>
            <a:pPr lvl="0"/>
            <a:r>
              <a:rPr lang="en-US" sz="2000" dirty="0"/>
              <a:t>The multiple database function (MDBF) provides the user with the ability to:</a:t>
            </a:r>
          </a:p>
          <a:p>
            <a:pPr lvl="1"/>
            <a:r>
              <a:rPr lang="en-US" sz="1800" dirty="0"/>
              <a:t>Physically separate sets of data</a:t>
            </a:r>
          </a:p>
          <a:p>
            <a:pPr lvl="1"/>
            <a:r>
              <a:rPr lang="en-US" sz="1800" dirty="0"/>
              <a:t>Logically separate sets of data</a:t>
            </a:r>
          </a:p>
          <a:p>
            <a:pPr lvl="1"/>
            <a:r>
              <a:rPr lang="en-US" sz="1800" dirty="0"/>
              <a:t>Physically and logically separate sets of data.</a:t>
            </a:r>
          </a:p>
          <a:p>
            <a:pPr lvl="0"/>
            <a:r>
              <a:rPr lang="en-US" sz="2000" dirty="0"/>
              <a:t>The use of MDBF introduces the concepts of subsystems  and subsystem users.</a:t>
            </a:r>
          </a:p>
          <a:p>
            <a:pPr lvl="0"/>
            <a:r>
              <a:rPr lang="en-US" sz="2000" dirty="0"/>
              <a:t>In the following diagram the Subsystem provides a physical separation of data, while a Subsystem user provides a logical separation of data.</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7372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Multiple Database function (MDBF) </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47787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66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Data Record Attributes </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lvl="0"/>
            <a:r>
              <a:rPr lang="en-US" sz="2000" b="1" dirty="0"/>
              <a:t>Physical residence:</a:t>
            </a:r>
            <a:r>
              <a:rPr lang="en-US" sz="2000" dirty="0"/>
              <a:t> </a:t>
            </a:r>
            <a:r>
              <a:rPr lang="en-AU" sz="2000" dirty="0"/>
              <a:t>the physical location of a record is transparent to the application environment. The z/TPF system manages the following physical forms of storage on which data records can reside – Modules, Magnetic tape, Main Storage</a:t>
            </a:r>
            <a:r>
              <a:rPr lang="en-US" sz="2000" dirty="0"/>
              <a:t>.</a:t>
            </a:r>
          </a:p>
          <a:p>
            <a:pPr lvl="0"/>
            <a:r>
              <a:rPr lang="en-US" sz="2000" b="1" dirty="0"/>
              <a:t>Device Type:</a:t>
            </a:r>
            <a:r>
              <a:rPr lang="en-US" sz="2000" dirty="0"/>
              <a:t> </a:t>
            </a:r>
            <a:r>
              <a:rPr lang="en-AU" sz="2000" dirty="0"/>
              <a:t>The z/TPF system supports four device types (DEVA, DEVB, DEVC, and DEVD). Each of these device types represents distinct characteristics for accessing and managing the location of data on the online DASD subsystem. </a:t>
            </a:r>
            <a:r>
              <a:rPr lang="en-US" sz="2000" dirty="0"/>
              <a:t>Data is mapped across the DASD subsystem based on the several factors, including:</a:t>
            </a:r>
          </a:p>
          <a:p>
            <a:pPr lvl="1"/>
            <a:r>
              <a:rPr lang="en-US" sz="1800" dirty="0"/>
              <a:t>Relative starting module number</a:t>
            </a:r>
          </a:p>
          <a:p>
            <a:pPr lvl="1"/>
            <a:r>
              <a:rPr lang="en-US" sz="1800" dirty="0"/>
              <a:t>Number of modules defined for the device</a:t>
            </a:r>
          </a:p>
          <a:p>
            <a:pPr lvl="1"/>
            <a:r>
              <a:rPr lang="en-US" sz="1800" dirty="0"/>
              <a:t>Number of records per track</a:t>
            </a:r>
          </a:p>
          <a:p>
            <a:pPr lvl="1"/>
            <a:r>
              <a:rPr lang="en-US" sz="1800" dirty="0"/>
              <a:t>Number of tracks per </a:t>
            </a:r>
            <a:r>
              <a:rPr lang="en-US" sz="1800" dirty="0" smtClean="0"/>
              <a:t>cylinder</a:t>
            </a:r>
          </a:p>
          <a:p>
            <a:pPr lvl="1"/>
            <a:r>
              <a:rPr lang="en-US" sz="1800" dirty="0"/>
              <a:t>Number of cylinders per module</a:t>
            </a:r>
          </a:p>
          <a:p>
            <a:pPr lvl="1"/>
            <a:r>
              <a:rPr lang="en-US" sz="1800" dirty="0"/>
              <a:t>Module duplication factor (simples or duplex)</a:t>
            </a:r>
          </a:p>
          <a:p>
            <a:pPr lvl="1"/>
            <a:r>
              <a:rPr lang="en-US" sz="1800" dirty="0"/>
              <a:t>Physical record sizes; that is, small (381 bytes), large (1055 bytes), 4 KB (4096 bytes).</a:t>
            </a:r>
          </a:p>
          <a:p>
            <a:pPr lvl="1"/>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4530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Data Record Attributes </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lvl="0"/>
            <a:r>
              <a:rPr lang="en-US" sz="2000" b="1" dirty="0" smtClean="0"/>
              <a:t>Record </a:t>
            </a:r>
            <a:r>
              <a:rPr lang="en-US" sz="2000" b="1" dirty="0"/>
              <a:t>Size:</a:t>
            </a:r>
            <a:r>
              <a:rPr lang="en-US" sz="2000" dirty="0"/>
              <a:t> The logical size of a record within the z/TPF system is always one of three sizes: small (381 bytes), large (1055 bytes), 4 KB (4096 bytes).</a:t>
            </a:r>
          </a:p>
          <a:p>
            <a:pPr lvl="0"/>
            <a:r>
              <a:rPr lang="en-US" sz="2000" b="1" dirty="0"/>
              <a:t>Record Duplication:</a:t>
            </a:r>
            <a:r>
              <a:rPr lang="en-US" sz="2000" dirty="0"/>
              <a:t> </a:t>
            </a:r>
            <a:r>
              <a:rPr lang="en-AU" sz="2000" dirty="0"/>
              <a:t>In the z/TPF system, data records (on modules) can be duplicated, which means that there are two copies of a data record on the database. The copies are referred to as the primary record and the backup record, sometimes called the duplicate record or dupe</a:t>
            </a:r>
            <a:endParaRPr lang="en-US" sz="2000" dirty="0"/>
          </a:p>
          <a:p>
            <a:pPr lvl="0"/>
            <a:r>
              <a:rPr lang="en-US" sz="2000" b="1" dirty="0"/>
              <a:t>Record Longevity:</a:t>
            </a:r>
            <a:r>
              <a:rPr lang="en-US" sz="2000" dirty="0"/>
              <a:t> By definition, fixed records are maintained by the z/TPF system forever while pool records are maintained for an interval of time, which is determined by the application environment (in terms of seconds, hours, days, weeks, or months). There are short term pool records and long term pool records.</a:t>
            </a:r>
          </a:p>
          <a:p>
            <a:pPr marL="0" lv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68060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Data Record Attributes </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lvl="0"/>
            <a:r>
              <a:rPr lang="en-US" sz="2000" b="1" dirty="0"/>
              <a:t>Pool record types:</a:t>
            </a:r>
            <a:r>
              <a:rPr lang="en-US" sz="2000" dirty="0"/>
              <a:t> Pool records are classified according to the attributes of size, duplication, longevity, and residence (type of device). The basic pool types are: </a:t>
            </a:r>
          </a:p>
          <a:p>
            <a:pPr lvl="1"/>
            <a:r>
              <a:rPr lang="en-US" sz="1800" dirty="0"/>
              <a:t>Small short-term pool (</a:t>
            </a:r>
            <a:r>
              <a:rPr lang="en-US" sz="1800" dirty="0" err="1"/>
              <a:t>SSTx</a:t>
            </a:r>
            <a:r>
              <a:rPr lang="en-US" sz="1800" dirty="0"/>
              <a:t>)</a:t>
            </a:r>
          </a:p>
          <a:p>
            <a:pPr lvl="1"/>
            <a:r>
              <a:rPr lang="en-US" sz="1800" dirty="0"/>
              <a:t>Small long-term (not duplicated) pool (</a:t>
            </a:r>
            <a:r>
              <a:rPr lang="en-US" sz="1800" dirty="0" err="1"/>
              <a:t>SLTx</a:t>
            </a:r>
            <a:r>
              <a:rPr lang="en-US" sz="1800" dirty="0"/>
              <a:t>)</a:t>
            </a:r>
          </a:p>
          <a:p>
            <a:pPr lvl="1"/>
            <a:r>
              <a:rPr lang="en-US" sz="1800" dirty="0"/>
              <a:t>Small long-term duplicated pool (</a:t>
            </a:r>
            <a:r>
              <a:rPr lang="en-US" sz="1800" dirty="0" err="1"/>
              <a:t>SDPx</a:t>
            </a:r>
            <a:r>
              <a:rPr lang="en-US" sz="1800" dirty="0"/>
              <a:t>)</a:t>
            </a:r>
          </a:p>
          <a:p>
            <a:pPr lvl="1"/>
            <a:r>
              <a:rPr lang="en-US" sz="1800" dirty="0"/>
              <a:t>Large short-term pool (</a:t>
            </a:r>
            <a:r>
              <a:rPr lang="en-US" sz="1800" dirty="0" err="1"/>
              <a:t>LSTx</a:t>
            </a:r>
            <a:r>
              <a:rPr lang="en-US" sz="1800" dirty="0"/>
              <a:t>)</a:t>
            </a:r>
          </a:p>
          <a:p>
            <a:pPr lvl="1"/>
            <a:r>
              <a:rPr lang="en-US" sz="1800" dirty="0"/>
              <a:t>Large long-term (not duplicated) pool (</a:t>
            </a:r>
            <a:r>
              <a:rPr lang="en-US" sz="1800" dirty="0" err="1"/>
              <a:t>LLTx</a:t>
            </a:r>
            <a:r>
              <a:rPr lang="en-US" sz="1800" dirty="0"/>
              <a:t>)</a:t>
            </a:r>
          </a:p>
          <a:p>
            <a:pPr lvl="1"/>
            <a:r>
              <a:rPr lang="en-US" sz="1800" dirty="0"/>
              <a:t>Large long-term duplicated pool (</a:t>
            </a:r>
            <a:r>
              <a:rPr lang="en-US" sz="1800" dirty="0" err="1"/>
              <a:t>LDPx</a:t>
            </a:r>
            <a:r>
              <a:rPr lang="en-US" sz="1800" dirty="0"/>
              <a:t>)</a:t>
            </a:r>
          </a:p>
          <a:p>
            <a:pPr lvl="1"/>
            <a:r>
              <a:rPr lang="en-US" sz="1800" dirty="0"/>
              <a:t>4K short-term pool (4STx)</a:t>
            </a:r>
          </a:p>
          <a:p>
            <a:pPr lvl="1"/>
            <a:r>
              <a:rPr lang="en-US" sz="1800" dirty="0"/>
              <a:t>4K long-term (not duplicated) pool (4LTx)</a:t>
            </a:r>
          </a:p>
          <a:p>
            <a:pPr lvl="1"/>
            <a:r>
              <a:rPr lang="en-US" sz="1800" dirty="0"/>
              <a:t>4K long-term duplicated pool (4DPx)</a:t>
            </a:r>
          </a:p>
          <a:p>
            <a:pPr lvl="1"/>
            <a:r>
              <a:rPr lang="en-US" sz="1800" dirty="0"/>
              <a:t>4K long-term duplicated FARF6 pool (4D6)</a:t>
            </a:r>
          </a:p>
          <a:p>
            <a:pPr marL="0" lv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87358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Data Record Attributes </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lvl="0"/>
            <a:r>
              <a:rPr lang="en-US" sz="2000" b="1" dirty="0"/>
              <a:t>Types of Fixed file records</a:t>
            </a:r>
            <a:r>
              <a:rPr lang="en-US" sz="2000" dirty="0"/>
              <a:t>: Fixed file records can be classified according to the following sizes: </a:t>
            </a:r>
          </a:p>
          <a:p>
            <a:pPr lvl="1"/>
            <a:r>
              <a:rPr lang="en-US" sz="1800" dirty="0"/>
              <a:t>Small (381 bytes)</a:t>
            </a:r>
          </a:p>
          <a:p>
            <a:pPr lvl="1"/>
            <a:r>
              <a:rPr lang="en-US" sz="1800" dirty="0"/>
              <a:t>Large (1055 bytes)</a:t>
            </a:r>
          </a:p>
          <a:p>
            <a:pPr lvl="1"/>
            <a:r>
              <a:rPr lang="en-US" sz="1800" dirty="0"/>
              <a:t>4K (4095 bytes).</a:t>
            </a:r>
          </a:p>
          <a:p>
            <a:pPr marL="0" indent="0">
              <a:buNone/>
            </a:pPr>
            <a:endParaRPr lang="en-US" sz="2000" dirty="0"/>
          </a:p>
          <a:p>
            <a:pPr marL="0" lv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96494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Address Compute Table (FCTB) </a:t>
            </a:r>
            <a:endParaRPr lang="en-US" dirty="0"/>
          </a:p>
        </p:txBody>
      </p:sp>
      <p:sp>
        <p:nvSpPr>
          <p:cNvPr id="3" name="Content Placeholder 2"/>
          <p:cNvSpPr>
            <a:spLocks noGrp="1"/>
          </p:cNvSpPr>
          <p:nvPr>
            <p:ph idx="1"/>
          </p:nvPr>
        </p:nvSpPr>
        <p:spPr/>
        <p:txBody>
          <a:bodyPr>
            <a:normAutofit/>
          </a:bodyPr>
          <a:lstStyle/>
          <a:p>
            <a:pPr lvl="0"/>
            <a:r>
              <a:rPr lang="en-US" sz="2000" dirty="0"/>
              <a:t>The file address compute (FACE) table (FCTB), a system table, is a centralized source of information about file addresses. It provides the information necessary to do the following: </a:t>
            </a:r>
          </a:p>
          <a:p>
            <a:pPr lvl="1"/>
            <a:r>
              <a:rPr lang="en-US" sz="2000" dirty="0"/>
              <a:t>Convert a record type and ordinal number into a file addressing scheme called file address reference format (FARF). This conversion applies to both fixed-file records and pool records.</a:t>
            </a:r>
          </a:p>
          <a:p>
            <a:pPr lvl="1"/>
            <a:r>
              <a:rPr lang="en-US" sz="2000" dirty="0"/>
              <a:t>Convert a FARF address into its physical record address in module cylinder head record (MCHR) format.</a:t>
            </a:r>
          </a:p>
          <a:p>
            <a:pPr lvl="0"/>
            <a:r>
              <a:rPr lang="en-US" sz="2000" dirty="0"/>
              <a:t>For fixed addresses, the FACE table is accessed by the FACE and FACS programs and the FAC8C and FACZC macro service routines.</a:t>
            </a:r>
          </a:p>
          <a:p>
            <a:pPr lvl="0"/>
            <a:r>
              <a:rPr lang="en-US" sz="2000" dirty="0"/>
              <a:t>For pool addresses, the FCTB is accessed by the Get File Storage macro service routines.</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92713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File Address Reference Format (FARW) </a:t>
            </a:r>
            <a:endParaRPr lang="en-US" dirty="0"/>
          </a:p>
        </p:txBody>
      </p:sp>
      <p:sp>
        <p:nvSpPr>
          <p:cNvPr id="3" name="Content Placeholder 2"/>
          <p:cNvSpPr>
            <a:spLocks noGrp="1"/>
          </p:cNvSpPr>
          <p:nvPr>
            <p:ph idx="1"/>
          </p:nvPr>
        </p:nvSpPr>
        <p:spPr/>
        <p:txBody>
          <a:bodyPr>
            <a:normAutofit/>
          </a:bodyPr>
          <a:lstStyle/>
          <a:p>
            <a:pPr lvl="0"/>
            <a:r>
              <a:rPr lang="en-US" sz="2000" dirty="0"/>
              <a:t>The file address reference format is the method used by the z/TPF system to symbolically address fixed and pool records.</a:t>
            </a:r>
          </a:p>
          <a:p>
            <a:pPr lvl="0"/>
            <a:r>
              <a:rPr lang="en-US" sz="2000" dirty="0"/>
              <a:t>The 4-byte file address defined by FARF is a basic element of data organization in the z/TPF system.</a:t>
            </a:r>
          </a:p>
          <a:p>
            <a:pPr lvl="0"/>
            <a:r>
              <a:rPr lang="en-US" sz="2000" dirty="0"/>
              <a:t>There are four file address reference formats: FARF3, FARF4, FARF5, and FARF6. These allow the z/TPF system the flexibility of adapting to module technology.</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92825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to File Management</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lvl="0"/>
            <a:r>
              <a:rPr lang="en-US" sz="2000" dirty="0" err="1"/>
              <a:t>zTPF</a:t>
            </a:r>
            <a:r>
              <a:rPr lang="en-US" sz="2000" dirty="0"/>
              <a:t> supports two types of secondary storage devices: </a:t>
            </a:r>
          </a:p>
          <a:p>
            <a:pPr lvl="1"/>
            <a:r>
              <a:rPr lang="en-US" sz="1600" dirty="0"/>
              <a:t>Direct Access Storage Device (DASD) </a:t>
            </a:r>
          </a:p>
          <a:p>
            <a:pPr lvl="1"/>
            <a:r>
              <a:rPr lang="en-US" sz="1600" dirty="0"/>
              <a:t>(Magnetic) Tapes </a:t>
            </a:r>
          </a:p>
          <a:p>
            <a:pPr lvl="0"/>
            <a:r>
              <a:rPr lang="en-US" sz="2000" dirty="0"/>
              <a:t>All the online databases in </a:t>
            </a:r>
            <a:r>
              <a:rPr lang="en-US" sz="2000" dirty="0" err="1"/>
              <a:t>zTPF</a:t>
            </a:r>
            <a:r>
              <a:rPr lang="en-US" sz="2000" dirty="0"/>
              <a:t> are maintained in the DASD.</a:t>
            </a:r>
          </a:p>
          <a:p>
            <a:pPr lvl="0"/>
            <a:r>
              <a:rPr lang="en-US" sz="2000" dirty="0"/>
              <a:t>The online database of the </a:t>
            </a:r>
            <a:r>
              <a:rPr lang="en-US" sz="2000" smtClean="0"/>
              <a:t>zTPF</a:t>
            </a:r>
            <a:r>
              <a:rPr lang="en-US" sz="2000" dirty="0" smtClean="0"/>
              <a:t> </a:t>
            </a:r>
            <a:r>
              <a:rPr lang="en-US" sz="2000" dirty="0"/>
              <a:t>system is allocated at system generation time and is shared by all entries and all applications</a:t>
            </a:r>
          </a:p>
          <a:p>
            <a:pPr lvl="1"/>
            <a:r>
              <a:rPr lang="en-US" sz="2000" dirty="0"/>
              <a:t>Fixed file storage.</a:t>
            </a:r>
          </a:p>
          <a:p>
            <a:pPr lvl="1"/>
            <a:r>
              <a:rPr lang="en-US" sz="2000" dirty="0"/>
              <a:t>Pool file storage. </a:t>
            </a:r>
          </a:p>
          <a:p>
            <a:pPr lvl="0"/>
            <a:r>
              <a:rPr lang="en-US" sz="2000" dirty="0"/>
              <a:t>Magnetic tapes are used for online and offline processing and can be used for both input and output in the z/TPF system.</a:t>
            </a:r>
          </a:p>
          <a:p>
            <a:pPr lvl="0"/>
            <a:r>
              <a:rPr lang="en-US" sz="2000" dirty="0"/>
              <a:t>General files and general data sets are usually related to some offline processing. Data is either produced online to be processed offline by z/OS® programs or data is produced offline for online processing. Both structures provide a data interface between the offline and online system components.</a:t>
            </a:r>
          </a:p>
          <a:p>
            <a:endParaRPr lang="en-US" sz="2000" dirty="0" smtClean="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1537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File Address Reference Format (FARW) </a:t>
            </a:r>
            <a:endParaRPr lang="en-US" dirty="0"/>
          </a:p>
        </p:txBody>
      </p:sp>
      <p:sp>
        <p:nvSpPr>
          <p:cNvPr id="3" name="Content Placeholder 2"/>
          <p:cNvSpPr>
            <a:spLocks noGrp="1"/>
          </p:cNvSpPr>
          <p:nvPr>
            <p:ph idx="1"/>
          </p:nvPr>
        </p:nvSpPr>
        <p:spPr/>
        <p:txBody>
          <a:bodyPr>
            <a:normAutofit/>
          </a:bodyPr>
          <a:lstStyle/>
          <a:p>
            <a:r>
              <a:rPr lang="en-US" sz="2000" b="1" u="sng" dirty="0"/>
              <a:t>FARF3</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106" y="2057400"/>
            <a:ext cx="718149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0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File Address Reference Format (FARW) </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Rectangle 5"/>
          <p:cNvSpPr/>
          <p:nvPr/>
        </p:nvSpPr>
        <p:spPr>
          <a:xfrm>
            <a:off x="838200" y="1600200"/>
            <a:ext cx="769506" cy="369332"/>
          </a:xfrm>
          <a:prstGeom prst="rect">
            <a:avLst/>
          </a:prstGeom>
        </p:spPr>
        <p:txBody>
          <a:bodyPr wrap="none">
            <a:spAutoFit/>
          </a:bodyPr>
          <a:lstStyle/>
          <a:p>
            <a:r>
              <a:rPr lang="en-US" b="1" u="sng" dirty="0"/>
              <a:t>FARF4</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70104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38200" y="3621314"/>
            <a:ext cx="769506" cy="369332"/>
          </a:xfrm>
          <a:prstGeom prst="rect">
            <a:avLst/>
          </a:prstGeom>
        </p:spPr>
        <p:txBody>
          <a:bodyPr wrap="none">
            <a:spAutoFit/>
          </a:bodyPr>
          <a:lstStyle/>
          <a:p>
            <a:r>
              <a:rPr lang="en-US" b="1" u="sng" dirty="0"/>
              <a:t>FARF5</a:t>
            </a:r>
            <a:endParaRPr lang="en-US" dirty="0"/>
          </a:p>
        </p:txBody>
      </p:sp>
      <p:pic>
        <p:nvPicPr>
          <p:cNvPr id="8195" name="Picture 3" descr="Alternate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486" y="4191000"/>
            <a:ext cx="6694714" cy="172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7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File Address Reference Format (FARW) </a:t>
            </a:r>
            <a:endParaRPr lang="en-US" dirty="0"/>
          </a:p>
        </p:txBody>
      </p:sp>
      <p:sp>
        <p:nvSpPr>
          <p:cNvPr id="3" name="Content Placeholder 2"/>
          <p:cNvSpPr>
            <a:spLocks noGrp="1"/>
          </p:cNvSpPr>
          <p:nvPr>
            <p:ph idx="1"/>
          </p:nvPr>
        </p:nvSpPr>
        <p:spPr/>
        <p:txBody>
          <a:bodyPr>
            <a:normAutofit/>
          </a:bodyPr>
          <a:lstStyle/>
          <a:p>
            <a:r>
              <a:rPr lang="en-US" sz="1800" b="1" u="sng" dirty="0"/>
              <a:t>FARF6</a:t>
            </a:r>
            <a:endParaRPr lang="en-US" sz="1800" dirty="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6629400" cy="182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1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AU" sz="4400" dirty="0">
                <a:latin typeface="+mj-lt"/>
              </a:rPr>
              <a:t>z/TPF Standard Record Header</a:t>
            </a:r>
            <a:r>
              <a:rPr lang="en-US" b="1" u="sng" dirty="0"/>
              <a:t/>
            </a:r>
            <a:br>
              <a:rPr lang="en-US" b="1" u="sng"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lvl="0"/>
            <a:r>
              <a:rPr lang="en-US" sz="2000" dirty="0"/>
              <a:t>Each file in the system has a standard header before the data section</a:t>
            </a:r>
            <a:r>
              <a:rPr lang="en-US" sz="2000" dirty="0" smtClean="0"/>
              <a:t>.</a:t>
            </a:r>
            <a:endParaRPr lang="en-US" sz="2000" dirty="0"/>
          </a:p>
          <a:p>
            <a:pPr lvl="0"/>
            <a:r>
              <a:rPr lang="en-US" sz="2000" dirty="0"/>
              <a:t>The standard header is 8-bytes long and following are the contents:</a:t>
            </a:r>
          </a:p>
          <a:p>
            <a:pPr marL="0"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861392011"/>
              </p:ext>
            </p:extLst>
          </p:nvPr>
        </p:nvGraphicFramePr>
        <p:xfrm>
          <a:off x="2209800" y="2590800"/>
          <a:ext cx="4038600" cy="2514601"/>
        </p:xfrm>
        <a:graphic>
          <a:graphicData uri="http://schemas.openxmlformats.org/drawingml/2006/table">
            <a:tbl>
              <a:tblPr firstRow="1" firstCol="1" bandRow="1"/>
              <a:tblGrid>
                <a:gridCol w="2507377"/>
                <a:gridCol w="1531223"/>
              </a:tblGrid>
              <a:tr h="643900">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Record ID</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2 bytes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3567">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Record code check</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1 byte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3567">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Control byte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1 byte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3567">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Program stamp</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4 bytes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007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AU" sz="4400" dirty="0">
                <a:latin typeface="+mj-lt"/>
              </a:rPr>
              <a:t>z/TPF Standard Record Header</a:t>
            </a:r>
            <a:r>
              <a:rPr lang="en-US" b="1" u="sng" dirty="0"/>
              <a:t/>
            </a:r>
            <a:br>
              <a:rPr lang="en-US" b="1" u="sng"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2"/>
          <p:cNvSpPr txBox="1">
            <a:spLocks/>
          </p:cNvSpPr>
          <p:nvPr/>
        </p:nvSpPr>
        <p:spPr>
          <a:xfrm>
            <a:off x="609600" y="1524000"/>
            <a:ext cx="8229600" cy="4754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smtClean="0"/>
          </a:p>
          <a:p>
            <a:pPr marL="0" indent="0">
              <a:buFont typeface="Arial" pitchFamily="34" charset="0"/>
              <a:buNone/>
            </a:pPr>
            <a:endParaRPr lang="en-US" sz="2000" dirty="0" smtClean="0"/>
          </a:p>
          <a:p>
            <a:endParaRPr lang="en-US" sz="2000" dirty="0"/>
          </a:p>
        </p:txBody>
      </p:sp>
      <p:sp>
        <p:nvSpPr>
          <p:cNvPr id="9" name="Content Placeholder 2"/>
          <p:cNvSpPr txBox="1">
            <a:spLocks/>
          </p:cNvSpPr>
          <p:nvPr/>
        </p:nvSpPr>
        <p:spPr>
          <a:xfrm>
            <a:off x="762000" y="1524000"/>
            <a:ext cx="82296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dirty="0"/>
              <a:t>Optionally, the forward and back ward chain (4 bytes each) are also maintained in some records</a:t>
            </a:r>
            <a:r>
              <a:rPr lang="en-US" sz="2000" dirty="0" smtClean="0"/>
              <a:t>.</a:t>
            </a:r>
          </a:p>
          <a:p>
            <a:pPr lvl="0"/>
            <a:endParaRPr lang="en-US" sz="2000" dirty="0"/>
          </a:p>
          <a:p>
            <a:endParaRPr lang="en-US"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62200"/>
            <a:ext cx="38862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33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AU" sz="4400" dirty="0">
                <a:latin typeface="+mj-lt"/>
              </a:rPr>
              <a:t>z/TPF Standard Record Header</a:t>
            </a:r>
            <a:r>
              <a:rPr lang="en-US" b="1" u="sng" dirty="0"/>
              <a:t/>
            </a:r>
            <a:br>
              <a:rPr lang="en-US" b="1" u="sng"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2"/>
          <p:cNvSpPr txBox="1">
            <a:spLocks/>
          </p:cNvSpPr>
          <p:nvPr/>
        </p:nvSpPr>
        <p:spPr>
          <a:xfrm>
            <a:off x="609600" y="1524000"/>
            <a:ext cx="8229600" cy="4754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smtClean="0"/>
          </a:p>
          <a:p>
            <a:pPr marL="0" indent="0">
              <a:buFont typeface="Arial" pitchFamily="34" charset="0"/>
              <a:buNone/>
            </a:pPr>
            <a:endParaRPr lang="en-US" sz="2000" dirty="0" smtClean="0"/>
          </a:p>
          <a:p>
            <a:endParaRPr lang="en-US" sz="2000" dirty="0"/>
          </a:p>
        </p:txBody>
      </p:sp>
      <p:sp>
        <p:nvSpPr>
          <p:cNvPr id="9" name="Content Placeholder 2"/>
          <p:cNvSpPr txBox="1">
            <a:spLocks/>
          </p:cNvSpPr>
          <p:nvPr/>
        </p:nvSpPr>
        <p:spPr>
          <a:xfrm>
            <a:off x="762000" y="1524000"/>
            <a:ext cx="82296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dirty="0"/>
              <a:t>Every unique file in the system, fixed or pool, is associated with a 2-byte </a:t>
            </a:r>
            <a:r>
              <a:rPr lang="en-US" sz="2000" b="1" dirty="0"/>
              <a:t>record ID</a:t>
            </a:r>
            <a:r>
              <a:rPr lang="en-US" sz="2000" dirty="0" smtClean="0"/>
              <a:t>.</a:t>
            </a:r>
          </a:p>
          <a:p>
            <a:pPr marL="0" lvl="0" indent="0">
              <a:buNone/>
            </a:pPr>
            <a:endParaRPr lang="en-US" sz="2000" dirty="0"/>
          </a:p>
          <a:p>
            <a:pPr lvl="0"/>
            <a:r>
              <a:rPr lang="en-US" sz="2000" dirty="0"/>
              <a:t>The record ID describes the characteristics of the record such as size, longevity, VFA candidacy etc. </a:t>
            </a:r>
          </a:p>
          <a:p>
            <a:pPr marL="0" indent="0">
              <a:buNone/>
            </a:pPr>
            <a:r>
              <a:rPr lang="en-US" sz="2000" dirty="0"/>
              <a:t> </a:t>
            </a:r>
          </a:p>
          <a:p>
            <a:pPr lvl="0"/>
            <a:r>
              <a:rPr lang="en-US" sz="2000" dirty="0"/>
              <a:t>These characteristics are maintained in the </a:t>
            </a:r>
            <a:r>
              <a:rPr lang="en-US" sz="2000" dirty="0" err="1"/>
              <a:t>zTPF</a:t>
            </a:r>
            <a:r>
              <a:rPr lang="en-US" sz="2000" dirty="0"/>
              <a:t> system in a table called the </a:t>
            </a:r>
            <a:r>
              <a:rPr lang="en-US" sz="2000" b="1" dirty="0"/>
              <a:t>Record ID attribute table (RIAT)</a:t>
            </a:r>
            <a:r>
              <a:rPr lang="en-US" sz="2000" dirty="0"/>
              <a:t>.</a:t>
            </a:r>
          </a:p>
          <a:p>
            <a:pPr marL="0" indent="0">
              <a:buNone/>
            </a:pPr>
            <a:r>
              <a:rPr lang="en-US" sz="2000" dirty="0"/>
              <a:t> </a:t>
            </a:r>
          </a:p>
          <a:p>
            <a:pPr lvl="0"/>
            <a:r>
              <a:rPr lang="en-US" sz="2000" dirty="0"/>
              <a:t>The </a:t>
            </a:r>
            <a:r>
              <a:rPr lang="en-US" sz="2000" b="1" dirty="0"/>
              <a:t>Record code check </a:t>
            </a:r>
            <a:r>
              <a:rPr lang="en-US" sz="2000" dirty="0"/>
              <a:t>(RCC) is a 1-byte value generated and stored by an application program. It is used to ensure and validate the integrity of the database.</a:t>
            </a:r>
          </a:p>
          <a:p>
            <a:pPr marL="0" lvl="0" indent="0">
              <a:buNone/>
            </a:pPr>
            <a:endParaRPr lang="en-US" sz="2000" dirty="0"/>
          </a:p>
          <a:p>
            <a:endParaRPr lang="en-US" sz="2000" dirty="0"/>
          </a:p>
        </p:txBody>
      </p:sp>
    </p:spTree>
    <p:extLst>
      <p:ext uri="{BB962C8B-B14F-4D97-AF65-F5344CB8AC3E}">
        <p14:creationId xmlns:p14="http://schemas.microsoft.com/office/powerpoint/2010/main" val="4218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AU" sz="4400" dirty="0">
                <a:latin typeface="+mj-lt"/>
              </a:rPr>
              <a:t>z/TPF Standard Record Header</a:t>
            </a:r>
            <a:r>
              <a:rPr lang="en-US" b="1" u="sng" dirty="0"/>
              <a:t/>
            </a:r>
            <a:br>
              <a:rPr lang="en-US" b="1" u="sng"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endParaRPr lang="en-US" sz="2000" dirty="0"/>
          </a:p>
          <a:p>
            <a:pPr lvl="0"/>
            <a:r>
              <a:rPr lang="en-US" sz="2000" dirty="0"/>
              <a:t>The </a:t>
            </a:r>
            <a:r>
              <a:rPr lang="en-US" sz="2000" b="1" dirty="0"/>
              <a:t>Control byte</a:t>
            </a:r>
            <a:r>
              <a:rPr lang="en-US" sz="2000" dirty="0"/>
              <a:t>, If used, will have the following set</a:t>
            </a:r>
            <a:r>
              <a:rPr lang="en-US" sz="2000" dirty="0" smtClean="0"/>
              <a:t>:</a:t>
            </a:r>
          </a:p>
          <a:p>
            <a:pPr lvl="0"/>
            <a:endParaRPr lang="en-US" sz="2000" dirty="0"/>
          </a:p>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pPr lvl="0"/>
            <a:endParaRPr lang="en-US" sz="2000" dirty="0"/>
          </a:p>
          <a:p>
            <a:r>
              <a:rPr lang="en-AU" sz="2000" dirty="0" smtClean="0"/>
              <a:t>The </a:t>
            </a:r>
            <a:r>
              <a:rPr lang="en-AU" sz="2000" b="1" dirty="0"/>
              <a:t>Program stamp</a:t>
            </a:r>
            <a:r>
              <a:rPr lang="en-AU" sz="2000" dirty="0"/>
              <a:t> is the last program that updated the record.</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2"/>
          <p:cNvSpPr txBox="1">
            <a:spLocks/>
          </p:cNvSpPr>
          <p:nvPr/>
        </p:nvSpPr>
        <p:spPr>
          <a:xfrm>
            <a:off x="609600" y="1524000"/>
            <a:ext cx="8229600" cy="4754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smtClean="0"/>
          </a:p>
          <a:p>
            <a:pPr marL="0" indent="0">
              <a:buFont typeface="Arial" pitchFamily="34" charset="0"/>
              <a:buNone/>
            </a:pPr>
            <a:endParaRPr lang="en-US" sz="2000" dirty="0" smtClean="0"/>
          </a:p>
          <a:p>
            <a:endParaRPr lang="en-US" sz="2000" dirty="0"/>
          </a:p>
        </p:txBody>
      </p:sp>
      <p:sp>
        <p:nvSpPr>
          <p:cNvPr id="9" name="Content Placeholder 2"/>
          <p:cNvSpPr txBox="1">
            <a:spLocks/>
          </p:cNvSpPr>
          <p:nvPr/>
        </p:nvSpPr>
        <p:spPr>
          <a:xfrm>
            <a:off x="762000" y="1524000"/>
            <a:ext cx="82296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22271070"/>
              </p:ext>
            </p:extLst>
          </p:nvPr>
        </p:nvGraphicFramePr>
        <p:xfrm>
          <a:off x="1219200" y="2286000"/>
          <a:ext cx="5791200" cy="2743201"/>
        </p:xfrm>
        <a:graphic>
          <a:graphicData uri="http://schemas.openxmlformats.org/drawingml/2006/table">
            <a:tbl>
              <a:tblPr firstRow="1" firstCol="1" bandRow="1"/>
              <a:tblGrid>
                <a:gridCol w="2044871"/>
                <a:gridCol w="3746329"/>
              </a:tblGrid>
              <a:tr h="702436">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Bit 0 = 1</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Forward chaining is applicable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255">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Bit 1 = 1</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Backward chaining is applicable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255">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Bit 2 = 1</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L2 Record</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255">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Bit 4 = 1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Overflow record</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335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ctr"/>
            <a:r>
              <a:rPr lang="en-AU" sz="4400" dirty="0">
                <a:latin typeface="+mj-lt"/>
              </a:rPr>
              <a:t>Record ID Attribute Table (RIAT)</a:t>
            </a:r>
            <a:r>
              <a:rPr lang="en-US" b="1" u="sng" dirty="0"/>
              <a:t/>
            </a:r>
            <a:br>
              <a:rPr lang="en-US" b="1" u="sng" dirty="0"/>
            </a:br>
            <a:r>
              <a:rPr lang="en-US" sz="1400" dirty="0"/>
              <a:t> </a:t>
            </a:r>
            <a:br>
              <a:rPr lang="en-US" sz="1400" dirty="0"/>
            </a:br>
            <a:endParaRPr lang="en-US" dirty="0"/>
          </a:p>
        </p:txBody>
      </p:sp>
      <p:sp>
        <p:nvSpPr>
          <p:cNvPr id="3" name="Content Placeholder 2"/>
          <p:cNvSpPr>
            <a:spLocks noGrp="1"/>
          </p:cNvSpPr>
          <p:nvPr>
            <p:ph idx="1"/>
          </p:nvPr>
        </p:nvSpPr>
        <p:spPr/>
        <p:txBody>
          <a:bodyPr>
            <a:normAutofit/>
          </a:bodyPr>
          <a:lstStyle/>
          <a:p>
            <a:pPr lvl="0"/>
            <a:r>
              <a:rPr lang="en-US" sz="2000" dirty="0"/>
              <a:t>There is one item in the RIAT for each record ID defined within any subsystem, and there is a RIAT for each </a:t>
            </a:r>
            <a:r>
              <a:rPr lang="en-US" sz="2000" dirty="0" smtClean="0"/>
              <a:t>subsystem</a:t>
            </a:r>
          </a:p>
          <a:p>
            <a:pPr marL="0" lvl="0" indent="0">
              <a:buNone/>
            </a:pPr>
            <a:endParaRPr lang="en-US" sz="2000" dirty="0"/>
          </a:p>
          <a:p>
            <a:pPr lvl="0"/>
            <a:r>
              <a:rPr lang="en-US" sz="2000" dirty="0"/>
              <a:t>The attribute information for each ID consists of the following data: </a:t>
            </a:r>
          </a:p>
          <a:p>
            <a:pPr lvl="1"/>
            <a:r>
              <a:rPr lang="en-US" sz="1800" dirty="0"/>
              <a:t>Record category (0–9)</a:t>
            </a:r>
          </a:p>
          <a:p>
            <a:pPr lvl="1"/>
            <a:r>
              <a:rPr lang="en-US" sz="1800" dirty="0"/>
              <a:t>Exception recording, logging, and restoring data</a:t>
            </a:r>
          </a:p>
          <a:p>
            <a:pPr lvl="1"/>
            <a:r>
              <a:rPr lang="en-US" sz="1800" dirty="0"/>
              <a:t>User exit data</a:t>
            </a:r>
          </a:p>
          <a:p>
            <a:pPr lvl="1"/>
            <a:r>
              <a:rPr lang="en-US" sz="1800" dirty="0"/>
              <a:t>VFA candidacy and delay file threshold</a:t>
            </a:r>
          </a:p>
          <a:p>
            <a:pPr lvl="1"/>
            <a:r>
              <a:rPr lang="en-US" sz="1800" dirty="0"/>
              <a:t>Record caching candidacy</a:t>
            </a:r>
          </a:p>
          <a:p>
            <a:pPr lvl="1"/>
            <a:r>
              <a:rPr lang="en-US" sz="1800" dirty="0"/>
              <a:t>Lock maintenance in a loosely coupled environment.</a:t>
            </a:r>
          </a:p>
          <a:p>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9569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Accessing a File </a:t>
            </a:r>
            <a:endParaRPr lang="en-US" dirty="0"/>
          </a:p>
        </p:txBody>
      </p:sp>
      <p:sp>
        <p:nvSpPr>
          <p:cNvPr id="3" name="Content Placeholder 2"/>
          <p:cNvSpPr>
            <a:spLocks noGrp="1"/>
          </p:cNvSpPr>
          <p:nvPr>
            <p:ph idx="1"/>
          </p:nvPr>
        </p:nvSpPr>
        <p:spPr/>
        <p:txBody>
          <a:bodyPr>
            <a:normAutofit/>
          </a:bodyPr>
          <a:lstStyle/>
          <a:p>
            <a:pPr lvl="0"/>
            <a:r>
              <a:rPr lang="en-US" sz="2000" dirty="0"/>
              <a:t>An ECB has to fetches a file in to the main memory from the DASD in order to access it</a:t>
            </a:r>
            <a:r>
              <a:rPr lang="en-US" sz="2000" dirty="0" smtClean="0"/>
              <a:t>.</a:t>
            </a:r>
            <a:endParaRPr lang="en-US" sz="2000" dirty="0"/>
          </a:p>
          <a:p>
            <a:pPr lvl="0"/>
            <a:r>
              <a:rPr lang="en-US" sz="2000" dirty="0"/>
              <a:t>To retrieve a file, the </a:t>
            </a:r>
            <a:r>
              <a:rPr lang="en-US" sz="2000" dirty="0" err="1"/>
              <a:t>zTPF</a:t>
            </a:r>
            <a:r>
              <a:rPr lang="en-US" sz="2000" dirty="0"/>
              <a:t> system needs to be provided with the symbolic file address of the same</a:t>
            </a:r>
            <a:r>
              <a:rPr lang="en-US" sz="2000" dirty="0" smtClean="0"/>
              <a:t>.</a:t>
            </a:r>
            <a:r>
              <a:rPr lang="en-US" sz="2000" dirty="0"/>
              <a:t> </a:t>
            </a:r>
          </a:p>
          <a:p>
            <a:pPr lvl="0"/>
            <a:r>
              <a:rPr lang="en-US" sz="2000" dirty="0"/>
              <a:t>A fixed file is uniquely identified using its </a:t>
            </a:r>
            <a:r>
              <a:rPr lang="en-US" sz="2000" b="1" dirty="0"/>
              <a:t>record type and ordinal number</a:t>
            </a:r>
            <a:r>
              <a:rPr lang="en-US" sz="2000" dirty="0"/>
              <a:t>.</a:t>
            </a:r>
          </a:p>
          <a:p>
            <a:pPr marL="0"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01651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r>
              <a:rPr lang="en-AU" sz="4400" dirty="0" smtClean="0">
                <a:latin typeface="+mj-lt"/>
              </a:rPr>
              <a:t/>
            </a:r>
            <a:br>
              <a:rPr lang="en-AU" sz="4400" dirty="0" smtClean="0">
                <a:latin typeface="+mj-lt"/>
              </a:rPr>
            </a:br>
            <a:r>
              <a:rPr lang="en-AU" sz="4400" dirty="0" smtClean="0">
                <a:latin typeface="+mj-lt"/>
              </a:rPr>
              <a:t>Fixed </a:t>
            </a:r>
            <a:r>
              <a:rPr lang="en-AU" sz="4400" dirty="0">
                <a:latin typeface="+mj-lt"/>
              </a:rPr>
              <a:t>File Access</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219200"/>
            <a:ext cx="8229600" cy="4906963"/>
          </a:xfrm>
        </p:spPr>
        <p:txBody>
          <a:bodyPr>
            <a:noAutofit/>
          </a:bodyPr>
          <a:lstStyle/>
          <a:p>
            <a:pPr lvl="0"/>
            <a:r>
              <a:rPr lang="en-US" sz="2000" dirty="0"/>
              <a:t>The steps involved are as below for a fixed file:</a:t>
            </a:r>
          </a:p>
          <a:p>
            <a:pPr lvl="0"/>
            <a:r>
              <a:rPr lang="en-US" sz="2000" b="1" dirty="0"/>
              <a:t>Step 1</a:t>
            </a:r>
            <a:r>
              <a:rPr lang="en-US" sz="2000" dirty="0"/>
              <a:t> - Obtain the symbolic file address.</a:t>
            </a:r>
          </a:p>
          <a:p>
            <a:pPr lvl="0"/>
            <a:r>
              <a:rPr lang="en-US" sz="2000" dirty="0"/>
              <a:t>This is done using the FACE program which access the File address Compute Table (FCTB). The FCTB contains information to convert a record type and ordinal number to the corresponding symbolic addresses and from that to a physical address in MCHR.</a:t>
            </a:r>
          </a:p>
          <a:p>
            <a:pPr lvl="0"/>
            <a:r>
              <a:rPr lang="en-US" sz="2000" dirty="0"/>
              <a:t>The inputs to the FACE program are:</a:t>
            </a:r>
          </a:p>
          <a:p>
            <a:pPr lvl="0"/>
            <a:r>
              <a:rPr lang="en-US" sz="2000" dirty="0"/>
              <a:t>R6 should contain the record type</a:t>
            </a:r>
          </a:p>
          <a:p>
            <a:pPr lvl="0"/>
            <a:r>
              <a:rPr lang="en-US" sz="2000" dirty="0"/>
              <a:t>R7 should contain the FARW address of the data level where file is to be fetched.</a:t>
            </a:r>
          </a:p>
          <a:p>
            <a:pPr lvl="0"/>
            <a:r>
              <a:rPr lang="en-US" sz="2000" dirty="0"/>
              <a:t>R0 should contain the ordinal number.</a:t>
            </a:r>
          </a:p>
          <a:p>
            <a:pPr lvl="0"/>
            <a:r>
              <a:rPr lang="en-US" sz="2000" dirty="0"/>
              <a:t>FACE program when successful, returns the file adder </a:t>
            </a:r>
            <a:r>
              <a:rPr lang="en-US" sz="2000" dirty="0" err="1"/>
              <a:t>ss</a:t>
            </a:r>
            <a:r>
              <a:rPr lang="en-US" sz="2000" dirty="0"/>
              <a:t> on the FARW of the passed level and the highest ordinal number for the file type on Register R0.</a:t>
            </a:r>
          </a:p>
          <a:p>
            <a:pPr lvl="0"/>
            <a:r>
              <a:rPr lang="en-US" sz="2000" dirty="0"/>
              <a:t>If FACE fails, then Register R0 will be zero.</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88186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z/TPF Online Database</a:t>
            </a:r>
            <a:endParaRPr lang="en-US" dirty="0"/>
          </a:p>
        </p:txBody>
      </p:sp>
      <p:sp>
        <p:nvSpPr>
          <p:cNvPr id="3" name="Content Placeholder 2"/>
          <p:cNvSpPr>
            <a:spLocks noGrp="1"/>
          </p:cNvSpPr>
          <p:nvPr>
            <p:ph idx="1"/>
          </p:nvPr>
        </p:nvSpPr>
        <p:spPr/>
        <p:txBody>
          <a:bodyPr>
            <a:normAutofit fontScale="77500" lnSpcReduction="20000"/>
          </a:bodyPr>
          <a:lstStyle/>
          <a:p>
            <a:pPr lvl="0"/>
            <a:r>
              <a:rPr lang="en-US" sz="2900" dirty="0"/>
              <a:t>The online database is the main database in the z/TPF system and its organization of data is unique to the z/TPF system </a:t>
            </a:r>
            <a:endParaRPr lang="en-US" sz="2900" dirty="0" smtClean="0"/>
          </a:p>
          <a:p>
            <a:pPr marL="0" lvl="0" indent="0">
              <a:buNone/>
            </a:pPr>
            <a:endParaRPr lang="en-US" sz="2900" dirty="0"/>
          </a:p>
          <a:p>
            <a:pPr lvl="0"/>
            <a:r>
              <a:rPr lang="en-US" sz="2900" dirty="0"/>
              <a:t>Data is stored and retrieved at the physical record level. The records can be classified according to the following sizes: </a:t>
            </a:r>
          </a:p>
          <a:p>
            <a:pPr lvl="1"/>
            <a:r>
              <a:rPr lang="en-US" sz="2600" dirty="0"/>
              <a:t>Small (381 bytes)</a:t>
            </a:r>
          </a:p>
          <a:p>
            <a:pPr lvl="1"/>
            <a:r>
              <a:rPr lang="en-US" sz="2600" dirty="0"/>
              <a:t>Large (1055 bytes)</a:t>
            </a:r>
          </a:p>
          <a:p>
            <a:pPr lvl="1"/>
            <a:r>
              <a:rPr lang="en-US" sz="2600" dirty="0"/>
              <a:t>4K (4095 bytes</a:t>
            </a:r>
            <a:r>
              <a:rPr lang="en-US" sz="2600" dirty="0" smtClean="0"/>
              <a:t>).</a:t>
            </a:r>
          </a:p>
          <a:p>
            <a:pPr marL="457200" lvl="1" indent="0">
              <a:buNone/>
            </a:pPr>
            <a:endParaRPr lang="en-US" dirty="0"/>
          </a:p>
          <a:p>
            <a:pPr lvl="0"/>
            <a:r>
              <a:rPr lang="en-US" sz="2600" dirty="0"/>
              <a:t>z/TPF files are allocated across the range of physical storage media to balance and, therefore, improve access performance. Therefore, successively numbered records are allocated to different physical direct access storage devices (DASD).</a:t>
            </a:r>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85657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r>
              <a:rPr lang="en-AU" sz="4400" dirty="0" smtClean="0">
                <a:latin typeface="+mj-lt"/>
              </a:rPr>
              <a:t/>
            </a:r>
            <a:br>
              <a:rPr lang="en-AU" sz="4400" dirty="0" smtClean="0">
                <a:latin typeface="+mj-lt"/>
              </a:rPr>
            </a:br>
            <a:r>
              <a:rPr lang="en-AU" sz="4400" dirty="0" smtClean="0">
                <a:latin typeface="+mj-lt"/>
              </a:rPr>
              <a:t>Fixed </a:t>
            </a:r>
            <a:r>
              <a:rPr lang="en-AU" sz="4400" dirty="0">
                <a:latin typeface="+mj-lt"/>
              </a:rPr>
              <a:t>File Access</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219200"/>
            <a:ext cx="8229600" cy="4906963"/>
          </a:xfrm>
        </p:spPr>
        <p:txBody>
          <a:bodyPr>
            <a:noAutofit/>
          </a:bodyPr>
          <a:lstStyle/>
          <a:p>
            <a:pPr lvl="0"/>
            <a:r>
              <a:rPr lang="en-US" sz="2000" dirty="0"/>
              <a:t>Following is an example, to access ordinal 2 of a fixed file with record type #MISCL.</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86000"/>
            <a:ext cx="784411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72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r>
              <a:rPr lang="en-AU" sz="4400" dirty="0" smtClean="0">
                <a:latin typeface="+mj-lt"/>
              </a:rPr>
              <a:t/>
            </a:r>
            <a:br>
              <a:rPr lang="en-AU" sz="4400" dirty="0" smtClean="0">
                <a:latin typeface="+mj-lt"/>
              </a:rPr>
            </a:br>
            <a:r>
              <a:rPr lang="en-AU" sz="4400" dirty="0" smtClean="0">
                <a:latin typeface="+mj-lt"/>
              </a:rPr>
              <a:t>Fixed </a:t>
            </a:r>
            <a:r>
              <a:rPr lang="en-AU" sz="4400" dirty="0">
                <a:latin typeface="+mj-lt"/>
              </a:rPr>
              <a:t>File Access</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447800"/>
            <a:ext cx="8229600" cy="4678363"/>
          </a:xfrm>
        </p:spPr>
        <p:txBody>
          <a:bodyPr>
            <a:noAutofit/>
          </a:bodyPr>
          <a:lstStyle/>
          <a:p>
            <a:pPr lvl="0"/>
            <a:r>
              <a:rPr lang="en-US" sz="2000" b="1" dirty="0"/>
              <a:t>Step 2</a:t>
            </a:r>
            <a:r>
              <a:rPr lang="en-US" sz="2000" dirty="0"/>
              <a:t> - Once the file address is obtained, the record ID and record code check have to be populated in the specified data level whose FARW contains the file address</a:t>
            </a:r>
            <a:r>
              <a:rPr lang="en-US" sz="2000" dirty="0" smtClean="0"/>
              <a:t>.</a:t>
            </a:r>
            <a:endParaRPr lang="en-US" sz="2000" dirty="0"/>
          </a:p>
          <a:p>
            <a:pPr lvl="0"/>
            <a:r>
              <a:rPr lang="en-US" sz="2000" b="1" dirty="0"/>
              <a:t>Step 3</a:t>
            </a:r>
            <a:r>
              <a:rPr lang="en-US" sz="2000" dirty="0"/>
              <a:t> - The final step is to issue one of the FIND type macros to retrieve the file from DASD to the core. </a:t>
            </a:r>
          </a:p>
          <a:p>
            <a:pPr lvl="0"/>
            <a:r>
              <a:rPr lang="en-US" sz="2000" dirty="0"/>
              <a:t>The FIND macro causes the ECB to be suspended for a while until I/O completes</a:t>
            </a:r>
            <a:r>
              <a:rPr lang="en-US" sz="2000" dirty="0" smtClean="0"/>
              <a:t>.</a:t>
            </a:r>
            <a:endParaRPr lang="en-US" sz="2000" dirty="0"/>
          </a:p>
          <a:p>
            <a:pPr lvl="0"/>
            <a:r>
              <a:rPr lang="en-US" sz="2000" dirty="0"/>
              <a:t>Hence it is advisable to always code a WAITC macro after issuing a FIND macro</a:t>
            </a:r>
            <a:r>
              <a:rPr lang="en-US" sz="2000" dirty="0" smtClean="0"/>
              <a:t>.</a:t>
            </a:r>
            <a:endParaRPr lang="en-US" sz="2000" dirty="0"/>
          </a:p>
          <a:p>
            <a:pPr lvl="0"/>
            <a:r>
              <a:rPr lang="en-US" sz="2000" dirty="0"/>
              <a:t>On successful I/O completion, the requested File contents are copied on to a core block which is then attached to the CBRW of the specified Data level</a:t>
            </a:r>
            <a:r>
              <a:rPr lang="en-US" sz="2000" dirty="0" smtClean="0"/>
              <a:t>.</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30220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r>
              <a:rPr lang="en-AU" sz="4400" dirty="0" smtClean="0">
                <a:latin typeface="+mj-lt"/>
              </a:rPr>
              <a:t/>
            </a:r>
            <a:br>
              <a:rPr lang="en-AU" sz="4400" dirty="0" smtClean="0">
                <a:latin typeface="+mj-lt"/>
              </a:rPr>
            </a:br>
            <a:r>
              <a:rPr lang="en-AU" sz="4400" dirty="0" smtClean="0">
                <a:latin typeface="+mj-lt"/>
              </a:rPr>
              <a:t>Fixed </a:t>
            </a:r>
            <a:r>
              <a:rPr lang="en-AU" sz="4400" dirty="0">
                <a:latin typeface="+mj-lt"/>
              </a:rPr>
              <a:t>File Access</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447800"/>
            <a:ext cx="8229600" cy="4678363"/>
          </a:xfrm>
        </p:spPr>
        <p:txBody>
          <a:bodyPr>
            <a:noAutofit/>
          </a:bodyPr>
          <a:lstStyle/>
          <a:p>
            <a:pPr lvl="0"/>
            <a:r>
              <a:rPr lang="en-US" sz="2000" dirty="0"/>
              <a:t>If unsuccessful the following bits are set in the ECB fields CE1SUG/CE1SUD.</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85933129"/>
              </p:ext>
            </p:extLst>
          </p:nvPr>
        </p:nvGraphicFramePr>
        <p:xfrm>
          <a:off x="990600" y="2286000"/>
          <a:ext cx="7092633" cy="2591783"/>
        </p:xfrm>
        <a:graphic>
          <a:graphicData uri="http://schemas.openxmlformats.org/drawingml/2006/table">
            <a:tbl>
              <a:tblPr firstRow="1" firstCol="1" bandRow="1"/>
              <a:tblGrid>
                <a:gridCol w="1032073"/>
                <a:gridCol w="6060560"/>
              </a:tblGrid>
              <a:tr h="626294">
                <a:tc>
                  <a:txBody>
                    <a:bodyPr/>
                    <a:lstStyle/>
                    <a:p>
                      <a:pPr marL="0" marR="0" algn="just">
                        <a:lnSpc>
                          <a:spcPct val="115000"/>
                        </a:lnSpc>
                        <a:spcBef>
                          <a:spcPts val="0"/>
                        </a:spcBef>
                        <a:spcAft>
                          <a:spcPts val="1000"/>
                        </a:spcAft>
                      </a:pPr>
                      <a:r>
                        <a:rPr lang="en-US" sz="1200" dirty="0">
                          <a:effectLst/>
                          <a:latin typeface="Arial"/>
                          <a:ea typeface="Times New Roman"/>
                        </a:rPr>
                        <a:t>Bit 0 = 1</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effectLst/>
                          <a:latin typeface="Arial"/>
                          <a:ea typeface="Times New Roman"/>
                        </a:rPr>
                        <a:t>I/O Hardware Error</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294">
                <a:tc>
                  <a:txBody>
                    <a:bodyPr/>
                    <a:lstStyle/>
                    <a:p>
                      <a:pPr marL="0" marR="0" algn="just">
                        <a:lnSpc>
                          <a:spcPct val="115000"/>
                        </a:lnSpc>
                        <a:spcBef>
                          <a:spcPts val="0"/>
                        </a:spcBef>
                        <a:spcAft>
                          <a:spcPts val="1000"/>
                        </a:spcAft>
                      </a:pPr>
                      <a:r>
                        <a:rPr lang="en-US" sz="1200">
                          <a:effectLst/>
                          <a:latin typeface="Arial"/>
                          <a:ea typeface="Times New Roman"/>
                        </a:rPr>
                        <a:t>Bit 1 = 1</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effectLst/>
                          <a:latin typeface="Arial"/>
                          <a:ea typeface="Times New Roman"/>
                        </a:rPr>
                        <a:t>Record ID Check Failure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294">
                <a:tc>
                  <a:txBody>
                    <a:bodyPr/>
                    <a:lstStyle/>
                    <a:p>
                      <a:pPr marL="0" marR="0" algn="just">
                        <a:lnSpc>
                          <a:spcPct val="115000"/>
                        </a:lnSpc>
                        <a:spcBef>
                          <a:spcPts val="0"/>
                        </a:spcBef>
                        <a:spcAft>
                          <a:spcPts val="1000"/>
                        </a:spcAft>
                      </a:pPr>
                      <a:r>
                        <a:rPr lang="en-US" sz="1200">
                          <a:effectLst/>
                          <a:latin typeface="Arial"/>
                          <a:ea typeface="Times New Roman"/>
                        </a:rPr>
                        <a:t>Bit 2 = 1</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effectLst/>
                          <a:latin typeface="Arial"/>
                          <a:ea typeface="Times New Roman"/>
                        </a:rPr>
                        <a:t>RCC Check Failure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901">
                <a:tc>
                  <a:txBody>
                    <a:bodyPr/>
                    <a:lstStyle/>
                    <a:p>
                      <a:pPr marL="0" marR="0" algn="just">
                        <a:lnSpc>
                          <a:spcPct val="115000"/>
                        </a:lnSpc>
                        <a:spcBef>
                          <a:spcPts val="0"/>
                        </a:spcBef>
                        <a:spcAft>
                          <a:spcPts val="1000"/>
                        </a:spcAft>
                      </a:pPr>
                      <a:r>
                        <a:rPr lang="en-US" sz="1200">
                          <a:effectLst/>
                          <a:latin typeface="Arial"/>
                          <a:ea typeface="Times New Roman"/>
                        </a:rPr>
                        <a:t>Bit 6 = 1</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effectLst/>
                          <a:latin typeface="Arial"/>
                          <a:ea typeface="Times New Roman"/>
                        </a:rPr>
                        <a:t>Invalid File Address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7510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r>
              <a:rPr lang="en-AU" sz="4400" dirty="0" smtClean="0">
                <a:latin typeface="+mj-lt"/>
              </a:rPr>
              <a:t/>
            </a:r>
            <a:br>
              <a:rPr lang="en-AU" sz="4400" dirty="0" smtClean="0">
                <a:latin typeface="+mj-lt"/>
              </a:rPr>
            </a:br>
            <a:r>
              <a:rPr lang="en-AU" sz="4400" dirty="0" smtClean="0">
                <a:latin typeface="+mj-lt"/>
              </a:rPr>
              <a:t>Pool </a:t>
            </a:r>
            <a:r>
              <a:rPr lang="en-AU" sz="4400" dirty="0">
                <a:latin typeface="+mj-lt"/>
              </a:rPr>
              <a:t>File Access</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447800"/>
            <a:ext cx="8229600" cy="4678363"/>
          </a:xfrm>
        </p:spPr>
        <p:txBody>
          <a:bodyPr>
            <a:noAutofit/>
          </a:bodyPr>
          <a:lstStyle/>
          <a:p>
            <a:pPr lvl="0"/>
            <a:r>
              <a:rPr lang="en-US" sz="2000" dirty="0"/>
              <a:t>To access a Pool file, the application needs to know the address of the file in advance. </a:t>
            </a:r>
          </a:p>
          <a:p>
            <a:pPr lvl="0"/>
            <a:r>
              <a:rPr lang="en-US" sz="2000" dirty="0"/>
              <a:t>The file address must be populated on the FARW of the data level where file is to be fetched on</a:t>
            </a:r>
            <a:r>
              <a:rPr lang="en-US" sz="2000" dirty="0" smtClean="0"/>
              <a:t>.</a:t>
            </a:r>
            <a:endParaRPr lang="en-US" sz="2000" dirty="0"/>
          </a:p>
          <a:p>
            <a:pPr lvl="0"/>
            <a:r>
              <a:rPr lang="en-US" sz="2000" dirty="0"/>
              <a:t>Then step 2 and 3 of the fixed file retrieval should be followed</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83401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2" algn="ctr" rtl="0">
              <a:spcBef>
                <a:spcPct val="0"/>
              </a:spcBef>
            </a:pPr>
            <a:r>
              <a:rPr lang="en-AU" sz="4400" dirty="0">
                <a:latin typeface="+mj-lt"/>
              </a:rPr>
              <a:t>Record ID and RCC checks during File access</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447800"/>
            <a:ext cx="8229600" cy="4678363"/>
          </a:xfrm>
        </p:spPr>
        <p:txBody>
          <a:bodyPr>
            <a:noAutofit/>
          </a:bodyPr>
          <a:lstStyle/>
          <a:p>
            <a:pPr lvl="0"/>
            <a:r>
              <a:rPr lang="en-US" sz="2000" dirty="0"/>
              <a:t>The record ID and RCC are used to validate the integrity of a record.</a:t>
            </a:r>
          </a:p>
          <a:p>
            <a:r>
              <a:rPr lang="en-AU" sz="2000" dirty="0"/>
              <a:t>In a FIND type macro, the validation is performed by the control program as follows</a:t>
            </a:r>
            <a:r>
              <a:rPr lang="en-AU" sz="2000" dirty="0" smtClean="0"/>
              <a:t>:</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49855704"/>
              </p:ext>
            </p:extLst>
          </p:nvPr>
        </p:nvGraphicFramePr>
        <p:xfrm>
          <a:off x="838200" y="2702369"/>
          <a:ext cx="7848600" cy="1336231"/>
        </p:xfrm>
        <a:graphic>
          <a:graphicData uri="http://schemas.openxmlformats.org/drawingml/2006/table">
            <a:tbl>
              <a:tblPr firstRow="1" firstCol="1" bandRow="1"/>
              <a:tblGrid>
                <a:gridCol w="1485963"/>
                <a:gridCol w="1315696"/>
                <a:gridCol w="5046941"/>
              </a:tblGrid>
              <a:tr h="945776">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RID in FARW</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Is Non-zero</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The RID in FARW is compared in the header of the retrieved file. If the comparison fails, appropriate error bits are set in CE1SUD/CE1SUG fields of the ECB and the processing continues.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455">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No validation is Performed</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58027579"/>
              </p:ext>
            </p:extLst>
          </p:nvPr>
        </p:nvGraphicFramePr>
        <p:xfrm>
          <a:off x="838200" y="4114800"/>
          <a:ext cx="7848600" cy="1447800"/>
        </p:xfrm>
        <a:graphic>
          <a:graphicData uri="http://schemas.openxmlformats.org/drawingml/2006/table">
            <a:tbl>
              <a:tblPr firstRow="1" firstCol="1" bandRow="1"/>
              <a:tblGrid>
                <a:gridCol w="1563357"/>
                <a:gridCol w="1315696"/>
                <a:gridCol w="4969547"/>
              </a:tblGrid>
              <a:tr h="1158240">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RCC in FARW</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Non-zero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The RCC in FARW is compared in the header of the retrieved file. If the comparison fails, appropriate error bits are set in CE1SUD/CE1SUG fields of the ECB and the processing continues.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No validation is Performed</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09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2" algn="ctr" rtl="0">
              <a:spcBef>
                <a:spcPct val="0"/>
              </a:spcBef>
            </a:pPr>
            <a:r>
              <a:rPr lang="en-AU" sz="4400" dirty="0">
                <a:latin typeface="+mj-lt"/>
              </a:rPr>
              <a:t>Updating a File</a:t>
            </a:r>
            <a:r>
              <a:rPr lang="en-US" sz="4400" dirty="0">
                <a:latin typeface="+mj-lt"/>
              </a:rPr>
              <a:t/>
            </a:r>
            <a:br>
              <a:rPr lang="en-US" sz="4400" dirty="0">
                <a:latin typeface="+mj-lt"/>
              </a:rPr>
            </a:br>
            <a:endParaRPr lang="en-US" sz="4400" dirty="0">
              <a:latin typeface="+mj-l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7"/>
          <p:cNvSpPr>
            <a:spLocks noGrp="1"/>
          </p:cNvSpPr>
          <p:nvPr>
            <p:ph idx="1"/>
          </p:nvPr>
        </p:nvSpPr>
        <p:spPr/>
        <p:txBody>
          <a:bodyPr>
            <a:normAutofit/>
          </a:bodyPr>
          <a:lstStyle/>
          <a:p>
            <a:pPr lvl="0"/>
            <a:r>
              <a:rPr lang="en-AU" sz="2000" dirty="0"/>
              <a:t>In </a:t>
            </a:r>
            <a:r>
              <a:rPr lang="en-AU" sz="2000" dirty="0" err="1"/>
              <a:t>zTPF</a:t>
            </a:r>
            <a:r>
              <a:rPr lang="en-AU" sz="2000" dirty="0"/>
              <a:t>, a file can be updated by multiple ECBs at the same time</a:t>
            </a:r>
            <a:r>
              <a:rPr lang="en-AU" sz="2000" dirty="0" smtClean="0"/>
              <a:t>.</a:t>
            </a:r>
          </a:p>
          <a:p>
            <a:pPr marL="0" lvl="0" indent="0">
              <a:buNone/>
            </a:pPr>
            <a:endParaRPr lang="en-US" sz="2000" dirty="0"/>
          </a:p>
          <a:p>
            <a:pPr lvl="0"/>
            <a:r>
              <a:rPr lang="en-AU" sz="2000" dirty="0"/>
              <a:t>Hence, if there is no synchronization between the ECBs accessing a file, the updates made by one ECB might be over written by the other, leading the in- consistency of data</a:t>
            </a:r>
            <a:r>
              <a:rPr lang="en-AU" sz="2000" dirty="0" smtClean="0"/>
              <a:t>.</a:t>
            </a:r>
          </a:p>
          <a:p>
            <a:pPr marL="0" lvl="0" indent="0">
              <a:buNone/>
            </a:pPr>
            <a:endParaRPr lang="en-US" sz="2000" dirty="0"/>
          </a:p>
          <a:p>
            <a:pPr lvl="0"/>
            <a:r>
              <a:rPr lang="en-AU" sz="2000" dirty="0"/>
              <a:t>Following is a typical problem illustration of the phenomenon described above.</a:t>
            </a:r>
            <a:endParaRPr lang="en-US" sz="2000" dirty="0"/>
          </a:p>
          <a:p>
            <a:pPr marL="0" indent="0">
              <a:buNone/>
            </a:pPr>
            <a:endParaRPr lang="en-US" sz="2000" dirty="0"/>
          </a:p>
        </p:txBody>
      </p:sp>
    </p:spTree>
    <p:extLst>
      <p:ext uri="{BB962C8B-B14F-4D97-AF65-F5344CB8AC3E}">
        <p14:creationId xmlns:p14="http://schemas.microsoft.com/office/powerpoint/2010/main" val="35533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2" algn="ctr" rtl="0">
              <a:spcBef>
                <a:spcPct val="0"/>
              </a:spcBef>
            </a:pPr>
            <a:r>
              <a:rPr lang="en-AU" sz="4400" dirty="0">
                <a:latin typeface="+mj-lt"/>
              </a:rPr>
              <a:t>Problem Illustration</a:t>
            </a:r>
            <a:r>
              <a:rPr lang="en-US" sz="4400" dirty="0">
                <a:latin typeface="+mj-lt"/>
              </a:rPr>
              <a:t/>
            </a:r>
            <a:br>
              <a:rPr lang="en-US" sz="4400" dirty="0">
                <a:latin typeface="+mj-lt"/>
              </a:rPr>
            </a:br>
            <a:endParaRPr lang="en-US" sz="4400" dirty="0">
              <a:latin typeface="+mj-l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7"/>
          <p:cNvSpPr>
            <a:spLocks noGrp="1"/>
          </p:cNvSpPr>
          <p:nvPr>
            <p:ph idx="1"/>
          </p:nvPr>
        </p:nvSpPr>
        <p:spPr/>
        <p:txBody>
          <a:bodyPr>
            <a:normAutofit/>
          </a:bodyPr>
          <a:lstStyle/>
          <a:p>
            <a:r>
              <a:rPr lang="en-AU" sz="2000" dirty="0"/>
              <a:t>ECB-1 and ECB-2 request for the same record simultaneously. The I/O request is serviced and both the ECBs are given a copy of the record in the core.</a:t>
            </a:r>
            <a:endParaRPr lang="en-US" sz="2000" dirty="0"/>
          </a:p>
          <a:p>
            <a:pPr marL="0" indent="0">
              <a:buNone/>
            </a:pPr>
            <a:endParaRPr lang="en-US" sz="20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7467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56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2" algn="ctr" rtl="0">
              <a:spcBef>
                <a:spcPct val="0"/>
              </a:spcBef>
            </a:pPr>
            <a:r>
              <a:rPr lang="en-AU" sz="4400" dirty="0">
                <a:latin typeface="+mj-lt"/>
              </a:rPr>
              <a:t>Problem Illustration</a:t>
            </a:r>
            <a:r>
              <a:rPr lang="en-US" sz="4400" dirty="0">
                <a:latin typeface="+mj-lt"/>
              </a:rPr>
              <a:t/>
            </a:r>
            <a:br>
              <a:rPr lang="en-US" sz="4400" dirty="0">
                <a:latin typeface="+mj-lt"/>
              </a:rPr>
            </a:br>
            <a:endParaRPr lang="en-US" sz="4400" dirty="0">
              <a:latin typeface="+mj-l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7"/>
          <p:cNvSpPr>
            <a:spLocks noGrp="1"/>
          </p:cNvSpPr>
          <p:nvPr>
            <p:ph idx="1"/>
          </p:nvPr>
        </p:nvSpPr>
        <p:spPr/>
        <p:txBody>
          <a:bodyPr>
            <a:normAutofit/>
          </a:bodyPr>
          <a:lstStyle/>
          <a:p>
            <a:r>
              <a:rPr lang="en-AU" sz="2000" dirty="0"/>
              <a:t>ECB-1 and ECB-2 make their necessary updates ( as highlighted) to the copies obtained by them.</a:t>
            </a:r>
            <a:endParaRPr lang="en-US" sz="2000" dirty="0"/>
          </a:p>
          <a:p>
            <a:pPr marL="0" indent="0">
              <a:buNone/>
            </a:pPr>
            <a:endParaRPr lang="en-US" sz="20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65388"/>
            <a:ext cx="7620000" cy="334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44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2" algn="ctr" rtl="0">
              <a:spcBef>
                <a:spcPct val="0"/>
              </a:spcBef>
            </a:pPr>
            <a:r>
              <a:rPr lang="en-AU" sz="4400" dirty="0">
                <a:latin typeface="+mj-lt"/>
              </a:rPr>
              <a:t>Problem Illustration</a:t>
            </a:r>
            <a:r>
              <a:rPr lang="en-US" sz="4400" dirty="0">
                <a:latin typeface="+mj-lt"/>
              </a:rPr>
              <a:t/>
            </a:r>
            <a:br>
              <a:rPr lang="en-US" sz="4400" dirty="0">
                <a:latin typeface="+mj-lt"/>
              </a:rPr>
            </a:br>
            <a:endParaRPr lang="en-US" sz="4400" dirty="0">
              <a:latin typeface="+mj-l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7"/>
          <p:cNvSpPr>
            <a:spLocks noGrp="1"/>
          </p:cNvSpPr>
          <p:nvPr>
            <p:ph idx="1"/>
          </p:nvPr>
        </p:nvSpPr>
        <p:spPr/>
        <p:txBody>
          <a:bodyPr>
            <a:normAutofit/>
          </a:bodyPr>
          <a:lstStyle/>
          <a:p>
            <a:r>
              <a:rPr lang="en-AU" sz="2000" dirty="0"/>
              <a:t>ECB-1 initiates a request to file its changes to the DASD.</a:t>
            </a:r>
            <a:endParaRPr lang="en-US" sz="2000" dirty="0"/>
          </a:p>
          <a:p>
            <a:pPr marL="0" indent="0">
              <a:buNone/>
            </a:pPr>
            <a:endParaRPr lang="en-US" sz="20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7772400" cy="359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08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2" algn="ctr" rtl="0">
              <a:spcBef>
                <a:spcPct val="0"/>
              </a:spcBef>
            </a:pPr>
            <a:r>
              <a:rPr lang="en-AU" sz="4400" dirty="0">
                <a:latin typeface="+mj-lt"/>
              </a:rPr>
              <a:t>Problem Illustration</a:t>
            </a:r>
            <a:r>
              <a:rPr lang="en-US" sz="4400" dirty="0">
                <a:latin typeface="+mj-lt"/>
              </a:rPr>
              <a:t/>
            </a:r>
            <a:br>
              <a:rPr lang="en-US" sz="4400" dirty="0">
                <a:latin typeface="+mj-lt"/>
              </a:rPr>
            </a:br>
            <a:endParaRPr lang="en-US" sz="4400" dirty="0">
              <a:latin typeface="+mj-l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8" name="Content Placeholder 7"/>
          <p:cNvSpPr>
            <a:spLocks noGrp="1"/>
          </p:cNvSpPr>
          <p:nvPr>
            <p:ph idx="1"/>
          </p:nvPr>
        </p:nvSpPr>
        <p:spPr>
          <a:xfrm>
            <a:off x="457200" y="1447800"/>
            <a:ext cx="8229600" cy="4678363"/>
          </a:xfrm>
        </p:spPr>
        <p:txBody>
          <a:bodyPr>
            <a:normAutofit lnSpcReduction="10000"/>
          </a:bodyPr>
          <a:lstStyle/>
          <a:p>
            <a:r>
              <a:rPr lang="en-AU" sz="2000" dirty="0"/>
              <a:t>ECB -2 initiates a request to file its changes to the DASD</a:t>
            </a:r>
            <a:r>
              <a:rPr lang="en-AU" sz="2000" dirty="0" smtClean="0"/>
              <a:t>.</a:t>
            </a:r>
          </a:p>
          <a:p>
            <a:endParaRPr lang="en-AU" sz="2000" dirty="0" smtClean="0"/>
          </a:p>
          <a:p>
            <a:endParaRPr lang="en-AU" sz="2000" dirty="0"/>
          </a:p>
          <a:p>
            <a:endParaRPr lang="en-AU" sz="2000" dirty="0" smtClean="0"/>
          </a:p>
          <a:p>
            <a:endParaRPr lang="en-AU" sz="2000" dirty="0"/>
          </a:p>
          <a:p>
            <a:endParaRPr lang="en-AU" sz="2000" dirty="0" smtClean="0"/>
          </a:p>
          <a:p>
            <a:endParaRPr lang="en-AU" sz="2000" dirty="0"/>
          </a:p>
          <a:p>
            <a:endParaRPr lang="en-AU" sz="2000" dirty="0" smtClean="0"/>
          </a:p>
          <a:p>
            <a:endParaRPr lang="en-AU" sz="2000" dirty="0"/>
          </a:p>
          <a:p>
            <a:endParaRPr lang="en-AU" sz="2000" dirty="0" smtClean="0"/>
          </a:p>
          <a:p>
            <a:endParaRPr lang="en-AU" sz="2000" dirty="0"/>
          </a:p>
          <a:p>
            <a:endParaRPr lang="en-AU" sz="2000" dirty="0" smtClean="0"/>
          </a:p>
          <a:p>
            <a:pPr lvl="0"/>
            <a:r>
              <a:rPr lang="en-AU" sz="2000" dirty="0"/>
              <a:t>It is now evident that ECB-2 Clearly overwrites the updates of ECB-1, which leads to inconsistency of data!</a:t>
            </a:r>
            <a:endParaRPr lang="en-US" sz="2000" dirty="0"/>
          </a:p>
          <a:p>
            <a:endParaRPr lang="en-US" sz="2000" dirty="0"/>
          </a:p>
          <a:p>
            <a:pPr marL="0" indent="0">
              <a:buNone/>
            </a:pPr>
            <a:endParaRPr lang="en-US" sz="20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62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4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z/TPF Online Database</a:t>
            </a:r>
            <a:endParaRPr lang="en-US" dirty="0"/>
          </a:p>
        </p:txBody>
      </p:sp>
      <p:sp>
        <p:nvSpPr>
          <p:cNvPr id="3" name="Content Placeholder 2"/>
          <p:cNvSpPr>
            <a:spLocks noGrp="1"/>
          </p:cNvSpPr>
          <p:nvPr>
            <p:ph idx="1"/>
          </p:nvPr>
        </p:nvSpPr>
        <p:spPr/>
        <p:txBody>
          <a:bodyPr>
            <a:normAutofit/>
          </a:bodyPr>
          <a:lstStyle/>
          <a:p>
            <a:pPr lvl="0"/>
            <a:r>
              <a:rPr lang="en-US" sz="2000" dirty="0"/>
              <a:t>The structure of the online data is identified during system generation. Data is dynamically generated; however, the facilities for storing the data are identified prior to the online operation</a:t>
            </a:r>
            <a:r>
              <a:rPr lang="en-US" sz="2000" dirty="0" smtClean="0"/>
              <a:t>.</a:t>
            </a:r>
          </a:p>
          <a:p>
            <a:pPr marL="0" lvl="0" indent="0">
              <a:buNone/>
            </a:pPr>
            <a:endParaRPr lang="en-US" sz="2000" dirty="0"/>
          </a:p>
          <a:p>
            <a:pPr lvl="0"/>
            <a:r>
              <a:rPr lang="en-US" sz="2000" dirty="0"/>
              <a:t>When a DASD is installed, it is formatted to define the number of each category of record to be stored</a:t>
            </a:r>
            <a:r>
              <a:rPr lang="en-US" sz="2000" dirty="0" smtClean="0"/>
              <a:t>.</a:t>
            </a:r>
          </a:p>
          <a:p>
            <a:pPr marL="0" lvl="0" indent="0">
              <a:buNone/>
            </a:pPr>
            <a:endParaRPr lang="en-US" sz="2000" dirty="0"/>
          </a:p>
          <a:p>
            <a:pPr lvl="0"/>
            <a:r>
              <a:rPr lang="en-US" sz="2000" dirty="0"/>
              <a:t>Each record in the system is physically identified in the DASD using a Module number, Cylinder number, Head number and a Record number (MCHR</a:t>
            </a:r>
            <a:r>
              <a:rPr lang="en-US" sz="2000" dirty="0" smtClean="0"/>
              <a:t>).</a:t>
            </a:r>
          </a:p>
          <a:p>
            <a:pPr lvl="0"/>
            <a:endParaRPr lang="en-US" sz="2000" dirty="0"/>
          </a:p>
          <a:p>
            <a:pPr lvl="0"/>
            <a:r>
              <a:rPr lang="en-US" sz="2000" dirty="0"/>
              <a:t>This information is encoded in symbolic form referred to as ‘File Address’.</a:t>
            </a:r>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0702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Solution </a:t>
            </a:r>
            <a:endParaRPr lang="en-US" dirty="0"/>
          </a:p>
        </p:txBody>
      </p:sp>
      <p:sp>
        <p:nvSpPr>
          <p:cNvPr id="3" name="Content Placeholder 2"/>
          <p:cNvSpPr>
            <a:spLocks noGrp="1"/>
          </p:cNvSpPr>
          <p:nvPr>
            <p:ph idx="1"/>
          </p:nvPr>
        </p:nvSpPr>
        <p:spPr>
          <a:xfrm>
            <a:off x="457200" y="1600200"/>
            <a:ext cx="8229600" cy="4693227"/>
          </a:xfrm>
        </p:spPr>
        <p:txBody>
          <a:bodyPr>
            <a:normAutofit lnSpcReduction="10000"/>
          </a:bodyPr>
          <a:lstStyle/>
          <a:p>
            <a:pPr lvl="0"/>
            <a:r>
              <a:rPr lang="en-AU" sz="2000" dirty="0" err="1"/>
              <a:t>zTPF</a:t>
            </a:r>
            <a:r>
              <a:rPr lang="en-AU" sz="2000" dirty="0"/>
              <a:t> provides the </a:t>
            </a:r>
            <a:r>
              <a:rPr lang="en-AU" sz="2000" b="1" dirty="0"/>
              <a:t>HOLD </a:t>
            </a:r>
            <a:r>
              <a:rPr lang="en-AU" sz="2000" dirty="0"/>
              <a:t>mechanism to avoid such problem situations. </a:t>
            </a:r>
            <a:endParaRPr lang="en-AU" sz="2000" dirty="0" smtClean="0"/>
          </a:p>
          <a:p>
            <a:pPr marL="0" lvl="0" indent="0">
              <a:buNone/>
            </a:pPr>
            <a:endParaRPr lang="en-US" sz="2000" dirty="0"/>
          </a:p>
          <a:p>
            <a:pPr lvl="0"/>
            <a:r>
              <a:rPr lang="en-AU" sz="2000" dirty="0"/>
              <a:t>The HOLD provides exclusive access to a requesting ECB. All the requests for updating the same file by other ECBs are queued</a:t>
            </a:r>
            <a:r>
              <a:rPr lang="en-AU" sz="2000" dirty="0" smtClean="0"/>
              <a:t>.</a:t>
            </a:r>
          </a:p>
          <a:p>
            <a:pPr marL="0" lvl="0" indent="0">
              <a:buNone/>
            </a:pPr>
            <a:endParaRPr lang="en-US" sz="2000" dirty="0"/>
          </a:p>
          <a:p>
            <a:pPr lvl="0"/>
            <a:r>
              <a:rPr lang="en-AU" sz="2000" dirty="0"/>
              <a:t>A record that needs to be updated must be requested with a HOLD</a:t>
            </a:r>
            <a:r>
              <a:rPr lang="en-AU" sz="2000" dirty="0" smtClean="0"/>
              <a:t>.</a:t>
            </a:r>
          </a:p>
          <a:p>
            <a:pPr marL="0" lvl="0" indent="0">
              <a:buNone/>
            </a:pPr>
            <a:endParaRPr lang="en-US" sz="2000" dirty="0"/>
          </a:p>
          <a:p>
            <a:pPr lvl="0"/>
            <a:r>
              <a:rPr lang="en-AU" sz="2000" dirty="0"/>
              <a:t>When an application is done updating the file, it must use one of the FILE macros to file the changes to the DASD (or VFA) and also release the HOLD on the </a:t>
            </a:r>
            <a:r>
              <a:rPr lang="en-AU" sz="2000" dirty="0" smtClean="0"/>
              <a:t>record. </a:t>
            </a:r>
          </a:p>
          <a:p>
            <a:pPr marL="0" lvl="0" indent="0">
              <a:buNone/>
            </a:pPr>
            <a:endParaRPr lang="en-US" sz="2000" dirty="0"/>
          </a:p>
          <a:p>
            <a:pPr lvl="0"/>
            <a:r>
              <a:rPr lang="en-AU" sz="2000" dirty="0"/>
              <a:t>This allows the next ECB waiting on queue to get access to the file</a:t>
            </a:r>
            <a:r>
              <a:rPr lang="en-AU" sz="2000" dirty="0" smtClean="0"/>
              <a:t>.</a:t>
            </a:r>
          </a:p>
          <a:p>
            <a:pPr marL="0" lvl="0" indent="0">
              <a:buNone/>
            </a:pPr>
            <a:endParaRPr lang="en-US" sz="2000" dirty="0"/>
          </a:p>
          <a:p>
            <a:pPr lvl="0"/>
            <a:r>
              <a:rPr lang="en-AU" sz="2000" dirty="0"/>
              <a:t>By principle, only the prime file is requested with HOLD.</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82604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AU" sz="4400" dirty="0">
                <a:latin typeface="+mj-lt"/>
              </a:rPr>
              <a:t>Deadlock</a:t>
            </a:r>
            <a:r>
              <a:rPr lang="en-US" b="1" u="sng" dirty="0"/>
              <a:t/>
            </a:r>
            <a:br>
              <a:rPr lang="en-US" b="1" u="sng" dirty="0"/>
            </a:br>
            <a:endParaRPr lang="en-US" dirty="0"/>
          </a:p>
        </p:txBody>
      </p:sp>
      <p:sp>
        <p:nvSpPr>
          <p:cNvPr id="3" name="Content Placeholder 2"/>
          <p:cNvSpPr>
            <a:spLocks noGrp="1"/>
          </p:cNvSpPr>
          <p:nvPr>
            <p:ph idx="1"/>
          </p:nvPr>
        </p:nvSpPr>
        <p:spPr>
          <a:xfrm>
            <a:off x="457200" y="1600200"/>
            <a:ext cx="8229600" cy="4693227"/>
          </a:xfrm>
        </p:spPr>
        <p:txBody>
          <a:bodyPr>
            <a:normAutofit/>
          </a:bodyPr>
          <a:lstStyle/>
          <a:p>
            <a:pPr lvl="0"/>
            <a:r>
              <a:rPr lang="en-AU" sz="2000" dirty="0"/>
              <a:t>the HOLD mechanism might cause a deadlock situation. </a:t>
            </a:r>
            <a:endParaRPr lang="en-AU" sz="2000" dirty="0" smtClean="0"/>
          </a:p>
          <a:p>
            <a:pPr marL="0" lvl="0" indent="0">
              <a:buNone/>
            </a:pPr>
            <a:endParaRPr lang="en-US" sz="2000" dirty="0"/>
          </a:p>
          <a:p>
            <a:pPr lvl="0"/>
            <a:r>
              <a:rPr lang="en-AU" sz="2000" dirty="0"/>
              <a:t>For instance, say ECB-1 which is holding a File B, tries to hold File A which is held by ECB-2 and ECB-2 is waiting to hold File B to release File A</a:t>
            </a:r>
            <a:r>
              <a:rPr lang="en-AU" sz="2000" dirty="0" smtClean="0"/>
              <a:t>.</a:t>
            </a:r>
          </a:p>
          <a:p>
            <a:pPr marL="0" lvl="0" indent="0">
              <a:buNone/>
            </a:pPr>
            <a:endParaRPr lang="en-US" sz="2000" dirty="0"/>
          </a:p>
          <a:p>
            <a:pPr lvl="0"/>
            <a:r>
              <a:rPr lang="en-AU" sz="2000" dirty="0"/>
              <a:t>To avoid such a situation, the application must be written in such a way that</a:t>
            </a:r>
            <a:r>
              <a:rPr lang="en-AU" sz="2000" dirty="0" smtClean="0"/>
              <a:t>:</a:t>
            </a:r>
          </a:p>
          <a:p>
            <a:pPr marL="0" lvl="0" indent="0">
              <a:buNone/>
            </a:pPr>
            <a:endParaRPr lang="en-US" sz="2000" dirty="0"/>
          </a:p>
          <a:p>
            <a:pPr lvl="0"/>
            <a:r>
              <a:rPr lang="en-AU" sz="2000" dirty="0"/>
              <a:t>No more than one record is on hold at any given time</a:t>
            </a:r>
            <a:r>
              <a:rPr lang="en-AU" sz="2000" dirty="0" smtClean="0"/>
              <a:t>.</a:t>
            </a:r>
          </a:p>
          <a:p>
            <a:pPr marL="0" lvl="0" indent="0">
              <a:buNone/>
            </a:pPr>
            <a:endParaRPr lang="en-US" sz="2000" dirty="0"/>
          </a:p>
          <a:p>
            <a:pPr lvl="0"/>
            <a:r>
              <a:rPr lang="en-AU" sz="2000" dirty="0"/>
              <a:t>The hold is not maintained for a time longer than needed, i.e.  The hold must be withdrawn soon after the updates are complete.</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54378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pPr lvl="2" algn="ctr" rtl="0">
              <a:spcBef>
                <a:spcPct val="0"/>
              </a:spcBef>
            </a:pPr>
            <a:r>
              <a:rPr lang="en-AU" sz="4400" dirty="0">
                <a:latin typeface="+mj-lt"/>
              </a:rPr>
              <a:t>Record ID and RCC checks during File update</a:t>
            </a:r>
            <a:r>
              <a:rPr lang="en-US" sz="4400" dirty="0">
                <a:latin typeface="+mj-lt"/>
              </a:rPr>
              <a:t/>
            </a:r>
            <a:br>
              <a:rPr lang="en-US" sz="4400" dirty="0">
                <a:latin typeface="+mj-lt"/>
              </a:rPr>
            </a:br>
            <a:endParaRPr lang="en-US" sz="4400" dirty="0">
              <a:latin typeface="+mj-lt"/>
            </a:endParaRPr>
          </a:p>
        </p:txBody>
      </p:sp>
      <p:sp>
        <p:nvSpPr>
          <p:cNvPr id="3" name="Content Placeholder 2"/>
          <p:cNvSpPr>
            <a:spLocks noGrp="1"/>
          </p:cNvSpPr>
          <p:nvPr>
            <p:ph idx="1"/>
          </p:nvPr>
        </p:nvSpPr>
        <p:spPr>
          <a:xfrm>
            <a:off x="457200" y="1600200"/>
            <a:ext cx="8229600" cy="4693227"/>
          </a:xfrm>
        </p:spPr>
        <p:txBody>
          <a:bodyPr>
            <a:normAutofit/>
          </a:bodyPr>
          <a:lstStyle/>
          <a:p>
            <a:pPr lvl="0"/>
            <a:r>
              <a:rPr lang="en-US" sz="2000" dirty="0"/>
              <a:t>The record ID and RCC are used to validate the integrity of a record.</a:t>
            </a:r>
          </a:p>
          <a:p>
            <a:pPr lvl="0"/>
            <a:r>
              <a:rPr lang="en-US" sz="2000" dirty="0"/>
              <a:t>In a FILE type macro, the validation is performed by the control program as follows:</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163874263"/>
              </p:ext>
            </p:extLst>
          </p:nvPr>
        </p:nvGraphicFramePr>
        <p:xfrm>
          <a:off x="762000" y="2819400"/>
          <a:ext cx="7848601" cy="1447800"/>
        </p:xfrm>
        <a:graphic>
          <a:graphicData uri="http://schemas.openxmlformats.org/drawingml/2006/table">
            <a:tbl>
              <a:tblPr firstRow="1" firstCol="1" bandRow="1"/>
              <a:tblGrid>
                <a:gridCol w="1485963"/>
                <a:gridCol w="1315696"/>
                <a:gridCol w="5046942"/>
              </a:tblGrid>
              <a:tr h="965200">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RID in FARW</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Non-zero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The RID in FARW is compared in the header of the retrieved file. If the comparison fails, a system error is generated and the ECB exits.</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00">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Not Allowed. RID must always be supplied for FILE macro.</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10045728"/>
              </p:ext>
            </p:extLst>
          </p:nvPr>
        </p:nvGraphicFramePr>
        <p:xfrm>
          <a:off x="762000" y="4343400"/>
          <a:ext cx="7848600" cy="1524000"/>
        </p:xfrm>
        <a:graphic>
          <a:graphicData uri="http://schemas.openxmlformats.org/drawingml/2006/table">
            <a:tbl>
              <a:tblPr firstRow="1" firstCol="1" bandRow="1"/>
              <a:tblGrid>
                <a:gridCol w="1563357"/>
                <a:gridCol w="1315696"/>
                <a:gridCol w="4969547"/>
              </a:tblGrid>
              <a:tr h="1016000">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RCC in FARW</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Non-zero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The RCC in FARW is compared in the header of the retrieved file. If the comparison fails, a system error is generated and the ECB exits.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effectLst/>
                          <a:latin typeface="Arial"/>
                          <a:ea typeface="Times New Roman"/>
                        </a:rPr>
                        <a:t>Is zero</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effectLst/>
                          <a:latin typeface="Arial"/>
                          <a:ea typeface="Times New Roman"/>
                        </a:rPr>
                        <a:t>No validation is Performed</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928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AU" dirty="0" smtClean="0"/>
              <a:t>File management macros – FINDC</a:t>
            </a:r>
            <a:br>
              <a:rPr lang="en-AU"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lvl="2" indent="0">
              <a:buNone/>
            </a:pPr>
            <a:r>
              <a:rPr lang="en-AU" b="1" u="sng" dirty="0"/>
              <a:t>FINDC – Find a File</a:t>
            </a:r>
            <a:endParaRPr lang="en-US" b="1" u="sng" dirty="0"/>
          </a:p>
          <a:p>
            <a:r>
              <a:rPr lang="en-AU" sz="2000" dirty="0"/>
              <a:t>FINDC reads a file into the core based on the parameters specified in the FARW of the </a:t>
            </a:r>
            <a:r>
              <a:rPr lang="en-AU" sz="2000" dirty="0" smtClean="0"/>
              <a:t>provided </a:t>
            </a:r>
            <a:r>
              <a:rPr lang="en-AU" sz="2000" dirty="0"/>
              <a:t>data level</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dirty="0" smtClean="0"/>
              <a:t>      FINDC </a:t>
            </a:r>
            <a:r>
              <a:rPr lang="en-AU" sz="2000" b="1" dirty="0" err="1" smtClean="0"/>
              <a:t>Dn</a:t>
            </a:r>
            <a:endParaRPr lang="en-AU" sz="2000" b="1" dirty="0" smtClean="0"/>
          </a:p>
          <a:p>
            <a:endParaRPr lang="en-US" sz="2000" dirty="0"/>
          </a:p>
          <a:p>
            <a:endParaRPr lang="en-AU" sz="2000" dirty="0" smtClean="0"/>
          </a:p>
          <a:p>
            <a:r>
              <a:rPr lang="en-AU" sz="2000" b="1" dirty="0"/>
              <a:t>C:</a:t>
            </a:r>
            <a:endParaRPr lang="en-US" sz="2000" dirty="0"/>
          </a:p>
          <a:p>
            <a:pPr marL="0" indent="0">
              <a:buNone/>
            </a:pPr>
            <a:r>
              <a:rPr lang="en-AU" sz="2000" b="1" i="1" dirty="0" smtClean="0"/>
              <a:t>      </a:t>
            </a:r>
            <a:r>
              <a:rPr lang="en-AU" sz="2000" b="1" i="1" dirty="0" smtClean="0">
                <a:latin typeface="+mj-lt"/>
                <a:cs typeface="Courier New" panose="02070309020205020404" pitchFamily="49" charset="0"/>
              </a:rPr>
              <a:t>void </a:t>
            </a:r>
            <a:r>
              <a:rPr lang="en-AU" sz="2000" b="1" i="1" dirty="0" err="1">
                <a:latin typeface="+mj-lt"/>
                <a:cs typeface="Courier New" panose="02070309020205020404" pitchFamily="49" charset="0"/>
              </a:rPr>
              <a:t>findc</a:t>
            </a:r>
            <a:r>
              <a:rPr lang="en-AU" sz="2000" b="1" i="1" dirty="0">
                <a:latin typeface="+mj-lt"/>
                <a:cs typeface="Courier New" panose="02070309020205020404" pitchFamily="49" charset="0"/>
              </a:rPr>
              <a:t>(</a:t>
            </a:r>
            <a:r>
              <a:rPr lang="en-AU" sz="2000" b="1" i="1" dirty="0" err="1">
                <a:latin typeface="+mj-lt"/>
                <a:cs typeface="Courier New" panose="02070309020205020404" pitchFamily="49" charset="0"/>
              </a:rPr>
              <a:t>enum</a:t>
            </a:r>
            <a:r>
              <a:rPr lang="en-AU" sz="2000" b="1" i="1" dirty="0">
                <a:latin typeface="+mj-lt"/>
                <a:cs typeface="Courier New" panose="02070309020205020404" pitchFamily="49" charset="0"/>
              </a:rPr>
              <a:t> </a:t>
            </a:r>
            <a:r>
              <a:rPr lang="en-AU" sz="2000" b="1" i="1" dirty="0" err="1">
                <a:latin typeface="+mj-lt"/>
                <a:cs typeface="Courier New" panose="02070309020205020404" pitchFamily="49" charset="0"/>
              </a:rPr>
              <a:t>t_lvl</a:t>
            </a:r>
            <a:r>
              <a:rPr lang="en-AU" sz="2000" b="1" i="1" dirty="0">
                <a:latin typeface="+mj-lt"/>
                <a:cs typeface="Courier New" panose="02070309020205020404" pitchFamily="49" charset="0"/>
              </a:rPr>
              <a:t> level);</a:t>
            </a:r>
            <a:endParaRPr lang="en-US" sz="2000" i="1" dirty="0">
              <a:latin typeface="+mj-lt"/>
              <a:cs typeface="Courier New" panose="02070309020205020404" pitchFamily="49" charset="0"/>
            </a:endParaRP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2304568830"/>
              </p:ext>
            </p:extLst>
          </p:nvPr>
        </p:nvGraphicFramePr>
        <p:xfrm>
          <a:off x="838200" y="3429000"/>
          <a:ext cx="6335713" cy="609600"/>
        </p:xfrm>
        <a:graphic>
          <a:graphicData uri="http://schemas.openxmlformats.org/drawingml/2006/table">
            <a:tbl>
              <a:tblPr firstRow="1" firstCol="1" bandRow="1"/>
              <a:tblGrid>
                <a:gridCol w="857791"/>
                <a:gridCol w="5477922"/>
              </a:tblGrid>
              <a:tr h="156210">
                <a:tc>
                  <a:txBody>
                    <a:bodyPr/>
                    <a:lstStyle/>
                    <a:p>
                      <a:pPr marL="0" marR="0" algn="just">
                        <a:spcBef>
                          <a:spcPts val="1200"/>
                        </a:spcBef>
                        <a:spcAft>
                          <a:spcPts val="1200"/>
                        </a:spcAft>
                      </a:pPr>
                      <a:r>
                        <a:rPr lang="en-AU" sz="2000" b="1" i="1" dirty="0" err="1" smtClean="0">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core block has to be assigned.</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4051826"/>
              </p:ext>
            </p:extLst>
          </p:nvPr>
        </p:nvGraphicFramePr>
        <p:xfrm>
          <a:off x="914400" y="4953000"/>
          <a:ext cx="7467600" cy="1219200"/>
        </p:xfrm>
        <a:graphic>
          <a:graphicData uri="http://schemas.openxmlformats.org/drawingml/2006/table">
            <a:tbl>
              <a:tblPr firstRow="1" firstCol="1" bandRow="1"/>
              <a:tblGrid>
                <a:gridCol w="1156787"/>
                <a:gridCol w="6310813"/>
              </a:tblGrid>
              <a:tr h="914400">
                <a:tc>
                  <a:txBody>
                    <a:bodyPr/>
                    <a:lstStyle/>
                    <a:p>
                      <a:pPr marL="0" marR="0" algn="just">
                        <a:spcBef>
                          <a:spcPts val="1200"/>
                        </a:spcBef>
                        <a:spcAft>
                          <a:spcPts val="1200"/>
                        </a:spcAft>
                      </a:pPr>
                      <a:r>
                        <a:rPr lang="en-AU" sz="2000" b="1" i="1" dirty="0" smtClean="0">
                          <a:effectLst/>
                          <a:latin typeface="+mn-lt"/>
                          <a:ea typeface="Times New Roman"/>
                        </a:rPr>
                        <a:t>level</a:t>
                      </a:r>
                      <a:endParaRPr lang="en-US" sz="2000" dirty="0">
                        <a:effectLst/>
                        <a:latin typeface="+mn-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n-lt"/>
                          <a:ea typeface="Times New Roman"/>
                        </a:rPr>
                        <a:t>One of 16 possible values representing a valid data level from the enumeration type </a:t>
                      </a:r>
                      <a:r>
                        <a:rPr lang="en-AU" sz="2000" dirty="0" err="1">
                          <a:effectLst/>
                          <a:latin typeface="+mn-lt"/>
                          <a:ea typeface="Times New Roman"/>
                        </a:rPr>
                        <a:t>t_lvl</a:t>
                      </a:r>
                      <a:r>
                        <a:rPr lang="en-AU" sz="2000" dirty="0">
                          <a:effectLst/>
                          <a:latin typeface="+mn-lt"/>
                          <a:ea typeface="Times New Roman"/>
                        </a:rPr>
                        <a:t>, expressed as </a:t>
                      </a:r>
                      <a:r>
                        <a:rPr lang="en-AU" sz="2000" dirty="0" err="1">
                          <a:effectLst/>
                          <a:latin typeface="+mn-lt"/>
                          <a:ea typeface="Times New Roman"/>
                        </a:rPr>
                        <a:t>Dx</a:t>
                      </a:r>
                      <a:r>
                        <a:rPr lang="en-AU" sz="2000" dirty="0">
                          <a:effectLst/>
                          <a:latin typeface="+mn-lt"/>
                          <a:ea typeface="Times New Roman"/>
                        </a:rPr>
                        <a:t>, where x represents the hexadecimal number of the level (0–F). The data record being retrieved is attached to this level.</a:t>
                      </a:r>
                      <a:endParaRPr lang="en-US" sz="2000" dirty="0">
                        <a:effectLst/>
                        <a:latin typeface="+mn-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8004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AU" dirty="0" smtClean="0"/>
              <a:t>File management macros – FINDC</a:t>
            </a:r>
            <a:br>
              <a:rPr lang="en-AU" dirty="0" smtClean="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AU" sz="2000" b="1" i="1" dirty="0"/>
              <a:t>Other variants in C:</a:t>
            </a: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r>
              <a:rPr lang="en-AU" sz="2000" b="1" dirty="0"/>
              <a:t>Entry </a:t>
            </a:r>
            <a:r>
              <a:rPr lang="en-AU" sz="2000" b="1" dirty="0" smtClean="0"/>
              <a:t>Conditions:</a:t>
            </a:r>
            <a:endParaRPr lang="en-US" sz="2000" dirty="0"/>
          </a:p>
          <a:p>
            <a:pPr lvl="1"/>
            <a:r>
              <a:rPr lang="en-AU" sz="1800" dirty="0" smtClean="0"/>
              <a:t>The </a:t>
            </a:r>
            <a:r>
              <a:rPr lang="en-AU" sz="1800" dirty="0"/>
              <a:t>core block must not be present in the specified level.</a:t>
            </a:r>
            <a:endParaRPr lang="en-US" sz="1800" dirty="0"/>
          </a:p>
          <a:p>
            <a:pPr lvl="1"/>
            <a:r>
              <a:rPr lang="en-AU" sz="1800" dirty="0"/>
              <a:t>A file address, RID and RCC must be contained in the FARW for the specified data level</a:t>
            </a:r>
            <a:r>
              <a:rPr lang="en-AU" sz="1600" dirty="0" smtClean="0"/>
              <a:t>.</a:t>
            </a:r>
          </a:p>
          <a:p>
            <a:r>
              <a:rPr lang="en-AU" sz="2000" b="1" dirty="0"/>
              <a:t>Return Conditions:</a:t>
            </a:r>
            <a:endParaRPr lang="en-US" sz="2000" dirty="0"/>
          </a:p>
          <a:p>
            <a:r>
              <a:rPr lang="en-AU" sz="2000" b="1" dirty="0"/>
              <a:t>Assembler:</a:t>
            </a:r>
            <a:endParaRPr lang="en-US" sz="2000" dirty="0"/>
          </a:p>
          <a:p>
            <a:pPr lvl="1"/>
            <a:r>
              <a:rPr lang="en-AU" sz="1800" dirty="0"/>
              <a:t>The specified data level will hold a core block.</a:t>
            </a:r>
            <a:endParaRPr lang="en-US" sz="1800" dirty="0"/>
          </a:p>
          <a:p>
            <a:pPr lvl="1"/>
            <a:r>
              <a:rPr lang="en-AU" sz="1800" dirty="0"/>
              <a:t>Register R14, R15 contents are unknown and other registers are preserved across this macro call.</a:t>
            </a:r>
            <a:endParaRPr lang="en-US" sz="1800" dirty="0"/>
          </a:p>
          <a:p>
            <a:r>
              <a:rPr lang="en-AU" sz="2000" b="1" dirty="0"/>
              <a:t>C:</a:t>
            </a:r>
            <a:endParaRPr lang="en-US" sz="2000" dirty="0"/>
          </a:p>
          <a:p>
            <a:pPr marL="0" indent="0">
              <a:buNone/>
            </a:pPr>
            <a:r>
              <a:rPr lang="en-AU" sz="2000" dirty="0"/>
              <a:t> </a:t>
            </a:r>
            <a:r>
              <a:rPr lang="en-AU" sz="2000" dirty="0" smtClean="0"/>
              <a:t>     Void</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966148235"/>
              </p:ext>
            </p:extLst>
          </p:nvPr>
        </p:nvGraphicFramePr>
        <p:xfrm>
          <a:off x="599440" y="1752600"/>
          <a:ext cx="8087360" cy="609600"/>
        </p:xfrm>
        <a:graphic>
          <a:graphicData uri="http://schemas.openxmlformats.org/drawingml/2006/table">
            <a:tbl>
              <a:tblPr firstRow="1" firstCol="1" bandRow="1"/>
              <a:tblGrid>
                <a:gridCol w="1222740"/>
                <a:gridCol w="6864620"/>
              </a:tblGrid>
              <a:tr h="609600">
                <a:tc>
                  <a:txBody>
                    <a:bodyPr/>
                    <a:lstStyle/>
                    <a:p>
                      <a:pPr marL="0" marR="0" algn="just">
                        <a:spcBef>
                          <a:spcPts val="600"/>
                        </a:spcBef>
                        <a:spcAft>
                          <a:spcPts val="600"/>
                        </a:spcAft>
                      </a:pPr>
                      <a:r>
                        <a:rPr lang="en-AU" sz="2000" b="1" dirty="0">
                          <a:effectLst/>
                          <a:latin typeface="+mj-lt"/>
                          <a:ea typeface="Times New Roman"/>
                        </a:rPr>
                        <a:t>        void</a:t>
                      </a:r>
                      <a:r>
                        <a:rPr lang="en-AU" sz="2000" dirty="0">
                          <a:effectLst/>
                          <a:latin typeface="+mj-lt"/>
                          <a:ea typeface="Times New Roman"/>
                        </a:rPr>
                        <a:t>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dirty="0" err="1">
                          <a:effectLst/>
                          <a:latin typeface="+mj-lt"/>
                          <a:ea typeface="Times New Roman"/>
                        </a:rPr>
                        <a:t>findc_ext</a:t>
                      </a:r>
                      <a:r>
                        <a:rPr lang="en-AU" sz="2000" dirty="0">
                          <a:effectLst/>
                          <a:latin typeface="+mj-lt"/>
                          <a:ea typeface="Times New Roman"/>
                        </a:rPr>
                        <a:t>(</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t_lvl</a:t>
                      </a:r>
                      <a:r>
                        <a:rPr lang="en-AU" sz="2000" dirty="0">
                          <a:effectLst/>
                          <a:latin typeface="+mj-lt"/>
                          <a:ea typeface="Times New Roman"/>
                        </a:rPr>
                        <a:t> </a:t>
                      </a:r>
                      <a:r>
                        <a:rPr lang="en-AU" sz="2000" dirty="0" err="1">
                          <a:effectLst/>
                          <a:latin typeface="+mj-lt"/>
                          <a:ea typeface="Times New Roman"/>
                        </a:rPr>
                        <a:t>level,unsigned</a:t>
                      </a:r>
                      <a:r>
                        <a:rPr lang="en-AU" sz="2000" dirty="0">
                          <a:effectLst/>
                          <a:latin typeface="+mj-lt"/>
                          <a:ea typeface="Times New Roman"/>
                        </a:rPr>
                        <a:t> </a:t>
                      </a:r>
                      <a:r>
                        <a:rPr lang="en-AU" sz="2000" dirty="0" err="1">
                          <a:effectLst/>
                          <a:latin typeface="+mj-lt"/>
                          <a:ea typeface="Times New Roman"/>
                        </a:rPr>
                        <a:t>int</a:t>
                      </a:r>
                      <a:r>
                        <a:rPr lang="en-AU" sz="2000" dirty="0">
                          <a:effectLst/>
                          <a:latin typeface="+mj-lt"/>
                          <a:ea typeface="Times New Roman"/>
                        </a:rPr>
                        <a:t> </a:t>
                      </a:r>
                      <a:r>
                        <a:rPr lang="en-AU" sz="2000" dirty="0" err="1">
                          <a:effectLst/>
                          <a:latin typeface="+mj-lt"/>
                          <a:ea typeface="Times New Roman"/>
                        </a:rPr>
                        <a:t>ext</a:t>
                      </a:r>
                      <a:r>
                        <a:rPr lang="en-AU" sz="2000" dirty="0">
                          <a:effectLst/>
                          <a:latin typeface="+mj-lt"/>
                          <a:ea typeface="Times New Roman"/>
                        </a:rPr>
                        <a:t>);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3574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AU" dirty="0" smtClean="0"/>
              <a:t>File management macros – FINDC</a:t>
            </a:r>
            <a:br>
              <a:rPr lang="en-AU"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endParaRPr lang="en-AU" sz="2000" b="1" dirty="0" smtClean="0"/>
          </a:p>
          <a:p>
            <a:pPr marL="0" indent="0">
              <a:buNone/>
            </a:pPr>
            <a:r>
              <a:rPr lang="en-AU" sz="2000" b="1" dirty="0" smtClean="0"/>
              <a:t>Exception</a:t>
            </a:r>
            <a:r>
              <a:rPr lang="en-AU" sz="2000" b="1" dirty="0"/>
              <a:t>: </a:t>
            </a: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marR="0" algn="just">
              <a:spcBef>
                <a:spcPts val="1200"/>
              </a:spcBef>
              <a:spcAft>
                <a:spcPts val="600"/>
              </a:spcAft>
            </a:pPr>
            <a:r>
              <a:rPr lang="en-AU" sz="2000" b="1" dirty="0">
                <a:ea typeface="Times New Roman"/>
              </a:rPr>
              <a:t>Programming Consideration: </a:t>
            </a:r>
            <a:endParaRPr lang="en-US" sz="2000" dirty="0">
              <a:ea typeface="Times New Roman"/>
            </a:endParaRPr>
          </a:p>
          <a:p>
            <a:pPr lvl="1" algn="just">
              <a:spcBef>
                <a:spcPts val="0"/>
              </a:spcBef>
              <a:spcAft>
                <a:spcPts val="600"/>
              </a:spcAft>
              <a:buFont typeface="Symbol"/>
              <a:buChar char=""/>
            </a:pPr>
            <a:r>
              <a:rPr lang="en-AU" sz="1800" dirty="0">
                <a:ea typeface="Times New Roman"/>
              </a:rPr>
              <a:t>WAITC should be coded to ensure ECB processing waits until I/O operation is complete</a:t>
            </a:r>
            <a:r>
              <a:rPr lang="en-AU" sz="1800" dirty="0" smtClean="0">
                <a:ea typeface="Times New Roman"/>
              </a:rPr>
              <a:t>.</a:t>
            </a:r>
          </a:p>
          <a:p>
            <a:pPr lvl="0" algn="just">
              <a:spcBef>
                <a:spcPts val="0"/>
              </a:spcBef>
              <a:spcAft>
                <a:spcPts val="600"/>
              </a:spcAft>
              <a:buFont typeface="Symbol"/>
              <a:buChar char=""/>
            </a:pPr>
            <a:endParaRPr lang="en-US" sz="2000" dirty="0" smtClean="0">
              <a:ea typeface="Times New Roman"/>
            </a:endParaRP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176790888"/>
              </p:ext>
            </p:extLst>
          </p:nvPr>
        </p:nvGraphicFramePr>
        <p:xfrm>
          <a:off x="685800" y="2133600"/>
          <a:ext cx="6786880" cy="1166020"/>
        </p:xfrm>
        <a:graphic>
          <a:graphicData uri="http://schemas.openxmlformats.org/drawingml/2006/table">
            <a:tbl>
              <a:tblPr firstRow="1" firstCol="1" bandRow="1"/>
              <a:tblGrid>
                <a:gridCol w="1232106"/>
                <a:gridCol w="5554774"/>
              </a:tblGrid>
              <a:tr h="583010">
                <a:tc>
                  <a:txBody>
                    <a:bodyPr/>
                    <a:lstStyle/>
                    <a:p>
                      <a:pPr marL="0" marR="0" algn="just">
                        <a:spcBef>
                          <a:spcPts val="1200"/>
                        </a:spcBef>
                        <a:spcAft>
                          <a:spcPts val="600"/>
                        </a:spcAft>
                      </a:pPr>
                      <a:r>
                        <a:rPr lang="en-AU" sz="2000" dirty="0">
                          <a:effectLst/>
                          <a:latin typeface="+mj-lt"/>
                          <a:ea typeface="Times New Roman"/>
                        </a:rPr>
                        <a:t>CTL- 22</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FIND issued on data level already holding a block.</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583010">
                <a:tc>
                  <a:txBody>
                    <a:bodyPr/>
                    <a:lstStyle/>
                    <a:p>
                      <a:pPr marL="0" marR="0" algn="just">
                        <a:spcBef>
                          <a:spcPts val="1200"/>
                        </a:spcBef>
                        <a:spcAft>
                          <a:spcPts val="1200"/>
                        </a:spcAft>
                      </a:pPr>
                      <a:r>
                        <a:rPr lang="en-AU" sz="2000" dirty="0">
                          <a:effectLst/>
                          <a:latin typeface="+mj-lt"/>
                          <a:ea typeface="Times New Roman"/>
                        </a:rPr>
                        <a:t>CTL- 2D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Zero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0787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AU" dirty="0" smtClean="0"/>
              <a:t>File management macros – FINDC</a:t>
            </a:r>
            <a:br>
              <a:rPr lang="en-AU"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AU" sz="2000" b="1" dirty="0" smtClean="0"/>
              <a:t>Example:</a:t>
            </a:r>
          </a:p>
          <a:p>
            <a:pPr marL="0" indent="0">
              <a:buNone/>
            </a:pPr>
            <a:endParaRPr lang="en-US" sz="2000" dirty="0"/>
          </a:p>
          <a:p>
            <a:r>
              <a:rPr lang="en-AU" sz="2000" b="1" dirty="0"/>
              <a:t>Assembler:  </a:t>
            </a:r>
            <a:endParaRPr lang="en-US" sz="2000" dirty="0"/>
          </a:p>
          <a:p>
            <a:pPr marL="231775" indent="-231775">
              <a:buNone/>
            </a:pPr>
            <a:r>
              <a:rPr lang="en-AU" sz="2000" dirty="0"/>
              <a:t>	</a:t>
            </a:r>
            <a:r>
              <a:rPr lang="en-AU" sz="2000" dirty="0">
                <a:latin typeface="Courier New" panose="02070309020205020404" pitchFamily="49" charset="0"/>
                <a:cs typeface="Courier New" panose="02070309020205020404" pitchFamily="49" charset="0"/>
              </a:rPr>
              <a:t>FINDC D2</a:t>
            </a:r>
            <a:r>
              <a:rPr lang="en-AU" sz="2000" dirty="0"/>
              <a:t>	</a:t>
            </a:r>
            <a:r>
              <a:rPr lang="en-AU" sz="2000" dirty="0" smtClean="0">
                <a:latin typeface="+mj-lt"/>
              </a:rPr>
              <a:t>                </a:t>
            </a:r>
            <a:r>
              <a:rPr lang="en-AU" sz="2000" i="1" dirty="0" smtClean="0">
                <a:latin typeface="+mj-lt"/>
                <a:cs typeface="Courier New" panose="02070309020205020404" pitchFamily="49" charset="0"/>
              </a:rPr>
              <a:t>Finds </a:t>
            </a:r>
            <a:r>
              <a:rPr lang="en-AU" sz="2000" i="1" dirty="0">
                <a:latin typeface="+mj-lt"/>
                <a:cs typeface="Courier New" panose="02070309020205020404" pitchFamily="49" charset="0"/>
              </a:rPr>
              <a:t>file and puts </a:t>
            </a:r>
            <a:r>
              <a:rPr lang="en-AU" sz="2000" i="1" dirty="0" smtClean="0">
                <a:latin typeface="+mj-lt"/>
                <a:cs typeface="Courier New" panose="02070309020205020404" pitchFamily="49" charset="0"/>
              </a:rPr>
              <a:t>Core  block on level </a:t>
            </a:r>
            <a:r>
              <a:rPr lang="en-AU" sz="2000" i="1" dirty="0">
                <a:latin typeface="+mj-lt"/>
                <a:cs typeface="Courier New" panose="02070309020205020404" pitchFamily="49" charset="0"/>
              </a:rPr>
              <a:t>2</a:t>
            </a:r>
            <a:r>
              <a:rPr lang="en-AU" sz="2000" i="1" dirty="0" smtClean="0">
                <a:latin typeface="+mj-lt"/>
                <a:cs typeface="Courier New" panose="02070309020205020404" pitchFamily="49" charset="0"/>
              </a:rPr>
              <a:t>.</a:t>
            </a:r>
            <a:endParaRPr lang="en-US" sz="2000" dirty="0">
              <a:latin typeface="+mj-lt"/>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WAITC </a:t>
            </a:r>
            <a:r>
              <a:rPr lang="en-AU" sz="2000" dirty="0">
                <a:latin typeface="Courier New" panose="02070309020205020404" pitchFamily="49" charset="0"/>
                <a:cs typeface="Courier New" panose="02070309020205020404" pitchFamily="49" charset="0"/>
              </a:rPr>
              <a:t>FINDERR  	</a:t>
            </a:r>
            <a:r>
              <a:rPr lang="en-AU" sz="2000" i="1" dirty="0">
                <a:latin typeface="+mj-lt"/>
                <a:cs typeface="Courier New" panose="02070309020205020404" pitchFamily="49" charset="0"/>
              </a:rPr>
              <a:t>Wait for I/O to complete</a:t>
            </a:r>
            <a:r>
              <a:rPr lang="en-AU" sz="2000" dirty="0">
                <a:latin typeface="+mj-lt"/>
                <a:cs typeface="Courier New" panose="02070309020205020404" pitchFamily="49" charset="0"/>
              </a:rPr>
              <a:t>.</a:t>
            </a:r>
            <a:endParaRPr lang="en-US" sz="2000" dirty="0">
              <a:latin typeface="+mj-lt"/>
              <a:cs typeface="Courier New" panose="02070309020205020404" pitchFamily="49" charset="0"/>
            </a:endParaRPr>
          </a:p>
          <a:p>
            <a:r>
              <a:rPr lang="en-AU" sz="2000" b="1" dirty="0"/>
              <a:t>C:</a:t>
            </a:r>
            <a:endParaRPr lang="en-US" sz="2000" dirty="0"/>
          </a:p>
          <a:p>
            <a:pPr marL="0" indent="0">
              <a:buNone/>
            </a:pPr>
            <a:r>
              <a:rPr lang="en-AU" sz="2000" dirty="0"/>
              <a:t>	</a:t>
            </a:r>
            <a:r>
              <a:rPr lang="en-AU" sz="2000" dirty="0" err="1">
                <a:latin typeface="Courier New" panose="02070309020205020404" pitchFamily="49" charset="0"/>
                <a:cs typeface="Courier New" panose="02070309020205020404" pitchFamily="49" charset="0"/>
              </a:rPr>
              <a:t>findc</a:t>
            </a:r>
            <a:r>
              <a:rPr lang="en-AU" sz="2000" dirty="0">
                <a:latin typeface="Courier New" panose="02070309020205020404" pitchFamily="49" charset="0"/>
                <a:cs typeface="Courier New" panose="02070309020205020404" pitchFamily="49" charset="0"/>
              </a:rPr>
              <a:t>(D6); 		</a:t>
            </a:r>
            <a:r>
              <a:rPr lang="en-AU" sz="2000" i="1" dirty="0">
                <a:latin typeface="+mj-lt"/>
                <a:cs typeface="Courier New" panose="02070309020205020404" pitchFamily="49" charset="0"/>
              </a:rPr>
              <a:t>Retrieves data record on level 2</a:t>
            </a:r>
            <a:r>
              <a:rPr lang="en-AU" sz="2000" dirty="0">
                <a:latin typeface="+mj-lt"/>
                <a:cs typeface="Courier New" panose="02070309020205020404" pitchFamily="49" charset="0"/>
              </a:rPr>
              <a:t>. </a:t>
            </a: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if(</a:t>
            </a:r>
            <a:r>
              <a:rPr lang="en-AU" sz="2000" dirty="0" err="1">
                <a:latin typeface="Courier New" panose="02070309020205020404" pitchFamily="49" charset="0"/>
                <a:cs typeface="Courier New" panose="02070309020205020404" pitchFamily="49" charset="0"/>
              </a:rPr>
              <a:t>waitc</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serrc_op</a:t>
            </a:r>
            <a:r>
              <a:rPr lang="en-AU" sz="2000" dirty="0">
                <a:latin typeface="Courier New" panose="02070309020205020404" pitchFamily="49" charset="0"/>
                <a:cs typeface="Courier New" panose="02070309020205020404" pitchFamily="49" charset="0"/>
              </a:rPr>
              <a:t>(SERRC_EXIT,0x12345,”I/O ERROR”,NULL);</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3580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WAITC</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342900" lvl="2" indent="-342900"/>
            <a:r>
              <a:rPr lang="en-AU" sz="2000" b="1" dirty="0"/>
              <a:t>WAITC – Suspending processing for I/O completion </a:t>
            </a:r>
            <a:endParaRPr lang="en-AU" sz="2000" b="1" dirty="0" smtClean="0"/>
          </a:p>
          <a:p>
            <a:pPr marL="342900" lvl="2" indent="-342900"/>
            <a:r>
              <a:rPr lang="en-AU" sz="2000" dirty="0"/>
              <a:t>Suspends the processing of ECB until I/O requests for the ECB have been serviced. If an error is encountered, the control is transferred to the label specified as a parameter</a:t>
            </a:r>
            <a:r>
              <a:rPr lang="en-AU" sz="2000" dirty="0" smtClean="0"/>
              <a:t>.</a:t>
            </a:r>
          </a:p>
          <a:p>
            <a:pPr marL="342900" lvl="2" indent="-342900"/>
            <a:r>
              <a:rPr lang="en-AU" sz="2000" b="1" dirty="0"/>
              <a:t>Syntax:</a:t>
            </a:r>
            <a:endParaRPr lang="en-US" sz="2000" dirty="0"/>
          </a:p>
          <a:p>
            <a:pPr marL="342900" lvl="2" indent="-342900"/>
            <a:r>
              <a:rPr lang="en-AU" sz="2000" b="1" dirty="0"/>
              <a:t>Assembler:</a:t>
            </a:r>
            <a:endParaRPr lang="en-US" sz="2000" dirty="0"/>
          </a:p>
          <a:p>
            <a:pPr marL="0" lvl="2" indent="0">
              <a:buNone/>
            </a:pPr>
            <a:r>
              <a:rPr lang="en-AU" sz="2000" b="1" i="1" dirty="0" smtClean="0"/>
              <a:t>          WAITC </a:t>
            </a:r>
            <a:r>
              <a:rPr lang="en-AU" sz="2000" b="1" i="1" dirty="0" err="1" smtClean="0"/>
              <a:t>labelerr</a:t>
            </a:r>
            <a:r>
              <a:rPr lang="en-AU" sz="2000" b="1" i="1" dirty="0" smtClean="0"/>
              <a:t>   </a:t>
            </a:r>
          </a:p>
          <a:p>
            <a:pPr marL="342900" lvl="2" indent="-342900"/>
            <a:endParaRPr lang="en-US" b="1" u="sng" dirty="0"/>
          </a:p>
          <a:p>
            <a:r>
              <a:rPr lang="en-AU" sz="2000" b="1" dirty="0"/>
              <a:t>C:</a:t>
            </a:r>
            <a:endParaRPr lang="en-US" sz="2000" dirty="0"/>
          </a:p>
          <a:p>
            <a:pPr marL="0" indent="0">
              <a:buNone/>
            </a:pPr>
            <a:r>
              <a:rPr lang="en-AU" sz="2000" b="1" i="1" dirty="0"/>
              <a:t>	</a:t>
            </a:r>
            <a:r>
              <a:rPr lang="en-AU" sz="2000" b="1" i="1" dirty="0" err="1"/>
              <a:t>int</a:t>
            </a:r>
            <a:r>
              <a:rPr lang="en-AU" sz="2000" b="1" i="1" dirty="0"/>
              <a:t>        </a:t>
            </a:r>
            <a:r>
              <a:rPr lang="en-AU" sz="2000" b="1" i="1" dirty="0" err="1"/>
              <a:t>waitc</a:t>
            </a:r>
            <a:r>
              <a:rPr lang="en-AU" sz="2000" b="1" i="1" dirty="0"/>
              <a:t>(void</a:t>
            </a:r>
            <a:r>
              <a:rPr lang="en-AU" sz="2000" b="1" i="1" dirty="0" smtClean="0"/>
              <a:t>);</a:t>
            </a:r>
          </a:p>
          <a:p>
            <a:pPr marL="0" indent="0">
              <a:buNone/>
            </a:pPr>
            <a:endParaRPr lang="en-US" sz="2000" dirty="0"/>
          </a:p>
          <a:p>
            <a:r>
              <a:rPr lang="en-AU" sz="2000" b="1" i="1" dirty="0"/>
              <a:t>Other variants in C:</a:t>
            </a:r>
            <a:r>
              <a:rPr lang="en-AU" sz="2000" i="1" dirty="0"/>
              <a:t> </a:t>
            </a:r>
            <a:r>
              <a:rPr lang="en-AU" sz="2000" dirty="0"/>
              <a:t>None</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238250877"/>
              </p:ext>
            </p:extLst>
          </p:nvPr>
        </p:nvGraphicFramePr>
        <p:xfrm>
          <a:off x="1143000" y="3733800"/>
          <a:ext cx="7086600" cy="609600"/>
        </p:xfrm>
        <a:graphic>
          <a:graphicData uri="http://schemas.openxmlformats.org/drawingml/2006/table">
            <a:tbl>
              <a:tblPr firstRow="1" firstCol="1" bandRow="1"/>
              <a:tblGrid>
                <a:gridCol w="1310596"/>
                <a:gridCol w="5776004"/>
              </a:tblGrid>
              <a:tr h="336550">
                <a:tc>
                  <a:txBody>
                    <a:bodyPr/>
                    <a:lstStyle/>
                    <a:p>
                      <a:pPr marL="0" marR="0" algn="just">
                        <a:spcBef>
                          <a:spcPts val="1200"/>
                        </a:spcBef>
                        <a:spcAft>
                          <a:spcPts val="1200"/>
                        </a:spcAft>
                      </a:pPr>
                      <a:r>
                        <a:rPr lang="en-AU" sz="2000" b="1" i="1" dirty="0" err="1" smtClean="0">
                          <a:effectLst/>
                          <a:latin typeface="+mj-lt"/>
                          <a:ea typeface="Times New Roman"/>
                        </a:rPr>
                        <a:t>labelerr</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Label of an error routine in the current program segment.</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3222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WAITC</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342900" lvl="2" indent="-342900"/>
            <a:r>
              <a:rPr lang="en-AU" sz="2000" b="1" dirty="0"/>
              <a:t>Entry Conditions: </a:t>
            </a:r>
            <a:r>
              <a:rPr lang="en-AU" sz="2000" dirty="0" smtClean="0"/>
              <a:t>None</a:t>
            </a:r>
          </a:p>
          <a:p>
            <a:pPr marL="0" lvl="2" indent="0">
              <a:buNone/>
            </a:pPr>
            <a:endParaRPr lang="en-AU" sz="2000" dirty="0" smtClean="0"/>
          </a:p>
          <a:p>
            <a:r>
              <a:rPr lang="en-AU" sz="2000" b="1" dirty="0"/>
              <a:t>Return Conditions:</a:t>
            </a:r>
            <a:endParaRPr lang="en-US" sz="2000" dirty="0"/>
          </a:p>
          <a:p>
            <a:r>
              <a:rPr lang="en-AU" sz="2000" b="1" dirty="0"/>
              <a:t>Assembler:</a:t>
            </a:r>
            <a:endParaRPr lang="en-US" sz="2000" dirty="0"/>
          </a:p>
          <a:p>
            <a:pPr lvl="1"/>
            <a:r>
              <a:rPr lang="en-AU" sz="1800" dirty="0"/>
              <a:t>If a hardware error or unusual condition occurred, control is given to the error routine specified by </a:t>
            </a:r>
            <a:r>
              <a:rPr lang="en-AU" sz="1800" i="1" dirty="0" err="1"/>
              <a:t>labelerr</a:t>
            </a:r>
            <a:r>
              <a:rPr lang="en-AU" sz="1800" dirty="0"/>
              <a:t>.</a:t>
            </a:r>
            <a:endParaRPr lang="en-US" sz="1800" dirty="0"/>
          </a:p>
          <a:p>
            <a:pPr lvl="1"/>
            <a:r>
              <a:rPr lang="en-AU" sz="1800" dirty="0"/>
              <a:t>Register R14 and register R15 contents are unknown.</a:t>
            </a:r>
            <a:endParaRPr lang="en-US" sz="1800" dirty="0"/>
          </a:p>
          <a:p>
            <a:pPr lvl="1"/>
            <a:r>
              <a:rPr lang="en-AU" sz="1800" dirty="0"/>
              <a:t>All other registers are preserved over this macro call.</a:t>
            </a:r>
            <a:endParaRPr lang="en-US" sz="1800" dirty="0"/>
          </a:p>
          <a:p>
            <a:r>
              <a:rPr lang="en-AU" sz="2000" b="1" dirty="0"/>
              <a:t>C:</a:t>
            </a:r>
            <a:endParaRPr lang="en-US" sz="2000" dirty="0"/>
          </a:p>
          <a:p>
            <a:pPr lvl="1"/>
            <a:r>
              <a:rPr lang="en-AU" sz="1800" dirty="0"/>
              <a:t>Integer value of zero.</a:t>
            </a:r>
            <a:endParaRPr lang="en-US" sz="1800" dirty="0"/>
          </a:p>
          <a:p>
            <a:pPr lvl="1"/>
            <a:r>
              <a:rPr lang="en-AU" sz="1800" dirty="0"/>
              <a:t>Integer value representing the value of CE1SUG (gross level error indicator byte</a:t>
            </a:r>
            <a:r>
              <a:rPr lang="en-AU" sz="1800" dirty="0" smtClean="0"/>
              <a:t>).</a:t>
            </a:r>
          </a:p>
          <a:p>
            <a:pPr marL="457200" lvl="1" indent="0">
              <a:buNone/>
            </a:pPr>
            <a:endParaRPr lang="en-AU" sz="1800" dirty="0" smtClean="0"/>
          </a:p>
          <a:p>
            <a:r>
              <a:rPr lang="en-AU" sz="2000" b="1" dirty="0"/>
              <a:t>Exception: </a:t>
            </a:r>
            <a:r>
              <a:rPr lang="en-AU" sz="2000" dirty="0"/>
              <a:t>None</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30016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WAITC</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AU" sz="2000" b="1" dirty="0"/>
              <a:t>Programming Consideration: </a:t>
            </a:r>
            <a:endParaRPr lang="en-US" sz="2000" dirty="0"/>
          </a:p>
          <a:p>
            <a:pPr lvl="1"/>
            <a:r>
              <a:rPr lang="en-AU" sz="1800" dirty="0"/>
              <a:t>Single WAITC can be used to handle multiple I/O requests.</a:t>
            </a:r>
            <a:endParaRPr lang="en-US" sz="1800" dirty="0"/>
          </a:p>
          <a:p>
            <a:pPr lvl="1"/>
            <a:r>
              <a:rPr lang="en-AU" sz="1800" dirty="0"/>
              <a:t>If no I/O is pending, there is no loss of control by the entry.</a:t>
            </a:r>
            <a:endParaRPr lang="en-US" sz="1800" dirty="0"/>
          </a:p>
          <a:p>
            <a:pPr lvl="1"/>
            <a:r>
              <a:rPr lang="en-AU" sz="1800" dirty="0"/>
              <a:t>Running this macro resets the 500 </a:t>
            </a:r>
            <a:r>
              <a:rPr lang="en-AU" sz="1800" dirty="0" err="1"/>
              <a:t>ms</a:t>
            </a:r>
            <a:r>
              <a:rPr lang="en-AU" sz="1800" dirty="0"/>
              <a:t> program time-out if I/O operations are pending for this ECB</a:t>
            </a:r>
            <a:r>
              <a:rPr lang="en-AU" sz="1800" dirty="0" smtClean="0"/>
              <a:t>.</a:t>
            </a:r>
          </a:p>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WAITC FINDERR      </a:t>
            </a:r>
            <a:r>
              <a:rPr lang="en-AU" sz="2000" dirty="0" smtClean="0">
                <a:latin typeface="Courier New" panose="02070309020205020404" pitchFamily="49" charset="0"/>
                <a:cs typeface="Courier New" panose="02070309020205020404" pitchFamily="49" charset="0"/>
              </a:rPr>
              <a:t> </a:t>
            </a:r>
            <a:r>
              <a:rPr lang="en-AU" sz="2000" i="1" dirty="0"/>
              <a:t>Wait for I/O to complete</a:t>
            </a:r>
            <a:r>
              <a:rPr lang="en-AU" sz="2000" dirty="0"/>
              <a:t>.</a:t>
            </a:r>
            <a:endParaRPr lang="en-US" sz="2000" dirty="0"/>
          </a:p>
          <a:p>
            <a:r>
              <a:rPr lang="en-AU" sz="2000" b="1" dirty="0"/>
              <a:t>C:</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if(</a:t>
            </a:r>
            <a:r>
              <a:rPr lang="en-AU" sz="2000" dirty="0" err="1">
                <a:latin typeface="Courier New" panose="02070309020205020404" pitchFamily="49" charset="0"/>
                <a:cs typeface="Courier New" panose="02070309020205020404" pitchFamily="49" charset="0"/>
              </a:rPr>
              <a:t>waitc</a:t>
            </a: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a:t>
            </a:r>
            <a:r>
              <a:rPr lang="en-AU" sz="2000" i="1" dirty="0"/>
              <a:t>Wait for I/O to complete.</a:t>
            </a:r>
            <a:endParaRPr lang="en-US" sz="2000" dirty="0"/>
          </a:p>
          <a:p>
            <a:pPr marL="0" indent="0">
              <a:buNone/>
            </a:pPr>
            <a:r>
              <a:rPr lang="en-AU" sz="2000" dirty="0"/>
              <a:t>     </a:t>
            </a:r>
            <a:r>
              <a:rPr lang="en-AU" sz="2000" dirty="0" smtClean="0"/>
              <a:t>       </a:t>
            </a:r>
            <a:r>
              <a:rPr lang="en-AU"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a:t>
            </a:r>
            <a:r>
              <a:rPr lang="en-AU" sz="2000" dirty="0" err="1" smtClean="0">
                <a:latin typeface="Courier New" panose="02070309020205020404" pitchFamily="49" charset="0"/>
                <a:cs typeface="Courier New" panose="02070309020205020404" pitchFamily="49" charset="0"/>
              </a:rPr>
              <a:t>serrc_op</a:t>
            </a:r>
            <a:r>
              <a:rPr lang="en-AU" sz="2000" dirty="0" smtClean="0">
                <a:latin typeface="Courier New" panose="02070309020205020404" pitchFamily="49" charset="0"/>
                <a:cs typeface="Courier New" panose="02070309020205020404" pitchFamily="49" charset="0"/>
              </a:rPr>
              <a:t>(SERRC_EXIT,0x1234</a:t>
            </a:r>
            <a:r>
              <a:rPr lang="en-AU" sz="2000" dirty="0">
                <a:latin typeface="Courier New" panose="02070309020205020404" pitchFamily="49" charset="0"/>
                <a:cs typeface="Courier New" panose="02070309020205020404" pitchFamily="49" charset="0"/>
              </a:rPr>
              <a:t>,"cannot find  </a:t>
            </a:r>
            <a:r>
              <a:rPr lang="en-AU" sz="2000" dirty="0" smtClean="0">
                <a:latin typeface="Courier New" panose="02070309020205020404" pitchFamily="49" charset="0"/>
                <a:cs typeface="Courier New" panose="02070309020205020404" pitchFamily="49" charset="0"/>
              </a:rPr>
              <a:t>   f/</a:t>
            </a:r>
            <a:r>
              <a:rPr lang="en-AU" sz="2000" dirty="0" err="1" smtClean="0">
                <a:latin typeface="Courier New" panose="02070309020205020404" pitchFamily="49" charset="0"/>
                <a:cs typeface="Courier New" panose="02070309020205020404" pitchFamily="49" charset="0"/>
              </a:rPr>
              <a:t>a</a:t>
            </a:r>
            <a:r>
              <a:rPr lang="en-AU" sz="2000" dirty="0" err="1">
                <a:latin typeface="Courier New" panose="02070309020205020404" pitchFamily="49" charset="0"/>
                <a:cs typeface="Courier New" panose="02070309020205020404" pitchFamily="49" charset="0"/>
              </a:rPr>
              <a:t>",NULL</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04907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marL="0" indent="0">
              <a:buNone/>
            </a:pPr>
            <a:endParaRPr lang="en-US" sz="2200" dirty="0"/>
          </a:p>
          <a:p>
            <a:pPr lvl="0"/>
            <a:r>
              <a:rPr lang="en-US" sz="2200" b="1" dirty="0"/>
              <a:t>Fixed records</a:t>
            </a:r>
            <a:r>
              <a:rPr lang="en-US" sz="2200" dirty="0"/>
              <a:t> form a static repository of data records, such as indexes to more dynamic </a:t>
            </a:r>
            <a:r>
              <a:rPr lang="en-US" sz="2200" dirty="0" smtClean="0"/>
              <a:t>data</a:t>
            </a:r>
          </a:p>
          <a:p>
            <a:pPr marL="0" lvl="0" indent="0">
              <a:buNone/>
            </a:pPr>
            <a:endParaRPr lang="en-US" sz="2200" dirty="0"/>
          </a:p>
          <a:p>
            <a:pPr lvl="0"/>
            <a:r>
              <a:rPr lang="en-US" sz="2200" dirty="0"/>
              <a:t>A set of records within a fixed record area is identified as a fixed </a:t>
            </a:r>
            <a:r>
              <a:rPr lang="en-US" sz="2200" b="1" dirty="0"/>
              <a:t>record type</a:t>
            </a:r>
            <a:r>
              <a:rPr lang="en-US" sz="2200" dirty="0"/>
              <a:t>; a record type is the name of a set of records</a:t>
            </a:r>
            <a:r>
              <a:rPr lang="en-US" sz="2200" dirty="0" smtClean="0"/>
              <a:t>.</a:t>
            </a:r>
          </a:p>
          <a:p>
            <a:pPr marL="0" lvl="0" indent="0">
              <a:buNone/>
            </a:pPr>
            <a:endParaRPr lang="en-US" sz="2200" dirty="0"/>
          </a:p>
          <a:p>
            <a:pPr lvl="0"/>
            <a:r>
              <a:rPr lang="en-US" sz="2200" dirty="0"/>
              <a:t>Within a fixed record type, each record is identified with a record type </a:t>
            </a:r>
            <a:r>
              <a:rPr lang="en-US" sz="2200" b="1" dirty="0"/>
              <a:t>ordinal number</a:t>
            </a:r>
            <a:r>
              <a:rPr lang="en-US" sz="2200" dirty="0"/>
              <a:t>; the ordinal numbers are viewed logically, by an application, as sequential record numbers but are not sequentially allocated to physical storage</a:t>
            </a:r>
            <a:r>
              <a:rPr lang="en-US" sz="2200" dirty="0" smtClean="0"/>
              <a:t>.</a:t>
            </a:r>
          </a:p>
          <a:p>
            <a:pPr marL="0" lvl="0" indent="0">
              <a:buNone/>
            </a:pPr>
            <a:endParaRPr lang="en-US" sz="2200" dirty="0"/>
          </a:p>
          <a:p>
            <a:pPr lvl="0"/>
            <a:r>
              <a:rPr lang="en-US" sz="2200" dirty="0"/>
              <a:t>A fixed file is used when the number of records required is relatively constant and the records are frequently accessed</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Fixed File</a:t>
            </a:r>
            <a:endParaRPr lang="en-US" dirty="0"/>
          </a:p>
        </p:txBody>
      </p:sp>
    </p:spTree>
    <p:extLst>
      <p:ext uri="{BB962C8B-B14F-4D97-AF65-F5344CB8AC3E}">
        <p14:creationId xmlns:p14="http://schemas.microsoft.com/office/powerpoint/2010/main" val="23228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FINWC</a:t>
            </a:r>
            <a:endParaRPr lang="en-US" dirty="0"/>
          </a:p>
        </p:txBody>
      </p:sp>
      <p:sp>
        <p:nvSpPr>
          <p:cNvPr id="3" name="Content Placeholder 2"/>
          <p:cNvSpPr>
            <a:spLocks noGrp="1"/>
          </p:cNvSpPr>
          <p:nvPr>
            <p:ph idx="1"/>
          </p:nvPr>
        </p:nvSpPr>
        <p:spPr/>
        <p:txBody>
          <a:bodyPr>
            <a:normAutofit/>
          </a:bodyPr>
          <a:lstStyle/>
          <a:p>
            <a:r>
              <a:rPr lang="en-AU" sz="2000" b="1" dirty="0"/>
              <a:t>FINWC – Find a File and wait. </a:t>
            </a:r>
            <a:endParaRPr lang="en-US" sz="2000" dirty="0" smtClean="0"/>
          </a:p>
          <a:p>
            <a:r>
              <a:rPr lang="en-AU" sz="2000" dirty="0"/>
              <a:t>Performs the operation of both FINDC and WAITC in a single macro call. Read a File into the core based on the parameters specified in the FARW of the provided data level and waits for I/O to complete</a:t>
            </a:r>
            <a:r>
              <a:rPr lang="en-AU" sz="2000" dirty="0" smtClean="0"/>
              <a:t>.</a:t>
            </a:r>
          </a:p>
          <a:p>
            <a:pPr marL="0" indent="0">
              <a:buNone/>
            </a:pPr>
            <a:endParaRPr lang="en-AU" sz="2000" dirty="0" smtClean="0"/>
          </a:p>
          <a:p>
            <a:r>
              <a:rPr lang="en-AU" sz="2000" b="1" dirty="0"/>
              <a:t>Syntax:</a:t>
            </a:r>
            <a:endParaRPr lang="en-US" sz="2000" dirty="0"/>
          </a:p>
          <a:p>
            <a:r>
              <a:rPr lang="en-AU" sz="2000" b="1" dirty="0"/>
              <a:t>Assembler:</a:t>
            </a:r>
            <a:endParaRPr lang="en-US" sz="2000" dirty="0"/>
          </a:p>
          <a:p>
            <a:pPr marL="0" indent="0">
              <a:buNone/>
            </a:pPr>
            <a:r>
              <a:rPr lang="en-AU" sz="2000" b="1" i="1" dirty="0" smtClean="0"/>
              <a:t>      </a:t>
            </a:r>
            <a:r>
              <a:rPr lang="en-AU" sz="2000" b="1" dirty="0" smtClean="0"/>
              <a:t>FINWC </a:t>
            </a:r>
            <a:r>
              <a:rPr lang="en-AU" sz="2000" b="1" dirty="0" err="1" smtClean="0"/>
              <a:t>Dn,labelerr</a:t>
            </a:r>
            <a:endParaRPr lang="en-AU" sz="2000" b="1" dirty="0" smtClean="0"/>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04552949"/>
              </p:ext>
            </p:extLst>
          </p:nvPr>
        </p:nvGraphicFramePr>
        <p:xfrm>
          <a:off x="990600" y="4648200"/>
          <a:ext cx="7315200" cy="990600"/>
        </p:xfrm>
        <a:graphic>
          <a:graphicData uri="http://schemas.openxmlformats.org/drawingml/2006/table">
            <a:tbl>
              <a:tblPr firstRow="1" firstCol="1" bandRow="1"/>
              <a:tblGrid>
                <a:gridCol w="1352873"/>
                <a:gridCol w="5962327"/>
              </a:tblGrid>
              <a:tr h="660400">
                <a:tc>
                  <a:txBody>
                    <a:bodyPr/>
                    <a:lstStyle/>
                    <a:p>
                      <a:pPr marL="0" marR="0" algn="ctr">
                        <a:spcBef>
                          <a:spcPts val="1200"/>
                        </a:spcBef>
                        <a:spcAft>
                          <a:spcPts val="1200"/>
                        </a:spcAft>
                      </a:pPr>
                      <a:r>
                        <a:rPr lang="en-AU" sz="2000" b="1" dirty="0">
                          <a:effectLst/>
                          <a:latin typeface="+mj-lt"/>
                          <a:ea typeface="Times New Roman"/>
                        </a:rPr>
                        <a:t>             </a:t>
                      </a:r>
                      <a:r>
                        <a:rPr lang="en-AU" sz="2000" b="1" dirty="0" err="1">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a:effectLst/>
                          <a:latin typeface="+mj-lt"/>
                          <a:ea typeface="Times New Roman"/>
                        </a:rPr>
                        <a:t>Specifies the data level (D0-DF) on which the core block has to be assigned.</a:t>
                      </a:r>
                      <a:endParaRPr lang="en-US" sz="2000">
                        <a:effectLst/>
                        <a:latin typeface="+mj-lt"/>
                        <a:ea typeface="Times New Roman"/>
                      </a:endParaRPr>
                    </a:p>
                  </a:txBody>
                  <a:tcPr marL="68580" marR="68580" marT="0" marB="0">
                    <a:lnL>
                      <a:noFill/>
                    </a:lnL>
                    <a:lnR>
                      <a:noFill/>
                    </a:lnR>
                    <a:lnT>
                      <a:noFill/>
                    </a:lnT>
                    <a:lnB>
                      <a:noFill/>
                    </a:lnB>
                  </a:tcPr>
                </a:tc>
              </a:tr>
              <a:tr h="330200">
                <a:tc>
                  <a:txBody>
                    <a:bodyPr/>
                    <a:lstStyle/>
                    <a:p>
                      <a:pPr marL="0" marR="0" algn="ctr">
                        <a:spcBef>
                          <a:spcPts val="1200"/>
                        </a:spcBef>
                        <a:spcAft>
                          <a:spcPts val="1200"/>
                        </a:spcAft>
                      </a:pPr>
                      <a:r>
                        <a:rPr lang="en-AU" sz="2000" b="1" i="1" dirty="0" err="1" smtClean="0">
                          <a:effectLst/>
                          <a:latin typeface="+mj-lt"/>
                          <a:ea typeface="Times New Roman"/>
                        </a:rPr>
                        <a:t>labelerr</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Label to branch to in case of error.</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387977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dirty="0"/>
              <a:t>File management macros - FINWC</a:t>
            </a:r>
            <a:endParaRPr lang="en-US" dirty="0"/>
          </a:p>
        </p:txBody>
      </p:sp>
      <p:sp>
        <p:nvSpPr>
          <p:cNvPr id="12" name="Content Placeholder 11"/>
          <p:cNvSpPr>
            <a:spLocks noGrp="1"/>
          </p:cNvSpPr>
          <p:nvPr>
            <p:ph idx="1"/>
          </p:nvPr>
        </p:nvSpPr>
        <p:spPr>
          <a:xfrm>
            <a:off x="457200" y="1447800"/>
            <a:ext cx="8229600" cy="4678363"/>
          </a:xfrm>
        </p:spPr>
        <p:txBody>
          <a:bodyPr>
            <a:normAutofit/>
          </a:bodyPr>
          <a:lstStyle/>
          <a:p>
            <a:r>
              <a:rPr lang="en-AU" sz="2000" b="1" dirty="0"/>
              <a:t>C:</a:t>
            </a:r>
            <a:endParaRPr lang="en-US" sz="2000" dirty="0"/>
          </a:p>
          <a:p>
            <a:pPr marL="0" indent="0">
              <a:buNone/>
            </a:pPr>
            <a:r>
              <a:rPr lang="en-AU" sz="2000" b="1" i="1" dirty="0"/>
              <a:t>	</a:t>
            </a:r>
            <a:r>
              <a:rPr lang="en-AU" sz="2000" dirty="0"/>
              <a:t>void *</a:t>
            </a:r>
            <a:r>
              <a:rPr lang="en-AU" sz="2000" dirty="0" err="1"/>
              <a:t>finwc</a:t>
            </a:r>
            <a:r>
              <a:rPr lang="en-AU" sz="2000" dirty="0"/>
              <a:t>(</a:t>
            </a:r>
            <a:r>
              <a:rPr lang="en-AU" sz="2000" dirty="0" err="1"/>
              <a:t>enum</a:t>
            </a:r>
            <a:r>
              <a:rPr lang="en-AU" sz="2000" dirty="0"/>
              <a:t> </a:t>
            </a:r>
            <a:r>
              <a:rPr lang="en-AU" sz="2000" dirty="0" err="1"/>
              <a:t>t_lvl</a:t>
            </a:r>
            <a:r>
              <a:rPr lang="en-AU" sz="2000" dirty="0"/>
              <a:t> level);</a:t>
            </a:r>
            <a:endParaRPr lang="en-US" sz="2000" dirty="0"/>
          </a:p>
          <a:p>
            <a:r>
              <a:rPr lang="en-AU" sz="2000" b="1" i="1" dirty="0"/>
              <a:t>Other variants in C:</a:t>
            </a:r>
            <a:r>
              <a:rPr lang="en-AU" sz="2000" i="1" dirty="0"/>
              <a:t> </a:t>
            </a:r>
            <a:r>
              <a:rPr lang="en-AU" sz="2000" b="1" dirty="0"/>
              <a:t>	</a:t>
            </a:r>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AU" sz="2000" b="1" dirty="0"/>
              <a:t>Entry Conditions: </a:t>
            </a:r>
            <a:endParaRPr lang="en-AU" sz="2000" b="1" dirty="0" smtClean="0"/>
          </a:p>
          <a:p>
            <a:pPr lvl="1"/>
            <a:r>
              <a:rPr lang="en-AU" sz="1800" dirty="0"/>
              <a:t>The core block must not be present in the specified level.</a:t>
            </a:r>
            <a:endParaRPr lang="en-US" sz="1800" dirty="0"/>
          </a:p>
          <a:p>
            <a:pPr lvl="1"/>
            <a:r>
              <a:rPr lang="en-AU" sz="1800" dirty="0"/>
              <a:t>A file address, RID and RCC must be contained in the FARW for the specified data level.</a:t>
            </a:r>
            <a:endParaRPr lang="en-US" sz="1800" dirty="0"/>
          </a:p>
        </p:txBody>
      </p:sp>
      <p:graphicFrame>
        <p:nvGraphicFramePr>
          <p:cNvPr id="14" name="Table 13"/>
          <p:cNvGraphicFramePr>
            <a:graphicFrameLocks noGrp="1"/>
          </p:cNvGraphicFramePr>
          <p:nvPr>
            <p:extLst>
              <p:ext uri="{D42A27DB-BD31-4B8C-83A1-F6EECF244321}">
                <p14:modId xmlns:p14="http://schemas.microsoft.com/office/powerpoint/2010/main" val="1826569177"/>
              </p:ext>
            </p:extLst>
          </p:nvPr>
        </p:nvGraphicFramePr>
        <p:xfrm>
          <a:off x="762000" y="2971801"/>
          <a:ext cx="7848600" cy="1219200"/>
        </p:xfrm>
        <a:graphic>
          <a:graphicData uri="http://schemas.openxmlformats.org/drawingml/2006/table">
            <a:tbl>
              <a:tblPr firstRow="1" firstCol="1" bandRow="1"/>
              <a:tblGrid>
                <a:gridCol w="1424852"/>
                <a:gridCol w="6423748"/>
              </a:tblGrid>
              <a:tr h="304800">
                <a:tc>
                  <a:txBody>
                    <a:bodyPr/>
                    <a:lstStyle/>
                    <a:p>
                      <a:pPr marL="0" marR="0" algn="just">
                        <a:spcBef>
                          <a:spcPts val="600"/>
                        </a:spcBef>
                        <a:spcAft>
                          <a:spcPts val="600"/>
                        </a:spcAft>
                      </a:pPr>
                      <a:r>
                        <a:rPr lang="en-AU" sz="2000" b="1" dirty="0">
                          <a:effectLst/>
                          <a:latin typeface="+mj-lt"/>
                          <a:ea typeface="Times New Roman"/>
                        </a:rPr>
                        <a:t>           </a:t>
                      </a:r>
                      <a:r>
                        <a:rPr lang="en-AU" sz="2000" b="1" i="1" dirty="0">
                          <a:effectLst/>
                          <a:latin typeface="+mj-lt"/>
                          <a:ea typeface="Times New Roman"/>
                        </a:rPr>
                        <a:t>void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a:effectLst/>
                          <a:latin typeface="+mj-lt"/>
                          <a:ea typeface="Times New Roman"/>
                        </a:rPr>
                        <a:t>*finwc_ext(enum t_lvl level, unsigned int ext);</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609600">
                <a:tc>
                  <a:txBody>
                    <a:bodyPr/>
                    <a:lstStyle/>
                    <a:p>
                      <a:pPr marL="0" marR="0" algn="just">
                        <a:spcBef>
                          <a:spcPts val="600"/>
                        </a:spcBef>
                        <a:spcAft>
                          <a:spcPts val="600"/>
                        </a:spcAft>
                      </a:pPr>
                      <a:r>
                        <a:rPr lang="en-AU" sz="2000" b="1" dirty="0">
                          <a:effectLst/>
                          <a:latin typeface="+mj-lt"/>
                          <a:ea typeface="Times New Roman"/>
                        </a:rPr>
                        <a:t>           </a:t>
                      </a:r>
                      <a:r>
                        <a:rPr lang="en-AU" sz="2000" b="1" i="1" dirty="0">
                          <a:effectLst/>
                          <a:latin typeface="+mj-lt"/>
                          <a:ea typeface="Times New Roman"/>
                        </a:rPr>
                        <a:t>void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dirty="0">
                          <a:effectLst/>
                          <a:latin typeface="+mj-lt"/>
                          <a:ea typeface="Times New Roman"/>
                        </a:rPr>
                        <a:t>*</a:t>
                      </a:r>
                      <a:r>
                        <a:rPr lang="en-AU" sz="2000" dirty="0" err="1">
                          <a:effectLst/>
                          <a:latin typeface="+mj-lt"/>
                          <a:ea typeface="Times New Roman"/>
                        </a:rPr>
                        <a:t>find_record_ext</a:t>
                      </a:r>
                      <a:r>
                        <a:rPr lang="en-AU" sz="2000" dirty="0">
                          <a:effectLst/>
                          <a:latin typeface="+mj-lt"/>
                          <a:ea typeface="Times New Roman"/>
                        </a:rPr>
                        <a:t>(</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t_lvl</a:t>
                      </a:r>
                      <a:r>
                        <a:rPr lang="en-AU" sz="2000" dirty="0">
                          <a:effectLst/>
                          <a:latin typeface="+mj-lt"/>
                          <a:ea typeface="Times New Roman"/>
                        </a:rPr>
                        <a:t> level, </a:t>
                      </a:r>
                      <a:r>
                        <a:rPr lang="en-AU" sz="2000" dirty="0" err="1">
                          <a:effectLst/>
                          <a:latin typeface="+mj-lt"/>
                          <a:ea typeface="Times New Roman"/>
                        </a:rPr>
                        <a:t>const</a:t>
                      </a:r>
                      <a:r>
                        <a:rPr lang="en-AU" sz="2000" dirty="0">
                          <a:effectLst/>
                          <a:latin typeface="+mj-lt"/>
                          <a:ea typeface="Times New Roman"/>
                        </a:rPr>
                        <a:t> unsigned </a:t>
                      </a:r>
                      <a:r>
                        <a:rPr lang="en-AU" sz="2000" dirty="0" err="1">
                          <a:effectLst/>
                          <a:latin typeface="+mj-lt"/>
                          <a:ea typeface="Times New Roman"/>
                        </a:rPr>
                        <a:t>int</a:t>
                      </a:r>
                      <a:r>
                        <a:rPr lang="en-AU" sz="2000" dirty="0">
                          <a:effectLst/>
                          <a:latin typeface="+mj-lt"/>
                          <a:ea typeface="Times New Roman"/>
                        </a:rPr>
                        <a:t> *address, </a:t>
                      </a:r>
                      <a:r>
                        <a:rPr lang="en-AU" sz="2000" dirty="0" err="1">
                          <a:effectLst/>
                          <a:latin typeface="+mj-lt"/>
                          <a:ea typeface="Times New Roman"/>
                        </a:rPr>
                        <a:t>const</a:t>
                      </a:r>
                      <a:r>
                        <a:rPr lang="en-AU" sz="2000" dirty="0">
                          <a:effectLst/>
                          <a:latin typeface="+mj-lt"/>
                          <a:ea typeface="Times New Roman"/>
                        </a:rPr>
                        <a:t> char *id, unsigned char </a:t>
                      </a:r>
                      <a:r>
                        <a:rPr lang="en-AU" sz="2000" dirty="0" err="1">
                          <a:effectLst/>
                          <a:latin typeface="+mj-lt"/>
                          <a:ea typeface="Times New Roman"/>
                        </a:rPr>
                        <a:t>rcc</a:t>
                      </a:r>
                      <a:r>
                        <a:rPr lang="en-AU" sz="2000" dirty="0">
                          <a:effectLst/>
                          <a:latin typeface="+mj-lt"/>
                          <a:ea typeface="Times New Roman"/>
                        </a:rPr>
                        <a:t>, </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t_act</a:t>
                      </a:r>
                      <a:r>
                        <a:rPr lang="en-AU" sz="2000" dirty="0">
                          <a:effectLst/>
                          <a:latin typeface="+mj-lt"/>
                          <a:ea typeface="Times New Roman"/>
                        </a:rPr>
                        <a:t> type, unsigned </a:t>
                      </a:r>
                      <a:r>
                        <a:rPr lang="en-AU" sz="2000" dirty="0" err="1">
                          <a:effectLst/>
                          <a:latin typeface="+mj-lt"/>
                          <a:ea typeface="Times New Roman"/>
                        </a:rPr>
                        <a:t>int</a:t>
                      </a:r>
                      <a:r>
                        <a:rPr lang="en-AU" sz="2000" dirty="0">
                          <a:effectLst/>
                          <a:latin typeface="+mj-lt"/>
                          <a:ea typeface="Times New Roman"/>
                        </a:rPr>
                        <a:t> </a:t>
                      </a:r>
                      <a:r>
                        <a:rPr lang="en-AU" sz="2000" dirty="0" err="1">
                          <a:effectLst/>
                          <a:latin typeface="+mj-lt"/>
                          <a:ea typeface="Times New Roman"/>
                        </a:rPr>
                        <a:t>ext</a:t>
                      </a:r>
                      <a:r>
                        <a:rPr lang="en-AU" sz="2000" dirty="0">
                          <a:effectLst/>
                          <a:latin typeface="+mj-lt"/>
                          <a:ea typeface="Times New Roman"/>
                        </a:rPr>
                        <a: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46658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dirty="0"/>
              <a:t>File management macros - FINWC</a:t>
            </a:r>
            <a:endParaRPr lang="en-US" dirty="0"/>
          </a:p>
        </p:txBody>
      </p:sp>
      <p:sp>
        <p:nvSpPr>
          <p:cNvPr id="12" name="Content Placeholder 11"/>
          <p:cNvSpPr>
            <a:spLocks noGrp="1"/>
          </p:cNvSpPr>
          <p:nvPr>
            <p:ph idx="1"/>
          </p:nvPr>
        </p:nvSpPr>
        <p:spPr/>
        <p:txBody>
          <a:bodyPr>
            <a:normAutofit/>
          </a:bodyPr>
          <a:lstStyle/>
          <a:p>
            <a:r>
              <a:rPr lang="en-AU" sz="2000" b="1" dirty="0"/>
              <a:t>Return Conditions:</a:t>
            </a:r>
            <a:endParaRPr lang="en-US" sz="2000" dirty="0"/>
          </a:p>
          <a:p>
            <a:r>
              <a:rPr lang="en-AU" sz="2000" b="1" dirty="0"/>
              <a:t>Assembler:</a:t>
            </a:r>
            <a:endParaRPr lang="en-US" sz="2000" dirty="0"/>
          </a:p>
          <a:p>
            <a:pPr lvl="1"/>
            <a:r>
              <a:rPr lang="en-AU" sz="1800" dirty="0"/>
              <a:t>The contents of CBRW are unchanged and the FARW is unchanged.</a:t>
            </a:r>
            <a:endParaRPr lang="en-US" sz="1800" dirty="0"/>
          </a:p>
          <a:p>
            <a:pPr lvl="1"/>
            <a:r>
              <a:rPr lang="en-AU" sz="1800" dirty="0"/>
              <a:t>Register R14 and register R15 contents are unknown.</a:t>
            </a:r>
            <a:endParaRPr lang="en-US" sz="1800" dirty="0"/>
          </a:p>
          <a:p>
            <a:pPr lvl="1"/>
            <a:r>
              <a:rPr lang="en-AU" sz="1800" dirty="0"/>
              <a:t>All other registers are preserved over this macro call.</a:t>
            </a:r>
            <a:endParaRPr lang="en-US" sz="1800" dirty="0"/>
          </a:p>
          <a:p>
            <a:r>
              <a:rPr lang="en-AU" sz="2000" b="1" dirty="0"/>
              <a:t>C:</a:t>
            </a:r>
            <a:endParaRPr lang="en-US" sz="2000" dirty="0"/>
          </a:p>
          <a:p>
            <a:pPr lvl="1"/>
            <a:r>
              <a:rPr lang="en-AU" sz="1800" dirty="0"/>
              <a:t>Pointer to the working storage block containing the retrieved record image</a:t>
            </a:r>
            <a:r>
              <a:rPr lang="en-AU" sz="1800" dirty="0" smtClean="0"/>
              <a:t>.</a:t>
            </a:r>
          </a:p>
          <a:p>
            <a:r>
              <a:rPr lang="en-AU" sz="2000" b="1" dirty="0"/>
              <a:t>Exception: </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089625997"/>
              </p:ext>
            </p:extLst>
          </p:nvPr>
        </p:nvGraphicFramePr>
        <p:xfrm>
          <a:off x="838200" y="4648200"/>
          <a:ext cx="7848600" cy="990600"/>
        </p:xfrm>
        <a:graphic>
          <a:graphicData uri="http://schemas.openxmlformats.org/drawingml/2006/table">
            <a:tbl>
              <a:tblPr firstRow="1" firstCol="1" bandRow="1"/>
              <a:tblGrid>
                <a:gridCol w="1424853"/>
                <a:gridCol w="6423747"/>
              </a:tblGrid>
              <a:tr h="495300">
                <a:tc>
                  <a:txBody>
                    <a:bodyPr/>
                    <a:lstStyle/>
                    <a:p>
                      <a:pPr marL="0" marR="0" algn="just">
                        <a:spcBef>
                          <a:spcPts val="1200"/>
                        </a:spcBef>
                        <a:spcAft>
                          <a:spcPts val="600"/>
                        </a:spcAft>
                      </a:pPr>
                      <a:r>
                        <a:rPr lang="en-AU" sz="2000" dirty="0">
                          <a:effectLst/>
                          <a:latin typeface="+mj-lt"/>
                          <a:ea typeface="Times New Roman"/>
                        </a:rPr>
                        <a:t>CTL- 22</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a:effectLst/>
                          <a:latin typeface="+mj-lt"/>
                          <a:ea typeface="Times New Roman"/>
                        </a:rPr>
                        <a:t>FIND issued on data level already holding a block.</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95300">
                <a:tc>
                  <a:txBody>
                    <a:bodyPr/>
                    <a:lstStyle/>
                    <a:p>
                      <a:pPr marL="0" marR="0" algn="just">
                        <a:spcBef>
                          <a:spcPts val="1200"/>
                        </a:spcBef>
                        <a:spcAft>
                          <a:spcPts val="1200"/>
                        </a:spcAft>
                      </a:pPr>
                      <a:r>
                        <a:rPr lang="en-AU" sz="2000" dirty="0">
                          <a:effectLst/>
                          <a:latin typeface="+mj-lt"/>
                          <a:ea typeface="Times New Roman"/>
                        </a:rPr>
                        <a:t>CTL- 2D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Zero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79890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dirty="0"/>
              <a:t>File management macros - FINWC</a:t>
            </a:r>
            <a:endParaRPr lang="en-US" dirty="0"/>
          </a:p>
        </p:txBody>
      </p:sp>
      <p:sp>
        <p:nvSpPr>
          <p:cNvPr id="12" name="Content Placeholder 11"/>
          <p:cNvSpPr>
            <a:spLocks noGrp="1"/>
          </p:cNvSpPr>
          <p:nvPr>
            <p:ph idx="1"/>
          </p:nvPr>
        </p:nvSpPr>
        <p:spPr/>
        <p:txBody>
          <a:bodyPr>
            <a:normAutofit/>
          </a:bodyPr>
          <a:lstStyle/>
          <a:p>
            <a:r>
              <a:rPr lang="en-AU" sz="2000" b="1" dirty="0"/>
              <a:t>Programming Consideration: </a:t>
            </a:r>
            <a:endParaRPr lang="en-US" sz="2000" dirty="0"/>
          </a:p>
          <a:p>
            <a:pPr lvl="1"/>
            <a:r>
              <a:rPr lang="en-AU" sz="1800" dirty="0"/>
              <a:t>Use FINWC instead of FINDC and WAITC</a:t>
            </a:r>
            <a:r>
              <a:rPr lang="en-AU" sz="1800" dirty="0" smtClean="0"/>
              <a:t>.</a:t>
            </a:r>
          </a:p>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FINWC D7,FINDERR </a:t>
            </a:r>
            <a:r>
              <a:rPr lang="en-AU" sz="2000" b="1" dirty="0" smtClean="0">
                <a:latin typeface="Courier New" panose="02070309020205020404" pitchFamily="49" charset="0"/>
                <a:cs typeface="Courier New" panose="02070309020205020404" pitchFamily="49" charset="0"/>
              </a:rPr>
              <a:t>  </a:t>
            </a:r>
            <a:r>
              <a:rPr lang="en-AU" sz="2000" i="1" dirty="0"/>
              <a:t>Finds file and puts Core block on CE1CR7</a:t>
            </a:r>
            <a:endParaRPr lang="en-US" sz="2000" dirty="0"/>
          </a:p>
          <a:p>
            <a:pPr marL="0" indent="0">
              <a:buNone/>
            </a:pPr>
            <a:r>
              <a:rPr lang="en-AU" sz="2000" i="1" dirty="0"/>
              <a:t>                                                                                 And wait for I/O to complete.</a:t>
            </a:r>
            <a:endParaRPr lang="en-US" sz="2000" dirty="0"/>
          </a:p>
          <a:p>
            <a:r>
              <a:rPr lang="en-AU" sz="2000" b="1" dirty="0"/>
              <a:t>C:</a:t>
            </a:r>
            <a:endParaRPr lang="en-US" sz="2000" dirty="0"/>
          </a:p>
          <a:p>
            <a:pPr marL="0" indent="0">
              <a:buNone/>
            </a:pPr>
            <a:r>
              <a:rPr lang="en-AU" sz="2000" dirty="0"/>
              <a:t>  </a:t>
            </a:r>
            <a:r>
              <a:rPr lang="en-AU" sz="2000" dirty="0" smtClean="0"/>
              <a:t>                 </a:t>
            </a:r>
            <a:r>
              <a:rPr lang="en-AU" sz="2000" dirty="0" err="1">
                <a:latin typeface="Courier New" panose="02070309020205020404" pitchFamily="49" charset="0"/>
                <a:cs typeface="Courier New" panose="02070309020205020404" pitchFamily="49" charset="0"/>
              </a:rPr>
              <a:t>finwc</a:t>
            </a:r>
            <a:r>
              <a:rPr lang="en-AU" sz="2000" dirty="0">
                <a:latin typeface="Courier New" panose="02070309020205020404" pitchFamily="49" charset="0"/>
                <a:cs typeface="Courier New" panose="02070309020205020404" pitchFamily="49" charset="0"/>
              </a:rPr>
              <a:t>(D7);        </a:t>
            </a:r>
            <a:r>
              <a:rPr lang="en-AU" sz="2000" i="1" dirty="0" smtClean="0"/>
              <a:t>Finds </a:t>
            </a:r>
            <a:r>
              <a:rPr lang="en-AU" sz="2000" i="1" dirty="0"/>
              <a:t>file and puts Core block on CE1CR7</a:t>
            </a:r>
            <a:endParaRPr lang="en-US" sz="2000" dirty="0"/>
          </a:p>
          <a:p>
            <a:pPr marL="0" indent="0">
              <a:buNone/>
            </a:pPr>
            <a:r>
              <a:rPr lang="en-AU" sz="2000" i="1" dirty="0"/>
              <a:t>                                                                                 And wait for I/O to complete.  </a:t>
            </a:r>
            <a:endParaRPr lang="en-US" sz="2000" dirty="0"/>
          </a:p>
          <a:p>
            <a:endParaRPr lang="en-US" sz="2000" dirty="0"/>
          </a:p>
        </p:txBody>
      </p:sp>
    </p:spTree>
    <p:extLst>
      <p:ext uri="{BB962C8B-B14F-4D97-AF65-F5344CB8AC3E}">
        <p14:creationId xmlns:p14="http://schemas.microsoft.com/office/powerpoint/2010/main" val="42024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FINHC</a:t>
            </a:r>
            <a:endParaRPr lang="en-US" dirty="0"/>
          </a:p>
        </p:txBody>
      </p:sp>
      <p:sp>
        <p:nvSpPr>
          <p:cNvPr id="3" name="Content Placeholder 2"/>
          <p:cNvSpPr>
            <a:spLocks noGrp="1"/>
          </p:cNvSpPr>
          <p:nvPr>
            <p:ph idx="1"/>
          </p:nvPr>
        </p:nvSpPr>
        <p:spPr/>
        <p:txBody>
          <a:bodyPr>
            <a:normAutofit/>
          </a:bodyPr>
          <a:lstStyle/>
          <a:p>
            <a:pPr marL="342900" lvl="2" indent="-342900"/>
            <a:r>
              <a:rPr lang="en-AU" sz="2000" b="1" dirty="0"/>
              <a:t>FINHC – Find a File with hold. </a:t>
            </a:r>
            <a:endParaRPr lang="en-US" sz="2000" b="1" u="sng" dirty="0"/>
          </a:p>
          <a:p>
            <a:r>
              <a:rPr lang="en-AU" sz="2000" dirty="0"/>
              <a:t>Performs the operation of FINDC and assigns exclusive of the file to the requesting ECB.</a:t>
            </a:r>
            <a:endParaRPr lang="en-US" sz="2000" dirty="0"/>
          </a:p>
          <a:p>
            <a:r>
              <a:rPr lang="en-AU" sz="2000" dirty="0"/>
              <a:t>The control program will queue this request if the record is being held by another ECB, if not the HOLD table is updated with ECB and File address. All succeeding requests to hold this record are queued until held record is released for update</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i="1" dirty="0"/>
              <a:t>	</a:t>
            </a:r>
            <a:r>
              <a:rPr lang="en-AU" sz="2000" b="1" dirty="0"/>
              <a:t>FINHC  </a:t>
            </a:r>
            <a:r>
              <a:rPr lang="en-AU" sz="2000" b="1" dirty="0" err="1"/>
              <a:t>Dn</a:t>
            </a:r>
            <a:endParaRPr lang="en-US" sz="2000" dirty="0"/>
          </a:p>
          <a:p>
            <a:endParaRPr lang="en-AU" sz="2000" dirty="0" smtClean="0"/>
          </a:p>
          <a:p>
            <a:endParaRPr lang="en-US"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78398233"/>
              </p:ext>
            </p:extLst>
          </p:nvPr>
        </p:nvGraphicFramePr>
        <p:xfrm>
          <a:off x="685800" y="5257800"/>
          <a:ext cx="7848600" cy="609600"/>
        </p:xfrm>
        <a:graphic>
          <a:graphicData uri="http://schemas.openxmlformats.org/drawingml/2006/table">
            <a:tbl>
              <a:tblPr firstRow="1" firstCol="1" bandRow="1"/>
              <a:tblGrid>
                <a:gridCol w="1451520"/>
                <a:gridCol w="6397080"/>
              </a:tblGrid>
              <a:tr h="533400">
                <a:tc>
                  <a:txBody>
                    <a:bodyPr/>
                    <a:lstStyle/>
                    <a:p>
                      <a:pPr marL="0" marR="0" algn="just">
                        <a:spcBef>
                          <a:spcPts val="1200"/>
                        </a:spcBef>
                        <a:spcAft>
                          <a:spcPts val="1200"/>
                        </a:spcAft>
                      </a:pPr>
                      <a:r>
                        <a:rPr lang="en-AU" sz="2000" b="1" dirty="0">
                          <a:effectLst/>
                          <a:latin typeface="+mj-lt"/>
                          <a:ea typeface="Times New Roman"/>
                        </a:rPr>
                        <a:t>	</a:t>
                      </a:r>
                      <a:r>
                        <a:rPr lang="en-AU" sz="2000" b="1" i="1" dirty="0" err="1">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file has to be retrieved with HOLD.</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165203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FINHC</a:t>
            </a:r>
            <a:endParaRPr lang="en-US" dirty="0"/>
          </a:p>
        </p:txBody>
      </p:sp>
      <p:sp>
        <p:nvSpPr>
          <p:cNvPr id="11" name="Content Placeholder 10"/>
          <p:cNvSpPr>
            <a:spLocks noGrp="1"/>
          </p:cNvSpPr>
          <p:nvPr>
            <p:ph idx="1"/>
          </p:nvPr>
        </p:nvSpPr>
        <p:spPr/>
        <p:txBody>
          <a:bodyPr/>
          <a:lstStyle/>
          <a:p>
            <a:r>
              <a:rPr lang="en-AU" sz="2000" b="1" dirty="0"/>
              <a:t>C:</a:t>
            </a:r>
            <a:endParaRPr lang="en-US" sz="2000" dirty="0"/>
          </a:p>
          <a:p>
            <a:pPr marL="0" indent="0">
              <a:buNone/>
            </a:pPr>
            <a:r>
              <a:rPr lang="en-AU" sz="2000" b="1" i="1" dirty="0"/>
              <a:t>	</a:t>
            </a:r>
            <a:r>
              <a:rPr lang="en-AU" sz="2000" b="1" dirty="0"/>
              <a:t>void       </a:t>
            </a:r>
            <a:r>
              <a:rPr lang="en-AU" sz="2000" b="1" dirty="0" err="1"/>
              <a:t>finhc</a:t>
            </a:r>
            <a:r>
              <a:rPr lang="en-AU" sz="2000" b="1" dirty="0"/>
              <a:t>(</a:t>
            </a:r>
            <a:r>
              <a:rPr lang="en-AU" sz="2000" b="1" dirty="0" err="1"/>
              <a:t>enum</a:t>
            </a:r>
            <a:r>
              <a:rPr lang="en-AU" sz="2000" b="1" dirty="0"/>
              <a:t> </a:t>
            </a:r>
            <a:r>
              <a:rPr lang="en-AU" sz="2000" b="1" dirty="0" err="1"/>
              <a:t>t_lvl</a:t>
            </a:r>
            <a:r>
              <a:rPr lang="en-AU" sz="2000" b="1" dirty="0"/>
              <a:t> level</a:t>
            </a:r>
            <a:r>
              <a:rPr lang="en-AU" sz="2000" b="1" dirty="0" smtClean="0"/>
              <a:t>);</a:t>
            </a:r>
          </a:p>
          <a:p>
            <a:pPr marL="0" indent="0">
              <a:buNone/>
            </a:pPr>
            <a:endParaRPr lang="en-AU" sz="2000" b="1" i="1" dirty="0"/>
          </a:p>
          <a:p>
            <a:pPr marL="0" indent="0">
              <a:buNone/>
            </a:pPr>
            <a:endParaRPr lang="en-AU" sz="2000" b="1" i="1" dirty="0" smtClean="0"/>
          </a:p>
          <a:p>
            <a:pPr marL="0" indent="0">
              <a:buNone/>
            </a:pPr>
            <a:endParaRPr lang="en-AU" sz="2000" b="1" i="1" dirty="0"/>
          </a:p>
          <a:p>
            <a:pPr marL="0" indent="0">
              <a:buNone/>
            </a:pPr>
            <a:endParaRPr lang="en-AU" sz="2000" b="1" i="1" dirty="0" smtClean="0"/>
          </a:p>
          <a:p>
            <a:pPr marL="0" indent="0">
              <a:buNone/>
            </a:pPr>
            <a:endParaRPr lang="en-AU" sz="2000" b="1" i="1" dirty="0"/>
          </a:p>
          <a:p>
            <a:pPr marL="0" indent="0">
              <a:buNone/>
            </a:pPr>
            <a:r>
              <a:rPr lang="en-AU" sz="2000" b="1" i="1" dirty="0"/>
              <a:t>Other variants in C</a:t>
            </a:r>
            <a:r>
              <a:rPr lang="en-AU" sz="2000" b="1" i="1" dirty="0" smtClean="0"/>
              <a:t>:</a:t>
            </a:r>
          </a:p>
          <a:p>
            <a:pPr marL="0" indent="0">
              <a:buNone/>
            </a:pPr>
            <a:endParaRPr lang="en-US" sz="2000" dirty="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509597910"/>
              </p:ext>
            </p:extLst>
          </p:nvPr>
        </p:nvGraphicFramePr>
        <p:xfrm>
          <a:off x="685800" y="2819400"/>
          <a:ext cx="7772399" cy="1524000"/>
        </p:xfrm>
        <a:graphic>
          <a:graphicData uri="http://schemas.openxmlformats.org/drawingml/2006/table">
            <a:tbl>
              <a:tblPr firstRow="1" firstCol="1" bandRow="1"/>
              <a:tblGrid>
                <a:gridCol w="1413004"/>
                <a:gridCol w="6359395"/>
              </a:tblGrid>
              <a:tr h="1524000">
                <a:tc>
                  <a:txBody>
                    <a:bodyPr/>
                    <a:lstStyle/>
                    <a:p>
                      <a:pPr marL="0" marR="0" algn="ctr">
                        <a:spcBef>
                          <a:spcPts val="1200"/>
                        </a:spcBef>
                        <a:spcAft>
                          <a:spcPts val="1200"/>
                        </a:spcAft>
                      </a:pPr>
                      <a:r>
                        <a:rPr lang="en-AU" sz="2000" b="1" i="1" dirty="0" smtClean="0">
                          <a:effectLst/>
                          <a:latin typeface="+mj-lt"/>
                          <a:ea typeface="Times New Roman"/>
                        </a:rPr>
                        <a:t>level</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One of 16 possible values representing a valid data level from the enumeration type </a:t>
                      </a:r>
                      <a:r>
                        <a:rPr lang="en-AU" sz="2000" i="1" dirty="0" err="1">
                          <a:effectLst/>
                          <a:latin typeface="+mj-lt"/>
                          <a:ea typeface="Times New Roman"/>
                        </a:rPr>
                        <a:t>t_lvl</a:t>
                      </a:r>
                      <a:r>
                        <a:rPr lang="en-AU" sz="2000" dirty="0">
                          <a:solidFill>
                            <a:srgbClr val="000000"/>
                          </a:solidFill>
                          <a:effectLst/>
                          <a:latin typeface="+mj-lt"/>
                          <a:ea typeface="Times New Roman"/>
                        </a:rPr>
                        <a:t>, expressed as </a:t>
                      </a:r>
                      <a:r>
                        <a:rPr lang="en-AU" sz="2000" dirty="0" err="1">
                          <a:solidFill>
                            <a:srgbClr val="000000"/>
                          </a:solidFill>
                          <a:effectLst/>
                          <a:latin typeface="+mj-lt"/>
                          <a:ea typeface="Times New Roman"/>
                        </a:rPr>
                        <a:t>D</a:t>
                      </a:r>
                      <a:r>
                        <a:rPr lang="en-AU" sz="2000" i="1" dirty="0" err="1">
                          <a:solidFill>
                            <a:srgbClr val="000000"/>
                          </a:solidFill>
                          <a:effectLst/>
                          <a:latin typeface="+mj-lt"/>
                          <a:ea typeface="Times New Roman"/>
                        </a:rPr>
                        <a:t>x</a:t>
                      </a:r>
                      <a:r>
                        <a:rPr lang="en-AU" sz="2000" dirty="0">
                          <a:solidFill>
                            <a:srgbClr val="000000"/>
                          </a:solidFill>
                          <a:effectLst/>
                          <a:latin typeface="+mj-lt"/>
                          <a:ea typeface="Times New Roman"/>
                        </a:rPr>
                        <a:t>, where </a:t>
                      </a:r>
                      <a:r>
                        <a:rPr lang="en-AU" sz="2000" i="1" dirty="0">
                          <a:solidFill>
                            <a:srgbClr val="000000"/>
                          </a:solidFill>
                          <a:effectLst/>
                          <a:latin typeface="+mj-lt"/>
                          <a:ea typeface="Times New Roman"/>
                        </a:rPr>
                        <a:t>x</a:t>
                      </a:r>
                      <a:r>
                        <a:rPr lang="en-AU" sz="2000" dirty="0">
                          <a:solidFill>
                            <a:srgbClr val="000000"/>
                          </a:solidFill>
                          <a:effectLst/>
                          <a:latin typeface="+mj-lt"/>
                          <a:ea typeface="Times New Roman"/>
                        </a:rPr>
                        <a:t> represents the hexadecimal number of the level (0–F). The data record being retrieved is attached to this level.</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65533749"/>
              </p:ext>
            </p:extLst>
          </p:nvPr>
        </p:nvGraphicFramePr>
        <p:xfrm>
          <a:off x="599440" y="4724400"/>
          <a:ext cx="7706360" cy="609600"/>
        </p:xfrm>
        <a:graphic>
          <a:graphicData uri="http://schemas.openxmlformats.org/drawingml/2006/table">
            <a:tbl>
              <a:tblPr firstRow="1" firstCol="1" bandRow="1"/>
              <a:tblGrid>
                <a:gridCol w="1399030"/>
                <a:gridCol w="6307330"/>
              </a:tblGrid>
              <a:tr h="609600">
                <a:tc>
                  <a:txBody>
                    <a:bodyPr/>
                    <a:lstStyle/>
                    <a:p>
                      <a:pPr marL="0" marR="0" algn="just">
                        <a:spcBef>
                          <a:spcPts val="600"/>
                        </a:spcBef>
                        <a:spcAft>
                          <a:spcPts val="600"/>
                        </a:spcAft>
                      </a:pPr>
                      <a:r>
                        <a:rPr lang="en-AU" sz="2000" b="1" dirty="0">
                          <a:effectLst/>
                          <a:latin typeface="+mj-lt"/>
                          <a:ea typeface="Times New Roman"/>
                        </a:rPr>
                        <a:t>           </a:t>
                      </a:r>
                      <a:r>
                        <a:rPr lang="en-AU" sz="2000" b="1" i="1" dirty="0">
                          <a:effectLst/>
                          <a:latin typeface="+mj-lt"/>
                          <a:ea typeface="Times New Roman"/>
                        </a:rPr>
                        <a:t>void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i="1" dirty="0" err="1">
                          <a:effectLst/>
                          <a:latin typeface="+mj-lt"/>
                          <a:ea typeface="Times New Roman"/>
                        </a:rPr>
                        <a:t>finhc_ext</a:t>
                      </a:r>
                      <a:r>
                        <a:rPr lang="en-AU" sz="2000" i="1" dirty="0">
                          <a:effectLst/>
                          <a:latin typeface="+mj-lt"/>
                          <a:ea typeface="Times New Roman"/>
                        </a:rPr>
                        <a:t>(</a:t>
                      </a:r>
                      <a:r>
                        <a:rPr lang="en-AU" sz="2000" i="1" dirty="0" err="1">
                          <a:effectLst/>
                          <a:latin typeface="+mj-lt"/>
                          <a:ea typeface="Times New Roman"/>
                        </a:rPr>
                        <a:t>enum</a:t>
                      </a:r>
                      <a:r>
                        <a:rPr lang="en-AU" sz="2000" i="1" dirty="0">
                          <a:effectLst/>
                          <a:latin typeface="+mj-lt"/>
                          <a:ea typeface="Times New Roman"/>
                        </a:rPr>
                        <a:t> </a:t>
                      </a:r>
                      <a:r>
                        <a:rPr lang="en-AU" sz="2000" i="1" dirty="0" err="1">
                          <a:effectLst/>
                          <a:latin typeface="+mj-lt"/>
                          <a:ea typeface="Times New Roman"/>
                        </a:rPr>
                        <a:t>t_lvl</a:t>
                      </a:r>
                      <a:r>
                        <a:rPr lang="en-AU" sz="2000" i="1" dirty="0">
                          <a:effectLst/>
                          <a:latin typeface="+mj-lt"/>
                          <a:ea typeface="Times New Roman"/>
                        </a:rPr>
                        <a:t> level, unsigned </a:t>
                      </a:r>
                      <a:r>
                        <a:rPr lang="en-AU" sz="2000" i="1" dirty="0" err="1">
                          <a:effectLst/>
                          <a:latin typeface="+mj-lt"/>
                          <a:ea typeface="Times New Roman"/>
                        </a:rPr>
                        <a:t>int</a:t>
                      </a:r>
                      <a:r>
                        <a:rPr lang="en-AU" sz="2000" i="1" dirty="0">
                          <a:effectLst/>
                          <a:latin typeface="+mj-lt"/>
                          <a:ea typeface="Times New Roman"/>
                        </a:rPr>
                        <a:t> </a:t>
                      </a:r>
                      <a:r>
                        <a:rPr lang="en-AU" sz="2000" i="1" dirty="0" err="1">
                          <a:effectLst/>
                          <a:latin typeface="+mj-lt"/>
                          <a:ea typeface="Times New Roman"/>
                        </a:rPr>
                        <a:t>ext</a:t>
                      </a:r>
                      <a:r>
                        <a:rPr lang="en-AU" sz="2000" i="1" dirty="0">
                          <a:effectLst/>
                          <a:latin typeface="+mj-lt"/>
                          <a:ea typeface="Times New Roman"/>
                        </a:rPr>
                        <a: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87088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FINHC</a:t>
            </a:r>
            <a:endParaRPr lang="en-US" dirty="0"/>
          </a:p>
        </p:txBody>
      </p:sp>
      <p:sp>
        <p:nvSpPr>
          <p:cNvPr id="11" name="Content Placeholder 10"/>
          <p:cNvSpPr>
            <a:spLocks noGrp="1"/>
          </p:cNvSpPr>
          <p:nvPr>
            <p:ph idx="1"/>
          </p:nvPr>
        </p:nvSpPr>
        <p:spPr>
          <a:xfrm>
            <a:off x="457200" y="1447800"/>
            <a:ext cx="8229600" cy="4678363"/>
          </a:xfrm>
        </p:spPr>
        <p:txBody>
          <a:bodyPr>
            <a:normAutofit lnSpcReduction="10000"/>
          </a:bodyPr>
          <a:lstStyle/>
          <a:p>
            <a:pPr marL="0" indent="0">
              <a:buNone/>
            </a:pPr>
            <a:endParaRPr lang="en-US" sz="2000" dirty="0"/>
          </a:p>
          <a:p>
            <a:r>
              <a:rPr lang="en-AU" sz="2000" b="1" dirty="0"/>
              <a:t>Entry Conditions:</a:t>
            </a:r>
            <a:endParaRPr lang="en-US" sz="2000" dirty="0"/>
          </a:p>
          <a:p>
            <a:pPr lvl="1"/>
            <a:r>
              <a:rPr lang="en-AU" sz="1800" dirty="0"/>
              <a:t>The core block must not be present in the specified level.</a:t>
            </a:r>
            <a:endParaRPr lang="en-US" sz="1800" dirty="0"/>
          </a:p>
          <a:p>
            <a:pPr lvl="1"/>
            <a:r>
              <a:rPr lang="en-AU" sz="1800" dirty="0"/>
              <a:t>A file address, RID and RCC must be contained in the FARW for the specified data level.</a:t>
            </a:r>
            <a:endParaRPr lang="en-US" sz="1800" dirty="0"/>
          </a:p>
          <a:p>
            <a:pPr lvl="1"/>
            <a:r>
              <a:rPr lang="en-AU" sz="1800" dirty="0"/>
              <a:t>The ECB must not be holding the record </a:t>
            </a:r>
            <a:r>
              <a:rPr lang="en-AU" sz="1800" dirty="0" smtClean="0"/>
              <a:t>already</a:t>
            </a:r>
          </a:p>
          <a:p>
            <a:r>
              <a:rPr lang="en-AU" sz="2000" b="1" dirty="0"/>
              <a:t>Return Conditions:</a:t>
            </a:r>
            <a:endParaRPr lang="en-US" sz="2000" dirty="0"/>
          </a:p>
          <a:p>
            <a:r>
              <a:rPr lang="en-AU" sz="2000" b="1" dirty="0"/>
              <a:t>Assembler:</a:t>
            </a:r>
            <a:endParaRPr lang="en-US" sz="2000" dirty="0"/>
          </a:p>
          <a:p>
            <a:pPr lvl="1"/>
            <a:r>
              <a:rPr lang="en-AU" sz="1800" dirty="0"/>
              <a:t>The contents of CBRW are unchanged and the FARW is unchanged.</a:t>
            </a:r>
            <a:endParaRPr lang="en-US" sz="1800" dirty="0"/>
          </a:p>
          <a:p>
            <a:pPr lvl="1"/>
            <a:r>
              <a:rPr lang="en-AU" sz="1800" dirty="0"/>
              <a:t>On successful retrieval, CE1HLD counter is incremented by 1.</a:t>
            </a:r>
            <a:endParaRPr lang="en-US" sz="1800" dirty="0"/>
          </a:p>
          <a:p>
            <a:pPr lvl="1"/>
            <a:r>
              <a:rPr lang="en-AU" sz="1800" dirty="0"/>
              <a:t>Register R14 and register R15 contents are unknown.</a:t>
            </a:r>
            <a:endParaRPr lang="en-US" sz="1800" dirty="0"/>
          </a:p>
          <a:p>
            <a:pPr lvl="1"/>
            <a:r>
              <a:rPr lang="en-AU" sz="1800" dirty="0"/>
              <a:t>All other registers are preserved over this macro call</a:t>
            </a:r>
            <a:r>
              <a:rPr lang="en-AU" sz="1800" dirty="0" smtClean="0"/>
              <a:t>.</a:t>
            </a:r>
            <a:r>
              <a:rPr lang="en-AU" sz="1600" dirty="0"/>
              <a:t> </a:t>
            </a:r>
            <a:endParaRPr lang="en-US" sz="1600" dirty="0"/>
          </a:p>
          <a:p>
            <a:r>
              <a:rPr lang="en-AU" sz="2000" b="1" dirty="0"/>
              <a:t>C:</a:t>
            </a:r>
            <a:endParaRPr lang="en-US" sz="2000" dirty="0"/>
          </a:p>
          <a:p>
            <a:pPr marL="0" indent="0">
              <a:buNone/>
            </a:pPr>
            <a:r>
              <a:rPr lang="en-AU" sz="2000" dirty="0"/>
              <a:t>       Void</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8626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FINHC</a:t>
            </a:r>
            <a:endParaRPr lang="en-US" dirty="0"/>
          </a:p>
        </p:txBody>
      </p:sp>
      <p:sp>
        <p:nvSpPr>
          <p:cNvPr id="11" name="Content Placeholder 10"/>
          <p:cNvSpPr>
            <a:spLocks noGrp="1"/>
          </p:cNvSpPr>
          <p:nvPr>
            <p:ph idx="1"/>
          </p:nvPr>
        </p:nvSpPr>
        <p:spPr>
          <a:xfrm>
            <a:off x="457200" y="1371600"/>
            <a:ext cx="8229600" cy="4754563"/>
          </a:xfrm>
        </p:spPr>
        <p:txBody>
          <a:bodyPr>
            <a:normAutofit/>
          </a:bodyPr>
          <a:lstStyle/>
          <a:p>
            <a:pPr marL="0" indent="0">
              <a:buNone/>
            </a:pPr>
            <a:r>
              <a:rPr lang="en-AU" sz="2000" b="1" dirty="0"/>
              <a:t>Exception: </a:t>
            </a:r>
            <a:endParaRPr lang="en-AU" sz="2000" b="1"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r>
              <a:rPr lang="en-AU" sz="2000" b="1" dirty="0"/>
              <a:t>Programming Consideration: </a:t>
            </a:r>
            <a:endParaRPr lang="en-US" sz="2000" dirty="0"/>
          </a:p>
          <a:p>
            <a:pPr lvl="1"/>
            <a:r>
              <a:rPr lang="en-AU" sz="1800" dirty="0"/>
              <a:t>A WAITC must follow this macro.</a:t>
            </a:r>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66855664"/>
              </p:ext>
            </p:extLst>
          </p:nvPr>
        </p:nvGraphicFramePr>
        <p:xfrm>
          <a:off x="762000" y="2057400"/>
          <a:ext cx="7772400" cy="2201332"/>
        </p:xfrm>
        <a:graphic>
          <a:graphicData uri="http://schemas.openxmlformats.org/drawingml/2006/table">
            <a:tbl>
              <a:tblPr firstRow="1" firstCol="1" bandRow="1"/>
              <a:tblGrid>
                <a:gridCol w="1411019"/>
                <a:gridCol w="6361381"/>
              </a:tblGrid>
              <a:tr h="474133">
                <a:tc>
                  <a:txBody>
                    <a:bodyPr/>
                    <a:lstStyle/>
                    <a:p>
                      <a:pPr marL="0" marR="0" algn="just">
                        <a:spcBef>
                          <a:spcPts val="1200"/>
                        </a:spcBef>
                        <a:spcAft>
                          <a:spcPts val="600"/>
                        </a:spcAft>
                      </a:pPr>
                      <a:r>
                        <a:rPr lang="en-AU" sz="2000" b="1" dirty="0" smtClean="0">
                          <a:effectLst/>
                          <a:latin typeface="+mj-lt"/>
                          <a:ea typeface="Times New Roman"/>
                        </a:rPr>
                        <a:t>          </a:t>
                      </a:r>
                      <a:r>
                        <a:rPr lang="en-AU" sz="2000" i="1" dirty="0">
                          <a:effectLst/>
                          <a:latin typeface="+mj-lt"/>
                          <a:ea typeface="Times New Roman"/>
                        </a:rPr>
                        <a:t>CTL 21</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Record hold table full ( catastrophic error).</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74133">
                <a:tc>
                  <a:txBody>
                    <a:bodyPr/>
                    <a:lstStyle/>
                    <a:p>
                      <a:pPr marL="0" marR="0" algn="just">
                        <a:spcBef>
                          <a:spcPts val="1200"/>
                        </a:spcBef>
                        <a:spcAft>
                          <a:spcPts val="600"/>
                        </a:spcAft>
                      </a:pPr>
                      <a:r>
                        <a:rPr lang="en-AU" sz="2000" dirty="0" smtClean="0">
                          <a:effectLst/>
                          <a:latin typeface="+mj-lt"/>
                          <a:ea typeface="Times New Roman"/>
                        </a:rPr>
                        <a:t>          </a:t>
                      </a:r>
                      <a:r>
                        <a:rPr lang="en-AU" sz="2000" i="1" dirty="0">
                          <a:effectLst/>
                          <a:latin typeface="+mj-lt"/>
                          <a:ea typeface="Times New Roman"/>
                        </a:rPr>
                        <a:t>CTL 22</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a:effectLst/>
                          <a:latin typeface="+mj-lt"/>
                          <a:ea typeface="Times New Roman"/>
                        </a:rPr>
                        <a:t>FIND issued on data level already holding a block.</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74133">
                <a:tc>
                  <a:txBody>
                    <a:bodyPr/>
                    <a:lstStyle/>
                    <a:p>
                      <a:pPr marL="0" marR="0" algn="just">
                        <a:spcBef>
                          <a:spcPts val="1200"/>
                        </a:spcBef>
                        <a:spcAft>
                          <a:spcPts val="600"/>
                        </a:spcAft>
                      </a:pPr>
                      <a:r>
                        <a:rPr lang="en-AU" sz="2000" i="1" dirty="0" smtClean="0">
                          <a:effectLst/>
                          <a:latin typeface="+mj-lt"/>
                          <a:ea typeface="Times New Roman"/>
                        </a:rPr>
                        <a:t>         </a:t>
                      </a:r>
                      <a:r>
                        <a:rPr lang="en-AU" sz="2000" i="1" dirty="0">
                          <a:effectLst/>
                          <a:latin typeface="+mj-lt"/>
                          <a:ea typeface="Times New Roman"/>
                        </a:rPr>
                        <a:t>CTL 2D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Zero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74133">
                <a:tc>
                  <a:txBody>
                    <a:bodyPr/>
                    <a:lstStyle/>
                    <a:p>
                      <a:pPr marL="0" marR="0" algn="just">
                        <a:spcBef>
                          <a:spcPts val="1200"/>
                        </a:spcBef>
                        <a:spcAft>
                          <a:spcPts val="600"/>
                        </a:spcAft>
                      </a:pPr>
                      <a:r>
                        <a:rPr lang="en-AU" sz="2000" i="1" dirty="0" smtClean="0">
                          <a:effectLst/>
                          <a:latin typeface="+mj-lt"/>
                          <a:ea typeface="Times New Roman"/>
                        </a:rPr>
                        <a:t>          </a:t>
                      </a:r>
                      <a:r>
                        <a:rPr lang="en-AU" sz="2000" i="1" dirty="0">
                          <a:effectLst/>
                          <a:latin typeface="+mj-lt"/>
                          <a:ea typeface="Times New Roman"/>
                        </a:rPr>
                        <a:t>CTL 35</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0"/>
                        </a:spcBef>
                        <a:spcAft>
                          <a:spcPts val="600"/>
                        </a:spcAft>
                      </a:pPr>
                      <a:r>
                        <a:rPr lang="en-AU" sz="2000" dirty="0">
                          <a:effectLst/>
                          <a:latin typeface="+mj-lt"/>
                          <a:ea typeface="Times New Roman"/>
                        </a:rPr>
                        <a:t>Attempt to hold same record more than once.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237067">
                <a:tc>
                  <a:txBody>
                    <a:bodyPr/>
                    <a:lstStyle/>
                    <a:p>
                      <a:pPr marL="0" marR="0" algn="just">
                        <a:spcBef>
                          <a:spcPts val="1200"/>
                        </a:spcBef>
                        <a:spcAft>
                          <a:spcPts val="600"/>
                        </a:spcAft>
                      </a:pPr>
                      <a:r>
                        <a:rPr lang="en-AU" sz="2000" i="1" dirty="0">
                          <a:effectLst/>
                          <a:latin typeface="+mj-lt"/>
                          <a:ea typeface="Times New Roman"/>
                        </a:rPr>
                        <a:t>          CTL FC</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ECB attempts to hold more than 256 macros.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403753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FINHC</a:t>
            </a:r>
            <a:endParaRPr lang="en-US" dirty="0"/>
          </a:p>
        </p:txBody>
      </p:sp>
      <p:sp>
        <p:nvSpPr>
          <p:cNvPr id="11" name="Content Placeholder 10"/>
          <p:cNvSpPr>
            <a:spLocks noGrp="1"/>
          </p:cNvSpPr>
          <p:nvPr>
            <p:ph idx="1"/>
          </p:nvPr>
        </p:nvSpPr>
        <p:spPr>
          <a:xfrm>
            <a:off x="457200" y="1371600"/>
            <a:ext cx="8229600" cy="4754563"/>
          </a:xfrm>
        </p:spPr>
        <p:txBody>
          <a:bodyPr>
            <a:normAutofit/>
          </a:bodyPr>
          <a:lstStyle/>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FINHC D7</a:t>
            </a:r>
            <a:r>
              <a:rPr lang="en-AU" sz="2000" dirty="0"/>
              <a:t>  </a:t>
            </a:r>
            <a:r>
              <a:rPr lang="en-AU" sz="2000" b="1" dirty="0"/>
              <a:t>                     </a:t>
            </a:r>
            <a:r>
              <a:rPr lang="en-AU" sz="2000" i="1" dirty="0"/>
              <a:t>Finds file and puts Core block on CE1CR7</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WAITC FINDERR   </a:t>
            </a:r>
            <a:r>
              <a:rPr lang="en-AU" sz="2000" dirty="0" smtClean="0">
                <a:latin typeface="Courier New" panose="02070309020205020404" pitchFamily="49" charset="0"/>
                <a:cs typeface="Courier New" panose="02070309020205020404" pitchFamily="49" charset="0"/>
              </a:rPr>
              <a:t> </a:t>
            </a:r>
            <a:r>
              <a:rPr lang="en-AU" sz="2000" i="1" dirty="0"/>
              <a:t>And wait for I/O to complete</a:t>
            </a:r>
            <a:r>
              <a:rPr lang="en-AU" sz="2000" dirty="0" smtClean="0"/>
              <a:t>.</a:t>
            </a:r>
          </a:p>
          <a:p>
            <a:pPr marL="0" indent="0">
              <a:buNone/>
            </a:pPr>
            <a:endParaRPr lang="en-US" sz="2000" dirty="0"/>
          </a:p>
          <a:p>
            <a:r>
              <a:rPr lang="en-AU" sz="2000" b="1" dirty="0"/>
              <a:t>C:</a:t>
            </a:r>
            <a:endParaRPr lang="en-US" sz="2000" dirty="0"/>
          </a:p>
          <a:p>
            <a:pPr marL="0" indent="0">
              <a:buNone/>
            </a:pPr>
            <a:r>
              <a:rPr lang="en-AU" sz="2000" dirty="0"/>
              <a:t> </a:t>
            </a:r>
            <a:r>
              <a:rPr lang="en-AU" sz="2000" dirty="0" smtClean="0"/>
              <a:t>    </a:t>
            </a:r>
            <a:r>
              <a:rPr lang="en-AU" sz="2000" dirty="0" err="1" smtClean="0">
                <a:latin typeface="Courier New" panose="02070309020205020404" pitchFamily="49" charset="0"/>
                <a:cs typeface="Courier New" panose="02070309020205020404" pitchFamily="49" charset="0"/>
              </a:rPr>
              <a:t>finhc</a:t>
            </a:r>
            <a:r>
              <a:rPr lang="en-AU" sz="2000" dirty="0" smtClean="0">
                <a:latin typeface="Courier New" panose="02070309020205020404" pitchFamily="49" charset="0"/>
                <a:cs typeface="Courier New" panose="02070309020205020404" pitchFamily="49" charset="0"/>
              </a:rPr>
              <a:t>(D7</a:t>
            </a:r>
            <a:r>
              <a:rPr lang="en-AU" sz="2000" dirty="0">
                <a:latin typeface="Courier New" panose="02070309020205020404" pitchFamily="49" charset="0"/>
                <a:cs typeface="Courier New" panose="02070309020205020404" pitchFamily="49" charset="0"/>
              </a:rPr>
              <a:t>);        </a:t>
            </a:r>
            <a:r>
              <a:rPr lang="en-AU" sz="2000" i="1" dirty="0"/>
              <a:t>Finds file and puts Core block on CE1CR7</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if(</a:t>
            </a:r>
            <a:r>
              <a:rPr lang="en-AU" sz="2000" dirty="0" err="1">
                <a:latin typeface="Courier New" panose="02070309020205020404" pitchFamily="49" charset="0"/>
                <a:cs typeface="Courier New" panose="02070309020205020404" pitchFamily="49" charset="0"/>
              </a:rPr>
              <a:t>waitc</a:t>
            </a:r>
            <a:r>
              <a:rPr lang="en-AU" sz="2000" dirty="0">
                <a:latin typeface="Courier New" panose="02070309020205020404" pitchFamily="49" charset="0"/>
                <a:cs typeface="Courier New" panose="02070309020205020404" pitchFamily="49" charset="0"/>
              </a:rPr>
              <a:t>())       </a:t>
            </a:r>
            <a:r>
              <a:rPr lang="en-AU" sz="2000" i="1" dirty="0"/>
              <a:t>And wait for I/O to complete</a:t>
            </a:r>
            <a:r>
              <a:rPr lang="en-AU" sz="2000" dirty="0"/>
              <a:t>.</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smtClean="0">
                <a:latin typeface="Courier New" panose="02070309020205020404" pitchFamily="49" charset="0"/>
                <a:cs typeface="Courier New" panose="02070309020205020404" pitchFamily="49" charset="0"/>
              </a:rPr>
              <a:t>serrc_op</a:t>
            </a:r>
            <a:r>
              <a:rPr lang="en-AU" sz="2000" dirty="0" smtClean="0">
                <a:latin typeface="Courier New" panose="02070309020205020404" pitchFamily="49" charset="0"/>
                <a:cs typeface="Courier New" panose="02070309020205020404" pitchFamily="49" charset="0"/>
              </a:rPr>
              <a:t>(SERRC_EXIT,0x12345</a:t>
            </a:r>
            <a:r>
              <a:rPr lang="en-AU" sz="2000" dirty="0">
                <a:latin typeface="Courier New" panose="02070309020205020404" pitchFamily="49" charset="0"/>
                <a:cs typeface="Courier New" panose="02070309020205020404" pitchFamily="49" charset="0"/>
              </a:rPr>
              <a:t>,"I/O ERROR OCCURRED",NULL);</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a:t/>
            </a:r>
            <a:br>
              <a:rPr lang="en-AU" sz="2000" dirty="0"/>
            </a:br>
            <a:endParaRPr lang="en-US" sz="2000" dirty="0">
              <a:effectLs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2720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FIWHC</a:t>
            </a:r>
            <a:endParaRPr lang="en-US" dirty="0"/>
          </a:p>
        </p:txBody>
      </p:sp>
      <p:sp>
        <p:nvSpPr>
          <p:cNvPr id="3" name="Content Placeholder 2"/>
          <p:cNvSpPr>
            <a:spLocks noGrp="1"/>
          </p:cNvSpPr>
          <p:nvPr>
            <p:ph idx="1"/>
          </p:nvPr>
        </p:nvSpPr>
        <p:spPr/>
        <p:txBody>
          <a:bodyPr>
            <a:normAutofit/>
          </a:bodyPr>
          <a:lstStyle/>
          <a:p>
            <a:r>
              <a:rPr lang="en-AU" sz="2000" b="1" dirty="0"/>
              <a:t>FIWHC – Find a File with hold and wait for I/O completion. </a:t>
            </a:r>
            <a:endParaRPr lang="en-AU" sz="2000" b="1" dirty="0" smtClean="0"/>
          </a:p>
          <a:p>
            <a:r>
              <a:rPr lang="en-AU" sz="2000" dirty="0"/>
              <a:t>Performs the operation of FINHC and WAITC in a single macro call</a:t>
            </a:r>
            <a:r>
              <a:rPr lang="en-AU" sz="2000" dirty="0" smtClean="0"/>
              <a:t>.</a:t>
            </a:r>
          </a:p>
          <a:p>
            <a:pPr marL="0" indent="0">
              <a:buNone/>
            </a:pPr>
            <a:endParaRPr lang="en-AU" sz="2000" dirty="0" smtClean="0"/>
          </a:p>
          <a:p>
            <a:r>
              <a:rPr lang="en-AU" sz="2000" b="1" dirty="0"/>
              <a:t>Syntax:</a:t>
            </a:r>
            <a:endParaRPr lang="en-US" sz="2000" dirty="0"/>
          </a:p>
          <a:p>
            <a:r>
              <a:rPr lang="en-AU" sz="2000" b="1" dirty="0"/>
              <a:t>Assembler:</a:t>
            </a:r>
            <a:endParaRPr lang="en-US" sz="2000" dirty="0"/>
          </a:p>
          <a:p>
            <a:pPr marL="0" indent="0">
              <a:buNone/>
            </a:pPr>
            <a:r>
              <a:rPr lang="en-AU" sz="2000" b="1" i="1" dirty="0" smtClean="0"/>
              <a:t>              </a:t>
            </a:r>
            <a:r>
              <a:rPr lang="en-AU" sz="2000" b="1" dirty="0" smtClean="0"/>
              <a:t>FIWHC  </a:t>
            </a:r>
            <a:r>
              <a:rPr lang="en-AU" sz="2000" b="1" dirty="0" err="1" smtClean="0"/>
              <a:t>Dn,labelerr</a:t>
            </a:r>
            <a:endParaRPr lang="en-AU" sz="2000" b="1" dirty="0" smtClean="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800685673"/>
              </p:ext>
            </p:extLst>
          </p:nvPr>
        </p:nvGraphicFramePr>
        <p:xfrm>
          <a:off x="990600" y="4038600"/>
          <a:ext cx="7162799" cy="946150"/>
        </p:xfrm>
        <a:graphic>
          <a:graphicData uri="http://schemas.openxmlformats.org/drawingml/2006/table">
            <a:tbl>
              <a:tblPr firstRow="1" firstCol="1" bandRow="1"/>
              <a:tblGrid>
                <a:gridCol w="959755"/>
                <a:gridCol w="6203044"/>
              </a:tblGrid>
              <a:tr h="336550">
                <a:tc>
                  <a:txBody>
                    <a:bodyPr/>
                    <a:lstStyle/>
                    <a:p>
                      <a:pPr marL="0" marR="0" algn="just">
                        <a:spcBef>
                          <a:spcPts val="1200"/>
                        </a:spcBef>
                        <a:spcAft>
                          <a:spcPts val="1200"/>
                        </a:spcAft>
                      </a:pPr>
                      <a:r>
                        <a:rPr lang="en-AU" sz="2000" b="1" dirty="0">
                          <a:effectLst/>
                          <a:latin typeface="+mj-lt"/>
                          <a:ea typeface="Times New Roman"/>
                        </a:rPr>
                        <a:t>	</a:t>
                      </a:r>
                      <a:r>
                        <a:rPr lang="en-AU" sz="2000" b="1" i="1" dirty="0" err="1">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file has to be retrieved with HOLD.</a:t>
                      </a:r>
                      <a:endParaRPr lang="en-US" sz="2000" dirty="0">
                        <a:effectLst/>
                        <a:latin typeface="+mj-lt"/>
                        <a:ea typeface="Times New Roman"/>
                      </a:endParaRPr>
                    </a:p>
                  </a:txBody>
                  <a:tcPr marL="68580" marR="68580" marT="0" marB="0">
                    <a:lnL>
                      <a:noFill/>
                    </a:lnL>
                    <a:lnR>
                      <a:noFill/>
                    </a:lnR>
                    <a:lnT>
                      <a:noFill/>
                    </a:lnT>
                    <a:lnB>
                      <a:noFill/>
                    </a:lnB>
                  </a:tcPr>
                </a:tc>
              </a:tr>
              <a:tr h="336550">
                <a:tc>
                  <a:txBody>
                    <a:bodyPr/>
                    <a:lstStyle/>
                    <a:p>
                      <a:pPr marL="0" marR="0" algn="just">
                        <a:spcBef>
                          <a:spcPts val="1200"/>
                        </a:spcBef>
                        <a:spcAft>
                          <a:spcPts val="1200"/>
                        </a:spcAft>
                      </a:pPr>
                      <a:r>
                        <a:rPr lang="en-AU" sz="2000" b="1" i="1" dirty="0" err="1" smtClean="0">
                          <a:effectLst/>
                          <a:latin typeface="+mj-lt"/>
                          <a:ea typeface="Times New Roman"/>
                        </a:rPr>
                        <a:t>labelerr</a:t>
                      </a:r>
                      <a:r>
                        <a:rPr lang="en-AU" sz="2000" b="1" i="1" dirty="0" smtClean="0">
                          <a:effectLst/>
                          <a:latin typeface="+mj-lt"/>
                          <a:ea typeface="Times New Roman"/>
                        </a:rPr>
                        <a:t> </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Label of an error routine in the program segment.</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23143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A record in fixed file storage is used for a specific purpose</a:t>
            </a:r>
            <a:r>
              <a:rPr lang="en-US" dirty="0" smtClean="0"/>
              <a:t>.</a:t>
            </a:r>
          </a:p>
          <a:p>
            <a:pPr marL="0" lvl="0" indent="0">
              <a:buNone/>
            </a:pPr>
            <a:endParaRPr lang="en-US" dirty="0"/>
          </a:p>
          <a:p>
            <a:pPr lvl="0"/>
            <a:r>
              <a:rPr lang="en-US" dirty="0"/>
              <a:t>An application program references a record in fixed file storage through the use of a record type (which is a value) and ordinal number (a relative number of a record within a specified record type). The z/TPF system translates this reference into a symbolic address</a:t>
            </a:r>
            <a:r>
              <a:rPr lang="en-US" dirty="0" smtClean="0"/>
              <a:t>.</a:t>
            </a:r>
          </a:p>
          <a:p>
            <a:pPr marL="0" lvl="0" indent="0">
              <a:buNone/>
            </a:pPr>
            <a:endParaRPr lang="en-US" dirty="0"/>
          </a:p>
          <a:p>
            <a:pPr lvl="0"/>
            <a:r>
              <a:rPr lang="en-US" dirty="0"/>
              <a:t>A program called </a:t>
            </a:r>
            <a:r>
              <a:rPr lang="en-US" b="1" dirty="0"/>
              <a:t>FACE</a:t>
            </a:r>
            <a:r>
              <a:rPr lang="en-US" dirty="0"/>
              <a:t> is used to convert the record type and ordinal number into a </a:t>
            </a:r>
            <a:r>
              <a:rPr lang="en-US" b="1" dirty="0"/>
              <a:t>symbolic file address</a:t>
            </a:r>
            <a:r>
              <a:rPr lang="en-US" dirty="0" smtClean="0"/>
              <a:t>.</a:t>
            </a:r>
          </a:p>
          <a:p>
            <a:pPr marL="0" lvl="0" indent="0">
              <a:buNone/>
            </a:pPr>
            <a:endParaRPr lang="en-US" dirty="0"/>
          </a:p>
          <a:p>
            <a:pPr lvl="0"/>
            <a:r>
              <a:rPr lang="en-US" dirty="0"/>
              <a:t>A miscellaneous file is a type of fixed file. The database administrator normally defines some miscellaneous fixed files on DASD with record types </a:t>
            </a:r>
            <a:r>
              <a:rPr lang="en-US" b="1" dirty="0"/>
              <a:t>#MISCS, #MISCL, and #MISC4</a:t>
            </a:r>
            <a:r>
              <a:rPr lang="en-US" dirty="0"/>
              <a:t>. The last character in the name identifies the size used for prime blocks in the </a:t>
            </a:r>
            <a:r>
              <a:rPr lang="en-US" dirty="0" err="1"/>
              <a:t>subfile</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Fixed File</a:t>
            </a:r>
            <a:endParaRPr lang="en-US" dirty="0"/>
          </a:p>
        </p:txBody>
      </p:sp>
    </p:spTree>
    <p:extLst>
      <p:ext uri="{BB962C8B-B14F-4D97-AF65-F5344CB8AC3E}">
        <p14:creationId xmlns:p14="http://schemas.microsoft.com/office/powerpoint/2010/main" val="151312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FIWHC</a:t>
            </a:r>
            <a:endParaRPr lang="en-US" dirty="0"/>
          </a:p>
        </p:txBody>
      </p:sp>
      <p:sp>
        <p:nvSpPr>
          <p:cNvPr id="3" name="Content Placeholder 2"/>
          <p:cNvSpPr>
            <a:spLocks noGrp="1"/>
          </p:cNvSpPr>
          <p:nvPr>
            <p:ph idx="1"/>
          </p:nvPr>
        </p:nvSpPr>
        <p:spPr/>
        <p:txBody>
          <a:bodyPr>
            <a:normAutofit/>
          </a:bodyPr>
          <a:lstStyle/>
          <a:p>
            <a:r>
              <a:rPr lang="en-AU" sz="2000" b="1" dirty="0"/>
              <a:t>C:</a:t>
            </a:r>
            <a:endParaRPr lang="en-US" sz="2000" dirty="0"/>
          </a:p>
          <a:p>
            <a:pPr marL="0" indent="0">
              <a:buNone/>
            </a:pPr>
            <a:r>
              <a:rPr lang="en-AU" sz="2000" b="1" i="1" dirty="0"/>
              <a:t>	</a:t>
            </a:r>
            <a:r>
              <a:rPr lang="en-AU" sz="2000" b="1" dirty="0" smtClean="0"/>
              <a:t>void       </a:t>
            </a:r>
            <a:r>
              <a:rPr lang="en-AU" sz="2000" b="1" dirty="0"/>
              <a:t>*</a:t>
            </a:r>
            <a:r>
              <a:rPr lang="en-AU" sz="2000" b="1" dirty="0" err="1"/>
              <a:t>fiwhc</a:t>
            </a:r>
            <a:r>
              <a:rPr lang="en-AU" sz="2000" b="1" dirty="0"/>
              <a:t>(</a:t>
            </a:r>
            <a:r>
              <a:rPr lang="en-AU" sz="2000" b="1" dirty="0" err="1"/>
              <a:t>enum</a:t>
            </a:r>
            <a:r>
              <a:rPr lang="en-AU" sz="2000" b="1" dirty="0"/>
              <a:t> </a:t>
            </a:r>
            <a:r>
              <a:rPr lang="en-AU" sz="2000" b="1" dirty="0" err="1"/>
              <a:t>t_lvl</a:t>
            </a:r>
            <a:r>
              <a:rPr lang="en-AU" sz="2000" b="1" dirty="0"/>
              <a:t> level);</a:t>
            </a:r>
            <a:endParaRPr lang="en-US" sz="2000" b="1" dirty="0"/>
          </a:p>
          <a:p>
            <a:endParaRPr lang="en-US" sz="2000" dirty="0" smtClean="0"/>
          </a:p>
          <a:p>
            <a:endParaRPr lang="en-US" sz="2000" dirty="0" smtClean="0"/>
          </a:p>
          <a:p>
            <a:endParaRPr lang="en-US" sz="2000" dirty="0"/>
          </a:p>
          <a:p>
            <a:endParaRPr lang="en-US" sz="2000" dirty="0"/>
          </a:p>
          <a:p>
            <a:endParaRPr lang="en-AU" sz="2000" b="1" i="1" dirty="0" smtClean="0"/>
          </a:p>
          <a:p>
            <a:endParaRPr lang="en-AU" sz="2000" b="1" i="1" dirty="0"/>
          </a:p>
          <a:p>
            <a:r>
              <a:rPr lang="en-AU" sz="2000" b="1" i="1" dirty="0" smtClean="0"/>
              <a:t>Other </a:t>
            </a:r>
            <a:r>
              <a:rPr lang="en-AU" sz="2000" b="1" i="1" dirty="0"/>
              <a:t>variants in C</a:t>
            </a:r>
            <a:r>
              <a:rPr lang="en-AU" sz="2000" b="1" i="1" dirty="0" smtClean="0"/>
              <a:t>:</a:t>
            </a:r>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088164493"/>
              </p:ext>
            </p:extLst>
          </p:nvPr>
        </p:nvGraphicFramePr>
        <p:xfrm>
          <a:off x="1219200" y="2514600"/>
          <a:ext cx="6705600" cy="1828800"/>
        </p:xfrm>
        <a:graphic>
          <a:graphicData uri="http://schemas.openxmlformats.org/drawingml/2006/table">
            <a:tbl>
              <a:tblPr firstRow="1" firstCol="1" bandRow="1"/>
              <a:tblGrid>
                <a:gridCol w="1219063"/>
                <a:gridCol w="5486537"/>
              </a:tblGrid>
              <a:tr h="336550">
                <a:tc>
                  <a:txBody>
                    <a:bodyPr/>
                    <a:lstStyle/>
                    <a:p>
                      <a:pPr marL="0" marR="0" algn="just">
                        <a:spcBef>
                          <a:spcPts val="1200"/>
                        </a:spcBef>
                        <a:spcAft>
                          <a:spcPts val="1200"/>
                        </a:spcAft>
                      </a:pPr>
                      <a:r>
                        <a:rPr lang="en-AU" sz="2000" b="1" i="1" dirty="0" smtClean="0">
                          <a:effectLst/>
                          <a:latin typeface="Arial"/>
                          <a:ea typeface="Times New Roman"/>
                        </a:rPr>
                        <a:t>level</a:t>
                      </a:r>
                      <a:endParaRPr lang="en-US" sz="2000" dirty="0">
                        <a:effectLst/>
                        <a:latin typeface="Arial"/>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solidFill>
                            <a:srgbClr val="000000"/>
                          </a:solidFill>
                          <a:effectLst/>
                          <a:latin typeface="Arial"/>
                          <a:ea typeface="Times New Roman"/>
                        </a:rPr>
                        <a:t>One of 16 possible values representing a valid data level from the enumeration type </a:t>
                      </a:r>
                      <a:r>
                        <a:rPr lang="en-AU" sz="2000" i="1" dirty="0" err="1">
                          <a:effectLst/>
                          <a:latin typeface="Arial"/>
                          <a:ea typeface="Times New Roman"/>
                        </a:rPr>
                        <a:t>t_lvl</a:t>
                      </a:r>
                      <a:r>
                        <a:rPr lang="en-AU" sz="2000" dirty="0">
                          <a:solidFill>
                            <a:srgbClr val="000000"/>
                          </a:solidFill>
                          <a:effectLst/>
                          <a:latin typeface="Arial"/>
                          <a:ea typeface="Times New Roman"/>
                        </a:rPr>
                        <a:t>, expressed as </a:t>
                      </a:r>
                      <a:r>
                        <a:rPr lang="en-AU" sz="2000" dirty="0" err="1">
                          <a:solidFill>
                            <a:srgbClr val="000000"/>
                          </a:solidFill>
                          <a:effectLst/>
                          <a:latin typeface="Arial"/>
                          <a:ea typeface="Times New Roman"/>
                        </a:rPr>
                        <a:t>D</a:t>
                      </a:r>
                      <a:r>
                        <a:rPr lang="en-AU" sz="2000" i="1" dirty="0" err="1">
                          <a:solidFill>
                            <a:srgbClr val="000000"/>
                          </a:solidFill>
                          <a:effectLst/>
                          <a:latin typeface="Arial"/>
                          <a:ea typeface="Times New Roman"/>
                        </a:rPr>
                        <a:t>x</a:t>
                      </a:r>
                      <a:r>
                        <a:rPr lang="en-AU" sz="2000" dirty="0">
                          <a:solidFill>
                            <a:srgbClr val="000000"/>
                          </a:solidFill>
                          <a:effectLst/>
                          <a:latin typeface="Arial"/>
                          <a:ea typeface="Times New Roman"/>
                        </a:rPr>
                        <a:t>, where </a:t>
                      </a:r>
                      <a:r>
                        <a:rPr lang="en-AU" sz="2000" i="1" dirty="0">
                          <a:solidFill>
                            <a:srgbClr val="000000"/>
                          </a:solidFill>
                          <a:effectLst/>
                          <a:latin typeface="Arial"/>
                          <a:ea typeface="Times New Roman"/>
                        </a:rPr>
                        <a:t>x</a:t>
                      </a:r>
                      <a:r>
                        <a:rPr lang="en-AU" sz="2000" dirty="0">
                          <a:solidFill>
                            <a:srgbClr val="000000"/>
                          </a:solidFill>
                          <a:effectLst/>
                          <a:latin typeface="Arial"/>
                          <a:ea typeface="Times New Roman"/>
                        </a:rPr>
                        <a:t> represents the hexadecimal number of the level (0–F). The data record being retrieved is attached to this level.</a:t>
                      </a:r>
                      <a:endParaRPr lang="en-US" sz="2000" dirty="0">
                        <a:effectLst/>
                        <a:latin typeface="Arial"/>
                        <a:ea typeface="Times New Roman"/>
                      </a:endParaRPr>
                    </a:p>
                  </a:txBody>
                  <a:tcPr marL="68580" marR="68580" marT="0" marB="0">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34310309"/>
              </p:ext>
            </p:extLst>
          </p:nvPr>
        </p:nvGraphicFramePr>
        <p:xfrm>
          <a:off x="1143000" y="5257800"/>
          <a:ext cx="6934200" cy="304800"/>
        </p:xfrm>
        <a:graphic>
          <a:graphicData uri="http://schemas.openxmlformats.org/drawingml/2006/table">
            <a:tbl>
              <a:tblPr firstRow="1" firstCol="1" bandRow="1"/>
              <a:tblGrid>
                <a:gridCol w="1258850"/>
                <a:gridCol w="5675350"/>
              </a:tblGrid>
              <a:tr h="304800">
                <a:tc>
                  <a:txBody>
                    <a:bodyPr/>
                    <a:lstStyle/>
                    <a:p>
                      <a:pPr marL="0" marR="0" algn="r">
                        <a:spcBef>
                          <a:spcPts val="600"/>
                        </a:spcBef>
                        <a:spcAft>
                          <a:spcPts val="600"/>
                        </a:spcAft>
                      </a:pPr>
                      <a:r>
                        <a:rPr lang="en-AU" sz="2000" b="1" i="1" dirty="0">
                          <a:effectLst/>
                          <a:latin typeface="+mj-lt"/>
                          <a:ea typeface="Times New Roman"/>
                        </a:rPr>
                        <a:t>void</a:t>
                      </a:r>
                      <a:endParaRPr lang="en-US" sz="2000" dirty="0">
                        <a:effectLst/>
                        <a:latin typeface="+mj-lt"/>
                        <a:ea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a:t>
                      </a:r>
                      <a:r>
                        <a:rPr lang="en-AU" sz="2000" dirty="0" err="1">
                          <a:effectLst/>
                          <a:latin typeface="+mj-lt"/>
                          <a:ea typeface="Times New Roman"/>
                        </a:rPr>
                        <a:t>fiwhc_ext</a:t>
                      </a:r>
                      <a:r>
                        <a:rPr lang="en-AU" sz="2000" dirty="0">
                          <a:effectLst/>
                          <a:latin typeface="+mj-lt"/>
                          <a:ea typeface="Times New Roman"/>
                        </a:rPr>
                        <a:t>(</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t_lvl</a:t>
                      </a:r>
                      <a:r>
                        <a:rPr lang="en-AU" sz="2000" dirty="0">
                          <a:effectLst/>
                          <a:latin typeface="+mj-lt"/>
                          <a:ea typeface="Times New Roman"/>
                        </a:rPr>
                        <a:t> level, unsigned </a:t>
                      </a:r>
                      <a:r>
                        <a:rPr lang="en-AU" sz="2000" dirty="0" err="1">
                          <a:effectLst/>
                          <a:latin typeface="+mj-lt"/>
                          <a:ea typeface="Times New Roman"/>
                        </a:rPr>
                        <a:t>int</a:t>
                      </a:r>
                      <a:r>
                        <a:rPr lang="en-AU" sz="2000" dirty="0">
                          <a:effectLst/>
                          <a:latin typeface="+mj-lt"/>
                          <a:ea typeface="Times New Roman"/>
                        </a:rPr>
                        <a:t> </a:t>
                      </a:r>
                      <a:r>
                        <a:rPr lang="en-AU" sz="2000" dirty="0" err="1">
                          <a:effectLst/>
                          <a:latin typeface="+mj-lt"/>
                          <a:ea typeface="Times New Roman"/>
                        </a:rPr>
                        <a:t>ext</a:t>
                      </a:r>
                      <a:r>
                        <a:rPr lang="en-AU" sz="2000" dirty="0">
                          <a:effectLst/>
                          <a:latin typeface="+mj-lt"/>
                          <a:ea typeface="Times New Roman"/>
                        </a:rPr>
                        <a: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67893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FIWHC</a:t>
            </a:r>
            <a:endParaRPr lang="en-US" dirty="0"/>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AU" b="1" dirty="0"/>
              <a:t>Entry Conditions:</a:t>
            </a:r>
            <a:endParaRPr lang="en-US" dirty="0"/>
          </a:p>
          <a:p>
            <a:pPr lvl="1"/>
            <a:r>
              <a:rPr lang="en-AU" sz="3300" dirty="0"/>
              <a:t>The core block must not be present in the specified level.</a:t>
            </a:r>
            <a:endParaRPr lang="en-US" sz="3300" dirty="0"/>
          </a:p>
          <a:p>
            <a:pPr lvl="1"/>
            <a:r>
              <a:rPr lang="en-AU" sz="3300" dirty="0"/>
              <a:t>A file address, RID and RCC must be contained in the FARW for the specified data level.</a:t>
            </a:r>
            <a:endParaRPr lang="en-US" sz="3300" dirty="0"/>
          </a:p>
          <a:p>
            <a:pPr lvl="1"/>
            <a:r>
              <a:rPr lang="en-AU" sz="3300" dirty="0"/>
              <a:t>The ECB must not be holding the record already</a:t>
            </a:r>
            <a:r>
              <a:rPr lang="en-AU" sz="3300" dirty="0" smtClean="0"/>
              <a:t>.</a:t>
            </a:r>
          </a:p>
          <a:p>
            <a:r>
              <a:rPr lang="en-AU" b="1" dirty="0"/>
              <a:t>Return Conditions:</a:t>
            </a:r>
            <a:endParaRPr lang="en-US" dirty="0"/>
          </a:p>
          <a:p>
            <a:r>
              <a:rPr lang="en-AU" b="1" dirty="0"/>
              <a:t>Assembler:</a:t>
            </a:r>
            <a:endParaRPr lang="en-US" dirty="0"/>
          </a:p>
          <a:p>
            <a:pPr lvl="1"/>
            <a:r>
              <a:rPr lang="en-AU" dirty="0"/>
              <a:t>The contents of CBRW are unchanged and the FARW is unchanged.</a:t>
            </a:r>
            <a:endParaRPr lang="en-US" dirty="0"/>
          </a:p>
          <a:p>
            <a:pPr lvl="1"/>
            <a:r>
              <a:rPr lang="en-AU" dirty="0"/>
              <a:t>On successful retrieval, CE1HLD counter is incremented by 1.</a:t>
            </a:r>
            <a:endParaRPr lang="en-US" dirty="0"/>
          </a:p>
          <a:p>
            <a:pPr lvl="1"/>
            <a:r>
              <a:rPr lang="en-AU" dirty="0"/>
              <a:t>All pending I/O operations, including this request, are completed for this ECB.</a:t>
            </a:r>
            <a:endParaRPr lang="en-US" dirty="0"/>
          </a:p>
          <a:p>
            <a:pPr lvl="1"/>
            <a:r>
              <a:rPr lang="en-AU" dirty="0"/>
              <a:t>Register R14 and register R15 contents are unknown.</a:t>
            </a:r>
            <a:endParaRPr lang="en-US" dirty="0"/>
          </a:p>
          <a:p>
            <a:pPr lvl="1"/>
            <a:r>
              <a:rPr lang="en-AU" dirty="0"/>
              <a:t>All other registers are preserved over this macro call.           </a:t>
            </a:r>
            <a:endParaRPr lang="en-US" dirty="0"/>
          </a:p>
          <a:p>
            <a:r>
              <a:rPr lang="en-AU" b="1" dirty="0"/>
              <a:t>C:</a:t>
            </a:r>
            <a:endParaRPr lang="en-US" dirty="0"/>
          </a:p>
          <a:p>
            <a:pPr lvl="1"/>
            <a:r>
              <a:rPr lang="en-AU" dirty="0"/>
              <a:t>Pointer to the working storage block containing the retrieved record image.</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22957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FIWHC</a:t>
            </a:r>
            <a:endParaRPr lang="en-US" dirty="0"/>
          </a:p>
        </p:txBody>
      </p:sp>
      <p:sp>
        <p:nvSpPr>
          <p:cNvPr id="3" name="Content Placeholder 2"/>
          <p:cNvSpPr>
            <a:spLocks noGrp="1"/>
          </p:cNvSpPr>
          <p:nvPr>
            <p:ph idx="1"/>
          </p:nvPr>
        </p:nvSpPr>
        <p:spPr/>
        <p:txBody>
          <a:bodyPr>
            <a:noAutofit/>
          </a:bodyPr>
          <a:lstStyle/>
          <a:p>
            <a:r>
              <a:rPr lang="en-AU" sz="2000" b="1" dirty="0"/>
              <a:t>Exception: </a:t>
            </a:r>
            <a:endParaRPr lang="en-AU" sz="2000" b="1" dirty="0" smtClean="0"/>
          </a:p>
          <a:p>
            <a:endParaRPr lang="en-AU" sz="2000" b="1" dirty="0"/>
          </a:p>
          <a:p>
            <a:endParaRPr lang="en-AU" sz="2000" b="1" dirty="0" smtClean="0"/>
          </a:p>
          <a:p>
            <a:endParaRPr lang="en-AU" sz="2000" b="1" dirty="0" smtClean="0"/>
          </a:p>
          <a:p>
            <a:endParaRPr lang="en-AU" sz="2000" b="1" dirty="0"/>
          </a:p>
          <a:p>
            <a:endParaRPr lang="en-AU" sz="2000" b="1" dirty="0" smtClean="0"/>
          </a:p>
          <a:p>
            <a:pPr marL="0" indent="0">
              <a:buNone/>
            </a:pPr>
            <a:endParaRPr lang="en-AU" sz="2000" b="1" dirty="0" smtClean="0"/>
          </a:p>
          <a:p>
            <a:r>
              <a:rPr lang="en-AU" sz="2000" b="1" dirty="0"/>
              <a:t>Programming Consideration: </a:t>
            </a:r>
            <a:endParaRPr lang="en-US" sz="2000" dirty="0"/>
          </a:p>
          <a:p>
            <a:pPr lvl="1"/>
            <a:r>
              <a:rPr lang="en-AU" sz="1800" dirty="0"/>
              <a:t>Prefer FIWHC instead of FINHC and WAITC</a:t>
            </a:r>
            <a:r>
              <a:rPr lang="en-AU" sz="1800" dirty="0" smtClean="0"/>
              <a:t>.</a:t>
            </a: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60393771"/>
              </p:ext>
            </p:extLst>
          </p:nvPr>
        </p:nvGraphicFramePr>
        <p:xfrm>
          <a:off x="838200" y="2209800"/>
          <a:ext cx="7162800" cy="1752600"/>
        </p:xfrm>
        <a:graphic>
          <a:graphicData uri="http://schemas.openxmlformats.org/drawingml/2006/table">
            <a:tbl>
              <a:tblPr firstRow="1" firstCol="1" bandRow="1"/>
              <a:tblGrid>
                <a:gridCol w="1300351"/>
                <a:gridCol w="5862449"/>
              </a:tblGrid>
              <a:tr h="350520">
                <a:tc>
                  <a:txBody>
                    <a:bodyPr/>
                    <a:lstStyle/>
                    <a:p>
                      <a:pPr marL="0" marR="0" algn="just">
                        <a:spcBef>
                          <a:spcPts val="1200"/>
                        </a:spcBef>
                        <a:spcAft>
                          <a:spcPts val="600"/>
                        </a:spcAft>
                      </a:pPr>
                      <a:r>
                        <a:rPr lang="en-AU" sz="2000" b="1" dirty="0" smtClean="0">
                          <a:effectLst/>
                          <a:latin typeface="+mj-lt"/>
                          <a:ea typeface="Times New Roman"/>
                        </a:rPr>
                        <a:t>        </a:t>
                      </a:r>
                      <a:r>
                        <a:rPr lang="en-AU" sz="2000" b="1" i="1" dirty="0">
                          <a:effectLst/>
                          <a:latin typeface="+mj-lt"/>
                          <a:ea typeface="Times New Roman"/>
                        </a:rPr>
                        <a:t>CTL 21</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0"/>
                        </a:spcBef>
                        <a:spcAft>
                          <a:spcPts val="600"/>
                        </a:spcAft>
                      </a:pPr>
                      <a:r>
                        <a:rPr lang="en-AU" sz="2000" dirty="0">
                          <a:effectLst/>
                          <a:latin typeface="+mj-lt"/>
                          <a:ea typeface="Times New Roman"/>
                        </a:rPr>
                        <a:t>Record hold table full ( catastrophic error).</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50520">
                <a:tc>
                  <a:txBody>
                    <a:bodyPr/>
                    <a:lstStyle/>
                    <a:p>
                      <a:pPr marL="0" marR="0" algn="just">
                        <a:spcBef>
                          <a:spcPts val="1200"/>
                        </a:spcBef>
                        <a:spcAft>
                          <a:spcPts val="600"/>
                        </a:spcAft>
                      </a:pPr>
                      <a:r>
                        <a:rPr lang="en-AU" sz="2000" b="1" i="1" dirty="0" smtClean="0">
                          <a:effectLst/>
                          <a:latin typeface="+mj-lt"/>
                          <a:ea typeface="Times New Roman"/>
                        </a:rPr>
                        <a:t>        </a:t>
                      </a:r>
                      <a:r>
                        <a:rPr lang="en-AU" sz="2000" b="1" i="1" dirty="0">
                          <a:effectLst/>
                          <a:latin typeface="+mj-lt"/>
                          <a:ea typeface="Times New Roman"/>
                        </a:rPr>
                        <a:t>CTL 22</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FIND issued on data level already holding a block.</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50520">
                <a:tc>
                  <a:txBody>
                    <a:bodyPr/>
                    <a:lstStyle/>
                    <a:p>
                      <a:pPr marL="0" marR="0" algn="just">
                        <a:spcBef>
                          <a:spcPts val="1200"/>
                        </a:spcBef>
                        <a:spcAft>
                          <a:spcPts val="600"/>
                        </a:spcAft>
                      </a:pPr>
                      <a:r>
                        <a:rPr lang="en-AU" sz="2000" b="1" i="1" dirty="0" smtClean="0">
                          <a:effectLst/>
                          <a:latin typeface="+mj-lt"/>
                          <a:ea typeface="Times New Roman"/>
                        </a:rPr>
                        <a:t>       </a:t>
                      </a:r>
                      <a:r>
                        <a:rPr lang="en-AU" sz="2000" b="1" i="1" dirty="0">
                          <a:effectLst/>
                          <a:latin typeface="+mj-lt"/>
                          <a:ea typeface="Times New Roman"/>
                        </a:rPr>
                        <a:t>CTL 2D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Zero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50520">
                <a:tc>
                  <a:txBody>
                    <a:bodyPr/>
                    <a:lstStyle/>
                    <a:p>
                      <a:pPr marL="0" marR="0" algn="just">
                        <a:spcBef>
                          <a:spcPts val="1200"/>
                        </a:spcBef>
                        <a:spcAft>
                          <a:spcPts val="600"/>
                        </a:spcAft>
                      </a:pPr>
                      <a:r>
                        <a:rPr lang="en-AU" sz="2000" b="1" i="1" dirty="0" smtClean="0">
                          <a:effectLst/>
                          <a:latin typeface="+mj-lt"/>
                          <a:ea typeface="Times New Roman"/>
                        </a:rPr>
                        <a:t>        </a:t>
                      </a:r>
                      <a:r>
                        <a:rPr lang="en-AU" sz="2000" b="1" i="1" dirty="0">
                          <a:effectLst/>
                          <a:latin typeface="+mj-lt"/>
                          <a:ea typeface="Times New Roman"/>
                        </a:rPr>
                        <a:t>CTL 35</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0"/>
                        </a:spcBef>
                        <a:spcAft>
                          <a:spcPts val="600"/>
                        </a:spcAft>
                      </a:pPr>
                      <a:r>
                        <a:rPr lang="en-AU" sz="2000">
                          <a:effectLst/>
                          <a:latin typeface="+mj-lt"/>
                          <a:ea typeface="Times New Roman"/>
                        </a:rPr>
                        <a:t>Attempt to hold same record more than once.</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50520">
                <a:tc>
                  <a:txBody>
                    <a:bodyPr/>
                    <a:lstStyle/>
                    <a:p>
                      <a:pPr marL="0" marR="0" algn="just">
                        <a:spcBef>
                          <a:spcPts val="1200"/>
                        </a:spcBef>
                        <a:spcAft>
                          <a:spcPts val="600"/>
                        </a:spcAft>
                      </a:pPr>
                      <a:r>
                        <a:rPr lang="en-AU" sz="2000" b="1" i="1" dirty="0" smtClean="0">
                          <a:effectLst/>
                          <a:latin typeface="+mj-lt"/>
                          <a:ea typeface="Times New Roman"/>
                        </a:rPr>
                        <a:t>        </a:t>
                      </a:r>
                      <a:r>
                        <a:rPr lang="en-AU" sz="2000" b="1" i="1" dirty="0">
                          <a:effectLst/>
                          <a:latin typeface="+mj-lt"/>
                          <a:ea typeface="Times New Roman"/>
                        </a:rPr>
                        <a:t>CTL FC</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ECB attempts to hold more than 256 macros.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73670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FIWHC</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Rectangle 5"/>
          <p:cNvSpPr/>
          <p:nvPr/>
        </p:nvSpPr>
        <p:spPr>
          <a:xfrm>
            <a:off x="1066800" y="1597139"/>
            <a:ext cx="7162800" cy="3108543"/>
          </a:xfrm>
          <a:prstGeom prst="rect">
            <a:avLst/>
          </a:prstGeom>
        </p:spPr>
        <p:txBody>
          <a:bodyPr wrap="square">
            <a:spAutoFit/>
          </a:bodyPr>
          <a:lstStyle/>
          <a:p>
            <a:r>
              <a:rPr lang="en-AU" sz="2000" b="1" dirty="0"/>
              <a:t>Example:</a:t>
            </a:r>
            <a:endParaRPr lang="en-US" sz="2000" dirty="0"/>
          </a:p>
          <a:p>
            <a:r>
              <a:rPr lang="en-AU" sz="2000" b="1" dirty="0"/>
              <a:t>Assembler:  </a:t>
            </a:r>
            <a:endParaRPr lang="en-US" sz="2000" dirty="0"/>
          </a:p>
          <a:p>
            <a:r>
              <a:rPr lang="en-AU" sz="2000" dirty="0"/>
              <a:t>	</a:t>
            </a:r>
            <a:r>
              <a:rPr lang="en-AU" sz="2000" dirty="0">
                <a:latin typeface="Courier New" panose="02070309020205020404" pitchFamily="49" charset="0"/>
                <a:cs typeface="Courier New" panose="02070309020205020404" pitchFamily="49" charset="0"/>
              </a:rPr>
              <a:t>FIWHC D7          </a:t>
            </a:r>
            <a:r>
              <a:rPr lang="en-AU" sz="2000" i="1" dirty="0"/>
              <a:t>Finds file and puts Core block on CE1CR7 with HOLD and wait  for I/O to complete.</a:t>
            </a:r>
            <a:r>
              <a:rPr lang="en-AU" sz="2000" dirty="0"/>
              <a:t>      </a:t>
            </a:r>
            <a:endParaRPr lang="en-US" sz="2000" dirty="0"/>
          </a:p>
          <a:p>
            <a:r>
              <a:rPr lang="en-AU" sz="2000" b="1" dirty="0"/>
              <a:t>C:</a:t>
            </a:r>
            <a:endParaRPr lang="en-US" sz="2000" dirty="0"/>
          </a:p>
          <a:p>
            <a:r>
              <a:rPr lang="en-AU" sz="2000" dirty="0"/>
              <a:t>	</a:t>
            </a:r>
            <a:r>
              <a:rPr lang="en-AU" sz="2000" dirty="0" err="1">
                <a:latin typeface="Courier New" panose="02070309020205020404" pitchFamily="49" charset="0"/>
                <a:cs typeface="Courier New" panose="02070309020205020404" pitchFamily="49" charset="0"/>
              </a:rPr>
              <a:t>struct</a:t>
            </a:r>
            <a:r>
              <a:rPr lang="en-AU" sz="2000" dirty="0">
                <a:latin typeface="Courier New" panose="02070309020205020404" pitchFamily="49" charset="0"/>
                <a:cs typeface="Courier New" panose="02070309020205020404" pitchFamily="49" charset="0"/>
              </a:rPr>
              <a:t> im0im *</a:t>
            </a:r>
            <a:r>
              <a:rPr lang="en-AU" sz="2000" dirty="0" err="1">
                <a:latin typeface="Courier New" panose="02070309020205020404" pitchFamily="49" charset="0"/>
                <a:cs typeface="Courier New" panose="02070309020205020404" pitchFamily="49" charset="0"/>
              </a:rPr>
              <a:t>inm</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r>
              <a:rPr lang="en-AU" sz="2000" dirty="0">
                <a:latin typeface="Courier New" panose="02070309020205020404" pitchFamily="49" charset="0"/>
                <a:cs typeface="Courier New" panose="02070309020205020404" pitchFamily="49" charset="0"/>
              </a:rPr>
              <a:t>     </a:t>
            </a:r>
            <a:r>
              <a:rPr lang="en-AU" sz="2000" dirty="0" smtClean="0">
                <a:latin typeface="Courier New" panose="02070309020205020404" pitchFamily="49" charset="0"/>
                <a:cs typeface="Courier New" panose="02070309020205020404" pitchFamily="49" charset="0"/>
              </a:rPr>
              <a:t> </a:t>
            </a:r>
            <a:r>
              <a:rPr lang="en-AU" sz="2000" dirty="0" err="1" smtClean="0">
                <a:latin typeface="Courier New" panose="02070309020205020404" pitchFamily="49" charset="0"/>
                <a:cs typeface="Courier New" panose="02070309020205020404" pitchFamily="49" charset="0"/>
              </a:rPr>
              <a:t>inm</a:t>
            </a:r>
            <a:r>
              <a:rPr lang="en-AU" sz="2000" dirty="0" smtClean="0">
                <a:latin typeface="Courier New" panose="02070309020205020404" pitchFamily="49" charset="0"/>
                <a:cs typeface="Courier New" panose="02070309020205020404" pitchFamily="49" charset="0"/>
              </a:rPr>
              <a:t> </a:t>
            </a: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fiwhc</a:t>
            </a:r>
            <a:r>
              <a:rPr lang="en-AU" sz="2000" dirty="0">
                <a:latin typeface="Courier New" panose="02070309020205020404" pitchFamily="49" charset="0"/>
                <a:cs typeface="Courier New" panose="02070309020205020404" pitchFamily="49" charset="0"/>
              </a:rPr>
              <a:t>(D7); </a:t>
            </a:r>
            <a:r>
              <a:rPr lang="en-AU" sz="2000" dirty="0" smtClean="0">
                <a:latin typeface="Courier New" panose="02070309020205020404" pitchFamily="49" charset="0"/>
                <a:cs typeface="Courier New" panose="02070309020205020404" pitchFamily="49" charset="0"/>
              </a:rPr>
              <a:t>         </a:t>
            </a:r>
            <a:r>
              <a:rPr lang="en-AU" sz="2000" i="1" dirty="0" smtClean="0"/>
              <a:t>Finds </a:t>
            </a:r>
            <a:r>
              <a:rPr lang="en-AU" sz="2000" i="1" dirty="0"/>
              <a:t>file and puts Core block on </a:t>
            </a:r>
            <a:r>
              <a:rPr lang="en-AU" sz="2000" i="1" dirty="0" smtClean="0"/>
              <a:t>  CE1CR7 </a:t>
            </a:r>
            <a:r>
              <a:rPr lang="en-AU" sz="2000" i="1" dirty="0"/>
              <a:t>with </a:t>
            </a:r>
            <a:r>
              <a:rPr lang="en-AU" sz="2000" i="1" dirty="0" smtClean="0"/>
              <a:t> HOLD </a:t>
            </a:r>
            <a:r>
              <a:rPr lang="en-AU" sz="2000" i="1" dirty="0"/>
              <a:t>and </a:t>
            </a:r>
            <a:r>
              <a:rPr lang="en-AU" sz="2000" i="1" dirty="0" smtClean="0"/>
              <a:t>wait  </a:t>
            </a:r>
            <a:r>
              <a:rPr lang="en-AU" sz="2000" i="1" dirty="0"/>
              <a:t>for I/O to complete</a:t>
            </a:r>
            <a:r>
              <a:rPr lang="en-AU" sz="2000" dirty="0"/>
              <a:t>.</a:t>
            </a:r>
            <a:endParaRPr lang="en-US" sz="2000" dirty="0"/>
          </a:p>
          <a:p>
            <a:endParaRPr lang="en-US" dirty="0"/>
          </a:p>
          <a:p>
            <a:endParaRPr lang="en-US" dirty="0"/>
          </a:p>
        </p:txBody>
      </p:sp>
    </p:spTree>
    <p:extLst>
      <p:ext uri="{BB962C8B-B14F-4D97-AF65-F5344CB8AC3E}">
        <p14:creationId xmlns:p14="http://schemas.microsoft.com/office/powerpoint/2010/main" val="82195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FILEC</a:t>
            </a:r>
            <a:endParaRPr lang="en-US" dirty="0"/>
          </a:p>
        </p:txBody>
      </p:sp>
      <p:sp>
        <p:nvSpPr>
          <p:cNvPr id="3" name="Content Placeholder 2"/>
          <p:cNvSpPr>
            <a:spLocks noGrp="1"/>
          </p:cNvSpPr>
          <p:nvPr>
            <p:ph idx="1"/>
          </p:nvPr>
        </p:nvSpPr>
        <p:spPr/>
        <p:txBody>
          <a:bodyPr>
            <a:normAutofit/>
          </a:bodyPr>
          <a:lstStyle/>
          <a:p>
            <a:pPr marL="342900" lvl="2" indent="-342900"/>
            <a:r>
              <a:rPr lang="en-AU" sz="2000" b="1" dirty="0"/>
              <a:t>FILEC – File a Record</a:t>
            </a:r>
            <a:endParaRPr lang="en-US" sz="2000" b="1" u="sng" dirty="0"/>
          </a:p>
          <a:p>
            <a:r>
              <a:rPr lang="en-AU" sz="2000" dirty="0"/>
              <a:t>FILEC writes a file working copy in core to file and releases the core block</a:t>
            </a:r>
            <a:r>
              <a:rPr lang="en-AU" sz="2000" dirty="0" smtClean="0"/>
              <a:t>.</a:t>
            </a:r>
          </a:p>
          <a:p>
            <a:r>
              <a:rPr lang="en-AU" sz="2000" b="1" dirty="0"/>
              <a:t>Syntax</a:t>
            </a:r>
            <a:r>
              <a:rPr lang="en-AU" sz="2000" b="1" dirty="0" smtClean="0"/>
              <a:t>: </a:t>
            </a:r>
            <a:endParaRPr lang="en-US" sz="2000" dirty="0"/>
          </a:p>
          <a:p>
            <a:r>
              <a:rPr lang="en-AU" sz="2000" b="1" dirty="0" smtClean="0"/>
              <a:t> Assembler</a:t>
            </a:r>
            <a:r>
              <a:rPr lang="en-AU" sz="2000" b="1" dirty="0"/>
              <a:t>:</a:t>
            </a:r>
            <a:endParaRPr lang="en-US" sz="2000" dirty="0"/>
          </a:p>
          <a:p>
            <a:pPr marL="0" indent="0">
              <a:buNone/>
            </a:pPr>
            <a:r>
              <a:rPr lang="en-AU" sz="2000" b="1" dirty="0" smtClean="0"/>
              <a:t>            FILEC </a:t>
            </a:r>
            <a:r>
              <a:rPr lang="en-AU" sz="2000" b="1" dirty="0" err="1" smtClean="0"/>
              <a:t>Dn</a:t>
            </a:r>
            <a:endParaRPr lang="en-AU" sz="2000" b="1" dirty="0"/>
          </a:p>
          <a:p>
            <a:pPr marL="0" indent="0">
              <a:buNone/>
            </a:pPr>
            <a:endParaRPr lang="en-AU" sz="2000" b="1" i="1" dirty="0" smtClean="0"/>
          </a:p>
          <a:p>
            <a:r>
              <a:rPr lang="en-AU" sz="2000" b="1" dirty="0" smtClean="0"/>
              <a:t>C</a:t>
            </a:r>
            <a:r>
              <a:rPr lang="en-AU" sz="2000" b="1" dirty="0"/>
              <a:t>:</a:t>
            </a:r>
            <a:endParaRPr lang="en-US" sz="2000" dirty="0"/>
          </a:p>
          <a:p>
            <a:pPr marL="0" indent="0">
              <a:buNone/>
            </a:pPr>
            <a:r>
              <a:rPr lang="en-AU" sz="2000" b="1" i="1" dirty="0"/>
              <a:t>	</a:t>
            </a:r>
            <a:r>
              <a:rPr lang="en-AU" sz="2000" b="1" dirty="0"/>
              <a:t>void </a:t>
            </a:r>
            <a:r>
              <a:rPr lang="en-AU" sz="2000" b="1" dirty="0" err="1"/>
              <a:t>filec</a:t>
            </a:r>
            <a:r>
              <a:rPr lang="en-AU" sz="2000" b="1" dirty="0"/>
              <a:t>(</a:t>
            </a:r>
            <a:r>
              <a:rPr lang="en-AU" sz="2000" b="1" dirty="0" err="1"/>
              <a:t>enum</a:t>
            </a:r>
            <a:r>
              <a:rPr lang="en-AU" sz="2000" b="1" dirty="0"/>
              <a:t> </a:t>
            </a:r>
            <a:r>
              <a:rPr lang="en-AU" sz="2000" b="1" dirty="0" err="1"/>
              <a:t>t_lvl</a:t>
            </a:r>
            <a:r>
              <a:rPr lang="en-AU" sz="2000" b="1" dirty="0"/>
              <a:t> level</a:t>
            </a:r>
            <a:r>
              <a:rPr lang="en-AU" sz="2000" b="1" dirty="0" smtClean="0"/>
              <a:t>);</a:t>
            </a:r>
          </a:p>
          <a:p>
            <a:pPr marL="0" indent="0">
              <a:buNone/>
            </a:pPr>
            <a:endParaRPr lang="en-US" sz="2000" dirty="0"/>
          </a:p>
          <a:p>
            <a:pPr marL="0" indent="0">
              <a:buNone/>
            </a:pPr>
            <a:endParaRPr lang="en-AU" sz="2000" b="1" i="1" dirty="0"/>
          </a:p>
          <a:p>
            <a:pPr marL="0" indent="0">
              <a:buNone/>
            </a:pPr>
            <a:endParaRPr lang="en-AU" sz="2000" dirty="0" smtClean="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938092087"/>
              </p:ext>
            </p:extLst>
          </p:nvPr>
        </p:nvGraphicFramePr>
        <p:xfrm>
          <a:off x="1143000" y="3429000"/>
          <a:ext cx="6934199" cy="609600"/>
        </p:xfrm>
        <a:graphic>
          <a:graphicData uri="http://schemas.openxmlformats.org/drawingml/2006/table">
            <a:tbl>
              <a:tblPr firstRow="1" firstCol="1" bandRow="1"/>
              <a:tblGrid>
                <a:gridCol w="1282410"/>
                <a:gridCol w="5651789"/>
              </a:tblGrid>
              <a:tr h="336550">
                <a:tc>
                  <a:txBody>
                    <a:bodyPr/>
                    <a:lstStyle/>
                    <a:p>
                      <a:pPr marL="0" marR="0" algn="just">
                        <a:spcBef>
                          <a:spcPts val="1200"/>
                        </a:spcBef>
                        <a:spcAft>
                          <a:spcPts val="1200"/>
                        </a:spcAft>
                      </a:pPr>
                      <a:r>
                        <a:rPr lang="en-AU" sz="2000" b="1" i="1" dirty="0" err="1" smtClean="0">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core of the file exists.</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17017885"/>
              </p:ext>
            </p:extLst>
          </p:nvPr>
        </p:nvGraphicFramePr>
        <p:xfrm>
          <a:off x="762000" y="4572000"/>
          <a:ext cx="7772400" cy="1524000"/>
        </p:xfrm>
        <a:graphic>
          <a:graphicData uri="http://schemas.openxmlformats.org/drawingml/2006/table">
            <a:tbl>
              <a:tblPr firstRow="1" firstCol="1" bandRow="1"/>
              <a:tblGrid>
                <a:gridCol w="1331638"/>
                <a:gridCol w="6440762"/>
              </a:tblGrid>
              <a:tr h="1447800">
                <a:tc>
                  <a:txBody>
                    <a:bodyPr/>
                    <a:lstStyle/>
                    <a:p>
                      <a:pPr marL="0" marR="0" algn="ctr">
                        <a:spcBef>
                          <a:spcPts val="1200"/>
                        </a:spcBef>
                        <a:spcAft>
                          <a:spcPts val="1200"/>
                        </a:spcAft>
                      </a:pPr>
                      <a:r>
                        <a:rPr lang="en-AU" sz="2000" b="1" i="1" dirty="0">
                          <a:effectLst/>
                          <a:latin typeface="+mj-lt"/>
                          <a:ea typeface="Times New Roman"/>
                        </a:rPr>
                        <a:t>level</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One of 16 possible values representing a valid data level from the enumeration type </a:t>
                      </a:r>
                      <a:r>
                        <a:rPr lang="en-AU" sz="2000" dirty="0" err="1">
                          <a:effectLst/>
                          <a:latin typeface="+mj-lt"/>
                          <a:ea typeface="Times New Roman"/>
                        </a:rPr>
                        <a:t>t_lvl</a:t>
                      </a:r>
                      <a:r>
                        <a:rPr lang="en-AU" sz="2000" dirty="0">
                          <a:effectLst/>
                          <a:latin typeface="+mj-lt"/>
                          <a:ea typeface="Times New Roman"/>
                        </a:rPr>
                        <a:t>, expressed as </a:t>
                      </a:r>
                      <a:r>
                        <a:rPr lang="en-AU" sz="2000" dirty="0" err="1">
                          <a:effectLst/>
                          <a:latin typeface="+mj-lt"/>
                          <a:ea typeface="Times New Roman"/>
                        </a:rPr>
                        <a:t>Dx</a:t>
                      </a:r>
                      <a:r>
                        <a:rPr lang="en-AU" sz="2000" dirty="0">
                          <a:effectLst/>
                          <a:latin typeface="+mj-lt"/>
                          <a:ea typeface="Times New Roman"/>
                        </a:rPr>
                        <a:t>, where x represents the hexadecimal number of the level (0–F). The working storage block on this data level is the record to be filed.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257846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management macros - FILEC</a:t>
            </a:r>
            <a:endParaRPr lang="en-US" dirty="0"/>
          </a:p>
        </p:txBody>
      </p:sp>
      <p:sp>
        <p:nvSpPr>
          <p:cNvPr id="3" name="Content Placeholder 2"/>
          <p:cNvSpPr>
            <a:spLocks noGrp="1"/>
          </p:cNvSpPr>
          <p:nvPr>
            <p:ph idx="1"/>
          </p:nvPr>
        </p:nvSpPr>
        <p:spPr/>
        <p:txBody>
          <a:bodyPr>
            <a:normAutofit/>
          </a:bodyPr>
          <a:lstStyle/>
          <a:p>
            <a:r>
              <a:rPr lang="en-AU" sz="2000" b="1" i="1" dirty="0"/>
              <a:t>Other variants in C:</a:t>
            </a:r>
            <a:endParaRPr lang="en-US" sz="2000" dirty="0"/>
          </a:p>
          <a:p>
            <a:endParaRPr lang="en-US" sz="2000" dirty="0" smtClean="0"/>
          </a:p>
          <a:p>
            <a:endParaRPr lang="en-US" sz="2000" dirty="0" smtClean="0"/>
          </a:p>
          <a:p>
            <a:r>
              <a:rPr lang="en-AU" sz="2000" b="1" dirty="0"/>
              <a:t>Entry Conditions:</a:t>
            </a:r>
            <a:endParaRPr lang="en-US" sz="2000" dirty="0"/>
          </a:p>
          <a:p>
            <a:pPr lvl="1"/>
            <a:r>
              <a:rPr lang="en-AU" sz="1800" dirty="0"/>
              <a:t>The core block must be present in the specified level.</a:t>
            </a:r>
            <a:endParaRPr lang="en-US" sz="1800" dirty="0"/>
          </a:p>
          <a:p>
            <a:pPr lvl="1"/>
            <a:r>
              <a:rPr lang="en-AU" sz="1800" dirty="0"/>
              <a:t>A file address, RID and RCC must be contained in the FARW for the specified data </a:t>
            </a:r>
            <a:r>
              <a:rPr lang="en-AU" sz="1800" dirty="0" smtClean="0"/>
              <a:t>level</a:t>
            </a:r>
          </a:p>
          <a:p>
            <a:r>
              <a:rPr lang="en-AU" sz="2000" b="1" dirty="0"/>
              <a:t>Return Conditions:</a:t>
            </a:r>
            <a:endParaRPr lang="en-US" sz="2000" dirty="0"/>
          </a:p>
          <a:p>
            <a:r>
              <a:rPr lang="en-AU" sz="2000" b="1" dirty="0"/>
              <a:t>Assembler:</a:t>
            </a:r>
            <a:endParaRPr lang="en-US" sz="2000" dirty="0"/>
          </a:p>
          <a:p>
            <a:pPr lvl="1"/>
            <a:r>
              <a:rPr lang="en-AU" sz="1800" dirty="0"/>
              <a:t>The specified data level will no longer hold a core block.</a:t>
            </a:r>
            <a:endParaRPr lang="en-US" sz="1800" dirty="0"/>
          </a:p>
          <a:p>
            <a:pPr lvl="1"/>
            <a:r>
              <a:rPr lang="en-AU" sz="1800" dirty="0"/>
              <a:t>Register R14, R15 contents are unknown and other registers are preserved across this macro call.</a:t>
            </a:r>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64091126"/>
              </p:ext>
            </p:extLst>
          </p:nvPr>
        </p:nvGraphicFramePr>
        <p:xfrm>
          <a:off x="990600" y="1981200"/>
          <a:ext cx="7315200" cy="556419"/>
        </p:xfrm>
        <a:graphic>
          <a:graphicData uri="http://schemas.openxmlformats.org/drawingml/2006/table">
            <a:tbl>
              <a:tblPr firstRow="1" firstCol="1" bandRow="1"/>
              <a:tblGrid>
                <a:gridCol w="1328018"/>
                <a:gridCol w="5987182"/>
              </a:tblGrid>
              <a:tr h="556419">
                <a:tc>
                  <a:txBody>
                    <a:bodyPr/>
                    <a:lstStyle/>
                    <a:p>
                      <a:pPr marL="0" marR="0" algn="ctr">
                        <a:spcBef>
                          <a:spcPts val="600"/>
                        </a:spcBef>
                        <a:spcAft>
                          <a:spcPts val="600"/>
                        </a:spcAft>
                      </a:pPr>
                      <a:r>
                        <a:rPr lang="en-AU" sz="2000" b="1" dirty="0">
                          <a:effectLst/>
                          <a:latin typeface="+mj-lt"/>
                          <a:ea typeface="Times New Roman"/>
                        </a:rPr>
                        <a:t>void</a:t>
                      </a:r>
                      <a:endParaRPr lang="en-US" sz="2000" dirty="0">
                        <a:effectLst/>
                        <a:latin typeface="+mj-lt"/>
                        <a:ea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dirty="0" err="1">
                          <a:effectLst/>
                          <a:latin typeface="+mj-lt"/>
                          <a:ea typeface="Times New Roman"/>
                        </a:rPr>
                        <a:t>filec_ext</a:t>
                      </a:r>
                      <a:r>
                        <a:rPr lang="en-AU" sz="2000" dirty="0">
                          <a:effectLst/>
                          <a:latin typeface="+mj-lt"/>
                          <a:ea typeface="Times New Roman"/>
                        </a:rPr>
                        <a:t>(</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t_lvl</a:t>
                      </a:r>
                      <a:r>
                        <a:rPr lang="en-AU" sz="2000" dirty="0">
                          <a:effectLst/>
                          <a:latin typeface="+mj-lt"/>
                          <a:ea typeface="Times New Roman"/>
                        </a:rPr>
                        <a:t> </a:t>
                      </a:r>
                      <a:r>
                        <a:rPr lang="en-AU" sz="2000" dirty="0" err="1">
                          <a:effectLst/>
                          <a:latin typeface="+mj-lt"/>
                          <a:ea typeface="Times New Roman"/>
                        </a:rPr>
                        <a:t>level,unsigned</a:t>
                      </a:r>
                      <a:r>
                        <a:rPr lang="en-AU" sz="2000" dirty="0">
                          <a:effectLst/>
                          <a:latin typeface="+mj-lt"/>
                          <a:ea typeface="Times New Roman"/>
                        </a:rPr>
                        <a:t> </a:t>
                      </a:r>
                      <a:r>
                        <a:rPr lang="en-AU" sz="2000" dirty="0" err="1">
                          <a:effectLst/>
                          <a:latin typeface="+mj-lt"/>
                          <a:ea typeface="Times New Roman"/>
                        </a:rPr>
                        <a:t>int</a:t>
                      </a:r>
                      <a:r>
                        <a:rPr lang="en-AU" sz="2000" dirty="0">
                          <a:effectLst/>
                          <a:latin typeface="+mj-lt"/>
                          <a:ea typeface="Times New Roman"/>
                        </a:rPr>
                        <a:t> </a:t>
                      </a:r>
                      <a:r>
                        <a:rPr lang="en-AU" sz="2000" dirty="0" err="1">
                          <a:effectLst/>
                          <a:latin typeface="+mj-lt"/>
                          <a:ea typeface="Times New Roman"/>
                        </a:rPr>
                        <a:t>ext</a:t>
                      </a:r>
                      <a:r>
                        <a:rPr lang="en-AU" sz="2000" dirty="0">
                          <a:effectLst/>
                          <a:latin typeface="+mj-lt"/>
                          <a:ea typeface="Times New Roman"/>
                        </a:rPr>
                        <a: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800" y="6293427"/>
            <a:ext cx="2895600" cy="564573"/>
          </a:xfrm>
          <a:prstGeom prst="rect">
            <a:avLst/>
          </a:prstGeom>
        </p:spPr>
      </p:pic>
    </p:spTree>
    <p:extLst>
      <p:ext uri="{BB962C8B-B14F-4D97-AF65-F5344CB8AC3E}">
        <p14:creationId xmlns:p14="http://schemas.microsoft.com/office/powerpoint/2010/main" val="395778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management macros - FILEC</a:t>
            </a:r>
            <a:endParaRPr lang="en-US" dirty="0"/>
          </a:p>
        </p:txBody>
      </p:sp>
      <p:sp>
        <p:nvSpPr>
          <p:cNvPr id="3" name="Content Placeholder 2"/>
          <p:cNvSpPr>
            <a:spLocks noGrp="1"/>
          </p:cNvSpPr>
          <p:nvPr>
            <p:ph idx="1"/>
          </p:nvPr>
        </p:nvSpPr>
        <p:spPr/>
        <p:txBody>
          <a:bodyPr/>
          <a:lstStyle/>
          <a:p>
            <a:r>
              <a:rPr lang="en-AU" sz="2000" b="1" dirty="0"/>
              <a:t>Exception: </a:t>
            </a:r>
            <a:endParaRPr lang="en-US" sz="2000" dirty="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82509457"/>
              </p:ext>
            </p:extLst>
          </p:nvPr>
        </p:nvGraphicFramePr>
        <p:xfrm>
          <a:off x="1066800" y="2285993"/>
          <a:ext cx="7391400" cy="2438406"/>
        </p:xfrm>
        <a:graphic>
          <a:graphicData uri="http://schemas.openxmlformats.org/drawingml/2006/table">
            <a:tbl>
              <a:tblPr firstRow="1" firstCol="1" bandRow="1"/>
              <a:tblGrid>
                <a:gridCol w="1341851"/>
                <a:gridCol w="6049549"/>
              </a:tblGrid>
              <a:tr h="406401">
                <a:tc>
                  <a:txBody>
                    <a:bodyPr/>
                    <a:lstStyle/>
                    <a:p>
                      <a:pPr marL="0" marR="0" algn="l">
                        <a:spcBef>
                          <a:spcPts val="600"/>
                        </a:spcBef>
                        <a:spcAft>
                          <a:spcPts val="600"/>
                        </a:spcAft>
                      </a:pPr>
                      <a:r>
                        <a:rPr lang="en-US" sz="2000" b="1" dirty="0">
                          <a:effectLst/>
                          <a:latin typeface="+mj-lt"/>
                          <a:ea typeface="Times New Roman"/>
                        </a:rPr>
                        <a:t> </a:t>
                      </a:r>
                      <a:r>
                        <a:rPr lang="en-AU" sz="2000" dirty="0">
                          <a:effectLst/>
                          <a:latin typeface="+mj-lt"/>
                          <a:ea typeface="Times New Roman"/>
                        </a:rPr>
                        <a:t>CTL- 23</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a:effectLst/>
                          <a:latin typeface="+mj-lt"/>
                          <a:ea typeface="Times New Roman"/>
                        </a:rPr>
                        <a:t>No block in CBRW</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06401">
                <a:tc>
                  <a:txBody>
                    <a:bodyPr/>
                    <a:lstStyle/>
                    <a:p>
                      <a:pPr marL="0" marR="0" algn="just">
                        <a:spcBef>
                          <a:spcPts val="600"/>
                        </a:spcBef>
                        <a:spcAft>
                          <a:spcPts val="600"/>
                        </a:spcAft>
                      </a:pPr>
                      <a:r>
                        <a:rPr lang="en-AU" sz="2000">
                          <a:effectLst/>
                          <a:latin typeface="+mj-lt"/>
                          <a:ea typeface="Times New Roman"/>
                        </a:rPr>
                        <a:t>CTL- 2D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a:effectLst/>
                          <a:latin typeface="+mj-lt"/>
                          <a:ea typeface="Times New Roman"/>
                        </a:rPr>
                        <a:t>Zero File Address.</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06401">
                <a:tc>
                  <a:txBody>
                    <a:bodyPr/>
                    <a:lstStyle/>
                    <a:p>
                      <a:pPr marL="0" marR="0" algn="just">
                        <a:spcBef>
                          <a:spcPts val="600"/>
                        </a:spcBef>
                        <a:spcAft>
                          <a:spcPts val="600"/>
                        </a:spcAft>
                      </a:pPr>
                      <a:r>
                        <a:rPr lang="en-AU" sz="2000">
                          <a:effectLst/>
                          <a:latin typeface="+mj-lt"/>
                          <a:ea typeface="Times New Roman"/>
                        </a:rPr>
                        <a:t>CTL- 2E</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RID check failure.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06401">
                <a:tc>
                  <a:txBody>
                    <a:bodyPr/>
                    <a:lstStyle/>
                    <a:p>
                      <a:pPr marL="0" marR="0" algn="just">
                        <a:spcBef>
                          <a:spcPts val="600"/>
                        </a:spcBef>
                        <a:spcAft>
                          <a:spcPts val="600"/>
                        </a:spcAft>
                      </a:pPr>
                      <a:r>
                        <a:rPr lang="en-AU" sz="2000">
                          <a:effectLst/>
                          <a:latin typeface="+mj-lt"/>
                          <a:ea typeface="Times New Roman"/>
                        </a:rPr>
                        <a:t>CTL- 2F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RCC check failure.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06401">
                <a:tc>
                  <a:txBody>
                    <a:bodyPr/>
                    <a:lstStyle/>
                    <a:p>
                      <a:pPr marL="0" marR="0" algn="just">
                        <a:spcBef>
                          <a:spcPts val="600"/>
                        </a:spcBef>
                        <a:spcAft>
                          <a:spcPts val="600"/>
                        </a:spcAft>
                      </a:pPr>
                      <a:r>
                        <a:rPr lang="en-AU" sz="2000">
                          <a:effectLst/>
                          <a:latin typeface="+mj-lt"/>
                          <a:ea typeface="Times New Roman"/>
                        </a:rPr>
                        <a:t>CTL- 30</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Unable to file the record in DASD.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406401">
                <a:tc>
                  <a:txBody>
                    <a:bodyPr/>
                    <a:lstStyle/>
                    <a:p>
                      <a:pPr marL="0" marR="0" algn="just">
                        <a:spcBef>
                          <a:spcPts val="600"/>
                        </a:spcBef>
                        <a:spcAft>
                          <a:spcPts val="600"/>
                        </a:spcAft>
                      </a:pPr>
                      <a:r>
                        <a:rPr lang="en-AU" sz="2000">
                          <a:effectLst/>
                          <a:latin typeface="+mj-lt"/>
                          <a:ea typeface="Times New Roman"/>
                        </a:rPr>
                        <a:t>CTL- 32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File block and Storage block size mismatch.</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800" y="6293427"/>
            <a:ext cx="2895600" cy="564573"/>
          </a:xfrm>
          <a:prstGeom prst="rect">
            <a:avLst/>
          </a:prstGeom>
        </p:spPr>
      </p:pic>
    </p:spTree>
    <p:extLst>
      <p:ext uri="{BB962C8B-B14F-4D97-AF65-F5344CB8AC3E}">
        <p14:creationId xmlns:p14="http://schemas.microsoft.com/office/powerpoint/2010/main" val="416748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management macros - FILEC</a:t>
            </a:r>
            <a:endParaRPr lang="en-US" dirty="0"/>
          </a:p>
        </p:txBody>
      </p:sp>
      <p:sp>
        <p:nvSpPr>
          <p:cNvPr id="3" name="Content Placeholder 2"/>
          <p:cNvSpPr>
            <a:spLocks noGrp="1"/>
          </p:cNvSpPr>
          <p:nvPr>
            <p:ph idx="1"/>
          </p:nvPr>
        </p:nvSpPr>
        <p:spPr/>
        <p:txBody>
          <a:bodyPr>
            <a:normAutofit/>
          </a:bodyPr>
          <a:lstStyle/>
          <a:p>
            <a:r>
              <a:rPr lang="en-AU" sz="2000" b="1" dirty="0"/>
              <a:t>Programming Consideration: </a:t>
            </a:r>
            <a:endParaRPr lang="en-US" sz="2000" dirty="0"/>
          </a:p>
          <a:p>
            <a:pPr lvl="1"/>
            <a:r>
              <a:rPr lang="en-AU" sz="1800" dirty="0"/>
              <a:t>Program stamp updated on File header.</a:t>
            </a:r>
            <a:endParaRPr lang="en-US" sz="1800" dirty="0"/>
          </a:p>
          <a:p>
            <a:pPr lvl="1"/>
            <a:r>
              <a:rPr lang="en-AU" sz="1800" dirty="0"/>
              <a:t>RID on FARW cannot be Non-zero. RCC can be zero</a:t>
            </a:r>
            <a:r>
              <a:rPr lang="en-AU" sz="1800" dirty="0" smtClean="0"/>
              <a:t>.</a:t>
            </a:r>
          </a:p>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FILEC D2	</a:t>
            </a:r>
            <a:r>
              <a:rPr lang="en-AU" sz="2000" dirty="0"/>
              <a:t> </a:t>
            </a:r>
            <a:r>
              <a:rPr lang="en-AU" sz="2000" dirty="0" smtClean="0"/>
              <a:t>               </a:t>
            </a:r>
            <a:r>
              <a:rPr lang="en-AU" sz="2000" i="1" dirty="0" smtClean="0"/>
              <a:t>Files </a:t>
            </a:r>
            <a:r>
              <a:rPr lang="en-AU" sz="2000" i="1" dirty="0"/>
              <a:t>the record in data level 2.</a:t>
            </a:r>
            <a:r>
              <a:rPr lang="en-AU" sz="2000" dirty="0"/>
              <a:t> 	</a:t>
            </a:r>
            <a:endParaRPr lang="en-US" sz="2000" dirty="0"/>
          </a:p>
          <a:p>
            <a:r>
              <a:rPr lang="en-AU" sz="2000" b="1" dirty="0"/>
              <a:t>C:</a:t>
            </a:r>
            <a:endParaRPr lang="en-US" sz="2000" dirty="0"/>
          </a:p>
          <a:p>
            <a:pPr marL="0" indent="0">
              <a:buNone/>
            </a:pPr>
            <a:r>
              <a:rPr lang="en-AU" sz="2000" dirty="0"/>
              <a:t>	</a:t>
            </a:r>
            <a:r>
              <a:rPr lang="en-AU" sz="2000" dirty="0" err="1">
                <a:latin typeface="Courier New" panose="02070309020205020404" pitchFamily="49" charset="0"/>
                <a:cs typeface="Courier New" panose="02070309020205020404" pitchFamily="49" charset="0"/>
              </a:rPr>
              <a:t>filec</a:t>
            </a:r>
            <a:r>
              <a:rPr lang="en-AU" sz="2000" dirty="0">
                <a:latin typeface="Courier New" panose="02070309020205020404" pitchFamily="49" charset="0"/>
                <a:cs typeface="Courier New" panose="02070309020205020404" pitchFamily="49" charset="0"/>
              </a:rPr>
              <a:t>(D6); </a:t>
            </a:r>
            <a:r>
              <a:rPr lang="en-AU" sz="2000" dirty="0"/>
              <a:t>		</a:t>
            </a:r>
            <a:r>
              <a:rPr lang="en-AU" sz="2000" i="1" dirty="0"/>
              <a:t>Files the record in data level 6</a:t>
            </a:r>
            <a:r>
              <a:rPr lang="en-AU" sz="2000" dirty="0"/>
              <a:t>.  	</a:t>
            </a: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800" y="6293427"/>
            <a:ext cx="2895600" cy="564573"/>
          </a:xfrm>
          <a:prstGeom prst="rect">
            <a:avLst/>
          </a:prstGeom>
        </p:spPr>
      </p:pic>
    </p:spTree>
    <p:extLst>
      <p:ext uri="{BB962C8B-B14F-4D97-AF65-F5344CB8AC3E}">
        <p14:creationId xmlns:p14="http://schemas.microsoft.com/office/powerpoint/2010/main" val="324501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FILNC</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342900" lvl="2" indent="-342900"/>
            <a:r>
              <a:rPr lang="en-AU" sz="2000" b="1" dirty="0"/>
              <a:t>FILNC – File a File Record with No Release</a:t>
            </a:r>
            <a:endParaRPr lang="en-US" sz="2000" b="1" u="sng" dirty="0"/>
          </a:p>
          <a:p>
            <a:r>
              <a:rPr lang="en-AU" sz="2000" dirty="0"/>
              <a:t>FILNC writes a file working copy in core to file but does not releases the core block</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i="1" dirty="0" smtClean="0"/>
              <a:t>       </a:t>
            </a:r>
            <a:r>
              <a:rPr lang="en-AU" sz="2000" b="1" dirty="0" smtClean="0"/>
              <a:t>FILNC </a:t>
            </a:r>
            <a:r>
              <a:rPr lang="en-AU" sz="2000" b="1" dirty="0" err="1" smtClean="0"/>
              <a:t>Dn</a:t>
            </a:r>
            <a:endParaRPr lang="en-AU" sz="2000" b="1" dirty="0" smtClean="0"/>
          </a:p>
          <a:p>
            <a:endParaRPr lang="en-US" sz="2000" dirty="0" smtClean="0"/>
          </a:p>
          <a:p>
            <a:r>
              <a:rPr lang="en-AU" sz="2000" b="1" dirty="0" smtClean="0"/>
              <a:t>C</a:t>
            </a:r>
            <a:r>
              <a:rPr lang="en-AU" sz="2000" b="1" dirty="0"/>
              <a:t>:</a:t>
            </a:r>
            <a:endParaRPr lang="en-US" sz="2000" dirty="0"/>
          </a:p>
          <a:p>
            <a:pPr marL="0" indent="0">
              <a:buNone/>
            </a:pPr>
            <a:r>
              <a:rPr lang="en-AU" sz="2000" b="1" i="1" dirty="0"/>
              <a:t>	</a:t>
            </a:r>
            <a:r>
              <a:rPr lang="en-AU" sz="2000" b="1" dirty="0"/>
              <a:t>void </a:t>
            </a:r>
            <a:r>
              <a:rPr lang="en-AU" sz="2000" b="1" dirty="0" err="1"/>
              <a:t>filnc</a:t>
            </a:r>
            <a:r>
              <a:rPr lang="en-AU" sz="2000" b="1" dirty="0"/>
              <a:t>(</a:t>
            </a:r>
            <a:r>
              <a:rPr lang="en-AU" sz="2000" b="1" dirty="0" err="1"/>
              <a:t>enum</a:t>
            </a:r>
            <a:r>
              <a:rPr lang="en-AU" sz="2000" b="1" dirty="0"/>
              <a:t> </a:t>
            </a:r>
            <a:r>
              <a:rPr lang="en-AU" sz="2000" b="1" dirty="0" err="1"/>
              <a:t>t_lvl</a:t>
            </a:r>
            <a:r>
              <a:rPr lang="en-AU" sz="2000" b="1" dirty="0"/>
              <a:t> level);</a:t>
            </a:r>
            <a:endParaRPr lang="en-US" sz="2000" dirty="0"/>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123218023"/>
              </p:ext>
            </p:extLst>
          </p:nvPr>
        </p:nvGraphicFramePr>
        <p:xfrm>
          <a:off x="990600" y="3581400"/>
          <a:ext cx="7315200" cy="609600"/>
        </p:xfrm>
        <a:graphic>
          <a:graphicData uri="http://schemas.openxmlformats.org/drawingml/2006/table">
            <a:tbl>
              <a:tblPr firstRow="1" firstCol="1" bandRow="1"/>
              <a:tblGrid>
                <a:gridCol w="1352873"/>
                <a:gridCol w="5962327"/>
              </a:tblGrid>
              <a:tr h="336550">
                <a:tc>
                  <a:txBody>
                    <a:bodyPr/>
                    <a:lstStyle/>
                    <a:p>
                      <a:pPr marL="0" marR="0" algn="just">
                        <a:spcBef>
                          <a:spcPts val="1200"/>
                        </a:spcBef>
                        <a:spcAft>
                          <a:spcPts val="1200"/>
                        </a:spcAft>
                      </a:pPr>
                      <a:r>
                        <a:rPr lang="en-AU" sz="2000" b="1" dirty="0">
                          <a:effectLst/>
                          <a:latin typeface="+mj-lt"/>
                          <a:ea typeface="Times New Roman"/>
                        </a:rPr>
                        <a:t>	</a:t>
                      </a:r>
                      <a:r>
                        <a:rPr lang="en-AU" sz="2000" b="1" i="1" dirty="0" err="1">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core of the file exists.</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3496900"/>
              </p:ext>
            </p:extLst>
          </p:nvPr>
        </p:nvGraphicFramePr>
        <p:xfrm>
          <a:off x="762000" y="4648200"/>
          <a:ext cx="7696200" cy="1524000"/>
        </p:xfrm>
        <a:graphic>
          <a:graphicData uri="http://schemas.openxmlformats.org/drawingml/2006/table">
            <a:tbl>
              <a:tblPr firstRow="1" firstCol="1" bandRow="1"/>
              <a:tblGrid>
                <a:gridCol w="1192734"/>
                <a:gridCol w="6503466"/>
              </a:tblGrid>
              <a:tr h="1238827">
                <a:tc>
                  <a:txBody>
                    <a:bodyPr/>
                    <a:lstStyle/>
                    <a:p>
                      <a:pPr marL="0" marR="0" algn="just">
                        <a:spcBef>
                          <a:spcPts val="1200"/>
                        </a:spcBef>
                        <a:spcAft>
                          <a:spcPts val="1200"/>
                        </a:spcAft>
                      </a:pPr>
                      <a:r>
                        <a:rPr lang="en-AU" sz="2000" b="1" i="1" dirty="0" smtClean="0">
                          <a:effectLst/>
                          <a:latin typeface="+mj-lt"/>
                          <a:ea typeface="Times New Roman"/>
                        </a:rPr>
                        <a:t>level</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One of 16 possible values representing a valid data level from the enumeration type </a:t>
                      </a:r>
                      <a:r>
                        <a:rPr lang="en-AU" sz="2000" dirty="0" err="1">
                          <a:effectLst/>
                          <a:latin typeface="+mj-lt"/>
                          <a:ea typeface="Times New Roman"/>
                        </a:rPr>
                        <a:t>t_lvl</a:t>
                      </a:r>
                      <a:r>
                        <a:rPr lang="en-AU" sz="2000" dirty="0">
                          <a:effectLst/>
                          <a:latin typeface="+mj-lt"/>
                          <a:ea typeface="Times New Roman"/>
                        </a:rPr>
                        <a:t>, expressed as </a:t>
                      </a:r>
                      <a:r>
                        <a:rPr lang="en-AU" sz="2000" dirty="0" err="1">
                          <a:effectLst/>
                          <a:latin typeface="+mj-lt"/>
                          <a:ea typeface="Times New Roman"/>
                        </a:rPr>
                        <a:t>Dx</a:t>
                      </a:r>
                      <a:r>
                        <a:rPr lang="en-AU" sz="2000" dirty="0">
                          <a:effectLst/>
                          <a:latin typeface="+mj-lt"/>
                          <a:ea typeface="Times New Roman"/>
                        </a:rPr>
                        <a:t>, where x represents the hexadecimal number of the level (0–F). The working storage block on this data level is the record to be filed.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45103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FILNC</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AU" sz="2000" b="1" i="1" dirty="0"/>
              <a:t>Other variants in C:</a:t>
            </a:r>
            <a:endParaRPr lang="en-US" sz="2000" dirty="0"/>
          </a:p>
          <a:p>
            <a:endParaRPr lang="en-US" sz="2000" dirty="0" smtClean="0"/>
          </a:p>
          <a:p>
            <a:endParaRPr lang="en-US" sz="2000" dirty="0"/>
          </a:p>
          <a:p>
            <a:r>
              <a:rPr lang="en-AU" sz="2000" b="1" dirty="0"/>
              <a:t>Entry Conditions:</a:t>
            </a:r>
            <a:endParaRPr lang="en-US" sz="2000" dirty="0"/>
          </a:p>
          <a:p>
            <a:pPr lvl="1"/>
            <a:r>
              <a:rPr lang="en-AU" sz="1800" dirty="0"/>
              <a:t>The core block must be present in the specified level.</a:t>
            </a:r>
            <a:endParaRPr lang="en-US" sz="1800" dirty="0"/>
          </a:p>
          <a:p>
            <a:pPr lvl="1"/>
            <a:r>
              <a:rPr lang="en-AU" sz="1800" dirty="0"/>
              <a:t>A file address, RID and RCC must be contained in the FARW for the specified data level</a:t>
            </a:r>
            <a:r>
              <a:rPr lang="en-AU" sz="1800" dirty="0" smtClean="0"/>
              <a:t>.</a:t>
            </a:r>
          </a:p>
          <a:p>
            <a:r>
              <a:rPr lang="en-AU" sz="2000" b="1" dirty="0"/>
              <a:t>Return Conditions:</a:t>
            </a:r>
            <a:endParaRPr lang="en-US" sz="2000" dirty="0"/>
          </a:p>
          <a:p>
            <a:r>
              <a:rPr lang="en-AU" sz="2000" b="1" dirty="0"/>
              <a:t>Assembler:</a:t>
            </a:r>
            <a:endParaRPr lang="en-US" sz="2000" dirty="0"/>
          </a:p>
          <a:p>
            <a:pPr lvl="1"/>
            <a:r>
              <a:rPr lang="en-AU" sz="1800" dirty="0"/>
              <a:t>CBRW at specified level is unavailable but is made available on return from the next WAITC call.</a:t>
            </a:r>
            <a:endParaRPr lang="en-US" sz="1800" dirty="0"/>
          </a:p>
          <a:p>
            <a:pPr lvl="1"/>
            <a:r>
              <a:rPr lang="en-AU" sz="1800" dirty="0"/>
              <a:t>Register R14, R15 contents are unknown and other registers are preserved across this macro call.</a:t>
            </a:r>
            <a:endParaRPr lang="en-US" sz="18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08880112"/>
              </p:ext>
            </p:extLst>
          </p:nvPr>
        </p:nvGraphicFramePr>
        <p:xfrm>
          <a:off x="685800" y="1905000"/>
          <a:ext cx="7772400" cy="381000"/>
        </p:xfrm>
        <a:graphic>
          <a:graphicData uri="http://schemas.openxmlformats.org/drawingml/2006/table">
            <a:tbl>
              <a:tblPr firstRow="1" firstCol="1" bandRow="1"/>
              <a:tblGrid>
                <a:gridCol w="1411019"/>
                <a:gridCol w="6361381"/>
              </a:tblGrid>
              <a:tr h="381000">
                <a:tc>
                  <a:txBody>
                    <a:bodyPr/>
                    <a:lstStyle/>
                    <a:p>
                      <a:pPr marL="0" marR="0" algn="just">
                        <a:spcBef>
                          <a:spcPts val="600"/>
                        </a:spcBef>
                        <a:spcAft>
                          <a:spcPts val="600"/>
                        </a:spcAft>
                      </a:pPr>
                      <a:r>
                        <a:rPr lang="en-AU" sz="2000" b="1" dirty="0">
                          <a:effectLst/>
                          <a:latin typeface="+mj-lt"/>
                          <a:ea typeface="Times New Roman"/>
                        </a:rPr>
                        <a:t>        void</a:t>
                      </a:r>
                      <a:r>
                        <a:rPr lang="en-AU" sz="2000" dirty="0">
                          <a:effectLst/>
                          <a:latin typeface="+mj-lt"/>
                          <a:ea typeface="Times New Roman"/>
                        </a:rPr>
                        <a:t>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dirty="0" err="1">
                          <a:effectLst/>
                          <a:latin typeface="+mj-lt"/>
                          <a:ea typeface="Times New Roman"/>
                        </a:rPr>
                        <a:t>filnc_ext</a:t>
                      </a:r>
                      <a:r>
                        <a:rPr lang="en-AU" sz="2000" dirty="0">
                          <a:effectLst/>
                          <a:latin typeface="+mj-lt"/>
                          <a:ea typeface="Times New Roman"/>
                        </a:rPr>
                        <a:t>(</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t_lvl</a:t>
                      </a:r>
                      <a:r>
                        <a:rPr lang="en-AU" sz="2000" dirty="0">
                          <a:effectLst/>
                          <a:latin typeface="+mj-lt"/>
                          <a:ea typeface="Times New Roman"/>
                        </a:rPr>
                        <a:t> </a:t>
                      </a:r>
                      <a:r>
                        <a:rPr lang="en-AU" sz="2000" dirty="0" err="1">
                          <a:effectLst/>
                          <a:latin typeface="+mj-lt"/>
                          <a:ea typeface="Times New Roman"/>
                        </a:rPr>
                        <a:t>level,unsigned</a:t>
                      </a:r>
                      <a:r>
                        <a:rPr lang="en-AU" sz="2000" dirty="0">
                          <a:effectLst/>
                          <a:latin typeface="+mj-lt"/>
                          <a:ea typeface="Times New Roman"/>
                        </a:rPr>
                        <a:t> </a:t>
                      </a:r>
                      <a:r>
                        <a:rPr lang="en-AU" sz="2000" dirty="0" err="1">
                          <a:effectLst/>
                          <a:latin typeface="+mj-lt"/>
                          <a:ea typeface="Times New Roman"/>
                        </a:rPr>
                        <a:t>int</a:t>
                      </a:r>
                      <a:r>
                        <a:rPr lang="en-AU" sz="2000" dirty="0">
                          <a:effectLst/>
                          <a:latin typeface="+mj-lt"/>
                          <a:ea typeface="Times New Roman"/>
                        </a:rPr>
                        <a:t> </a:t>
                      </a:r>
                      <a:r>
                        <a:rPr lang="en-AU" sz="2000" dirty="0" err="1">
                          <a:effectLst/>
                          <a:latin typeface="+mj-lt"/>
                          <a:ea typeface="Times New Roman"/>
                        </a:rPr>
                        <a:t>ext</a:t>
                      </a:r>
                      <a:r>
                        <a:rPr lang="en-AU" sz="2000" dirty="0">
                          <a:effectLst/>
                          <a:latin typeface="+mj-lt"/>
                          <a:ea typeface="Times New Roman"/>
                        </a:rPr>
                        <a: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40096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3" name="Content Placeholder 2"/>
          <p:cNvSpPr>
            <a:spLocks noGrp="1"/>
          </p:cNvSpPr>
          <p:nvPr>
            <p:ph idx="1"/>
          </p:nvPr>
        </p:nvSpPr>
        <p:spPr/>
        <p:txBody>
          <a:bodyPr>
            <a:noAutofit/>
          </a:bodyPr>
          <a:lstStyle/>
          <a:p>
            <a:pPr lvl="0"/>
            <a:r>
              <a:rPr lang="en-US" sz="2000" dirty="0"/>
              <a:t>The dynamic requirements for file storage are satisfied by the use of areas on modules known as </a:t>
            </a:r>
            <a:r>
              <a:rPr lang="en-US" sz="2000" b="1" dirty="0"/>
              <a:t>pools.</a:t>
            </a:r>
            <a:endParaRPr lang="en-US" sz="2000" dirty="0"/>
          </a:p>
          <a:p>
            <a:pPr lvl="0"/>
            <a:r>
              <a:rPr lang="en-US" sz="2000" dirty="0"/>
              <a:t>Several pool record types are defined by the system, based upon record attributes in order to allocate pool areas on modules.</a:t>
            </a:r>
          </a:p>
          <a:p>
            <a:pPr lvl="0"/>
            <a:r>
              <a:rPr lang="en-US" sz="2000" dirty="0"/>
              <a:t>The records in pool file storage, or just pool, are dispensed as needed and returned to the system when they are no longer needed and can be re-dispensed.</a:t>
            </a:r>
          </a:p>
          <a:p>
            <a:pPr lvl="0"/>
            <a:r>
              <a:rPr lang="en-US" sz="2000" dirty="0"/>
              <a:t>When a pool record is requested by an application program, the system locates an available record and returns a pointer (address) to the pool record; typically the pointer is saved in a fixed file record for subsequent reference.</a:t>
            </a:r>
          </a:p>
          <a:p>
            <a:pPr lvl="0"/>
            <a:r>
              <a:rPr lang="en-US" sz="2000" dirty="0"/>
              <a:t> They are dispensed on a need basis. When requested, the system allocates an available file from a pool and returns the symbolic file address to the application.</a:t>
            </a:r>
          </a:p>
          <a:p>
            <a:pPr marL="0" lvl="0" indent="0">
              <a:buNone/>
            </a:pPr>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Pool File</a:t>
            </a:r>
            <a:endParaRPr lang="en-US" dirty="0"/>
          </a:p>
        </p:txBody>
      </p:sp>
    </p:spTree>
    <p:extLst>
      <p:ext uri="{BB962C8B-B14F-4D97-AF65-F5344CB8AC3E}">
        <p14:creationId xmlns:p14="http://schemas.microsoft.com/office/powerpoint/2010/main" val="60272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FILNC</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AU" sz="2000" b="1" dirty="0"/>
              <a:t>Exception: </a:t>
            </a:r>
            <a:endParaRPr lang="en-US" sz="2000" dirty="0"/>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502220420"/>
              </p:ext>
            </p:extLst>
          </p:nvPr>
        </p:nvGraphicFramePr>
        <p:xfrm>
          <a:off x="914400" y="2209800"/>
          <a:ext cx="7696200" cy="2590798"/>
        </p:xfrm>
        <a:graphic>
          <a:graphicData uri="http://schemas.openxmlformats.org/drawingml/2006/table">
            <a:tbl>
              <a:tblPr firstRow="1" firstCol="1" bandRow="1"/>
              <a:tblGrid>
                <a:gridCol w="1397186"/>
                <a:gridCol w="6299014"/>
              </a:tblGrid>
              <a:tr h="370114">
                <a:tc>
                  <a:txBody>
                    <a:bodyPr/>
                    <a:lstStyle/>
                    <a:p>
                      <a:pPr marL="0" marR="0" algn="just">
                        <a:spcBef>
                          <a:spcPts val="1200"/>
                        </a:spcBef>
                        <a:spcAft>
                          <a:spcPts val="600"/>
                        </a:spcAft>
                      </a:pPr>
                      <a:r>
                        <a:rPr lang="en-AU" sz="2000" dirty="0">
                          <a:effectLst/>
                          <a:latin typeface="+mj-lt"/>
                          <a:ea typeface="Times New Roman"/>
                        </a:rPr>
                        <a:t>CTL- 23</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a:effectLst/>
                          <a:latin typeface="+mj-lt"/>
                          <a:ea typeface="Times New Roman"/>
                        </a:rPr>
                        <a:t>No block in CBRW.</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70114">
                <a:tc>
                  <a:txBody>
                    <a:bodyPr/>
                    <a:lstStyle/>
                    <a:p>
                      <a:pPr marL="0" marR="0" algn="just">
                        <a:spcBef>
                          <a:spcPts val="1200"/>
                        </a:spcBef>
                        <a:spcAft>
                          <a:spcPts val="1200"/>
                        </a:spcAft>
                      </a:pPr>
                      <a:r>
                        <a:rPr lang="en-AU" sz="2000">
                          <a:effectLst/>
                          <a:latin typeface="+mj-lt"/>
                          <a:ea typeface="Times New Roman"/>
                        </a:rPr>
                        <a:t>CTL- 2D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Zero File Address.</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70114">
                <a:tc>
                  <a:txBody>
                    <a:bodyPr/>
                    <a:lstStyle/>
                    <a:p>
                      <a:pPr marL="0" marR="0" algn="just">
                        <a:spcBef>
                          <a:spcPts val="1200"/>
                        </a:spcBef>
                        <a:spcAft>
                          <a:spcPts val="1200"/>
                        </a:spcAft>
                      </a:pPr>
                      <a:r>
                        <a:rPr lang="en-AU" sz="2000">
                          <a:effectLst/>
                          <a:latin typeface="+mj-lt"/>
                          <a:ea typeface="Times New Roman"/>
                        </a:rPr>
                        <a:t>CTL- 2E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RID check failure.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70114">
                <a:tc>
                  <a:txBody>
                    <a:bodyPr/>
                    <a:lstStyle/>
                    <a:p>
                      <a:pPr marL="0" marR="0" algn="just">
                        <a:spcBef>
                          <a:spcPts val="1200"/>
                        </a:spcBef>
                        <a:spcAft>
                          <a:spcPts val="1200"/>
                        </a:spcAft>
                      </a:pPr>
                      <a:r>
                        <a:rPr lang="en-AU" sz="2000">
                          <a:effectLst/>
                          <a:latin typeface="+mj-lt"/>
                          <a:ea typeface="Times New Roman"/>
                        </a:rPr>
                        <a:t>CTL- 2F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RCC check failure.</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70114">
                <a:tc>
                  <a:txBody>
                    <a:bodyPr/>
                    <a:lstStyle/>
                    <a:p>
                      <a:pPr marL="0" marR="0" algn="just">
                        <a:spcBef>
                          <a:spcPts val="1200"/>
                        </a:spcBef>
                        <a:spcAft>
                          <a:spcPts val="1200"/>
                        </a:spcAft>
                      </a:pPr>
                      <a:r>
                        <a:rPr lang="en-AU" sz="2000">
                          <a:effectLst/>
                          <a:latin typeface="+mj-lt"/>
                          <a:ea typeface="Times New Roman"/>
                        </a:rPr>
                        <a:t>CTL- 30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Unable to file the record in DASD.</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70114">
                <a:tc>
                  <a:txBody>
                    <a:bodyPr/>
                    <a:lstStyle/>
                    <a:p>
                      <a:pPr marL="0" marR="0" algn="just">
                        <a:spcBef>
                          <a:spcPts val="1200"/>
                        </a:spcBef>
                        <a:spcAft>
                          <a:spcPts val="1200"/>
                        </a:spcAft>
                      </a:pPr>
                      <a:r>
                        <a:rPr lang="en-AU" sz="2000">
                          <a:effectLst/>
                          <a:latin typeface="+mj-lt"/>
                          <a:ea typeface="Times New Roman"/>
                        </a:rPr>
                        <a:t>CTL- 32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File block and Storage block size mismatch.</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70114">
                <a:tc>
                  <a:txBody>
                    <a:bodyPr/>
                    <a:lstStyle/>
                    <a:p>
                      <a:pPr marL="0" marR="0" algn="just">
                        <a:spcBef>
                          <a:spcPts val="1200"/>
                        </a:spcBef>
                        <a:spcAft>
                          <a:spcPts val="1200"/>
                        </a:spcAft>
                      </a:pPr>
                      <a:r>
                        <a:rPr lang="en-AU" sz="2000">
                          <a:effectLst/>
                          <a:latin typeface="+mj-lt"/>
                          <a:ea typeface="Times New Roman"/>
                        </a:rPr>
                        <a:t>CTL- 3F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Error occurred during FILNC processing.</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25066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FILNC</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r>
              <a:rPr lang="en-AU" sz="2000" b="1" dirty="0"/>
              <a:t>Programming Consideration: </a:t>
            </a:r>
            <a:endParaRPr lang="en-US" sz="2000" dirty="0"/>
          </a:p>
          <a:p>
            <a:pPr lvl="1"/>
            <a:r>
              <a:rPr lang="en-AU" sz="1800" dirty="0"/>
              <a:t>To ensure the file was completed, WAITC needs to follow FILNC.</a:t>
            </a:r>
            <a:endParaRPr lang="en-US" sz="1800" dirty="0"/>
          </a:p>
          <a:p>
            <a:pPr lvl="1"/>
            <a:r>
              <a:rPr lang="en-AU" sz="1800" dirty="0"/>
              <a:t>Program stamp updated on File header.</a:t>
            </a:r>
            <a:endParaRPr lang="en-US" sz="1800" dirty="0"/>
          </a:p>
          <a:p>
            <a:pPr lvl="1"/>
            <a:r>
              <a:rPr lang="en-AU" sz="1800" dirty="0"/>
              <a:t>RID on FARW cannot be Non-zero. RCC can be zero</a:t>
            </a:r>
            <a:r>
              <a:rPr lang="en-AU" sz="1800" dirty="0" smtClean="0"/>
              <a:t>.</a:t>
            </a:r>
          </a:p>
          <a:p>
            <a:r>
              <a:rPr lang="en-AU" sz="2000" b="1" dirty="0"/>
              <a:t>Example:</a:t>
            </a:r>
            <a:endParaRPr lang="en-US" sz="2000" dirty="0"/>
          </a:p>
          <a:p>
            <a:r>
              <a:rPr lang="en-AU" sz="2000" b="1" dirty="0"/>
              <a:t>Assembler:  </a:t>
            </a:r>
            <a:endParaRPr lang="en-US" sz="2000" dirty="0"/>
          </a:p>
          <a:p>
            <a:pPr marL="0" indent="0">
              <a:buNone/>
            </a:pPr>
            <a:r>
              <a:rPr lang="en-AU" sz="2000" dirty="0" smtClean="0"/>
              <a:t>  </a:t>
            </a:r>
            <a:r>
              <a:rPr lang="en-AU" sz="2000" dirty="0"/>
              <a:t>	</a:t>
            </a:r>
            <a:r>
              <a:rPr lang="en-AU" sz="2000" dirty="0">
                <a:latin typeface="Courier New" panose="02070309020205020404" pitchFamily="49" charset="0"/>
                <a:cs typeface="Courier New" panose="02070309020205020404" pitchFamily="49" charset="0"/>
              </a:rPr>
              <a:t>FILNC </a:t>
            </a:r>
            <a:r>
              <a:rPr lang="en-AU" sz="2000" dirty="0" smtClean="0">
                <a:latin typeface="Courier New" panose="02070309020205020404" pitchFamily="49" charset="0"/>
                <a:cs typeface="Courier New" panose="02070309020205020404" pitchFamily="49" charset="0"/>
              </a:rPr>
              <a:t>D2</a:t>
            </a:r>
            <a:r>
              <a:rPr lang="en-AU" sz="2000" dirty="0"/>
              <a:t> </a:t>
            </a:r>
            <a:r>
              <a:rPr lang="en-AU" sz="2000" dirty="0" smtClean="0"/>
              <a:t>          </a:t>
            </a:r>
            <a:r>
              <a:rPr lang="en-AU" sz="2000" i="1" dirty="0"/>
              <a:t>Files the record in the data level 2and the file remains attached</a:t>
            </a:r>
            <a:r>
              <a:rPr lang="en-AU" sz="2000" dirty="0" smtClean="0"/>
              <a:t>.</a:t>
            </a:r>
            <a:endParaRPr lang="en-US" sz="2000" dirty="0"/>
          </a:p>
          <a:p>
            <a:pPr marL="0" indent="0">
              <a:buNone/>
            </a:pPr>
            <a:r>
              <a:rPr lang="en-AU" sz="2000" dirty="0" smtClean="0"/>
              <a:t>               </a:t>
            </a:r>
            <a:r>
              <a:rPr lang="en-AU" sz="2000" dirty="0" smtClean="0">
                <a:latin typeface="Courier New" panose="02070309020205020404" pitchFamily="49" charset="0"/>
                <a:cs typeface="Courier New" panose="02070309020205020404" pitchFamily="49" charset="0"/>
              </a:rPr>
              <a:t>WAITC </a:t>
            </a:r>
            <a:r>
              <a:rPr lang="en-AU" sz="2000" dirty="0">
                <a:latin typeface="Courier New" panose="02070309020205020404" pitchFamily="49" charset="0"/>
                <a:cs typeface="Courier New" panose="02070309020205020404" pitchFamily="49" charset="0"/>
              </a:rPr>
              <a:t>FILERR    </a:t>
            </a:r>
            <a:r>
              <a:rPr lang="en-AU" sz="2000" i="1" dirty="0"/>
              <a:t>Waits till the record is filed</a:t>
            </a:r>
            <a:r>
              <a:rPr lang="en-AU" sz="2000" dirty="0"/>
              <a:t>.		</a:t>
            </a:r>
            <a:endParaRPr lang="en-US" sz="2000" dirty="0"/>
          </a:p>
          <a:p>
            <a:r>
              <a:rPr lang="en-AU" sz="2000" b="1" dirty="0"/>
              <a:t>C:</a:t>
            </a:r>
            <a:endParaRPr lang="en-US" sz="2000" dirty="0"/>
          </a:p>
          <a:p>
            <a:pPr marL="0" indent="0">
              <a:buNone/>
            </a:pPr>
            <a:r>
              <a:rPr lang="en-AU" sz="2000" dirty="0"/>
              <a:t>	</a:t>
            </a:r>
            <a:r>
              <a:rPr lang="en-AU" sz="2000" dirty="0" err="1">
                <a:latin typeface="Courier New" panose="02070309020205020404" pitchFamily="49" charset="0"/>
                <a:cs typeface="Courier New" panose="02070309020205020404" pitchFamily="49" charset="0"/>
              </a:rPr>
              <a:t>filnc</a:t>
            </a:r>
            <a:r>
              <a:rPr lang="en-AU" sz="2000" dirty="0">
                <a:latin typeface="Courier New" panose="02070309020205020404" pitchFamily="49" charset="0"/>
                <a:cs typeface="Courier New" panose="02070309020205020404" pitchFamily="49" charset="0"/>
              </a:rPr>
              <a:t>(D6); </a:t>
            </a:r>
            <a:r>
              <a:rPr lang="en-AU" sz="2000" i="1" dirty="0" smtClean="0"/>
              <a:t>Files </a:t>
            </a:r>
            <a:r>
              <a:rPr lang="en-AU" sz="2000" i="1" dirty="0"/>
              <a:t>the record in data level 6 and remains attached</a:t>
            </a:r>
            <a:r>
              <a:rPr lang="en-AU" sz="2000" dirty="0"/>
              <a:t>.</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if(</a:t>
            </a:r>
            <a:r>
              <a:rPr lang="en-AU" sz="2000" dirty="0" err="1">
                <a:latin typeface="Courier New" panose="02070309020205020404" pitchFamily="49" charset="0"/>
                <a:cs typeface="Courier New" panose="02070309020205020404" pitchFamily="49" charset="0"/>
              </a:rPr>
              <a:t>waitc</a:t>
            </a:r>
            <a:r>
              <a:rPr lang="en-AU"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t>     </a:t>
            </a:r>
            <a:r>
              <a:rPr lang="en-AU" sz="2000" dirty="0" smtClean="0"/>
              <a:t>        </a:t>
            </a:r>
            <a:r>
              <a:rPr lang="en-AU"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serrc_op</a:t>
            </a:r>
            <a:r>
              <a:rPr lang="en-AU" sz="2000" dirty="0">
                <a:latin typeface="Courier New" panose="02070309020205020404" pitchFamily="49" charset="0"/>
                <a:cs typeface="Courier New" panose="02070309020205020404" pitchFamily="49" charset="0"/>
              </a:rPr>
              <a:t>(SERRC_EXIT,0x12345,”I/O ERROR”,NULL);</a:t>
            </a:r>
            <a:endParaRPr lang="en-US" sz="2000" dirty="0">
              <a:latin typeface="Courier New" panose="02070309020205020404" pitchFamily="49" charset="0"/>
              <a:cs typeface="Courier New" panose="02070309020205020404" pitchFamily="49" charset="0"/>
            </a:endParaRPr>
          </a:p>
          <a:p>
            <a:pPr marL="0" indent="0">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77847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UNFRC</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342900" lvl="2" indent="-342900"/>
            <a:r>
              <a:rPr lang="en-AU" sz="2000" b="1" dirty="0">
                <a:latin typeface="+mj-lt"/>
              </a:rPr>
              <a:t>UNFRC – </a:t>
            </a:r>
            <a:r>
              <a:rPr lang="en-AU" sz="2000" b="1" dirty="0" err="1">
                <a:latin typeface="+mj-lt"/>
              </a:rPr>
              <a:t>Unhold</a:t>
            </a:r>
            <a:r>
              <a:rPr lang="en-AU" sz="2000" b="1" dirty="0">
                <a:latin typeface="+mj-lt"/>
              </a:rPr>
              <a:t> a File record.</a:t>
            </a:r>
            <a:endParaRPr lang="en-US" sz="2000" b="1" u="sng" dirty="0">
              <a:latin typeface="+mj-lt"/>
            </a:endParaRPr>
          </a:p>
          <a:p>
            <a:r>
              <a:rPr lang="en-AU" sz="2000" dirty="0">
                <a:latin typeface="+mj-lt"/>
              </a:rPr>
              <a:t>Releases the hold on the record address contained in the FARW of the specified data level</a:t>
            </a:r>
            <a:r>
              <a:rPr lang="en-AU" sz="2000" dirty="0" smtClean="0">
                <a:latin typeface="+mj-lt"/>
              </a:rPr>
              <a:t>.</a:t>
            </a:r>
          </a:p>
          <a:p>
            <a:r>
              <a:rPr lang="en-AU" sz="2000" b="1" dirty="0">
                <a:latin typeface="+mj-lt"/>
              </a:rPr>
              <a:t>Syntax:</a:t>
            </a:r>
            <a:endParaRPr lang="en-US" sz="2000" dirty="0">
              <a:latin typeface="+mj-lt"/>
            </a:endParaRPr>
          </a:p>
          <a:p>
            <a:r>
              <a:rPr lang="en-AU" sz="2000" b="1" dirty="0">
                <a:latin typeface="+mj-lt"/>
              </a:rPr>
              <a:t>Assembler:</a:t>
            </a:r>
            <a:endParaRPr lang="en-US" sz="2000" dirty="0">
              <a:latin typeface="+mj-lt"/>
            </a:endParaRPr>
          </a:p>
          <a:p>
            <a:pPr marL="0" indent="0">
              <a:buNone/>
            </a:pPr>
            <a:r>
              <a:rPr lang="en-AU" sz="2000" b="1" i="1" dirty="0">
                <a:latin typeface="+mj-lt"/>
              </a:rPr>
              <a:t>	</a:t>
            </a:r>
            <a:r>
              <a:rPr lang="en-AU" sz="2000" b="1" i="1" dirty="0" smtClean="0">
                <a:latin typeface="+mj-lt"/>
              </a:rPr>
              <a:t>  </a:t>
            </a:r>
            <a:r>
              <a:rPr lang="en-AU" sz="2000" b="1" dirty="0" smtClean="0">
                <a:latin typeface="+mj-lt"/>
              </a:rPr>
              <a:t>UNFRC </a:t>
            </a:r>
            <a:r>
              <a:rPr lang="en-AU" sz="2000" b="1" dirty="0" err="1" smtClean="0">
                <a:latin typeface="+mj-lt"/>
              </a:rPr>
              <a:t>Dn</a:t>
            </a:r>
            <a:endParaRPr lang="en-AU" sz="2000" b="1" dirty="0" smtClean="0">
              <a:latin typeface="+mj-lt"/>
            </a:endParaRPr>
          </a:p>
          <a:p>
            <a:endParaRPr lang="en-AU" sz="2000" b="1" i="1" dirty="0" smtClean="0">
              <a:latin typeface="+mj-lt"/>
            </a:endParaRPr>
          </a:p>
          <a:p>
            <a:r>
              <a:rPr lang="en-AU" sz="2000" b="1" dirty="0"/>
              <a:t>C:</a:t>
            </a:r>
            <a:endParaRPr lang="en-US" sz="2000" dirty="0"/>
          </a:p>
          <a:p>
            <a:pPr marL="0" indent="0">
              <a:buNone/>
            </a:pPr>
            <a:r>
              <a:rPr lang="en-AU" sz="2000" b="1" i="1" dirty="0"/>
              <a:t>	</a:t>
            </a:r>
            <a:r>
              <a:rPr lang="en-AU" sz="2000" b="1" dirty="0"/>
              <a:t>void       </a:t>
            </a:r>
            <a:r>
              <a:rPr lang="en-AU" sz="2000" b="1" dirty="0" err="1"/>
              <a:t>unfrc</a:t>
            </a:r>
            <a:r>
              <a:rPr lang="en-AU" sz="2000" b="1" dirty="0"/>
              <a:t>(</a:t>
            </a:r>
            <a:r>
              <a:rPr lang="en-AU" sz="2000" b="1" dirty="0" err="1"/>
              <a:t>enum</a:t>
            </a:r>
            <a:r>
              <a:rPr lang="en-AU" sz="2000" b="1" dirty="0"/>
              <a:t> </a:t>
            </a:r>
            <a:r>
              <a:rPr lang="en-AU" sz="2000" b="1" dirty="0" err="1"/>
              <a:t>t_lvl</a:t>
            </a:r>
            <a:r>
              <a:rPr lang="en-AU" sz="2000" b="1" dirty="0"/>
              <a:t> level);</a:t>
            </a:r>
            <a:endParaRPr lang="en-US" sz="2000" dirty="0"/>
          </a:p>
          <a:p>
            <a:endParaRPr lang="en-AU" sz="2000" b="1" dirty="0" smtClean="0">
              <a:latin typeface="+mj-lt"/>
            </a:endParaRPr>
          </a:p>
          <a:p>
            <a:endParaRPr lang="en-US" sz="2000" dirty="0">
              <a:latin typeface="+mj-lt"/>
            </a:endParaRPr>
          </a:p>
          <a:p>
            <a:endParaRPr lang="en-US" sz="2000" dirty="0">
              <a:latin typeface="+mj-lt"/>
            </a:endParaRPr>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944480175"/>
              </p:ext>
            </p:extLst>
          </p:nvPr>
        </p:nvGraphicFramePr>
        <p:xfrm>
          <a:off x="685800" y="3352800"/>
          <a:ext cx="7848599" cy="336550"/>
        </p:xfrm>
        <a:graphic>
          <a:graphicData uri="http://schemas.openxmlformats.org/drawingml/2006/table">
            <a:tbl>
              <a:tblPr firstRow="1" firstCol="1" bandRow="1"/>
              <a:tblGrid>
                <a:gridCol w="1451520"/>
                <a:gridCol w="6397079"/>
              </a:tblGrid>
              <a:tr h="336550">
                <a:tc>
                  <a:txBody>
                    <a:bodyPr/>
                    <a:lstStyle/>
                    <a:p>
                      <a:pPr marL="0" marR="0" algn="just">
                        <a:spcBef>
                          <a:spcPts val="1200"/>
                        </a:spcBef>
                        <a:spcAft>
                          <a:spcPts val="1200"/>
                        </a:spcAft>
                      </a:pPr>
                      <a:r>
                        <a:rPr lang="en-AU" sz="2000" b="1" dirty="0">
                          <a:effectLst/>
                          <a:latin typeface="+mj-lt"/>
                          <a:ea typeface="Times New Roman"/>
                        </a:rPr>
                        <a:t>	</a:t>
                      </a:r>
                      <a:r>
                        <a:rPr lang="en-AU" sz="2000" b="1" i="1" dirty="0" err="1">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held file exists.</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88404901"/>
              </p:ext>
            </p:extLst>
          </p:nvPr>
        </p:nvGraphicFramePr>
        <p:xfrm>
          <a:off x="685800" y="4648200"/>
          <a:ext cx="8229600" cy="1524000"/>
        </p:xfrm>
        <a:graphic>
          <a:graphicData uri="http://schemas.openxmlformats.org/drawingml/2006/table">
            <a:tbl>
              <a:tblPr firstRow="1" firstCol="1" bandRow="1"/>
              <a:tblGrid>
                <a:gridCol w="1496123"/>
                <a:gridCol w="6733477"/>
              </a:tblGrid>
              <a:tr h="838200">
                <a:tc>
                  <a:txBody>
                    <a:bodyPr/>
                    <a:lstStyle/>
                    <a:p>
                      <a:pPr marL="0" marR="0" algn="just">
                        <a:spcBef>
                          <a:spcPts val="1200"/>
                        </a:spcBef>
                        <a:spcAft>
                          <a:spcPts val="1200"/>
                        </a:spcAft>
                      </a:pPr>
                      <a:r>
                        <a:rPr lang="en-AU" sz="2000" b="1" i="1" dirty="0" smtClean="0">
                          <a:effectLst/>
                          <a:latin typeface="+mj-lt"/>
                          <a:ea typeface="Times New Roman"/>
                        </a:rPr>
                        <a:t>level</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One of 16 possible values representing a valid data level from the enumeration type </a:t>
                      </a:r>
                      <a:r>
                        <a:rPr lang="en-AU" sz="2000" i="1" dirty="0" err="1">
                          <a:effectLst/>
                          <a:latin typeface="+mj-lt"/>
                          <a:ea typeface="Times New Roman"/>
                        </a:rPr>
                        <a:t>t_lvl</a:t>
                      </a:r>
                      <a:r>
                        <a:rPr lang="en-AU" sz="2000" dirty="0">
                          <a:solidFill>
                            <a:srgbClr val="000000"/>
                          </a:solidFill>
                          <a:effectLst/>
                          <a:latin typeface="+mj-lt"/>
                          <a:ea typeface="Times New Roman"/>
                        </a:rPr>
                        <a:t>, expressed as </a:t>
                      </a:r>
                      <a:r>
                        <a:rPr lang="en-AU" sz="2000" dirty="0" err="1">
                          <a:solidFill>
                            <a:srgbClr val="000000"/>
                          </a:solidFill>
                          <a:effectLst/>
                          <a:latin typeface="+mj-lt"/>
                          <a:ea typeface="Times New Roman"/>
                        </a:rPr>
                        <a:t>D</a:t>
                      </a:r>
                      <a:r>
                        <a:rPr lang="en-AU" sz="2000" i="1" dirty="0" err="1">
                          <a:solidFill>
                            <a:srgbClr val="000000"/>
                          </a:solidFill>
                          <a:effectLst/>
                          <a:latin typeface="+mj-lt"/>
                          <a:ea typeface="Times New Roman"/>
                        </a:rPr>
                        <a:t>x</a:t>
                      </a:r>
                      <a:r>
                        <a:rPr lang="en-AU" sz="2000" dirty="0">
                          <a:solidFill>
                            <a:srgbClr val="000000"/>
                          </a:solidFill>
                          <a:effectLst/>
                          <a:latin typeface="+mj-lt"/>
                          <a:ea typeface="Times New Roman"/>
                        </a:rPr>
                        <a:t>, where </a:t>
                      </a:r>
                      <a:r>
                        <a:rPr lang="en-AU" sz="2000" i="1" dirty="0">
                          <a:solidFill>
                            <a:srgbClr val="000000"/>
                          </a:solidFill>
                          <a:effectLst/>
                          <a:latin typeface="+mj-lt"/>
                          <a:ea typeface="Times New Roman"/>
                        </a:rPr>
                        <a:t>x</a:t>
                      </a:r>
                      <a:r>
                        <a:rPr lang="en-AU" sz="2000" dirty="0">
                          <a:solidFill>
                            <a:srgbClr val="000000"/>
                          </a:solidFill>
                          <a:effectLst/>
                          <a:latin typeface="+mj-lt"/>
                          <a:ea typeface="Times New Roman"/>
                        </a:rPr>
                        <a:t> represents the hexadecimal number of the level (0–F). This argument identifies the FARW containing the file address of the record to be removed from the record hold table.</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363444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UNFRC</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AU" sz="2000" b="1" i="1" dirty="0"/>
              <a:t>Other variants in C</a:t>
            </a:r>
            <a:r>
              <a:rPr lang="en-AU" sz="2000" b="1" i="1" dirty="0" smtClean="0"/>
              <a:t>:</a:t>
            </a:r>
          </a:p>
          <a:p>
            <a:endParaRPr lang="en-AU" sz="2000" b="1" i="1" dirty="0"/>
          </a:p>
          <a:p>
            <a:endParaRPr lang="en-AU" sz="2000" b="1" i="1" dirty="0" smtClean="0"/>
          </a:p>
          <a:p>
            <a:endParaRPr lang="en-AU" sz="2000" b="1" dirty="0" smtClean="0"/>
          </a:p>
          <a:p>
            <a:r>
              <a:rPr lang="en-AU" sz="2000" b="1" dirty="0" smtClean="0"/>
              <a:t>Entry </a:t>
            </a:r>
            <a:r>
              <a:rPr lang="en-AU" sz="2000" b="1" dirty="0"/>
              <a:t>Conditions:</a:t>
            </a:r>
            <a:endParaRPr lang="en-US" sz="2000" dirty="0"/>
          </a:p>
          <a:p>
            <a:pPr lvl="1"/>
            <a:r>
              <a:rPr lang="en-AU" sz="1900" dirty="0"/>
              <a:t>The file must be present with hold in the specified level</a:t>
            </a:r>
            <a:r>
              <a:rPr lang="en-AU" sz="1900" dirty="0" smtClean="0"/>
              <a:t>.</a:t>
            </a:r>
          </a:p>
          <a:p>
            <a:r>
              <a:rPr lang="en-AU" sz="2000" b="1" dirty="0"/>
              <a:t>Return Conditions:</a:t>
            </a:r>
            <a:endParaRPr lang="en-US" sz="2000" dirty="0"/>
          </a:p>
          <a:p>
            <a:r>
              <a:rPr lang="en-AU" sz="2000" b="1" dirty="0"/>
              <a:t>Assembler:</a:t>
            </a:r>
            <a:endParaRPr lang="en-US" sz="2000" dirty="0"/>
          </a:p>
          <a:p>
            <a:pPr lvl="1"/>
            <a:r>
              <a:rPr lang="en-AU" sz="1900" dirty="0"/>
              <a:t>CE1HLD is decremented by 1.</a:t>
            </a:r>
            <a:endParaRPr lang="en-US" sz="1900" dirty="0"/>
          </a:p>
          <a:p>
            <a:pPr lvl="1"/>
            <a:r>
              <a:rPr lang="en-AU" sz="1900" dirty="0"/>
              <a:t>FARW is unchanged.</a:t>
            </a:r>
            <a:endParaRPr lang="en-US" sz="1900" dirty="0"/>
          </a:p>
          <a:p>
            <a:pPr lvl="1"/>
            <a:r>
              <a:rPr lang="en-AU" sz="1900" dirty="0"/>
              <a:t>File address on FARW is </a:t>
            </a:r>
            <a:r>
              <a:rPr lang="en-AU" sz="1900" dirty="0" err="1"/>
              <a:t>unheld</a:t>
            </a:r>
            <a:r>
              <a:rPr lang="en-AU" sz="1900" dirty="0"/>
              <a:t>. Any service requesting for hold on that file is serviced.</a:t>
            </a:r>
            <a:endParaRPr lang="en-US" sz="1900" dirty="0"/>
          </a:p>
          <a:p>
            <a:pPr lvl="1"/>
            <a:r>
              <a:rPr lang="en-AU" sz="1900" dirty="0"/>
              <a:t>Register R14 and register R15 contents are unknown.</a:t>
            </a:r>
            <a:endParaRPr lang="en-US" sz="1900" dirty="0"/>
          </a:p>
          <a:p>
            <a:pPr lvl="1"/>
            <a:r>
              <a:rPr lang="en-AU" sz="1900" dirty="0"/>
              <a:t>All other registers are preserved over this macro call.</a:t>
            </a:r>
            <a:endParaRPr lang="en-US" sz="1900" dirty="0"/>
          </a:p>
          <a:p>
            <a:r>
              <a:rPr lang="en-AU" sz="2000" b="1" dirty="0"/>
              <a:t>C</a:t>
            </a:r>
            <a:r>
              <a:rPr lang="en-AU" sz="2000" b="1" dirty="0" smtClean="0"/>
              <a:t>:</a:t>
            </a:r>
            <a:endParaRPr lang="en-US" sz="2000" dirty="0"/>
          </a:p>
          <a:p>
            <a:pPr marL="0" indent="0">
              <a:buNone/>
            </a:pPr>
            <a:r>
              <a:rPr lang="en-AU" sz="2000" dirty="0" smtClean="0"/>
              <a:t>       </a:t>
            </a:r>
            <a:r>
              <a:rPr lang="en-AU" sz="2000" dirty="0"/>
              <a:t>Void</a:t>
            </a:r>
            <a:endParaRPr lang="en-US" sz="2000"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34957157"/>
              </p:ext>
            </p:extLst>
          </p:nvPr>
        </p:nvGraphicFramePr>
        <p:xfrm>
          <a:off x="1143000" y="1752600"/>
          <a:ext cx="6781800" cy="632619"/>
        </p:xfrm>
        <a:graphic>
          <a:graphicData uri="http://schemas.openxmlformats.org/drawingml/2006/table">
            <a:tbl>
              <a:tblPr firstRow="1" firstCol="1" bandRow="1"/>
              <a:tblGrid>
                <a:gridCol w="1231183"/>
                <a:gridCol w="5550617"/>
              </a:tblGrid>
              <a:tr h="632619">
                <a:tc>
                  <a:txBody>
                    <a:bodyPr/>
                    <a:lstStyle/>
                    <a:p>
                      <a:pPr marL="0" marR="0" algn="just">
                        <a:spcBef>
                          <a:spcPts val="600"/>
                        </a:spcBef>
                        <a:spcAft>
                          <a:spcPts val="600"/>
                        </a:spcAft>
                      </a:pPr>
                      <a:r>
                        <a:rPr lang="en-AU" sz="2000" b="1" dirty="0">
                          <a:effectLst/>
                          <a:latin typeface="+mj-lt"/>
                          <a:ea typeface="Times New Roman"/>
                        </a:rPr>
                        <a:t>           </a:t>
                      </a:r>
                      <a:r>
                        <a:rPr lang="en-AU" sz="2000" b="1" i="1" dirty="0">
                          <a:effectLst/>
                          <a:latin typeface="+mj-lt"/>
                          <a:ea typeface="Times New Roman"/>
                        </a:rPr>
                        <a:t>void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i="1" dirty="0" err="1">
                          <a:effectLst/>
                          <a:latin typeface="+mj-lt"/>
                          <a:ea typeface="Times New Roman"/>
                        </a:rPr>
                        <a:t>unfrc_ext</a:t>
                      </a:r>
                      <a:r>
                        <a:rPr lang="en-AU" sz="2000" i="1" dirty="0">
                          <a:effectLst/>
                          <a:latin typeface="+mj-lt"/>
                          <a:ea typeface="Times New Roman"/>
                        </a:rPr>
                        <a:t>(</a:t>
                      </a:r>
                      <a:r>
                        <a:rPr lang="en-AU" sz="2000" i="1" dirty="0" err="1">
                          <a:effectLst/>
                          <a:latin typeface="+mj-lt"/>
                          <a:ea typeface="Times New Roman"/>
                        </a:rPr>
                        <a:t>enum</a:t>
                      </a:r>
                      <a:r>
                        <a:rPr lang="en-AU" sz="2000" i="1" dirty="0">
                          <a:effectLst/>
                          <a:latin typeface="+mj-lt"/>
                          <a:ea typeface="Times New Roman"/>
                        </a:rPr>
                        <a:t> </a:t>
                      </a:r>
                      <a:r>
                        <a:rPr lang="en-AU" sz="2000" i="1" dirty="0" err="1">
                          <a:effectLst/>
                          <a:latin typeface="+mj-lt"/>
                          <a:ea typeface="Times New Roman"/>
                        </a:rPr>
                        <a:t>t_lvl</a:t>
                      </a:r>
                      <a:r>
                        <a:rPr lang="en-AU" sz="2000" i="1" dirty="0">
                          <a:effectLst/>
                          <a:latin typeface="+mj-lt"/>
                          <a:ea typeface="Times New Roman"/>
                        </a:rPr>
                        <a:t> level, unsigned </a:t>
                      </a:r>
                      <a:r>
                        <a:rPr lang="en-AU" sz="2000" i="1" dirty="0" err="1">
                          <a:effectLst/>
                          <a:latin typeface="+mj-lt"/>
                          <a:ea typeface="Times New Roman"/>
                        </a:rPr>
                        <a:t>int</a:t>
                      </a:r>
                      <a:r>
                        <a:rPr lang="en-AU" sz="2000" i="1" dirty="0">
                          <a:effectLst/>
                          <a:latin typeface="+mj-lt"/>
                          <a:ea typeface="Times New Roman"/>
                        </a:rPr>
                        <a:t> </a:t>
                      </a:r>
                      <a:r>
                        <a:rPr lang="en-AU" sz="2000" i="1" dirty="0" err="1">
                          <a:effectLst/>
                          <a:latin typeface="+mj-lt"/>
                          <a:ea typeface="Times New Roman"/>
                        </a:rPr>
                        <a:t>ext</a:t>
                      </a:r>
                      <a:r>
                        <a:rPr lang="en-AU" sz="2000" i="1" dirty="0">
                          <a:effectLst/>
                          <a:latin typeface="+mj-lt"/>
                          <a:ea typeface="Times New Roman"/>
                        </a:rPr>
                        <a: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293832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UNFRC</a:t>
            </a:r>
            <a:endParaRPr lang="en-US" dirty="0"/>
          </a:p>
        </p:txBody>
      </p:sp>
      <p:sp>
        <p:nvSpPr>
          <p:cNvPr id="3" name="Content Placeholder 2"/>
          <p:cNvSpPr>
            <a:spLocks noGrp="1"/>
          </p:cNvSpPr>
          <p:nvPr>
            <p:ph idx="1"/>
          </p:nvPr>
        </p:nvSpPr>
        <p:spPr/>
        <p:txBody>
          <a:bodyPr>
            <a:normAutofit/>
          </a:bodyPr>
          <a:lstStyle/>
          <a:p>
            <a:r>
              <a:rPr lang="en-AU" sz="2000" b="1" dirty="0"/>
              <a:t>Exception: </a:t>
            </a:r>
            <a:endParaRPr lang="en-AU" sz="2000" b="1" dirty="0" smtClean="0"/>
          </a:p>
          <a:p>
            <a:endParaRPr lang="en-AU" sz="2000" b="1" dirty="0" smtClean="0"/>
          </a:p>
          <a:p>
            <a:endParaRPr lang="en-AU" sz="2000" b="1" dirty="0"/>
          </a:p>
          <a:p>
            <a:endParaRPr lang="en-AU" sz="2000" b="1" dirty="0" smtClean="0"/>
          </a:p>
          <a:p>
            <a:r>
              <a:rPr lang="en-AU" sz="2000" b="1" dirty="0"/>
              <a:t>Programming Consideration: </a:t>
            </a:r>
            <a:endParaRPr lang="en-US" sz="2000" dirty="0"/>
          </a:p>
          <a:p>
            <a:pPr lvl="1"/>
            <a:r>
              <a:rPr lang="en-AU" sz="1800" dirty="0"/>
              <a:t>Used in conjunction with FILEC/FILNC</a:t>
            </a:r>
            <a:r>
              <a:rPr lang="en-AU" sz="1800" dirty="0" smtClean="0"/>
              <a:t>.</a:t>
            </a:r>
          </a:p>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b="1" dirty="0"/>
              <a:t>      </a:t>
            </a:r>
            <a:r>
              <a:rPr lang="en-AU" sz="2000" dirty="0">
                <a:latin typeface="Courier New" panose="02070309020205020404" pitchFamily="49" charset="0"/>
                <a:cs typeface="Courier New" panose="02070309020205020404" pitchFamily="49" charset="0"/>
              </a:rPr>
              <a:t>UNFRC D7         </a:t>
            </a:r>
            <a:r>
              <a:rPr lang="en-AU" sz="2000" i="1" dirty="0"/>
              <a:t>Files address on Level 7 is </a:t>
            </a:r>
            <a:r>
              <a:rPr lang="en-AU" sz="2000" i="1" dirty="0" err="1"/>
              <a:t>unheld</a:t>
            </a:r>
            <a:r>
              <a:rPr lang="en-AU" sz="2000" dirty="0"/>
              <a:t>.</a:t>
            </a:r>
            <a:endParaRPr lang="en-US" sz="2000" dirty="0"/>
          </a:p>
          <a:p>
            <a:r>
              <a:rPr lang="en-AU" sz="2000" b="1" dirty="0"/>
              <a:t>C:</a:t>
            </a:r>
            <a:endParaRPr lang="en-US" sz="2000" dirty="0"/>
          </a:p>
          <a:p>
            <a:pPr marL="0" indent="0">
              <a:buNone/>
            </a:pPr>
            <a:r>
              <a:rPr lang="en-AU" sz="2000" dirty="0">
                <a:latin typeface="Courier New" panose="02070309020205020404" pitchFamily="49" charset="0"/>
                <a:cs typeface="Courier New" panose="02070309020205020404" pitchFamily="49" charset="0"/>
              </a:rPr>
              <a:t>	  </a:t>
            </a:r>
            <a:r>
              <a:rPr lang="en-AU" sz="2000" dirty="0" err="1">
                <a:latin typeface="Courier New" panose="02070309020205020404" pitchFamily="49" charset="0"/>
                <a:cs typeface="Courier New" panose="02070309020205020404" pitchFamily="49" charset="0"/>
              </a:rPr>
              <a:t>unfrc</a:t>
            </a:r>
            <a:r>
              <a:rPr lang="en-AU" sz="2000" dirty="0">
                <a:latin typeface="Courier New" panose="02070309020205020404" pitchFamily="49" charset="0"/>
                <a:cs typeface="Courier New" panose="02070309020205020404" pitchFamily="49" charset="0"/>
              </a:rPr>
              <a:t>(D7)        </a:t>
            </a:r>
            <a:r>
              <a:rPr lang="en-AU" sz="2000" i="1" dirty="0"/>
              <a:t>Files address on Level 7 is </a:t>
            </a:r>
            <a:r>
              <a:rPr lang="en-AU" sz="2000" i="1" dirty="0" err="1"/>
              <a:t>unheld</a:t>
            </a:r>
            <a:r>
              <a:rPr lang="en-AU" sz="2000" dirty="0"/>
              <a:t>.</a:t>
            </a:r>
            <a:endParaRPr lang="en-US" sz="2000" dirty="0"/>
          </a:p>
          <a:p>
            <a:endParaRPr lang="en-US" sz="2000" dirty="0"/>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939478277"/>
              </p:ext>
            </p:extLst>
          </p:nvPr>
        </p:nvGraphicFramePr>
        <p:xfrm>
          <a:off x="990600" y="2209800"/>
          <a:ext cx="7391400" cy="609600"/>
        </p:xfrm>
        <a:graphic>
          <a:graphicData uri="http://schemas.openxmlformats.org/drawingml/2006/table">
            <a:tbl>
              <a:tblPr firstRow="1" firstCol="1" bandRow="1"/>
              <a:tblGrid>
                <a:gridCol w="1341852"/>
                <a:gridCol w="6049548"/>
              </a:tblGrid>
              <a:tr h="0">
                <a:tc>
                  <a:txBody>
                    <a:bodyPr/>
                    <a:lstStyle/>
                    <a:p>
                      <a:pPr marL="0" marR="0" algn="just">
                        <a:spcBef>
                          <a:spcPts val="1200"/>
                        </a:spcBef>
                        <a:spcAft>
                          <a:spcPts val="600"/>
                        </a:spcAft>
                      </a:pPr>
                      <a:r>
                        <a:rPr lang="en-AU" sz="2000" b="1" dirty="0">
                          <a:effectLst/>
                          <a:latin typeface="+mj-lt"/>
                          <a:ea typeface="Times New Roman"/>
                        </a:rPr>
                        <a:t>      </a:t>
                      </a:r>
                      <a:r>
                        <a:rPr lang="en-AU" sz="2000" b="1" i="1" dirty="0" smtClean="0">
                          <a:effectLst/>
                          <a:latin typeface="+mj-lt"/>
                          <a:ea typeface="Times New Roman"/>
                        </a:rPr>
                        <a:t>CTL- </a:t>
                      </a:r>
                      <a:r>
                        <a:rPr lang="en-AU" sz="2000" b="1" i="1" dirty="0">
                          <a:effectLst/>
                          <a:latin typeface="+mj-lt"/>
                          <a:ea typeface="Times New Roman"/>
                        </a:rPr>
                        <a:t>24</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0"/>
                        </a:spcBef>
                        <a:spcAft>
                          <a:spcPts val="600"/>
                        </a:spcAft>
                      </a:pPr>
                      <a:r>
                        <a:rPr lang="en-AU" sz="2000" dirty="0">
                          <a:effectLst/>
                          <a:latin typeface="+mj-lt"/>
                          <a:ea typeface="Times New Roman"/>
                        </a:rPr>
                        <a:t>Attempt to </a:t>
                      </a:r>
                      <a:r>
                        <a:rPr lang="en-AU" sz="2000" dirty="0" err="1">
                          <a:effectLst/>
                          <a:latin typeface="+mj-lt"/>
                          <a:ea typeface="Times New Roman"/>
                        </a:rPr>
                        <a:t>unhold</a:t>
                      </a:r>
                      <a:r>
                        <a:rPr lang="en-AU" sz="2000" dirty="0">
                          <a:effectLst/>
                          <a:latin typeface="+mj-lt"/>
                          <a:ea typeface="Times New Roman"/>
                        </a:rPr>
                        <a:t> address that is not held.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marL="0" marR="0" algn="just">
                        <a:spcBef>
                          <a:spcPts val="1200"/>
                        </a:spcBef>
                        <a:spcAft>
                          <a:spcPts val="600"/>
                        </a:spcAft>
                      </a:pPr>
                      <a:r>
                        <a:rPr lang="en-AU" sz="2000" b="1" i="1" dirty="0">
                          <a:effectLst/>
                          <a:latin typeface="+mj-lt"/>
                          <a:ea typeface="Times New Roman"/>
                        </a:rPr>
                        <a:t>      </a:t>
                      </a:r>
                      <a:r>
                        <a:rPr lang="en-AU" sz="2000" b="1" i="1" dirty="0" smtClean="0">
                          <a:effectLst/>
                          <a:latin typeface="+mj-lt"/>
                          <a:ea typeface="Times New Roman"/>
                        </a:rPr>
                        <a:t>CTL </a:t>
                      </a:r>
                      <a:r>
                        <a:rPr lang="en-AU" sz="2000" b="1" i="1" dirty="0">
                          <a:effectLst/>
                          <a:latin typeface="+mj-lt"/>
                          <a:ea typeface="Times New Roman"/>
                        </a:rPr>
                        <a:t>2D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Zero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3189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FILUC</a:t>
            </a:r>
            <a:endParaRPr lang="en-US" dirty="0"/>
          </a:p>
        </p:txBody>
      </p:sp>
      <p:sp>
        <p:nvSpPr>
          <p:cNvPr id="3" name="Content Placeholder 2"/>
          <p:cNvSpPr>
            <a:spLocks noGrp="1"/>
          </p:cNvSpPr>
          <p:nvPr>
            <p:ph idx="1"/>
          </p:nvPr>
        </p:nvSpPr>
        <p:spPr/>
        <p:txBody>
          <a:bodyPr>
            <a:normAutofit/>
          </a:bodyPr>
          <a:lstStyle/>
          <a:p>
            <a:r>
              <a:rPr lang="en-AU" sz="2000" b="1" dirty="0"/>
              <a:t>FILUC – File and </a:t>
            </a:r>
            <a:r>
              <a:rPr lang="en-AU" sz="2000" b="1" dirty="0" err="1"/>
              <a:t>Unhold</a:t>
            </a:r>
            <a:r>
              <a:rPr lang="en-AU" sz="2000" b="1" dirty="0"/>
              <a:t> a File </a:t>
            </a:r>
            <a:r>
              <a:rPr lang="en-AU" sz="2000" b="1" dirty="0" smtClean="0"/>
              <a:t>Record</a:t>
            </a:r>
          </a:p>
          <a:p>
            <a:r>
              <a:rPr lang="en-AU" sz="2000" dirty="0"/>
              <a:t>FILUC performs the functions of FILEC and UNFRC in a single macro call</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dirty="0"/>
              <a:t>	FILUC </a:t>
            </a:r>
            <a:r>
              <a:rPr lang="en-AU" sz="2000" b="1" dirty="0" err="1" smtClean="0"/>
              <a:t>Dn</a:t>
            </a:r>
            <a:endParaRPr lang="en-AU" sz="2000" b="1" dirty="0" smtClean="0"/>
          </a:p>
          <a:p>
            <a:endParaRPr lang="en-AU" sz="2000" b="1" i="1" dirty="0"/>
          </a:p>
          <a:p>
            <a:r>
              <a:rPr lang="en-AU" sz="2000" b="1" dirty="0" smtClean="0"/>
              <a:t>C</a:t>
            </a:r>
            <a:r>
              <a:rPr lang="en-AU" sz="2000" b="1" dirty="0"/>
              <a:t>:</a:t>
            </a:r>
            <a:endParaRPr lang="en-US" sz="2000" dirty="0"/>
          </a:p>
          <a:p>
            <a:pPr marL="0" indent="0">
              <a:buNone/>
            </a:pPr>
            <a:r>
              <a:rPr lang="en-AU" sz="2000" b="1" i="1" dirty="0"/>
              <a:t>	</a:t>
            </a:r>
            <a:r>
              <a:rPr lang="en-AU" sz="2000" b="1" dirty="0"/>
              <a:t>void </a:t>
            </a:r>
            <a:r>
              <a:rPr lang="en-AU" sz="2000" b="1" dirty="0" err="1"/>
              <a:t>filuc</a:t>
            </a:r>
            <a:r>
              <a:rPr lang="en-AU" sz="2000" b="1" dirty="0"/>
              <a:t>(</a:t>
            </a:r>
            <a:r>
              <a:rPr lang="en-AU" sz="2000" b="1" dirty="0" err="1"/>
              <a:t>enum</a:t>
            </a:r>
            <a:r>
              <a:rPr lang="en-AU" sz="2000" b="1" dirty="0"/>
              <a:t> </a:t>
            </a:r>
            <a:r>
              <a:rPr lang="en-AU" sz="2000" b="1" dirty="0" err="1"/>
              <a:t>t_lvl</a:t>
            </a:r>
            <a:r>
              <a:rPr lang="en-AU" sz="2000" b="1" dirty="0"/>
              <a:t> level</a:t>
            </a:r>
            <a:r>
              <a:rPr lang="en-AU" sz="2000" b="1" dirty="0" smtClean="0"/>
              <a:t>);</a:t>
            </a:r>
          </a:p>
          <a:p>
            <a:endParaRPr lang="en-US" sz="2000" dirty="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dirty="0" smtClean="0"/>
              <a:t>TPF software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298544806"/>
              </p:ext>
            </p:extLst>
          </p:nvPr>
        </p:nvGraphicFramePr>
        <p:xfrm>
          <a:off x="914400" y="3429000"/>
          <a:ext cx="7696200" cy="336550"/>
        </p:xfrm>
        <a:graphic>
          <a:graphicData uri="http://schemas.openxmlformats.org/drawingml/2006/table">
            <a:tbl>
              <a:tblPr firstRow="1" firstCol="1" bandRow="1"/>
              <a:tblGrid>
                <a:gridCol w="762000"/>
                <a:gridCol w="6934200"/>
              </a:tblGrid>
              <a:tr h="336550">
                <a:tc>
                  <a:txBody>
                    <a:bodyPr/>
                    <a:lstStyle/>
                    <a:p>
                      <a:pPr marL="0" marR="0" algn="just">
                        <a:spcBef>
                          <a:spcPts val="1200"/>
                        </a:spcBef>
                        <a:spcAft>
                          <a:spcPts val="1200"/>
                        </a:spcAft>
                      </a:pPr>
                      <a:r>
                        <a:rPr lang="en-AU" sz="2000" b="1" i="1" dirty="0" err="1" smtClean="0">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held file exists.</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15401299"/>
              </p:ext>
            </p:extLst>
          </p:nvPr>
        </p:nvGraphicFramePr>
        <p:xfrm>
          <a:off x="762000" y="4746913"/>
          <a:ext cx="8077200" cy="1219200"/>
        </p:xfrm>
        <a:graphic>
          <a:graphicData uri="http://schemas.openxmlformats.org/drawingml/2006/table">
            <a:tbl>
              <a:tblPr firstRow="1" firstCol="1" bandRow="1"/>
              <a:tblGrid>
                <a:gridCol w="1251780"/>
                <a:gridCol w="6825420"/>
              </a:tblGrid>
              <a:tr h="336550">
                <a:tc>
                  <a:txBody>
                    <a:bodyPr/>
                    <a:lstStyle/>
                    <a:p>
                      <a:pPr marL="0" marR="0" algn="just">
                        <a:spcBef>
                          <a:spcPts val="1200"/>
                        </a:spcBef>
                        <a:spcAft>
                          <a:spcPts val="1200"/>
                        </a:spcAft>
                      </a:pPr>
                      <a:r>
                        <a:rPr lang="en-AU" sz="1800" b="1" i="1" kern="1200" dirty="0" smtClean="0">
                          <a:solidFill>
                            <a:schemeClr val="tx1"/>
                          </a:solidFill>
                          <a:effectLst/>
                          <a:latin typeface="+mn-lt"/>
                          <a:ea typeface="+mn-ea"/>
                          <a:cs typeface="+mn-cs"/>
                        </a:rPr>
                        <a:t>level</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One of 16 possible values representing a valid data level from the enumeration type </a:t>
                      </a:r>
                      <a:r>
                        <a:rPr lang="en-AU" sz="2000" dirty="0" err="1">
                          <a:effectLst/>
                          <a:latin typeface="+mj-lt"/>
                          <a:ea typeface="Times New Roman"/>
                        </a:rPr>
                        <a:t>t_lvl</a:t>
                      </a:r>
                      <a:r>
                        <a:rPr lang="en-AU" sz="2000" dirty="0">
                          <a:effectLst/>
                          <a:latin typeface="+mj-lt"/>
                          <a:ea typeface="Times New Roman"/>
                        </a:rPr>
                        <a:t>, expressed as </a:t>
                      </a:r>
                      <a:r>
                        <a:rPr lang="en-AU" sz="2000" dirty="0" err="1">
                          <a:effectLst/>
                          <a:latin typeface="+mj-lt"/>
                          <a:ea typeface="Times New Roman"/>
                        </a:rPr>
                        <a:t>Dx</a:t>
                      </a:r>
                      <a:r>
                        <a:rPr lang="en-AU" sz="2000" dirty="0">
                          <a:effectLst/>
                          <a:latin typeface="+mj-lt"/>
                          <a:ea typeface="Times New Roman"/>
                        </a:rPr>
                        <a:t>, where x represents the hexadecimal number of the level (0–F). The working storage block on this data level is the record to be filed.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260018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FILUC</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AU" sz="2000" b="1" i="1" dirty="0"/>
              <a:t>Other variants in C</a:t>
            </a:r>
            <a:r>
              <a:rPr lang="en-AU" sz="2000" b="1" i="1" dirty="0" smtClean="0"/>
              <a:t>:</a:t>
            </a:r>
          </a:p>
          <a:p>
            <a:endParaRPr lang="en-AU" sz="2000" b="1" i="1" dirty="0"/>
          </a:p>
          <a:p>
            <a:endParaRPr lang="en-AU" sz="2000" b="1" i="1" dirty="0" smtClean="0"/>
          </a:p>
          <a:p>
            <a:r>
              <a:rPr lang="en-AU" sz="2000" b="1" dirty="0"/>
              <a:t>Entry Conditions:</a:t>
            </a:r>
            <a:endParaRPr lang="en-US" sz="2000" dirty="0"/>
          </a:p>
          <a:p>
            <a:pPr lvl="1"/>
            <a:r>
              <a:rPr lang="en-AU" sz="1800" dirty="0"/>
              <a:t>The file must be present with hold in the specified level.</a:t>
            </a:r>
            <a:endParaRPr lang="en-US" sz="1800" dirty="0"/>
          </a:p>
          <a:p>
            <a:pPr lvl="1"/>
            <a:r>
              <a:rPr lang="en-AU" sz="1800" dirty="0"/>
              <a:t>A file address, RID and RCC must be contained in the FARW for the specified data level</a:t>
            </a:r>
            <a:r>
              <a:rPr lang="en-AU" sz="1800" dirty="0" smtClean="0"/>
              <a:t>.</a:t>
            </a:r>
          </a:p>
          <a:p>
            <a:r>
              <a:rPr lang="en-AU" sz="2000" b="1" dirty="0"/>
              <a:t>Return Conditions:</a:t>
            </a:r>
            <a:endParaRPr lang="en-US" sz="2000" dirty="0"/>
          </a:p>
          <a:p>
            <a:r>
              <a:rPr lang="en-AU" sz="2000" b="1" dirty="0"/>
              <a:t>Assembler:</a:t>
            </a:r>
            <a:endParaRPr lang="en-US" sz="2000" dirty="0"/>
          </a:p>
          <a:p>
            <a:pPr lvl="1"/>
            <a:r>
              <a:rPr lang="en-AU" sz="1800" dirty="0"/>
              <a:t>The specified data level will no longer hold a core block.</a:t>
            </a:r>
            <a:endParaRPr lang="en-US" sz="1800" dirty="0"/>
          </a:p>
          <a:p>
            <a:pPr lvl="1"/>
            <a:r>
              <a:rPr lang="en-AU" sz="1800" dirty="0"/>
              <a:t>CE1HLD is decremented by 1.</a:t>
            </a:r>
            <a:endParaRPr lang="en-US" sz="1800" dirty="0"/>
          </a:p>
          <a:p>
            <a:pPr lvl="1"/>
            <a:r>
              <a:rPr lang="en-AU" sz="1800" dirty="0"/>
              <a:t>FARW is unchanged and its address is </a:t>
            </a:r>
            <a:r>
              <a:rPr lang="en-AU" sz="1800" dirty="0" err="1"/>
              <a:t>unheld</a:t>
            </a:r>
            <a:r>
              <a:rPr lang="en-AU" sz="1800" dirty="0"/>
              <a:t>. Any service requesting for hold on that file is serviced.</a:t>
            </a:r>
            <a:endParaRPr lang="en-US" sz="1800" dirty="0"/>
          </a:p>
          <a:p>
            <a:pPr lvl="1"/>
            <a:r>
              <a:rPr lang="en-AU" sz="1800" dirty="0"/>
              <a:t>Register R14, R15 contents are unknown and other registers are preserved across this macro call.</a:t>
            </a:r>
            <a:endParaRPr lang="en-US" sz="1800" dirty="0"/>
          </a:p>
          <a:p>
            <a:endParaRPr lang="en-US" sz="2000" dirty="0"/>
          </a:p>
          <a:p>
            <a:endParaRPr lang="en-US" dirty="0"/>
          </a:p>
        </p:txBody>
      </p:sp>
      <p:sp>
        <p:nvSpPr>
          <p:cNvPr id="4" name="Footer Placeholder 3"/>
          <p:cNvSpPr>
            <a:spLocks noGrp="1"/>
          </p:cNvSpPr>
          <p:nvPr>
            <p:ph type="ftr" sz="quarter" idx="11"/>
          </p:nvPr>
        </p:nvSpPr>
        <p:spPr/>
        <p:txBody>
          <a:bodyPr/>
          <a:lstStyle/>
          <a:p>
            <a:r>
              <a:rPr lang="en-US" dirty="0" smtClean="0"/>
              <a:t>TPF software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240482581"/>
              </p:ext>
            </p:extLst>
          </p:nvPr>
        </p:nvGraphicFramePr>
        <p:xfrm>
          <a:off x="762000" y="1752600"/>
          <a:ext cx="7543800" cy="533400"/>
        </p:xfrm>
        <a:graphic>
          <a:graphicData uri="http://schemas.openxmlformats.org/drawingml/2006/table">
            <a:tbl>
              <a:tblPr firstRow="1" firstCol="1" bandRow="1"/>
              <a:tblGrid>
                <a:gridCol w="1140559"/>
                <a:gridCol w="6403241"/>
              </a:tblGrid>
              <a:tr h="533400">
                <a:tc>
                  <a:txBody>
                    <a:bodyPr/>
                    <a:lstStyle/>
                    <a:p>
                      <a:pPr marL="0" marR="0" algn="r">
                        <a:spcBef>
                          <a:spcPts val="600"/>
                        </a:spcBef>
                        <a:spcAft>
                          <a:spcPts val="600"/>
                        </a:spcAft>
                      </a:pPr>
                      <a:r>
                        <a:rPr lang="en-AU" sz="2000" b="1" dirty="0">
                          <a:effectLst/>
                          <a:latin typeface="+mj-lt"/>
                          <a:ea typeface="Times New Roman"/>
                        </a:rPr>
                        <a:t>void</a:t>
                      </a:r>
                      <a:endParaRPr lang="en-US" sz="2000" dirty="0">
                        <a:effectLst/>
                        <a:latin typeface="+mj-lt"/>
                        <a:ea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600"/>
                        </a:spcBef>
                        <a:spcAft>
                          <a:spcPts val="600"/>
                        </a:spcAft>
                      </a:pPr>
                      <a:r>
                        <a:rPr lang="en-AU" sz="2000" dirty="0" err="1">
                          <a:effectLst/>
                          <a:latin typeface="+mj-lt"/>
                          <a:ea typeface="Times New Roman"/>
                        </a:rPr>
                        <a:t>filuc_ext</a:t>
                      </a:r>
                      <a:r>
                        <a:rPr lang="en-AU" sz="2000" dirty="0">
                          <a:effectLst/>
                          <a:latin typeface="+mj-lt"/>
                          <a:ea typeface="Times New Roman"/>
                        </a:rPr>
                        <a:t>(</a:t>
                      </a:r>
                      <a:r>
                        <a:rPr lang="en-AU" sz="2000" dirty="0" err="1">
                          <a:effectLst/>
                          <a:latin typeface="+mj-lt"/>
                          <a:ea typeface="Times New Roman"/>
                        </a:rPr>
                        <a:t>enum</a:t>
                      </a:r>
                      <a:r>
                        <a:rPr lang="en-AU" sz="2000" dirty="0">
                          <a:effectLst/>
                          <a:latin typeface="+mj-lt"/>
                          <a:ea typeface="Times New Roman"/>
                        </a:rPr>
                        <a:t> </a:t>
                      </a:r>
                      <a:r>
                        <a:rPr lang="en-AU" sz="2000" dirty="0" err="1">
                          <a:effectLst/>
                          <a:latin typeface="+mj-lt"/>
                          <a:ea typeface="Times New Roman"/>
                        </a:rPr>
                        <a:t>t_lvl</a:t>
                      </a:r>
                      <a:r>
                        <a:rPr lang="en-AU" sz="2000" dirty="0">
                          <a:effectLst/>
                          <a:latin typeface="+mj-lt"/>
                          <a:ea typeface="Times New Roman"/>
                        </a:rPr>
                        <a:t> </a:t>
                      </a:r>
                      <a:r>
                        <a:rPr lang="en-AU" sz="2000" dirty="0" err="1">
                          <a:effectLst/>
                          <a:latin typeface="+mj-lt"/>
                          <a:ea typeface="Times New Roman"/>
                        </a:rPr>
                        <a:t>level,unsigned</a:t>
                      </a:r>
                      <a:r>
                        <a:rPr lang="en-AU" sz="2000" dirty="0">
                          <a:effectLst/>
                          <a:latin typeface="+mj-lt"/>
                          <a:ea typeface="Times New Roman"/>
                        </a:rPr>
                        <a:t> in text);</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75023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FILUC</a:t>
            </a:r>
            <a:endParaRPr lang="en-US" dirty="0"/>
          </a:p>
        </p:txBody>
      </p:sp>
      <p:sp>
        <p:nvSpPr>
          <p:cNvPr id="3" name="Content Placeholder 2"/>
          <p:cNvSpPr>
            <a:spLocks noGrp="1"/>
          </p:cNvSpPr>
          <p:nvPr>
            <p:ph idx="1"/>
          </p:nvPr>
        </p:nvSpPr>
        <p:spPr/>
        <p:txBody>
          <a:bodyPr>
            <a:normAutofit/>
          </a:bodyPr>
          <a:lstStyle/>
          <a:p>
            <a:r>
              <a:rPr lang="en-AU" sz="2000" b="1" dirty="0"/>
              <a:t>Exception</a:t>
            </a:r>
            <a:r>
              <a:rPr lang="en-AU" sz="2000" b="1" dirty="0" smtClean="0"/>
              <a:t>:</a:t>
            </a:r>
          </a:p>
          <a:p>
            <a:endParaRPr lang="en-AU" sz="2000" b="1" dirty="0"/>
          </a:p>
          <a:p>
            <a:endParaRPr lang="en-AU" sz="2000" b="1" dirty="0" smtClean="0"/>
          </a:p>
          <a:p>
            <a:endParaRPr lang="en-AU" sz="2000" b="1" dirty="0"/>
          </a:p>
          <a:p>
            <a:endParaRPr lang="en-AU" sz="2000" b="1" dirty="0" smtClean="0"/>
          </a:p>
          <a:p>
            <a:endParaRPr lang="en-AU" sz="2000" b="1" dirty="0"/>
          </a:p>
          <a:p>
            <a:endParaRPr lang="en-AU" sz="2000" b="1" dirty="0" smtClean="0"/>
          </a:p>
          <a:p>
            <a:endParaRPr lang="en-AU" sz="2000" b="1" dirty="0"/>
          </a:p>
          <a:p>
            <a:r>
              <a:rPr lang="en-AU" sz="2000" b="1" dirty="0"/>
              <a:t>Programming Consideration: </a:t>
            </a:r>
            <a:endParaRPr lang="en-US" sz="2000" dirty="0"/>
          </a:p>
          <a:p>
            <a:pPr lvl="1"/>
            <a:r>
              <a:rPr lang="en-AU" sz="1800" dirty="0"/>
              <a:t>Program stamp updated on File header.</a:t>
            </a:r>
            <a:endParaRPr lang="en-US" sz="1800" dirty="0"/>
          </a:p>
          <a:p>
            <a:pPr lvl="1"/>
            <a:r>
              <a:rPr lang="en-AU" sz="1800" dirty="0"/>
              <a:t>RID on FARW cannot be Non-zero. RCC can be zero.</a:t>
            </a:r>
            <a:endParaRPr lang="en-US" sz="1800" dirty="0"/>
          </a:p>
          <a:p>
            <a:pPr lvl="1"/>
            <a:r>
              <a:rPr lang="en-AU" sz="1800" dirty="0"/>
              <a:t>Preferred to use FILUC instead of FILEC and UNFRC.</a:t>
            </a:r>
            <a:r>
              <a:rPr lang="en-AU" sz="1800" b="1" dirty="0" smtClean="0"/>
              <a:t> </a:t>
            </a:r>
          </a:p>
          <a:p>
            <a:endParaRPr lang="en-US" sz="2000" dirty="0"/>
          </a:p>
          <a:p>
            <a:endParaRPr lang="en-US" dirty="0"/>
          </a:p>
        </p:txBody>
      </p:sp>
      <p:sp>
        <p:nvSpPr>
          <p:cNvPr id="4" name="Footer Placeholder 3"/>
          <p:cNvSpPr>
            <a:spLocks noGrp="1"/>
          </p:cNvSpPr>
          <p:nvPr>
            <p:ph type="ftr" sz="quarter" idx="11"/>
          </p:nvPr>
        </p:nvSpPr>
        <p:spPr/>
        <p:txBody>
          <a:bodyPr/>
          <a:lstStyle/>
          <a:p>
            <a:r>
              <a:rPr lang="en-US" dirty="0" smtClean="0"/>
              <a:t>TPF software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225815453"/>
              </p:ext>
            </p:extLst>
          </p:nvPr>
        </p:nvGraphicFramePr>
        <p:xfrm>
          <a:off x="990600" y="2133603"/>
          <a:ext cx="7467600" cy="2285997"/>
        </p:xfrm>
        <a:graphic>
          <a:graphicData uri="http://schemas.openxmlformats.org/drawingml/2006/table">
            <a:tbl>
              <a:tblPr firstRow="1" firstCol="1" bandRow="1"/>
              <a:tblGrid>
                <a:gridCol w="1355685"/>
                <a:gridCol w="6111915"/>
              </a:tblGrid>
              <a:tr h="326571">
                <a:tc>
                  <a:txBody>
                    <a:bodyPr/>
                    <a:lstStyle/>
                    <a:p>
                      <a:pPr marL="0" marR="0" algn="just">
                        <a:spcBef>
                          <a:spcPts val="1200"/>
                        </a:spcBef>
                        <a:spcAft>
                          <a:spcPts val="600"/>
                        </a:spcAft>
                      </a:pPr>
                      <a:r>
                        <a:rPr lang="en-AU" sz="2000" dirty="0">
                          <a:effectLst/>
                          <a:latin typeface="+mj-lt"/>
                          <a:ea typeface="Times New Roman"/>
                        </a:rPr>
                        <a:t>CTL- 23</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a:effectLst/>
                          <a:latin typeface="+mj-lt"/>
                          <a:ea typeface="Times New Roman"/>
                        </a:rPr>
                        <a:t>No block in CBRW.</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26571">
                <a:tc>
                  <a:txBody>
                    <a:bodyPr/>
                    <a:lstStyle/>
                    <a:p>
                      <a:pPr marL="0" marR="0" algn="just">
                        <a:spcBef>
                          <a:spcPts val="1200"/>
                        </a:spcBef>
                        <a:spcAft>
                          <a:spcPts val="1200"/>
                        </a:spcAft>
                      </a:pPr>
                      <a:r>
                        <a:rPr lang="en-AU" sz="2000">
                          <a:effectLst/>
                          <a:latin typeface="+mj-lt"/>
                          <a:ea typeface="Times New Roman"/>
                        </a:rPr>
                        <a:t>CTL- 24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Attempt to unhold address that is not held.</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26571">
                <a:tc>
                  <a:txBody>
                    <a:bodyPr/>
                    <a:lstStyle/>
                    <a:p>
                      <a:pPr marL="0" marR="0" algn="just">
                        <a:spcBef>
                          <a:spcPts val="1200"/>
                        </a:spcBef>
                        <a:spcAft>
                          <a:spcPts val="1200"/>
                        </a:spcAft>
                      </a:pPr>
                      <a:r>
                        <a:rPr lang="en-AU" sz="2000">
                          <a:effectLst/>
                          <a:latin typeface="+mj-lt"/>
                          <a:ea typeface="Times New Roman"/>
                        </a:rPr>
                        <a:t>CTL- 2D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Zero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26571">
                <a:tc>
                  <a:txBody>
                    <a:bodyPr/>
                    <a:lstStyle/>
                    <a:p>
                      <a:pPr marL="0" marR="0" algn="just">
                        <a:spcBef>
                          <a:spcPts val="1200"/>
                        </a:spcBef>
                        <a:spcAft>
                          <a:spcPts val="1200"/>
                        </a:spcAft>
                      </a:pPr>
                      <a:r>
                        <a:rPr lang="en-AU" sz="2000">
                          <a:effectLst/>
                          <a:latin typeface="+mj-lt"/>
                          <a:ea typeface="Times New Roman"/>
                        </a:rPr>
                        <a:t>CTL- 2E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RID check failure.</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26571">
                <a:tc>
                  <a:txBody>
                    <a:bodyPr/>
                    <a:lstStyle/>
                    <a:p>
                      <a:pPr marL="0" marR="0" algn="just">
                        <a:spcBef>
                          <a:spcPts val="1200"/>
                        </a:spcBef>
                        <a:spcAft>
                          <a:spcPts val="1200"/>
                        </a:spcAft>
                      </a:pPr>
                      <a:r>
                        <a:rPr lang="en-AU" sz="2000">
                          <a:effectLst/>
                          <a:latin typeface="+mj-lt"/>
                          <a:ea typeface="Times New Roman"/>
                        </a:rPr>
                        <a:t>CTL- 2F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RCC check failure.</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26571">
                <a:tc>
                  <a:txBody>
                    <a:bodyPr/>
                    <a:lstStyle/>
                    <a:p>
                      <a:pPr marL="0" marR="0" algn="just">
                        <a:spcBef>
                          <a:spcPts val="1200"/>
                        </a:spcBef>
                        <a:spcAft>
                          <a:spcPts val="1200"/>
                        </a:spcAft>
                      </a:pPr>
                      <a:r>
                        <a:rPr lang="en-AU" sz="2000">
                          <a:effectLst/>
                          <a:latin typeface="+mj-lt"/>
                          <a:ea typeface="Times New Roman"/>
                        </a:rPr>
                        <a:t>CTL- 30            </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a:effectLst/>
                          <a:latin typeface="+mj-lt"/>
                          <a:ea typeface="Times New Roman"/>
                        </a:rPr>
                        <a:t>Unable to file the record in DASD.</a:t>
                      </a:r>
                      <a:endParaRPr lang="en-US" sz="200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26571">
                <a:tc>
                  <a:txBody>
                    <a:bodyPr/>
                    <a:lstStyle/>
                    <a:p>
                      <a:pPr marL="0" marR="0" algn="just">
                        <a:spcBef>
                          <a:spcPts val="1200"/>
                        </a:spcBef>
                        <a:spcAft>
                          <a:spcPts val="1200"/>
                        </a:spcAft>
                      </a:pPr>
                      <a:r>
                        <a:rPr lang="en-AU" sz="2000" dirty="0">
                          <a:effectLst/>
                          <a:latin typeface="+mj-lt"/>
                          <a:ea typeface="Times New Roman"/>
                        </a:rPr>
                        <a:t>CTL- 32            </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1200"/>
                        </a:spcAft>
                      </a:pPr>
                      <a:r>
                        <a:rPr lang="en-AU" sz="2000" dirty="0">
                          <a:effectLst/>
                          <a:latin typeface="+mj-lt"/>
                          <a:ea typeface="Times New Roman"/>
                        </a:rPr>
                        <a:t>File block and Storage block size mismatch.</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3498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FILUC</a:t>
            </a:r>
            <a:endParaRPr lang="en-US" dirty="0"/>
          </a:p>
        </p:txBody>
      </p:sp>
      <p:sp>
        <p:nvSpPr>
          <p:cNvPr id="3" name="Content Placeholder 2"/>
          <p:cNvSpPr>
            <a:spLocks noGrp="1"/>
          </p:cNvSpPr>
          <p:nvPr>
            <p:ph idx="1"/>
          </p:nvPr>
        </p:nvSpPr>
        <p:spPr/>
        <p:txBody>
          <a:bodyPr>
            <a:normAutofit/>
          </a:bodyPr>
          <a:lstStyle/>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FILUC </a:t>
            </a:r>
            <a:r>
              <a:rPr lang="en-AU" sz="2000" dirty="0" smtClean="0">
                <a:latin typeface="Courier New" panose="02070309020205020404" pitchFamily="49" charset="0"/>
                <a:cs typeface="Courier New" panose="02070309020205020404" pitchFamily="49" charset="0"/>
              </a:rPr>
              <a:t>D2</a:t>
            </a:r>
            <a:r>
              <a:rPr lang="en-AU" sz="2000" dirty="0"/>
              <a:t> </a:t>
            </a:r>
            <a:r>
              <a:rPr lang="en-AU" sz="2000" dirty="0" smtClean="0"/>
              <a:t>  </a:t>
            </a:r>
            <a:r>
              <a:rPr lang="en-AU" sz="2000" i="1" dirty="0" smtClean="0"/>
              <a:t>Files </a:t>
            </a:r>
            <a:r>
              <a:rPr lang="en-AU" sz="2000" i="1" dirty="0"/>
              <a:t>the record in data level 2 and releases the level</a:t>
            </a:r>
            <a:r>
              <a:rPr lang="en-AU" sz="2000" dirty="0"/>
              <a:t>.	</a:t>
            </a:r>
            <a:endParaRPr lang="en-US" sz="2000" dirty="0"/>
          </a:p>
          <a:p>
            <a:r>
              <a:rPr lang="en-AU" sz="2000" b="1" dirty="0"/>
              <a:t>C:</a:t>
            </a:r>
            <a:endParaRPr lang="en-US" sz="2000" dirty="0"/>
          </a:p>
          <a:p>
            <a:pPr marL="0" indent="0">
              <a:buNone/>
            </a:pPr>
            <a:r>
              <a:rPr lang="en-AU" sz="2000" dirty="0"/>
              <a:t>	</a:t>
            </a:r>
            <a:r>
              <a:rPr lang="en-AU" sz="2000" dirty="0" err="1">
                <a:latin typeface="Courier New" panose="02070309020205020404" pitchFamily="49" charset="0"/>
                <a:cs typeface="Courier New" panose="02070309020205020404" pitchFamily="49" charset="0"/>
              </a:rPr>
              <a:t>filuc</a:t>
            </a:r>
            <a:r>
              <a:rPr lang="en-AU" sz="2000" dirty="0">
                <a:latin typeface="Courier New" panose="02070309020205020404" pitchFamily="49" charset="0"/>
                <a:cs typeface="Courier New" panose="02070309020205020404" pitchFamily="49" charset="0"/>
              </a:rPr>
              <a:t>(D6); </a:t>
            </a:r>
            <a:r>
              <a:rPr lang="en-AU" sz="2000" i="1" dirty="0" smtClean="0"/>
              <a:t>Files </a:t>
            </a:r>
            <a:r>
              <a:rPr lang="en-AU" sz="2000" i="1" dirty="0"/>
              <a:t>the record in data level 6 and releases the level</a:t>
            </a:r>
            <a:r>
              <a:rPr lang="en-AU" sz="2000" dirty="0" smtClean="0"/>
              <a:t>.</a:t>
            </a:r>
            <a:endParaRPr lang="en-US" sz="2000" dirty="0"/>
          </a:p>
        </p:txBody>
      </p:sp>
      <p:sp>
        <p:nvSpPr>
          <p:cNvPr id="4" name="Footer Placeholder 3"/>
          <p:cNvSpPr>
            <a:spLocks noGrp="1"/>
          </p:cNvSpPr>
          <p:nvPr>
            <p:ph type="ftr" sz="quarter" idx="11"/>
          </p:nvPr>
        </p:nvSpPr>
        <p:spPr/>
        <p:txBody>
          <a:bodyPr/>
          <a:lstStyle/>
          <a:p>
            <a:r>
              <a:rPr lang="en-US" dirty="0" smtClean="0"/>
              <a:t>TPF software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5328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AU" sz="2000" b="1" dirty="0"/>
              <a:t>GETFC – Get a Pool file address and storage block. </a:t>
            </a:r>
            <a:endParaRPr lang="en-AU" sz="2000" b="1" dirty="0" smtClean="0"/>
          </a:p>
          <a:p>
            <a:r>
              <a:rPr lang="en-AU" sz="2000" dirty="0"/>
              <a:t>Used to obtain a pool file address based on the attributes of the specified record ID. It optionally fetches a core block as well</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i="1" dirty="0"/>
              <a:t>	GETFC </a:t>
            </a:r>
            <a:r>
              <a:rPr lang="en-AU" sz="2000" b="1" i="1" dirty="0" err="1"/>
              <a:t>Dn</a:t>
            </a:r>
            <a:r>
              <a:rPr lang="en-AU" sz="2000" b="1" i="1" dirty="0"/>
              <a:t>, P, O, ID=</a:t>
            </a:r>
            <a:r>
              <a:rPr lang="en-AU" sz="2000" b="1" i="1" dirty="0" err="1"/>
              <a:t>sd</a:t>
            </a:r>
            <a:r>
              <a:rPr lang="en-AU" sz="2000" b="1" i="1" dirty="0"/>
              <a:t>, BLOCK=NO or YES , FILL=xx</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185035"/>
              </p:ext>
            </p:extLst>
          </p:nvPr>
        </p:nvGraphicFramePr>
        <p:xfrm>
          <a:off x="762000" y="3434113"/>
          <a:ext cx="7848600" cy="2895600"/>
        </p:xfrm>
        <a:graphic>
          <a:graphicData uri="http://schemas.openxmlformats.org/drawingml/2006/table">
            <a:tbl>
              <a:tblPr firstRow="1" firstCol="1" bandRow="1"/>
              <a:tblGrid>
                <a:gridCol w="1051647"/>
                <a:gridCol w="6796953"/>
              </a:tblGrid>
              <a:tr h="457200">
                <a:tc>
                  <a:txBody>
                    <a:bodyPr/>
                    <a:lstStyle/>
                    <a:p>
                      <a:pPr marL="0" marR="0" algn="just">
                        <a:spcBef>
                          <a:spcPts val="1200"/>
                        </a:spcBef>
                        <a:spcAft>
                          <a:spcPts val="1200"/>
                        </a:spcAft>
                      </a:pPr>
                      <a:r>
                        <a:rPr lang="en-AU" sz="2000" b="1" dirty="0">
                          <a:effectLst/>
                          <a:latin typeface="+mj-lt"/>
                          <a:ea typeface="Times New Roman"/>
                        </a:rPr>
                        <a:t>     </a:t>
                      </a:r>
                      <a:r>
                        <a:rPr lang="en-AU" sz="2000" b="1" dirty="0" err="1">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file address is to be obtained.</a:t>
                      </a:r>
                      <a:endParaRPr lang="en-US" sz="2000" dirty="0">
                        <a:effectLst/>
                        <a:latin typeface="+mj-lt"/>
                        <a:ea typeface="Times New Roman"/>
                      </a:endParaRPr>
                    </a:p>
                  </a:txBody>
                  <a:tcPr marL="68580" marR="68580" marT="0" marB="0">
                    <a:lnL>
                      <a:noFill/>
                    </a:lnL>
                    <a:lnR>
                      <a:noFill/>
                    </a:lnR>
                    <a:lnT>
                      <a:noFill/>
                    </a:lnT>
                    <a:lnB>
                      <a:noFill/>
                    </a:lnB>
                  </a:tcPr>
                </a:tc>
              </a:tr>
              <a:tr h="457200">
                <a:tc>
                  <a:txBody>
                    <a:bodyPr/>
                    <a:lstStyle/>
                    <a:p>
                      <a:pPr marL="0" marR="0" algn="just">
                        <a:spcBef>
                          <a:spcPts val="1200"/>
                        </a:spcBef>
                        <a:spcAft>
                          <a:spcPts val="1200"/>
                        </a:spcAft>
                      </a:pPr>
                      <a:r>
                        <a:rPr lang="en-AU" sz="2000" b="1">
                          <a:effectLst/>
                          <a:latin typeface="+mj-lt"/>
                          <a:ea typeface="Times New Roman"/>
                        </a:rPr>
                        <a:t>     </a:t>
                      </a:r>
                      <a:r>
                        <a:rPr lang="en-AU" sz="2000" b="1" i="1">
                          <a:effectLst/>
                          <a:latin typeface="+mj-lt"/>
                          <a:ea typeface="Times New Roman"/>
                        </a:rPr>
                        <a:t>P/O </a:t>
                      </a:r>
                      <a:endParaRPr lang="en-US" sz="200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a:effectLst/>
                          <a:latin typeface="+mj-lt"/>
                          <a:ea typeface="Times New Roman"/>
                        </a:rPr>
                        <a:t>Parameter that indicates whether a prime (P) or an overflow (O).</a:t>
                      </a:r>
                      <a:r>
                        <a:rPr lang="en-AU" sz="2000" b="1">
                          <a:effectLst/>
                          <a:latin typeface="+mj-lt"/>
                          <a:ea typeface="Times New Roman"/>
                        </a:rPr>
                        <a:t> </a:t>
                      </a:r>
                      <a:endParaRPr lang="en-US" sz="2000">
                        <a:effectLst/>
                        <a:latin typeface="+mj-lt"/>
                        <a:ea typeface="Times New Roman"/>
                      </a:endParaRPr>
                    </a:p>
                  </a:txBody>
                  <a:tcPr marL="68580" marR="68580" marT="0" marB="0">
                    <a:lnL>
                      <a:noFill/>
                    </a:lnL>
                    <a:lnR>
                      <a:noFill/>
                    </a:lnR>
                    <a:lnT>
                      <a:noFill/>
                    </a:lnT>
                    <a:lnB>
                      <a:noFill/>
                    </a:lnB>
                  </a:tcPr>
                </a:tc>
              </a:tr>
              <a:tr h="457200">
                <a:tc>
                  <a:txBody>
                    <a:bodyPr/>
                    <a:lstStyle/>
                    <a:p>
                      <a:pPr marL="0" marR="0" algn="just">
                        <a:spcBef>
                          <a:spcPts val="1200"/>
                        </a:spcBef>
                        <a:spcAft>
                          <a:spcPts val="1200"/>
                        </a:spcAft>
                      </a:pPr>
                      <a:r>
                        <a:rPr lang="en-AU" sz="2000" b="1" i="1">
                          <a:effectLst/>
                          <a:latin typeface="+mj-lt"/>
                          <a:ea typeface="Times New Roman"/>
                        </a:rPr>
                        <a:t>     ID</a:t>
                      </a:r>
                      <a:endParaRPr lang="en-US" sz="200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b="1" i="1" dirty="0" err="1">
                          <a:effectLst/>
                          <a:latin typeface="+mj-lt"/>
                          <a:ea typeface="Times New Roman"/>
                        </a:rPr>
                        <a:t>sd</a:t>
                      </a:r>
                      <a:r>
                        <a:rPr lang="en-AU" sz="2000" dirty="0">
                          <a:effectLst/>
                          <a:latin typeface="+mj-lt"/>
                          <a:ea typeface="Times New Roman"/>
                        </a:rPr>
                        <a:t>, self-defined term that represents a valid record ID that is defined in at RIAT.</a:t>
                      </a:r>
                      <a:endParaRPr lang="en-US" sz="2000" dirty="0">
                        <a:effectLst/>
                        <a:latin typeface="+mj-lt"/>
                        <a:ea typeface="Times New Roman"/>
                      </a:endParaRPr>
                    </a:p>
                  </a:txBody>
                  <a:tcPr marL="68580" marR="68580" marT="0" marB="0">
                    <a:lnL>
                      <a:noFill/>
                    </a:lnL>
                    <a:lnR>
                      <a:noFill/>
                    </a:lnR>
                    <a:lnT>
                      <a:noFill/>
                    </a:lnT>
                    <a:lnB>
                      <a:noFill/>
                    </a:lnB>
                  </a:tcPr>
                </a:tc>
              </a:tr>
              <a:tr h="457200">
                <a:tc>
                  <a:txBody>
                    <a:bodyPr/>
                    <a:lstStyle/>
                    <a:p>
                      <a:pPr marL="0" marR="0" algn="just">
                        <a:spcBef>
                          <a:spcPts val="1200"/>
                        </a:spcBef>
                        <a:spcAft>
                          <a:spcPts val="1200"/>
                        </a:spcAft>
                      </a:pPr>
                      <a:r>
                        <a:rPr lang="en-AU" sz="2000" b="1" i="1">
                          <a:effectLst/>
                          <a:latin typeface="+mj-lt"/>
                          <a:ea typeface="Times New Roman"/>
                        </a:rPr>
                        <a:t>    BLOCK</a:t>
                      </a:r>
                      <a:endParaRPr lang="en-US" sz="200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a:effectLst/>
                          <a:latin typeface="+mj-lt"/>
                          <a:ea typeface="Times New Roman"/>
                        </a:rPr>
                        <a:t>YES/NO, to specify a optional core block also is required.</a:t>
                      </a:r>
                      <a:endParaRPr lang="en-US" sz="2000">
                        <a:effectLst/>
                        <a:latin typeface="+mj-lt"/>
                        <a:ea typeface="Times New Roman"/>
                      </a:endParaRPr>
                    </a:p>
                  </a:txBody>
                  <a:tcPr marL="68580" marR="68580" marT="0" marB="0">
                    <a:lnL>
                      <a:noFill/>
                    </a:lnL>
                    <a:lnR>
                      <a:noFill/>
                    </a:lnR>
                    <a:lnT>
                      <a:noFill/>
                    </a:lnT>
                    <a:lnB>
                      <a:noFill/>
                    </a:lnB>
                  </a:tcPr>
                </a:tc>
              </a:tr>
              <a:tr h="457200">
                <a:tc>
                  <a:txBody>
                    <a:bodyPr/>
                    <a:lstStyle/>
                    <a:p>
                      <a:pPr marL="0" marR="0" algn="just">
                        <a:spcBef>
                          <a:spcPts val="1200"/>
                        </a:spcBef>
                        <a:spcAft>
                          <a:spcPts val="1200"/>
                        </a:spcAft>
                      </a:pPr>
                      <a:r>
                        <a:rPr lang="en-AU" sz="2000" b="1" i="1">
                          <a:effectLst/>
                          <a:latin typeface="+mj-lt"/>
                          <a:ea typeface="Times New Roman"/>
                        </a:rPr>
                        <a:t>    FILL</a:t>
                      </a:r>
                      <a:endParaRPr lang="en-US" sz="200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Specified if the core block is to be initialized with a specific hexadecimal value.</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399087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0643"/>
            <a:ext cx="8229600" cy="1143000"/>
          </a:xfrm>
        </p:spPr>
        <p:txBody>
          <a:bodyPr/>
          <a:lstStyle/>
          <a:p>
            <a:pPr lvl="2" algn="ctr" rtl="0">
              <a:spcBef>
                <a:spcPct val="0"/>
              </a:spcBef>
            </a:pPr>
            <a:r>
              <a:rPr lang="en-US" b="1" u="sng" dirty="0"/>
              <a:t/>
            </a:r>
            <a:br>
              <a:rPr lang="en-US" b="1" u="sng" dirty="0"/>
            </a:br>
            <a:endParaRPr lang="en-US" dirty="0"/>
          </a:p>
        </p:txBody>
      </p:sp>
      <p:sp>
        <p:nvSpPr>
          <p:cNvPr id="3" name="Content Placeholder 2"/>
          <p:cNvSpPr>
            <a:spLocks noGrp="1"/>
          </p:cNvSpPr>
          <p:nvPr>
            <p:ph idx="1"/>
          </p:nvPr>
        </p:nvSpPr>
        <p:spPr/>
        <p:txBody>
          <a:bodyPr>
            <a:noAutofit/>
          </a:bodyPr>
          <a:lstStyle/>
          <a:p>
            <a:pPr lvl="0"/>
            <a:r>
              <a:rPr lang="en-US" sz="2000" dirty="0"/>
              <a:t>The pool files are classified into two categories based on its life time:</a:t>
            </a:r>
          </a:p>
          <a:p>
            <a:pPr lvl="1"/>
            <a:r>
              <a:rPr lang="en-US" sz="1800" dirty="0"/>
              <a:t>Long term pool file</a:t>
            </a:r>
          </a:p>
          <a:p>
            <a:pPr lvl="1"/>
            <a:r>
              <a:rPr lang="en-US" sz="1800" dirty="0"/>
              <a:t>Short term pool </a:t>
            </a:r>
            <a:r>
              <a:rPr lang="en-US" sz="1800" dirty="0" smtClean="0"/>
              <a:t>file</a:t>
            </a:r>
          </a:p>
          <a:p>
            <a:pPr lvl="0"/>
            <a:r>
              <a:rPr lang="en-US" sz="2000" dirty="0" smtClean="0"/>
              <a:t>The </a:t>
            </a:r>
            <a:r>
              <a:rPr lang="en-US" sz="2000" dirty="0"/>
              <a:t>long term pool files are used to store data of permanent nature</a:t>
            </a:r>
            <a:r>
              <a:rPr lang="en-US" sz="2000" dirty="0" smtClean="0"/>
              <a:t>.</a:t>
            </a:r>
            <a:endParaRPr lang="en-US" sz="2000" dirty="0"/>
          </a:p>
          <a:p>
            <a:pPr lvl="0"/>
            <a:r>
              <a:rPr lang="en-US" sz="2000" dirty="0"/>
              <a:t>They are released back to the system only when the application requests for it</a:t>
            </a:r>
            <a:r>
              <a:rPr lang="en-US" sz="2000" dirty="0" smtClean="0"/>
              <a:t>.</a:t>
            </a:r>
            <a:endParaRPr lang="en-US" sz="2000" dirty="0"/>
          </a:p>
          <a:p>
            <a:pPr lvl="0"/>
            <a:r>
              <a:rPr lang="en-US" sz="2000" dirty="0"/>
              <a:t>Typically, the address of a long term file is stored in a fixed file for subsequent </a:t>
            </a:r>
            <a:r>
              <a:rPr lang="en-US" sz="2000" dirty="0" smtClean="0"/>
              <a:t>reference.</a:t>
            </a:r>
            <a:endParaRPr lang="en-US" sz="2000" dirty="0"/>
          </a:p>
          <a:p>
            <a:pPr lvl="0"/>
            <a:r>
              <a:rPr lang="en-US" sz="2000" dirty="0"/>
              <a:t>The Short term pool file is used to store data of temporary nature</a:t>
            </a:r>
            <a:r>
              <a:rPr lang="en-US" sz="2000" dirty="0" smtClean="0"/>
              <a:t>.</a:t>
            </a:r>
            <a:endParaRPr lang="en-US" sz="2000" dirty="0"/>
          </a:p>
          <a:p>
            <a:pPr lvl="0"/>
            <a:r>
              <a:rPr lang="en-US" sz="2000" dirty="0"/>
              <a:t>The system automatically recycles them without any consideration, if does not have any to dispense. Therefore it has to be used with caution.</a:t>
            </a:r>
          </a:p>
          <a:p>
            <a:pPr marL="0" indent="0">
              <a:buNone/>
            </a:pPr>
            <a:r>
              <a:rPr lang="en-AU" sz="2000" dirty="0"/>
              <a:t> </a:t>
            </a:r>
            <a:endParaRPr lang="en-US" sz="2000" dirty="0"/>
          </a:p>
          <a:p>
            <a:pPr lvl="0"/>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
        <p:nvSpPr>
          <p:cNvPr id="6" name="Title 1"/>
          <p:cNvSpPr txBox="1">
            <a:spLocks/>
          </p:cNvSpPr>
          <p:nvPr/>
        </p:nvSpPr>
        <p:spPr>
          <a:xfrm>
            <a:off x="591457"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Pool File</a:t>
            </a:r>
            <a:endParaRPr lang="en-US" dirty="0"/>
          </a:p>
        </p:txBody>
      </p:sp>
    </p:spTree>
    <p:extLst>
      <p:ext uri="{BB962C8B-B14F-4D97-AF65-F5344CB8AC3E}">
        <p14:creationId xmlns:p14="http://schemas.microsoft.com/office/powerpoint/2010/main" val="148412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AU" sz="2000" b="1" dirty="0"/>
              <a:t>C:</a:t>
            </a:r>
            <a:endParaRPr lang="en-US" sz="2000" dirty="0"/>
          </a:p>
          <a:p>
            <a:pPr marL="0" indent="0">
              <a:buNone/>
            </a:pPr>
            <a:r>
              <a:rPr lang="en-AU" sz="2000" b="1" dirty="0"/>
              <a:t>           unsigned </a:t>
            </a:r>
            <a:r>
              <a:rPr lang="en-AU" sz="2000" b="1" dirty="0" err="1"/>
              <a:t>int</a:t>
            </a:r>
            <a:r>
              <a:rPr lang="en-AU" sz="2000" b="1" dirty="0"/>
              <a:t> </a:t>
            </a:r>
            <a:r>
              <a:rPr lang="en-AU" sz="2000" b="1" dirty="0" err="1"/>
              <a:t>getfc</a:t>
            </a:r>
            <a:r>
              <a:rPr lang="en-AU" sz="2000" b="1" dirty="0"/>
              <a:t>(</a:t>
            </a:r>
            <a:r>
              <a:rPr lang="en-AU" sz="2000" b="1" dirty="0" err="1"/>
              <a:t>enum</a:t>
            </a:r>
            <a:r>
              <a:rPr lang="en-AU" sz="2000" b="1" dirty="0"/>
              <a:t> </a:t>
            </a:r>
            <a:r>
              <a:rPr lang="en-AU" sz="2000" b="1" dirty="0" err="1"/>
              <a:t>t_lvl</a:t>
            </a:r>
            <a:r>
              <a:rPr lang="en-AU" sz="2000" b="1" dirty="0"/>
              <a:t> level, </a:t>
            </a:r>
            <a:r>
              <a:rPr lang="en-AU" sz="2000" b="1" dirty="0" err="1"/>
              <a:t>int</a:t>
            </a:r>
            <a:r>
              <a:rPr lang="en-AU" sz="2000" b="1" dirty="0"/>
              <a:t> type, </a:t>
            </a:r>
            <a:r>
              <a:rPr lang="en-AU" sz="2000" b="1" dirty="0" err="1"/>
              <a:t>const</a:t>
            </a:r>
            <a:r>
              <a:rPr lang="en-AU" sz="2000" b="1" dirty="0"/>
              <a:t> char *id, </a:t>
            </a:r>
            <a:r>
              <a:rPr lang="en-AU" sz="2000" b="1" dirty="0" err="1"/>
              <a:t>int</a:t>
            </a:r>
            <a:r>
              <a:rPr lang="en-AU" sz="2000" b="1" dirty="0"/>
              <a:t> block, </a:t>
            </a:r>
            <a:r>
              <a:rPr lang="en-AU" sz="2000" b="1" dirty="0" err="1"/>
              <a:t>int</a:t>
            </a:r>
            <a:r>
              <a:rPr lang="en-AU" sz="2000" b="1" dirty="0"/>
              <a:t> error, ... );</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090657959"/>
              </p:ext>
            </p:extLst>
          </p:nvPr>
        </p:nvGraphicFramePr>
        <p:xfrm>
          <a:off x="762000" y="2209800"/>
          <a:ext cx="7543800" cy="3962400"/>
        </p:xfrm>
        <a:graphic>
          <a:graphicData uri="http://schemas.openxmlformats.org/drawingml/2006/table">
            <a:tbl>
              <a:tblPr firstRow="1" firstCol="1" bandRow="1"/>
              <a:tblGrid>
                <a:gridCol w="1024322"/>
                <a:gridCol w="6519478"/>
              </a:tblGrid>
              <a:tr h="611617">
                <a:tc>
                  <a:txBody>
                    <a:bodyPr/>
                    <a:lstStyle/>
                    <a:p>
                      <a:pPr marL="0" marR="0" algn="just">
                        <a:spcBef>
                          <a:spcPts val="1200"/>
                        </a:spcBef>
                        <a:spcAft>
                          <a:spcPts val="1200"/>
                        </a:spcAft>
                      </a:pPr>
                      <a:r>
                        <a:rPr lang="en-AU" sz="2000" b="1" dirty="0">
                          <a:effectLst/>
                          <a:latin typeface="+mj-lt"/>
                          <a:ea typeface="Times New Roman"/>
                        </a:rPr>
                        <a:t>	</a:t>
                      </a:r>
                      <a:r>
                        <a:rPr lang="en-AU" sz="2000" b="1" i="1" dirty="0">
                          <a:effectLst/>
                          <a:latin typeface="+mj-lt"/>
                          <a:ea typeface="Times New Roman"/>
                        </a:rPr>
                        <a:t>level</a:t>
                      </a:r>
                      <a:endParaRPr lang="en-US" sz="2000" dirty="0">
                        <a:effectLst/>
                        <a:latin typeface="+mj-lt"/>
                        <a:ea typeface="Times New Roman"/>
                      </a:endParaRPr>
                    </a:p>
                  </a:txBody>
                  <a:tcPr marL="55045" marR="55045" marT="0" marB="0">
                    <a:lnL>
                      <a:noFill/>
                    </a:lnL>
                    <a:lnR>
                      <a:noFill/>
                    </a:lnR>
                    <a:lnT>
                      <a:noFill/>
                    </a:lnT>
                    <a:lnB>
                      <a:noFill/>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One of 16 possible values representing a valid entry control block (ECB) data level from the enumeration type </a:t>
                      </a:r>
                      <a:r>
                        <a:rPr lang="en-AU" sz="2000" i="1" dirty="0" err="1">
                          <a:effectLst/>
                          <a:latin typeface="+mj-lt"/>
                          <a:ea typeface="Times New Roman"/>
                        </a:rPr>
                        <a:t>t_lvl</a:t>
                      </a:r>
                      <a:r>
                        <a:rPr lang="en-AU" sz="2000" dirty="0">
                          <a:solidFill>
                            <a:srgbClr val="000000"/>
                          </a:solidFill>
                          <a:effectLst/>
                          <a:latin typeface="+mj-lt"/>
                          <a:ea typeface="Times New Roman"/>
                        </a:rPr>
                        <a:t>, expressed as </a:t>
                      </a:r>
                      <a:r>
                        <a:rPr lang="en-AU" sz="2000" dirty="0" err="1">
                          <a:solidFill>
                            <a:srgbClr val="000000"/>
                          </a:solidFill>
                          <a:effectLst/>
                          <a:latin typeface="+mj-lt"/>
                          <a:ea typeface="Times New Roman"/>
                        </a:rPr>
                        <a:t>D</a:t>
                      </a:r>
                      <a:r>
                        <a:rPr lang="en-AU" sz="2000" i="1" dirty="0" err="1">
                          <a:solidFill>
                            <a:srgbClr val="000000"/>
                          </a:solidFill>
                          <a:effectLst/>
                          <a:latin typeface="+mj-lt"/>
                          <a:ea typeface="Times New Roman"/>
                        </a:rPr>
                        <a:t>x</a:t>
                      </a:r>
                      <a:r>
                        <a:rPr lang="en-AU" sz="2000" dirty="0">
                          <a:solidFill>
                            <a:srgbClr val="000000"/>
                          </a:solidFill>
                          <a:effectLst/>
                          <a:latin typeface="+mj-lt"/>
                          <a:ea typeface="Times New Roman"/>
                        </a:rPr>
                        <a:t>, where </a:t>
                      </a:r>
                      <a:r>
                        <a:rPr lang="en-AU" sz="2000" i="1" dirty="0">
                          <a:solidFill>
                            <a:srgbClr val="000000"/>
                          </a:solidFill>
                          <a:effectLst/>
                          <a:latin typeface="+mj-lt"/>
                          <a:ea typeface="Times New Roman"/>
                        </a:rPr>
                        <a:t>x</a:t>
                      </a:r>
                      <a:r>
                        <a:rPr lang="en-AU" sz="2000" dirty="0">
                          <a:solidFill>
                            <a:srgbClr val="000000"/>
                          </a:solidFill>
                          <a:effectLst/>
                          <a:latin typeface="+mj-lt"/>
                          <a:ea typeface="Times New Roman"/>
                        </a:rPr>
                        <a:t> represents the hexadecimal number of the level (0–F). This parameter represents an available file address reference word (FARW) location where the file address will be placed.</a:t>
                      </a:r>
                      <a:endParaRPr lang="en-US" sz="2000" dirty="0">
                        <a:effectLst/>
                        <a:latin typeface="+mj-lt"/>
                        <a:ea typeface="Times New Roman"/>
                      </a:endParaRPr>
                    </a:p>
                  </a:txBody>
                  <a:tcPr marL="55045" marR="55045" marT="0" marB="0">
                    <a:lnL>
                      <a:noFill/>
                    </a:lnL>
                    <a:lnR>
                      <a:noFill/>
                    </a:lnR>
                    <a:lnT>
                      <a:noFill/>
                    </a:lnT>
                    <a:lnB>
                      <a:noFill/>
                    </a:lnB>
                  </a:tcPr>
                </a:tc>
              </a:tr>
              <a:tr h="611617">
                <a:tc>
                  <a:txBody>
                    <a:bodyPr/>
                    <a:lstStyle/>
                    <a:p>
                      <a:pPr marL="0" marR="0" algn="just">
                        <a:spcBef>
                          <a:spcPts val="1200"/>
                        </a:spcBef>
                        <a:spcAft>
                          <a:spcPts val="1200"/>
                        </a:spcAft>
                      </a:pPr>
                      <a:r>
                        <a:rPr lang="en-AU" sz="2000" b="1">
                          <a:effectLst/>
                          <a:latin typeface="+mj-lt"/>
                          <a:ea typeface="Times New Roman"/>
                        </a:rPr>
                        <a:t>	</a:t>
                      </a:r>
                      <a:r>
                        <a:rPr lang="en-AU" sz="2000" b="1" i="1">
                          <a:effectLst/>
                          <a:latin typeface="+mj-lt"/>
                          <a:ea typeface="Times New Roman"/>
                        </a:rPr>
                        <a:t>type</a:t>
                      </a:r>
                      <a:endParaRPr lang="en-US" sz="2000">
                        <a:effectLst/>
                        <a:latin typeface="+mj-lt"/>
                        <a:ea typeface="Times New Roman"/>
                      </a:endParaRPr>
                    </a:p>
                  </a:txBody>
                  <a:tcPr marL="55045" marR="55045" marT="0" marB="0">
                    <a:lnL>
                      <a:noFill/>
                    </a:lnL>
                    <a:lnR>
                      <a:noFill/>
                    </a:lnR>
                    <a:lnT>
                      <a:noFill/>
                    </a:lnT>
                    <a:lnB>
                      <a:noFill/>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Specify a pool type attribute with the defined terms </a:t>
                      </a:r>
                      <a:r>
                        <a:rPr lang="en-AU" sz="2000" b="1" dirty="0">
                          <a:solidFill>
                            <a:srgbClr val="000000"/>
                          </a:solidFill>
                          <a:effectLst/>
                          <a:latin typeface="+mj-lt"/>
                          <a:ea typeface="Times New Roman"/>
                        </a:rPr>
                        <a:t>GETFC_TYPE0 </a:t>
                      </a:r>
                      <a:r>
                        <a:rPr lang="en-AU" sz="2000" dirty="0">
                          <a:solidFill>
                            <a:srgbClr val="000000"/>
                          </a:solidFill>
                          <a:effectLst/>
                          <a:latin typeface="+mj-lt"/>
                          <a:ea typeface="Times New Roman"/>
                        </a:rPr>
                        <a:t>through </a:t>
                      </a:r>
                      <a:r>
                        <a:rPr lang="en-AU" sz="2000" b="1" dirty="0">
                          <a:solidFill>
                            <a:srgbClr val="000000"/>
                          </a:solidFill>
                          <a:effectLst/>
                          <a:latin typeface="+mj-lt"/>
                          <a:ea typeface="Times New Roman"/>
                        </a:rPr>
                        <a:t>GETFC_TYPE9 </a:t>
                      </a:r>
                      <a:r>
                        <a:rPr lang="en-AU" sz="2000" dirty="0">
                          <a:solidFill>
                            <a:srgbClr val="000000"/>
                          </a:solidFill>
                          <a:effectLst/>
                          <a:latin typeface="+mj-lt"/>
                          <a:ea typeface="Times New Roman"/>
                        </a:rPr>
                        <a:t>associated with the </a:t>
                      </a:r>
                      <a:r>
                        <a:rPr lang="en-AU" sz="2000" b="1" dirty="0">
                          <a:solidFill>
                            <a:srgbClr val="000000"/>
                          </a:solidFill>
                          <a:effectLst/>
                          <a:latin typeface="+mj-lt"/>
                          <a:ea typeface="Times New Roman"/>
                        </a:rPr>
                        <a:t>id</a:t>
                      </a:r>
                      <a:r>
                        <a:rPr lang="en-AU" sz="2000" dirty="0">
                          <a:solidFill>
                            <a:srgbClr val="000000"/>
                          </a:solidFill>
                          <a:effectLst/>
                          <a:latin typeface="+mj-lt"/>
                          <a:ea typeface="Times New Roman"/>
                        </a:rPr>
                        <a:t> in the record ID attribute table (RIAT). The defined terms </a:t>
                      </a:r>
                      <a:r>
                        <a:rPr lang="en-AU" sz="2000" b="1" dirty="0">
                          <a:solidFill>
                            <a:srgbClr val="000000"/>
                          </a:solidFill>
                          <a:effectLst/>
                          <a:latin typeface="+mj-lt"/>
                          <a:ea typeface="Times New Roman"/>
                        </a:rPr>
                        <a:t>GETFC_PRIME </a:t>
                      </a:r>
                      <a:r>
                        <a:rPr lang="en-AU" sz="2000" dirty="0">
                          <a:solidFill>
                            <a:srgbClr val="000000"/>
                          </a:solidFill>
                          <a:effectLst/>
                          <a:latin typeface="+mj-lt"/>
                          <a:ea typeface="Times New Roman"/>
                        </a:rPr>
                        <a:t>and </a:t>
                      </a:r>
                      <a:r>
                        <a:rPr lang="en-AU" sz="2000" b="1" dirty="0">
                          <a:solidFill>
                            <a:srgbClr val="000000"/>
                          </a:solidFill>
                          <a:effectLst/>
                          <a:latin typeface="+mj-lt"/>
                          <a:ea typeface="Times New Roman"/>
                        </a:rPr>
                        <a:t>GETFC_OVERFLOW </a:t>
                      </a:r>
                      <a:r>
                        <a:rPr lang="en-AU" sz="2000" dirty="0">
                          <a:solidFill>
                            <a:srgbClr val="000000"/>
                          </a:solidFill>
                          <a:effectLst/>
                          <a:latin typeface="+mj-lt"/>
                          <a:ea typeface="Times New Roman"/>
                        </a:rPr>
                        <a:t>are still supported for migration purposes only. GETFC_PRIME corresponds to GETFC_TYPE0 and GETFC_OVERFLOW corresponds to GETFC_TYPE1.</a:t>
                      </a:r>
                      <a:endParaRPr lang="en-US" sz="2000" dirty="0">
                        <a:effectLst/>
                        <a:latin typeface="+mj-lt"/>
                        <a:ea typeface="Times New Roman"/>
                      </a:endParaRPr>
                    </a:p>
                  </a:txBody>
                  <a:tcPr marL="55045" marR="55045" marT="0" marB="0">
                    <a:lnL>
                      <a:noFill/>
                    </a:lnL>
                    <a:lnR>
                      <a:noFill/>
                    </a:lnR>
                    <a:lnT>
                      <a:noFill/>
                    </a:lnT>
                    <a:lnB>
                      <a:noFill/>
                    </a:lnB>
                  </a:tcPr>
                </a:tc>
              </a:tr>
            </a:tbl>
          </a:graphicData>
        </a:graphic>
      </p:graphicFrame>
    </p:spTree>
    <p:extLst>
      <p:ext uri="{BB962C8B-B14F-4D97-AF65-F5344CB8AC3E}">
        <p14:creationId xmlns:p14="http://schemas.microsoft.com/office/powerpoint/2010/main" val="274921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14" name="Content Placeholder 13"/>
          <p:cNvGraphicFramePr>
            <a:graphicFrameLocks noGrp="1"/>
          </p:cNvGraphicFramePr>
          <p:nvPr>
            <p:ph idx="1"/>
            <p:extLst>
              <p:ext uri="{D42A27DB-BD31-4B8C-83A1-F6EECF244321}">
                <p14:modId xmlns:p14="http://schemas.microsoft.com/office/powerpoint/2010/main" val="4055498936"/>
              </p:ext>
            </p:extLst>
          </p:nvPr>
        </p:nvGraphicFramePr>
        <p:xfrm>
          <a:off x="762000" y="1295400"/>
          <a:ext cx="7467601" cy="822960"/>
        </p:xfrm>
        <a:graphic>
          <a:graphicData uri="http://schemas.openxmlformats.org/drawingml/2006/table">
            <a:tbl>
              <a:tblPr firstRow="1" firstCol="1" bandRow="1"/>
              <a:tblGrid>
                <a:gridCol w="1219200"/>
                <a:gridCol w="6248401"/>
              </a:tblGrid>
              <a:tr h="0">
                <a:tc>
                  <a:txBody>
                    <a:bodyPr/>
                    <a:lstStyle/>
                    <a:p>
                      <a:pPr marL="0" marR="0" algn="just">
                        <a:spcBef>
                          <a:spcPts val="1200"/>
                        </a:spcBef>
                        <a:spcAft>
                          <a:spcPts val="1200"/>
                        </a:spcAft>
                      </a:pPr>
                      <a:r>
                        <a:rPr lang="en-AU" sz="1800" b="1" dirty="0">
                          <a:effectLst/>
                          <a:latin typeface="+mj-lt"/>
                          <a:ea typeface="Times New Roman"/>
                        </a:rPr>
                        <a:t>           </a:t>
                      </a:r>
                      <a:r>
                        <a:rPr lang="en-AU" sz="1800" b="1" i="1" dirty="0">
                          <a:effectLst/>
                          <a:latin typeface="+mj-lt"/>
                          <a:ea typeface="Times New Roman"/>
                        </a:rPr>
                        <a:t>Id</a:t>
                      </a:r>
                      <a:endParaRPr lang="en-US" sz="1800" dirty="0">
                        <a:effectLst/>
                        <a:latin typeface="+mj-lt"/>
                        <a:ea typeface="Times New Roman"/>
                      </a:endParaRPr>
                    </a:p>
                  </a:txBody>
                  <a:tcPr marL="55045" marR="55045" marT="0" marB="0">
                    <a:lnL>
                      <a:noFill/>
                    </a:lnL>
                    <a:lnR>
                      <a:noFill/>
                    </a:lnR>
                    <a:lnT>
                      <a:noFill/>
                    </a:lnT>
                    <a:lnB>
                      <a:noFill/>
                    </a:lnB>
                  </a:tcPr>
                </a:tc>
                <a:tc>
                  <a:txBody>
                    <a:bodyPr/>
                    <a:lstStyle/>
                    <a:p>
                      <a:pPr marL="0" marR="0" algn="just">
                        <a:spcBef>
                          <a:spcPts val="1200"/>
                        </a:spcBef>
                        <a:spcAft>
                          <a:spcPts val="1200"/>
                        </a:spcAft>
                      </a:pPr>
                      <a:r>
                        <a:rPr lang="en-AU" sz="1800" dirty="0">
                          <a:solidFill>
                            <a:srgbClr val="000000"/>
                          </a:solidFill>
                          <a:effectLst/>
                          <a:latin typeface="+mj-lt"/>
                          <a:ea typeface="Times New Roman"/>
                        </a:rPr>
                        <a:t>A pointer to a 2-character string bearing the record ID for which this file allocation is to take place. This ID is used to scan the RIAT table for a match to determine record size and pool type.</a:t>
                      </a:r>
                      <a:endParaRPr lang="en-US" sz="1800" dirty="0">
                        <a:effectLst/>
                        <a:latin typeface="+mj-lt"/>
                        <a:ea typeface="Times New Roman"/>
                      </a:endParaRPr>
                    </a:p>
                  </a:txBody>
                  <a:tcPr marL="55045" marR="55045" marT="0" marB="0">
                    <a:lnL>
                      <a:noFill/>
                    </a:lnL>
                    <a:lnR>
                      <a:noFill/>
                    </a:lnR>
                    <a:lnT>
                      <a:noFill/>
                    </a:lnT>
                    <a:lnB>
                      <a:noFill/>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29762571"/>
              </p:ext>
            </p:extLst>
          </p:nvPr>
        </p:nvGraphicFramePr>
        <p:xfrm>
          <a:off x="914400" y="2209800"/>
          <a:ext cx="7772399" cy="3718560"/>
        </p:xfrm>
        <a:graphic>
          <a:graphicData uri="http://schemas.openxmlformats.org/drawingml/2006/table">
            <a:tbl>
              <a:tblPr firstRow="1" firstCol="1" bandRow="1"/>
              <a:tblGrid>
                <a:gridCol w="914400"/>
                <a:gridCol w="6857999"/>
              </a:tblGrid>
              <a:tr h="3452019">
                <a:tc>
                  <a:txBody>
                    <a:bodyPr/>
                    <a:lstStyle/>
                    <a:p>
                      <a:pPr marL="0" marR="0" algn="just">
                        <a:spcBef>
                          <a:spcPts val="1200"/>
                        </a:spcBef>
                        <a:spcAft>
                          <a:spcPts val="1200"/>
                        </a:spcAft>
                      </a:pPr>
                      <a:r>
                        <a:rPr lang="en-AU" sz="1800" b="1" dirty="0">
                          <a:effectLst/>
                          <a:latin typeface="+mj-lt"/>
                          <a:ea typeface="Times New Roman"/>
                        </a:rPr>
                        <a:t>    </a:t>
                      </a:r>
                      <a:r>
                        <a:rPr lang="en-AU" sz="1800" b="1" i="1" dirty="0" smtClean="0">
                          <a:effectLst/>
                          <a:latin typeface="+mj-lt"/>
                          <a:ea typeface="Times New Roman"/>
                        </a:rPr>
                        <a:t>block</a:t>
                      </a:r>
                      <a:endParaRPr lang="en-US" sz="1800" dirty="0">
                        <a:effectLst/>
                        <a:latin typeface="+mj-lt"/>
                        <a:ea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800" dirty="0">
                          <a:solidFill>
                            <a:srgbClr val="000000"/>
                          </a:solidFill>
                          <a:effectLst/>
                          <a:latin typeface="+mj-lt"/>
                          <a:ea typeface="Times New Roman"/>
                        </a:rPr>
                        <a:t> </a:t>
                      </a:r>
                      <a:r>
                        <a:rPr lang="en-US" sz="1800" dirty="0" smtClean="0">
                          <a:solidFill>
                            <a:srgbClr val="000000"/>
                          </a:solidFill>
                          <a:effectLst/>
                          <a:latin typeface="+mj-lt"/>
                          <a:ea typeface="Times New Roman"/>
                        </a:rPr>
                        <a:t>Whether </a:t>
                      </a:r>
                      <a:r>
                        <a:rPr lang="en-US" sz="1800" dirty="0">
                          <a:solidFill>
                            <a:srgbClr val="000000"/>
                          </a:solidFill>
                          <a:effectLst/>
                          <a:latin typeface="+mj-lt"/>
                          <a:ea typeface="Times New Roman"/>
                        </a:rPr>
                        <a:t>or not a working storage block is to be simultaneously obtained whose characteristics are determined by the RIAT table. Code </a:t>
                      </a:r>
                      <a:r>
                        <a:rPr lang="en-US" sz="1800" b="1" dirty="0">
                          <a:solidFill>
                            <a:srgbClr val="000000"/>
                          </a:solidFill>
                          <a:effectLst/>
                          <a:latin typeface="+mj-lt"/>
                          <a:ea typeface="Times New Roman"/>
                        </a:rPr>
                        <a:t>GETFC_BLOCK</a:t>
                      </a:r>
                      <a:r>
                        <a:rPr lang="en-US" sz="1800" dirty="0">
                          <a:solidFill>
                            <a:srgbClr val="000000"/>
                          </a:solidFill>
                          <a:effectLst/>
                          <a:latin typeface="+mj-lt"/>
                          <a:ea typeface="Times New Roman"/>
                        </a:rPr>
                        <a:t> to obtain a block and a file address, or </a:t>
                      </a:r>
                      <a:r>
                        <a:rPr lang="en-US" sz="1800" b="1" dirty="0">
                          <a:solidFill>
                            <a:srgbClr val="000000"/>
                          </a:solidFill>
                          <a:effectLst/>
                          <a:latin typeface="+mj-lt"/>
                          <a:ea typeface="Times New Roman"/>
                        </a:rPr>
                        <a:t>GETFC_NOBLOCK</a:t>
                      </a:r>
                      <a:r>
                        <a:rPr lang="en-US" sz="1800" dirty="0">
                          <a:solidFill>
                            <a:srgbClr val="000000"/>
                          </a:solidFill>
                          <a:effectLst/>
                          <a:latin typeface="+mj-lt"/>
                          <a:ea typeface="Times New Roman"/>
                        </a:rPr>
                        <a:t> to obtain only a file address.</a:t>
                      </a:r>
                      <a:endParaRPr lang="en-US" sz="1800" dirty="0">
                        <a:effectLst/>
                        <a:latin typeface="+mj-lt"/>
                        <a:ea typeface="Times New Roman"/>
                      </a:endParaRPr>
                    </a:p>
                    <a:p>
                      <a:pPr marL="0" marR="0" algn="l">
                        <a:spcBef>
                          <a:spcPts val="1200"/>
                        </a:spcBef>
                        <a:spcAft>
                          <a:spcPts val="1200"/>
                        </a:spcAft>
                      </a:pPr>
                      <a:r>
                        <a:rPr lang="en-US" sz="1800" dirty="0">
                          <a:solidFill>
                            <a:srgbClr val="000000"/>
                          </a:solidFill>
                          <a:effectLst/>
                          <a:latin typeface="+mj-lt"/>
                          <a:ea typeface="Times New Roman"/>
                        </a:rPr>
                        <a:t>Additionally, when GETFC_BLOCK is specified, you can code one or both of the terms GETFC_COMM and GETFC_FILL. If you code more than one term for block, you must separate them with a logical OR (|) sign. (See the example that follows.) GETFC_COMM indicates that a common block is to be acquired for the GETFC_BLOCK option. GETFC_FILL along with GETFC_BLOCK indicates that the block acquired should be initialized with the fill character, </a:t>
                      </a:r>
                      <a:r>
                        <a:rPr lang="en-US" sz="1800" b="1" dirty="0">
                          <a:solidFill>
                            <a:srgbClr val="000000"/>
                          </a:solidFill>
                          <a:effectLst/>
                          <a:latin typeface="+mj-lt"/>
                          <a:ea typeface="Times New Roman"/>
                        </a:rPr>
                        <a:t>FILLC</a:t>
                      </a:r>
                      <a:r>
                        <a:rPr lang="en-US" sz="1800" dirty="0">
                          <a:solidFill>
                            <a:srgbClr val="000000"/>
                          </a:solidFill>
                          <a:effectLst/>
                          <a:latin typeface="+mj-lt"/>
                          <a:ea typeface="Times New Roman"/>
                        </a:rPr>
                        <a:t>, specified as the first optional parameter. GETFC_NOCOMM and GETFC_NOFILL, meaning not common block and no fill, respectively, are the defaults and need not be coded.</a:t>
                      </a:r>
                      <a:endParaRPr lang="en-US" sz="18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32515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88637239"/>
              </p:ext>
            </p:extLst>
          </p:nvPr>
        </p:nvGraphicFramePr>
        <p:xfrm>
          <a:off x="609600" y="1524000"/>
          <a:ext cx="7924800" cy="3352800"/>
        </p:xfrm>
        <a:graphic>
          <a:graphicData uri="http://schemas.openxmlformats.org/drawingml/2006/table">
            <a:tbl>
              <a:tblPr firstRow="1" firstCol="1" bandRow="1"/>
              <a:tblGrid>
                <a:gridCol w="1440711"/>
                <a:gridCol w="6484089"/>
              </a:tblGrid>
              <a:tr h="3352800">
                <a:tc>
                  <a:txBody>
                    <a:bodyPr/>
                    <a:lstStyle/>
                    <a:p>
                      <a:pPr marL="0" marR="0" algn="just">
                        <a:spcBef>
                          <a:spcPts val="1200"/>
                        </a:spcBef>
                        <a:spcAft>
                          <a:spcPts val="1200"/>
                        </a:spcAft>
                      </a:pPr>
                      <a:r>
                        <a:rPr lang="en-AU" sz="2000" b="1" dirty="0">
                          <a:effectLst/>
                          <a:latin typeface="+mj-lt"/>
                          <a:ea typeface="Times New Roman"/>
                        </a:rPr>
                        <a:t>           </a:t>
                      </a:r>
                      <a:r>
                        <a:rPr lang="en-AU" sz="2000" b="1" i="1" dirty="0">
                          <a:effectLst/>
                          <a:latin typeface="+mj-lt"/>
                          <a:ea typeface="Times New Roman"/>
                        </a:rPr>
                        <a:t>error</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2000" dirty="0">
                          <a:solidFill>
                            <a:srgbClr val="000000"/>
                          </a:solidFill>
                          <a:effectLst/>
                          <a:latin typeface="+mj-lt"/>
                          <a:ea typeface="Times New Roman"/>
                        </a:rPr>
                        <a:t> </a:t>
                      </a:r>
                      <a:endParaRPr lang="en-US" sz="2000" dirty="0">
                        <a:effectLst/>
                        <a:latin typeface="+mj-lt"/>
                        <a:ea typeface="Times New Roman"/>
                      </a:endParaRPr>
                    </a:p>
                    <a:p>
                      <a:pPr marL="0" marR="0" algn="l">
                        <a:spcBef>
                          <a:spcPts val="0"/>
                        </a:spcBef>
                        <a:spcAft>
                          <a:spcPts val="0"/>
                        </a:spcAft>
                      </a:pPr>
                      <a:r>
                        <a:rPr lang="en-US" sz="2000" dirty="0">
                          <a:solidFill>
                            <a:srgbClr val="000000"/>
                          </a:solidFill>
                          <a:effectLst/>
                          <a:latin typeface="+mj-lt"/>
                          <a:ea typeface="Times New Roman"/>
                        </a:rPr>
                        <a:t>Whether or not control is to be returned to the operational program in the event of an error. Code </a:t>
                      </a:r>
                      <a:r>
                        <a:rPr lang="en-US" sz="2000" b="1" dirty="0">
                          <a:solidFill>
                            <a:srgbClr val="000000"/>
                          </a:solidFill>
                          <a:effectLst/>
                          <a:latin typeface="+mj-lt"/>
                          <a:ea typeface="Times New Roman"/>
                        </a:rPr>
                        <a:t>GETFC_SERRC</a:t>
                      </a:r>
                      <a:r>
                        <a:rPr lang="en-US" sz="2000" dirty="0">
                          <a:solidFill>
                            <a:srgbClr val="000000"/>
                          </a:solidFill>
                          <a:effectLst/>
                          <a:latin typeface="+mj-lt"/>
                          <a:ea typeface="Times New Roman"/>
                        </a:rPr>
                        <a:t> to transfer control to the system error routine (with exit) if the file or core storage cannot be obtained, as requested. Code </a:t>
                      </a:r>
                      <a:r>
                        <a:rPr lang="en-US" sz="2000" b="1" dirty="0">
                          <a:solidFill>
                            <a:srgbClr val="000000"/>
                          </a:solidFill>
                          <a:effectLst/>
                          <a:latin typeface="+mj-lt"/>
                          <a:ea typeface="Times New Roman"/>
                        </a:rPr>
                        <a:t>GETFC_NOSERRC</a:t>
                      </a:r>
                      <a:r>
                        <a:rPr lang="en-US" sz="2000" dirty="0">
                          <a:solidFill>
                            <a:srgbClr val="000000"/>
                          </a:solidFill>
                          <a:effectLst/>
                          <a:latin typeface="+mj-lt"/>
                          <a:ea typeface="Times New Roman"/>
                        </a:rPr>
                        <a:t> to have control returned to the caller.</a:t>
                      </a:r>
                      <a:endParaRPr lang="en-US" sz="2000" dirty="0">
                        <a:effectLst/>
                        <a:latin typeface="+mj-lt"/>
                        <a:ea typeface="Times New Roman"/>
                      </a:endParaRPr>
                    </a:p>
                    <a:p>
                      <a:pPr marL="0" marR="0" algn="l">
                        <a:spcBef>
                          <a:spcPts val="0"/>
                        </a:spcBef>
                        <a:spcAft>
                          <a:spcPts val="0"/>
                        </a:spcAft>
                      </a:pPr>
                      <a:r>
                        <a:rPr lang="en-US" sz="2000" dirty="0">
                          <a:solidFill>
                            <a:srgbClr val="000000"/>
                          </a:solidFill>
                          <a:effectLst/>
                          <a:latin typeface="+mj-lt"/>
                          <a:ea typeface="Times New Roman"/>
                        </a:rPr>
                        <a:t> </a:t>
                      </a:r>
                      <a:endParaRPr lang="en-US" sz="2000" dirty="0">
                        <a:effectLst/>
                        <a:latin typeface="+mj-lt"/>
                        <a:ea typeface="Times New Roman"/>
                      </a:endParaRPr>
                    </a:p>
                    <a:p>
                      <a:pPr marL="0" marR="0" algn="l">
                        <a:spcBef>
                          <a:spcPts val="0"/>
                        </a:spcBef>
                        <a:spcAft>
                          <a:spcPts val="0"/>
                        </a:spcAft>
                      </a:pPr>
                      <a:r>
                        <a:rPr lang="en-US" sz="2000" dirty="0">
                          <a:solidFill>
                            <a:srgbClr val="000000"/>
                          </a:solidFill>
                          <a:effectLst/>
                          <a:latin typeface="+mj-lt"/>
                          <a:ea typeface="Times New Roman"/>
                        </a:rPr>
                        <a:t>The character used to initialize the block if </a:t>
                      </a:r>
                      <a:r>
                        <a:rPr lang="en-US" sz="2000" b="1" dirty="0">
                          <a:solidFill>
                            <a:srgbClr val="000000"/>
                          </a:solidFill>
                          <a:effectLst/>
                          <a:latin typeface="+mj-lt"/>
                          <a:ea typeface="Times New Roman"/>
                        </a:rPr>
                        <a:t>GETFC_BLOCK</a:t>
                      </a:r>
                      <a:r>
                        <a:rPr lang="en-US" sz="2000" dirty="0">
                          <a:solidFill>
                            <a:srgbClr val="000000"/>
                          </a:solidFill>
                          <a:effectLst/>
                          <a:latin typeface="+mj-lt"/>
                          <a:ea typeface="Times New Roman"/>
                        </a:rPr>
                        <a:t> and </a:t>
                      </a:r>
                      <a:r>
                        <a:rPr lang="en-US" sz="2000" b="1" dirty="0">
                          <a:solidFill>
                            <a:srgbClr val="000000"/>
                          </a:solidFill>
                          <a:effectLst/>
                          <a:latin typeface="+mj-lt"/>
                          <a:ea typeface="Times New Roman"/>
                        </a:rPr>
                        <a:t>GETFC_FILL</a:t>
                      </a:r>
                      <a:r>
                        <a:rPr lang="en-US" sz="2000" dirty="0">
                          <a:solidFill>
                            <a:srgbClr val="000000"/>
                          </a:solidFill>
                          <a:effectLst/>
                          <a:latin typeface="+mj-lt"/>
                          <a:ea typeface="Times New Roman"/>
                        </a:rPr>
                        <a:t> are both specified. (The fill character may be specified in hexadecimal.)</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2699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AU" sz="2000" b="1" i="1" dirty="0"/>
              <a:t>Other variants in C: </a:t>
            </a:r>
            <a:r>
              <a:rPr lang="en-AU" sz="2000" dirty="0" smtClean="0"/>
              <a:t>None</a:t>
            </a:r>
          </a:p>
          <a:p>
            <a:r>
              <a:rPr lang="en-AU" sz="2000" b="1" dirty="0"/>
              <a:t>Entry Conditions:</a:t>
            </a:r>
            <a:endParaRPr lang="en-US" sz="2000" dirty="0"/>
          </a:p>
          <a:p>
            <a:pPr lvl="1"/>
            <a:r>
              <a:rPr lang="en-AU" sz="1900" dirty="0"/>
              <a:t>Core block should NOT be present in specified level if BLOCK=YES</a:t>
            </a:r>
            <a:r>
              <a:rPr lang="en-AU" sz="1900" dirty="0" smtClean="0"/>
              <a:t>.</a:t>
            </a:r>
          </a:p>
          <a:p>
            <a:r>
              <a:rPr lang="en-AU" sz="2000" b="1" dirty="0"/>
              <a:t>Return Conditions:</a:t>
            </a:r>
            <a:endParaRPr lang="en-US" sz="2000" dirty="0"/>
          </a:p>
          <a:p>
            <a:r>
              <a:rPr lang="en-AU" sz="2000" b="1" dirty="0"/>
              <a:t>Assembler:</a:t>
            </a:r>
            <a:endParaRPr lang="en-US" sz="2000" dirty="0"/>
          </a:p>
          <a:p>
            <a:pPr lvl="1"/>
            <a:r>
              <a:rPr lang="en-AU" sz="1800" dirty="0"/>
              <a:t>If no error, then Pool file address assigned is placed in the FARW of specified level.</a:t>
            </a:r>
            <a:endParaRPr lang="en-US" sz="1800" dirty="0"/>
          </a:p>
          <a:p>
            <a:pPr lvl="1"/>
            <a:r>
              <a:rPr lang="en-AU" sz="1800" dirty="0"/>
              <a:t>If BLOCK=YES was specified, core block address is placed in CBRW of specified level.</a:t>
            </a:r>
            <a:endParaRPr lang="en-US" sz="1800" dirty="0"/>
          </a:p>
          <a:p>
            <a:pPr lvl="1"/>
            <a:r>
              <a:rPr lang="en-AU" sz="1800" dirty="0"/>
              <a:t>Register R14 and register R15 contents are unknown unless BLOCK=YES, in that case R14 has address of the core block.</a:t>
            </a:r>
            <a:endParaRPr lang="en-US" sz="1800" dirty="0"/>
          </a:p>
          <a:p>
            <a:pPr lvl="1"/>
            <a:r>
              <a:rPr lang="en-AU" sz="1800" dirty="0"/>
              <a:t>All other registers are preserved over this macro call.</a:t>
            </a:r>
            <a:endParaRPr lang="en-US" sz="1800" dirty="0"/>
          </a:p>
          <a:p>
            <a:r>
              <a:rPr lang="en-AU" sz="2000" b="1" dirty="0"/>
              <a:t>C:</a:t>
            </a:r>
            <a:endParaRPr lang="en-US" sz="2000" dirty="0"/>
          </a:p>
          <a:p>
            <a:pPr lvl="1"/>
            <a:r>
              <a:rPr lang="en-AU" sz="1800" dirty="0"/>
              <a:t>Unsigned integer value representing a file address, or an 8-byte file address defined as type TPF_FA8.</a:t>
            </a:r>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34181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sp>
        <p:nvSpPr>
          <p:cNvPr id="3" name="Content Placeholder 2"/>
          <p:cNvSpPr>
            <a:spLocks noGrp="1"/>
          </p:cNvSpPr>
          <p:nvPr>
            <p:ph idx="1"/>
          </p:nvPr>
        </p:nvSpPr>
        <p:spPr/>
        <p:txBody>
          <a:bodyPr>
            <a:normAutofit/>
          </a:bodyPr>
          <a:lstStyle/>
          <a:p>
            <a:r>
              <a:rPr lang="en-AU" sz="2000" b="1" dirty="0"/>
              <a:t>Exception: </a:t>
            </a:r>
            <a:endParaRPr lang="en-US" sz="2000" dirty="0"/>
          </a:p>
          <a:p>
            <a:endParaRPr lang="en-US" sz="2000" dirty="0" smtClean="0"/>
          </a:p>
          <a:p>
            <a:endParaRPr lang="en-US" sz="2000" dirty="0"/>
          </a:p>
          <a:p>
            <a:endParaRPr lang="en-US" sz="2000" dirty="0" smtClean="0"/>
          </a:p>
          <a:p>
            <a:r>
              <a:rPr lang="en-AU" sz="2000" b="1" dirty="0"/>
              <a:t>Programming Consideration: </a:t>
            </a:r>
            <a:endParaRPr lang="en-US" sz="2000" dirty="0"/>
          </a:p>
          <a:p>
            <a:pPr lvl="1"/>
            <a:r>
              <a:rPr lang="en-AU" sz="1800" dirty="0"/>
              <a:t>Ensure all pool file addresses received are released.</a:t>
            </a:r>
            <a:endParaRPr lang="en-US" sz="1800" dirty="0"/>
          </a:p>
          <a:p>
            <a:pPr lvl="1"/>
            <a:r>
              <a:rPr lang="en-AU" sz="1800" dirty="0"/>
              <a:t>Usage of FILL parameter uses more CPU resources</a:t>
            </a:r>
            <a:r>
              <a:rPr lang="en-AU" sz="1800" dirty="0" smtClean="0"/>
              <a:t>.</a:t>
            </a:r>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4503021"/>
              </p:ext>
            </p:extLst>
          </p:nvPr>
        </p:nvGraphicFramePr>
        <p:xfrm>
          <a:off x="838200" y="2286000"/>
          <a:ext cx="7543800" cy="609600"/>
        </p:xfrm>
        <a:graphic>
          <a:graphicData uri="http://schemas.openxmlformats.org/drawingml/2006/table">
            <a:tbl>
              <a:tblPr firstRow="1" firstCol="1" bandRow="1"/>
              <a:tblGrid>
                <a:gridCol w="1369519"/>
                <a:gridCol w="6174281"/>
              </a:tblGrid>
              <a:tr h="556419">
                <a:tc>
                  <a:txBody>
                    <a:bodyPr/>
                    <a:lstStyle/>
                    <a:p>
                      <a:pPr marL="0" marR="0" algn="just">
                        <a:spcBef>
                          <a:spcPts val="1200"/>
                        </a:spcBef>
                        <a:spcAft>
                          <a:spcPts val="600"/>
                        </a:spcAft>
                      </a:pPr>
                      <a:r>
                        <a:rPr lang="en-AU" sz="2000" b="1" dirty="0">
                          <a:effectLst/>
                          <a:latin typeface="+mj-lt"/>
                          <a:ea typeface="Times New Roman"/>
                        </a:rPr>
                        <a:t>       </a:t>
                      </a:r>
                      <a:r>
                        <a:rPr lang="en-AU" sz="2000" b="1" i="1" dirty="0" smtClean="0">
                          <a:effectLst/>
                          <a:latin typeface="+mj-lt"/>
                          <a:ea typeface="Times New Roman"/>
                        </a:rPr>
                        <a:t>CTL </a:t>
                      </a:r>
                      <a:r>
                        <a:rPr lang="en-AU" sz="2000" b="1" i="1" dirty="0">
                          <a:effectLst/>
                          <a:latin typeface="+mj-lt"/>
                          <a:ea typeface="Times New Roman"/>
                        </a:rPr>
                        <a:t>6E4</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Record ID not present in RIAT. Invalid RIAT attributes for the Record ID.</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345050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GETFC</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fontAlgn="t"/>
            <a:r>
              <a:rPr lang="en-AU" sz="2000" b="1" dirty="0"/>
              <a:t>Example:</a:t>
            </a:r>
            <a:endParaRPr lang="en-US" sz="2000" dirty="0"/>
          </a:p>
          <a:p>
            <a:pPr fontAlgn="t"/>
            <a:r>
              <a:rPr lang="en-AU" sz="2000" b="1" dirty="0"/>
              <a:t>Assembler:  </a:t>
            </a:r>
            <a:endParaRPr lang="en-US" sz="2000" dirty="0"/>
          </a:p>
          <a:p>
            <a:pPr marL="0" indent="0" fontAlgn="t">
              <a:buNone/>
            </a:pPr>
            <a:r>
              <a:rPr lang="en-AU" sz="2000" b="1" dirty="0"/>
              <a:t>              </a:t>
            </a:r>
            <a:r>
              <a:rPr lang="en-AU" sz="2000" dirty="0">
                <a:latin typeface="Courier New" panose="02070309020205020404" pitchFamily="49" charset="0"/>
                <a:cs typeface="Courier New" panose="02070309020205020404" pitchFamily="49" charset="0"/>
              </a:rPr>
              <a:t>GETFC D1,ID=C’OM’,BLOCK=YES </a:t>
            </a:r>
            <a:r>
              <a:rPr lang="en-AU" sz="2000" dirty="0" smtClean="0">
                <a:latin typeface="Courier New" panose="02070309020205020404" pitchFamily="49" charset="0"/>
                <a:cs typeface="Courier New" panose="02070309020205020404" pitchFamily="49" charset="0"/>
              </a:rPr>
              <a:t> </a:t>
            </a:r>
            <a:r>
              <a:rPr lang="en-AU" sz="2000" i="1" dirty="0" smtClean="0"/>
              <a:t>Gets </a:t>
            </a:r>
            <a:r>
              <a:rPr lang="en-AU" sz="2000" i="1" dirty="0"/>
              <a:t>a prime file address and assigns core </a:t>
            </a:r>
            <a:r>
              <a:rPr lang="en-AU" sz="2000" i="1" dirty="0" smtClean="0"/>
              <a:t>as</a:t>
            </a:r>
            <a:r>
              <a:rPr lang="en-US" sz="2000" dirty="0"/>
              <a:t> </a:t>
            </a:r>
            <a:r>
              <a:rPr lang="en-AU" sz="2000" i="1" dirty="0" smtClean="0"/>
              <a:t>Defined </a:t>
            </a:r>
            <a:r>
              <a:rPr lang="en-AU" sz="2000" i="1" dirty="0"/>
              <a:t>in RIAT for record ID ‘OM’ on level 1.   </a:t>
            </a:r>
            <a:endParaRPr lang="en-US" sz="2000" dirty="0"/>
          </a:p>
          <a:p>
            <a:pPr marL="0" indent="0" fontAlgn="t">
              <a:buNone/>
            </a:pPr>
            <a:r>
              <a:rPr lang="en-AU" sz="2000" dirty="0">
                <a:latin typeface="Courier New" panose="02070309020205020404" pitchFamily="49" charset="0"/>
                <a:cs typeface="Courier New" panose="02070309020205020404" pitchFamily="49" charset="0"/>
              </a:rPr>
              <a:t>     GETFC D2,O,ID=C’F101’ </a:t>
            </a:r>
            <a:r>
              <a:rPr lang="en-AU" sz="2000" i="1" dirty="0"/>
              <a:t>Gets an overflow file address as per definition in </a:t>
            </a:r>
            <a:r>
              <a:rPr lang="en-AU" sz="2000" i="1" dirty="0" smtClean="0"/>
              <a:t>RIAT</a:t>
            </a:r>
            <a:r>
              <a:rPr lang="en-US" sz="2000" dirty="0"/>
              <a:t> </a:t>
            </a:r>
            <a:r>
              <a:rPr lang="en-AU" sz="2000" i="1" dirty="0" smtClean="0"/>
              <a:t> </a:t>
            </a:r>
            <a:r>
              <a:rPr lang="en-AU" sz="2000" i="1" dirty="0"/>
              <a:t>For Record ID X’F101’ on level 2.        </a:t>
            </a:r>
            <a:endParaRPr lang="en-AU" sz="2000" i="1" dirty="0" smtClean="0"/>
          </a:p>
          <a:p>
            <a:pPr marL="0" indent="0" fontAlgn="t">
              <a:buNone/>
            </a:pPr>
            <a:endParaRPr lang="en-US" sz="2000" dirty="0"/>
          </a:p>
          <a:p>
            <a:pPr fontAlgn="t"/>
            <a:r>
              <a:rPr lang="en-AU" sz="2000" b="1" dirty="0"/>
              <a:t>C:</a:t>
            </a:r>
            <a:endParaRPr lang="en-US" sz="2000" dirty="0"/>
          </a:p>
          <a:p>
            <a:pPr marL="0" indent="0" fontAlgn="t">
              <a:buNone/>
            </a:pPr>
            <a:r>
              <a:rPr lang="en-AU" sz="2000" dirty="0"/>
              <a:t> </a:t>
            </a:r>
            <a:r>
              <a:rPr lang="en-AU" sz="2000" dirty="0" smtClean="0">
                <a:latin typeface="Courier New" panose="02070309020205020404" pitchFamily="49" charset="0"/>
                <a:cs typeface="Courier New" panose="02070309020205020404" pitchFamily="49" charset="0"/>
              </a:rPr>
              <a:t>If(</a:t>
            </a:r>
            <a:r>
              <a:rPr lang="en-AU" sz="2000" dirty="0" err="1" smtClean="0">
                <a:latin typeface="Courier New" panose="02070309020205020404" pitchFamily="49" charset="0"/>
                <a:cs typeface="Courier New" panose="02070309020205020404" pitchFamily="49" charset="0"/>
              </a:rPr>
              <a:t>getfc</a:t>
            </a:r>
            <a:r>
              <a:rPr lang="en-AU" sz="2000" dirty="0" smtClean="0">
                <a:latin typeface="Courier New" panose="02070309020205020404" pitchFamily="49" charset="0"/>
                <a:cs typeface="Courier New" panose="02070309020205020404" pitchFamily="49" charset="0"/>
              </a:rPr>
              <a:t>(D2,GETFC_TYPE1</a:t>
            </a:r>
            <a:r>
              <a:rPr lang="en-AU" sz="2000" dirty="0">
                <a:latin typeface="Courier New" panose="02070309020205020404" pitchFamily="49" charset="0"/>
                <a:cs typeface="Courier New" panose="02070309020205020404" pitchFamily="49" charset="0"/>
              </a:rPr>
              <a:t>,"OM",GETFC_BLOCK|GETFC_FILL,</a:t>
            </a:r>
            <a:endParaRPr lang="en-US" sz="2000" dirty="0">
              <a:latin typeface="Courier New" panose="02070309020205020404" pitchFamily="49" charset="0"/>
              <a:cs typeface="Courier New" panose="02070309020205020404" pitchFamily="49" charset="0"/>
            </a:endParaRPr>
          </a:p>
          <a:p>
            <a:pPr marL="0" indent="0" fontAlgn="t">
              <a:buNone/>
            </a:pPr>
            <a:r>
              <a:rPr lang="en-AU" sz="2000" dirty="0">
                <a:latin typeface="Courier New" panose="02070309020205020404" pitchFamily="49" charset="0"/>
                <a:cs typeface="Courier New" panose="02070309020205020404" pitchFamily="49" charset="0"/>
              </a:rPr>
              <a:t>              GETFC_NOSERRC,’ ‘)) 	</a:t>
            </a:r>
            <a:endParaRPr lang="en-US" sz="2000" dirty="0">
              <a:latin typeface="Courier New" panose="02070309020205020404" pitchFamily="49" charset="0"/>
              <a:cs typeface="Courier New" panose="02070309020205020404" pitchFamily="49" charset="0"/>
            </a:endParaRPr>
          </a:p>
          <a:p>
            <a:pPr marL="0" indent="0" fontAlgn="t">
              <a:buNone/>
            </a:pPr>
            <a:r>
              <a:rPr lang="en-AU"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fontAlgn="t">
              <a:buNone/>
            </a:pPr>
            <a:r>
              <a:rPr lang="en-AU" sz="2000" i="1" dirty="0"/>
              <a:t>  </a:t>
            </a:r>
            <a:r>
              <a:rPr lang="en-AU" sz="2000" i="1" dirty="0" smtClean="0"/>
              <a:t>Gets </a:t>
            </a:r>
            <a:r>
              <a:rPr lang="en-AU" sz="2000" i="1" dirty="0"/>
              <a:t>a file address and assigns Core as defined in RIAT for record Id ‘OM’ on level </a:t>
            </a:r>
            <a:r>
              <a:rPr lang="en-AU" sz="2000" i="1" dirty="0" smtClean="0"/>
              <a:t>2   </a:t>
            </a:r>
            <a:r>
              <a:rPr lang="en-AU" sz="2000" i="1" dirty="0"/>
              <a:t>and initialize It to blanks.            </a:t>
            </a:r>
            <a:endParaRPr lang="en-US" sz="2000" dirty="0"/>
          </a:p>
          <a:p>
            <a:pPr marL="0" indent="0" fontAlgn="t">
              <a:buNone/>
            </a:pPr>
            <a:r>
              <a:rPr lang="en-AU" sz="2000" dirty="0"/>
              <a:t>    </a:t>
            </a:r>
            <a:r>
              <a:rPr lang="en-AU" sz="2000" dirty="0" smtClean="0"/>
              <a:t>          </a:t>
            </a:r>
            <a:r>
              <a:rPr lang="en-AU" sz="2000" dirty="0"/>
              <a:t>}</a:t>
            </a:r>
            <a:endParaRPr lang="en-US" sz="2000" dirty="0"/>
          </a:p>
          <a:p>
            <a:pPr marL="0" indent="0" fontAlgn="t">
              <a:buNone/>
            </a:pPr>
            <a:r>
              <a:rPr lang="en-AU" sz="2000" dirty="0"/>
              <a:t> </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50253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RELFC</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AU" sz="2000" b="1" dirty="0"/>
              <a:t>RELFC – Release a Pool file address </a:t>
            </a:r>
            <a:endParaRPr lang="en-AU" sz="2000" b="1" dirty="0" smtClean="0"/>
          </a:p>
          <a:p>
            <a:r>
              <a:rPr lang="en-AU" sz="2000" dirty="0"/>
              <a:t>Release a pool file address back to the system</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i="1" dirty="0"/>
              <a:t>	</a:t>
            </a:r>
            <a:r>
              <a:rPr lang="en-AU" sz="2000" b="1" dirty="0"/>
              <a:t>RELFC </a:t>
            </a:r>
            <a:r>
              <a:rPr lang="en-AU" sz="2000" b="1" dirty="0" err="1" smtClean="0"/>
              <a:t>Dn</a:t>
            </a:r>
            <a:endParaRPr lang="en-AU" sz="2000" b="1" dirty="0" smtClean="0"/>
          </a:p>
          <a:p>
            <a:endParaRPr lang="en-AU" sz="2000" b="1" i="1" dirty="0" smtClean="0"/>
          </a:p>
          <a:p>
            <a:endParaRPr lang="en-US" sz="2000" dirty="0"/>
          </a:p>
          <a:p>
            <a:r>
              <a:rPr lang="en-AU" sz="2000" b="1" dirty="0"/>
              <a:t>C:</a:t>
            </a:r>
            <a:endParaRPr lang="en-US" sz="2000" dirty="0"/>
          </a:p>
          <a:p>
            <a:pPr marL="0" indent="0">
              <a:buNone/>
            </a:pPr>
            <a:r>
              <a:rPr lang="en-AU" sz="2000" b="1" i="1" dirty="0"/>
              <a:t>            void       </a:t>
            </a:r>
            <a:r>
              <a:rPr lang="en-AU" sz="2000" b="1" i="1" dirty="0" err="1"/>
              <a:t>relfc</a:t>
            </a:r>
            <a:r>
              <a:rPr lang="en-AU" sz="2000" b="1" i="1" dirty="0"/>
              <a:t>(</a:t>
            </a:r>
            <a:r>
              <a:rPr lang="en-AU" sz="2000" b="1" i="1" dirty="0" err="1"/>
              <a:t>enum</a:t>
            </a:r>
            <a:r>
              <a:rPr lang="en-AU" sz="2000" b="1" i="1" dirty="0"/>
              <a:t> </a:t>
            </a:r>
            <a:r>
              <a:rPr lang="en-AU" sz="2000" b="1" i="1" dirty="0" err="1"/>
              <a:t>t_lvl</a:t>
            </a:r>
            <a:r>
              <a:rPr lang="en-AU" sz="2000" b="1" i="1" dirty="0"/>
              <a:t> level);</a:t>
            </a:r>
            <a:endParaRPr lang="en-US" sz="2000" dirty="0"/>
          </a:p>
          <a:p>
            <a:endParaRPr lang="en-US" sz="2000" dirty="0" smtClean="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45931110"/>
              </p:ext>
            </p:extLst>
          </p:nvPr>
        </p:nvGraphicFramePr>
        <p:xfrm>
          <a:off x="990600" y="3124200"/>
          <a:ext cx="7772400" cy="609600"/>
        </p:xfrm>
        <a:graphic>
          <a:graphicData uri="http://schemas.openxmlformats.org/drawingml/2006/table">
            <a:tbl>
              <a:tblPr firstRow="1" firstCol="1" bandRow="1"/>
              <a:tblGrid>
                <a:gridCol w="872412"/>
                <a:gridCol w="6899988"/>
              </a:tblGrid>
              <a:tr h="336550">
                <a:tc>
                  <a:txBody>
                    <a:bodyPr/>
                    <a:lstStyle/>
                    <a:p>
                      <a:pPr marL="0" marR="0" algn="just">
                        <a:spcBef>
                          <a:spcPts val="1200"/>
                        </a:spcBef>
                        <a:spcAft>
                          <a:spcPts val="1200"/>
                        </a:spcAft>
                      </a:pPr>
                      <a:r>
                        <a:rPr lang="en-AU" sz="2000" b="1" i="1" dirty="0" err="1" smtClean="0">
                          <a:effectLst/>
                          <a:latin typeface="+mj-lt"/>
                          <a:ea typeface="Times New Roman"/>
                        </a:rPr>
                        <a:t>Dn</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effectLst/>
                          <a:latin typeface="+mj-lt"/>
                          <a:ea typeface="Times New Roman"/>
                        </a:rPr>
                        <a:t>Specifies the data level (D0-DF) on which the file address is present</a:t>
                      </a:r>
                      <a:r>
                        <a:rPr lang="en-AU" sz="2000" dirty="0" smtClean="0">
                          <a:effectLst/>
                          <a:latin typeface="+mj-lt"/>
                          <a:ea typeface="Times New Roman"/>
                        </a:rPr>
                        <a:t>.</a:t>
                      </a:r>
                    </a:p>
                  </a:txBody>
                  <a:tcPr marL="68580" marR="68580" marT="0" marB="0">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01294361"/>
              </p:ext>
            </p:extLst>
          </p:nvPr>
        </p:nvGraphicFramePr>
        <p:xfrm>
          <a:off x="914400" y="4572000"/>
          <a:ext cx="7848600" cy="1828800"/>
        </p:xfrm>
        <a:graphic>
          <a:graphicData uri="http://schemas.openxmlformats.org/drawingml/2006/table">
            <a:tbl>
              <a:tblPr firstRow="1" firstCol="1" bandRow="1"/>
              <a:tblGrid>
                <a:gridCol w="1426858"/>
                <a:gridCol w="6421742"/>
              </a:tblGrid>
              <a:tr h="1371600">
                <a:tc>
                  <a:txBody>
                    <a:bodyPr/>
                    <a:lstStyle/>
                    <a:p>
                      <a:pPr marL="0" marR="0" algn="just">
                        <a:spcBef>
                          <a:spcPts val="1200"/>
                        </a:spcBef>
                        <a:spcAft>
                          <a:spcPts val="1200"/>
                        </a:spcAft>
                      </a:pPr>
                      <a:r>
                        <a:rPr lang="en-AU" sz="2000" b="1" i="1" dirty="0" smtClean="0">
                          <a:effectLst/>
                          <a:latin typeface="+mj-lt"/>
                          <a:ea typeface="Times New Roman"/>
                        </a:rPr>
                        <a:t>level</a:t>
                      </a: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1200"/>
                        </a:spcBef>
                        <a:spcAft>
                          <a:spcPts val="1200"/>
                        </a:spcAft>
                      </a:pPr>
                      <a:r>
                        <a:rPr lang="en-AU" sz="2000" dirty="0">
                          <a:solidFill>
                            <a:srgbClr val="000000"/>
                          </a:solidFill>
                          <a:effectLst/>
                          <a:latin typeface="+mj-lt"/>
                          <a:ea typeface="Times New Roman"/>
                        </a:rPr>
                        <a:t>One of 16 possible values representing a valid entry control block (ECB) data level from enumeration type </a:t>
                      </a:r>
                      <a:r>
                        <a:rPr lang="en-AU" sz="2000" i="1" dirty="0" err="1">
                          <a:effectLst/>
                          <a:latin typeface="+mj-lt"/>
                          <a:ea typeface="Times New Roman"/>
                        </a:rPr>
                        <a:t>t_lvl</a:t>
                      </a:r>
                      <a:r>
                        <a:rPr lang="en-AU" sz="2000" dirty="0">
                          <a:solidFill>
                            <a:srgbClr val="000000"/>
                          </a:solidFill>
                          <a:effectLst/>
                          <a:latin typeface="+mj-lt"/>
                          <a:ea typeface="Times New Roman"/>
                        </a:rPr>
                        <a:t>, expressed as </a:t>
                      </a:r>
                      <a:r>
                        <a:rPr lang="en-AU" sz="2000" dirty="0" err="1">
                          <a:solidFill>
                            <a:srgbClr val="000000"/>
                          </a:solidFill>
                          <a:effectLst/>
                          <a:latin typeface="+mj-lt"/>
                          <a:ea typeface="Times New Roman"/>
                        </a:rPr>
                        <a:t>D</a:t>
                      </a:r>
                      <a:r>
                        <a:rPr lang="en-AU" sz="2000" i="1" dirty="0" err="1">
                          <a:solidFill>
                            <a:srgbClr val="000000"/>
                          </a:solidFill>
                          <a:effectLst/>
                          <a:latin typeface="+mj-lt"/>
                          <a:ea typeface="Times New Roman"/>
                        </a:rPr>
                        <a:t>x</a:t>
                      </a:r>
                      <a:r>
                        <a:rPr lang="en-AU" sz="2000" dirty="0">
                          <a:solidFill>
                            <a:srgbClr val="000000"/>
                          </a:solidFill>
                          <a:effectLst/>
                          <a:latin typeface="+mj-lt"/>
                          <a:ea typeface="Times New Roman"/>
                        </a:rPr>
                        <a:t>, where </a:t>
                      </a:r>
                      <a:r>
                        <a:rPr lang="en-AU" sz="2000" i="1" dirty="0">
                          <a:solidFill>
                            <a:srgbClr val="000000"/>
                          </a:solidFill>
                          <a:effectLst/>
                          <a:latin typeface="+mj-lt"/>
                          <a:ea typeface="Times New Roman"/>
                        </a:rPr>
                        <a:t>x</a:t>
                      </a:r>
                      <a:r>
                        <a:rPr lang="en-AU" sz="2000" dirty="0">
                          <a:solidFill>
                            <a:srgbClr val="000000"/>
                          </a:solidFill>
                          <a:effectLst/>
                          <a:latin typeface="+mj-lt"/>
                          <a:ea typeface="Times New Roman"/>
                        </a:rPr>
                        <a:t> represents the hexadecimal number of the level (0–F). This parameter identifies the file address reference word (FARW) containing the pool file address to be returned to the system.</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4539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RELFC</a:t>
            </a:r>
            <a:endParaRPr lang="en-US" dirty="0"/>
          </a:p>
        </p:txBody>
      </p:sp>
      <p:sp>
        <p:nvSpPr>
          <p:cNvPr id="3" name="Content Placeholder 2"/>
          <p:cNvSpPr>
            <a:spLocks noGrp="1"/>
          </p:cNvSpPr>
          <p:nvPr>
            <p:ph idx="1"/>
          </p:nvPr>
        </p:nvSpPr>
        <p:spPr/>
        <p:txBody>
          <a:bodyPr>
            <a:normAutofit/>
          </a:bodyPr>
          <a:lstStyle/>
          <a:p>
            <a:r>
              <a:rPr lang="en-AU" sz="2000" b="1" i="1" dirty="0"/>
              <a:t>Other variants in C:</a:t>
            </a:r>
            <a:r>
              <a:rPr lang="en-AU" sz="2000" i="1" dirty="0"/>
              <a:t> </a:t>
            </a:r>
            <a:r>
              <a:rPr lang="en-AU" sz="2000" dirty="0" smtClean="0"/>
              <a:t>None</a:t>
            </a:r>
          </a:p>
          <a:p>
            <a:r>
              <a:rPr lang="en-AU" sz="2000" b="1" dirty="0"/>
              <a:t>Entry Conditions:</a:t>
            </a:r>
            <a:endParaRPr lang="en-US" sz="2000" dirty="0"/>
          </a:p>
          <a:p>
            <a:pPr lvl="1"/>
            <a:r>
              <a:rPr lang="en-AU" sz="1800" dirty="0"/>
              <a:t>File address to be released should be present in FARW of data level specified</a:t>
            </a:r>
            <a:r>
              <a:rPr lang="en-AU" sz="1800" dirty="0" smtClean="0"/>
              <a:t>.</a:t>
            </a:r>
          </a:p>
          <a:p>
            <a:r>
              <a:rPr lang="en-AU" sz="2000" b="1" dirty="0"/>
              <a:t>Return Conditions:</a:t>
            </a:r>
            <a:endParaRPr lang="en-US" sz="2000" dirty="0"/>
          </a:p>
          <a:p>
            <a:r>
              <a:rPr lang="en-AU" sz="2000" b="1" dirty="0"/>
              <a:t>Assembler:</a:t>
            </a:r>
            <a:endParaRPr lang="en-US" sz="2000" dirty="0"/>
          </a:p>
          <a:p>
            <a:pPr lvl="1"/>
            <a:r>
              <a:rPr lang="en-AU" sz="1800" dirty="0"/>
              <a:t>Register R14 and register R15 contents are unknown and all other registers are preserved over this macro call.</a:t>
            </a:r>
            <a:endParaRPr lang="en-US" sz="1800" dirty="0"/>
          </a:p>
          <a:p>
            <a:r>
              <a:rPr lang="en-AU" sz="2000" b="1" dirty="0"/>
              <a:t>C:</a:t>
            </a:r>
            <a:endParaRPr lang="en-US" sz="2000" dirty="0"/>
          </a:p>
          <a:p>
            <a:pPr lvl="1"/>
            <a:r>
              <a:rPr lang="en-AU" sz="1800" dirty="0"/>
              <a:t>Void. Additionally, the CE3RELFRC field in ECB page 3 contains a Condition name CE3_RELFC_NRM having a value of 0 indicates normal return.</a:t>
            </a:r>
            <a:endParaRPr lang="en-US" sz="18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spTree>
    <p:extLst>
      <p:ext uri="{BB962C8B-B14F-4D97-AF65-F5344CB8AC3E}">
        <p14:creationId xmlns:p14="http://schemas.microsoft.com/office/powerpoint/2010/main" val="110708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RELFC</a:t>
            </a:r>
            <a:endParaRPr lang="en-US" dirty="0"/>
          </a:p>
        </p:txBody>
      </p:sp>
      <p:sp>
        <p:nvSpPr>
          <p:cNvPr id="3" name="Content Placeholder 2"/>
          <p:cNvSpPr>
            <a:spLocks noGrp="1"/>
          </p:cNvSpPr>
          <p:nvPr>
            <p:ph idx="1"/>
          </p:nvPr>
        </p:nvSpPr>
        <p:spPr/>
        <p:txBody>
          <a:bodyPr>
            <a:normAutofit/>
          </a:bodyPr>
          <a:lstStyle/>
          <a:p>
            <a:r>
              <a:rPr lang="en-AU" sz="2000" b="1" dirty="0"/>
              <a:t>Exception</a:t>
            </a:r>
            <a:r>
              <a:rPr lang="en-AU" sz="2000" b="1" dirty="0" smtClean="0"/>
              <a:t>:</a:t>
            </a:r>
          </a:p>
          <a:p>
            <a:endParaRPr lang="en-AU" sz="2000" b="1" dirty="0"/>
          </a:p>
          <a:p>
            <a:endParaRPr lang="en-AU" sz="2000" b="1" dirty="0" smtClean="0"/>
          </a:p>
          <a:p>
            <a:endParaRPr lang="en-AU" sz="2000" b="1" dirty="0"/>
          </a:p>
          <a:p>
            <a:r>
              <a:rPr lang="en-AU" sz="2000" b="1" dirty="0"/>
              <a:t>Programming Consideration: </a:t>
            </a:r>
            <a:endParaRPr lang="en-US" sz="2000" dirty="0"/>
          </a:p>
          <a:p>
            <a:pPr lvl="1"/>
            <a:r>
              <a:rPr lang="en-AU" sz="1800" dirty="0"/>
              <a:t>Ensure all pool file addresses received are released</a:t>
            </a:r>
            <a:r>
              <a:rPr lang="en-AU" sz="1800" dirty="0" smtClean="0"/>
              <a:t>.</a:t>
            </a:r>
          </a:p>
          <a:p>
            <a:r>
              <a:rPr lang="en-AU" sz="2000" b="1" dirty="0"/>
              <a:t>Example:</a:t>
            </a:r>
            <a:endParaRPr lang="en-US" sz="2000" dirty="0"/>
          </a:p>
          <a:p>
            <a:r>
              <a:rPr lang="en-AU" sz="2000" b="1" dirty="0"/>
              <a:t>Assembler:  </a:t>
            </a:r>
            <a:endParaRPr lang="en-US" sz="2000" dirty="0"/>
          </a:p>
          <a:p>
            <a:pPr marL="0" indent="0">
              <a:buNone/>
            </a:pPr>
            <a:r>
              <a:rPr lang="en-AU" sz="2000" dirty="0"/>
              <a:t>	</a:t>
            </a:r>
            <a:r>
              <a:rPr lang="en-AU" sz="2000" dirty="0">
                <a:latin typeface="Courier New" panose="02070309020205020404" pitchFamily="49" charset="0"/>
                <a:cs typeface="Courier New" panose="02070309020205020404" pitchFamily="49" charset="0"/>
              </a:rPr>
              <a:t>RELFC D1      </a:t>
            </a:r>
            <a:r>
              <a:rPr lang="en-AU" sz="2000" i="1" dirty="0"/>
              <a:t>Releases file address on FARW of level 1.	</a:t>
            </a:r>
            <a:r>
              <a:rPr lang="en-AU" sz="2000" dirty="0"/>
              <a:t>				</a:t>
            </a:r>
            <a:endParaRPr lang="en-US" sz="2000" dirty="0"/>
          </a:p>
          <a:p>
            <a:r>
              <a:rPr lang="en-AU" sz="2000" b="1" dirty="0"/>
              <a:t>C:</a:t>
            </a:r>
            <a:endParaRPr lang="en-US" sz="2000" dirty="0"/>
          </a:p>
          <a:p>
            <a:pPr marL="0" indent="0">
              <a:buNone/>
            </a:pPr>
            <a:r>
              <a:rPr lang="en-AU" sz="2000" dirty="0"/>
              <a:t>	</a:t>
            </a:r>
            <a:r>
              <a:rPr lang="en-AU" sz="2000" dirty="0" err="1">
                <a:latin typeface="Courier New" panose="02070309020205020404" pitchFamily="49" charset="0"/>
                <a:cs typeface="Courier New" panose="02070309020205020404" pitchFamily="49" charset="0"/>
              </a:rPr>
              <a:t>relfc</a:t>
            </a:r>
            <a:r>
              <a:rPr lang="en-AU" sz="2000" dirty="0">
                <a:latin typeface="Courier New" panose="02070309020205020404" pitchFamily="49" charset="0"/>
                <a:cs typeface="Courier New" panose="02070309020205020404" pitchFamily="49" charset="0"/>
              </a:rPr>
              <a:t>(D1)     </a:t>
            </a:r>
            <a:r>
              <a:rPr lang="en-AU" sz="2000" i="1" dirty="0"/>
              <a:t>Releases file address on FARW of level 1.</a:t>
            </a:r>
            <a:endParaRPr lang="en-US" sz="2000" dirty="0"/>
          </a:p>
          <a:p>
            <a:pPr marL="0" indent="0">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94403509"/>
              </p:ext>
            </p:extLst>
          </p:nvPr>
        </p:nvGraphicFramePr>
        <p:xfrm>
          <a:off x="990600" y="2209801"/>
          <a:ext cx="7467600" cy="457200"/>
        </p:xfrm>
        <a:graphic>
          <a:graphicData uri="http://schemas.openxmlformats.org/drawingml/2006/table">
            <a:tbl>
              <a:tblPr firstRow="1" firstCol="1" bandRow="1"/>
              <a:tblGrid>
                <a:gridCol w="1355685"/>
                <a:gridCol w="6111915"/>
              </a:tblGrid>
              <a:tr h="457200">
                <a:tc>
                  <a:txBody>
                    <a:bodyPr/>
                    <a:lstStyle/>
                    <a:p>
                      <a:pPr marL="0" marR="0" algn="just">
                        <a:spcBef>
                          <a:spcPts val="1200"/>
                        </a:spcBef>
                        <a:spcAft>
                          <a:spcPts val="600"/>
                        </a:spcAft>
                      </a:pPr>
                      <a:r>
                        <a:rPr lang="en-AU" sz="2000" b="1" dirty="0">
                          <a:effectLst/>
                          <a:latin typeface="+mj-lt"/>
                          <a:ea typeface="Times New Roman"/>
                        </a:rPr>
                        <a:t>         </a:t>
                      </a:r>
                      <a:r>
                        <a:rPr lang="en-AU" sz="2000" b="1" dirty="0" smtClean="0">
                          <a:effectLst/>
                          <a:latin typeface="+mj-lt"/>
                          <a:ea typeface="Times New Roman"/>
                        </a:rPr>
                        <a:t> </a:t>
                      </a:r>
                      <a:r>
                        <a:rPr lang="en-AU" sz="2000" b="1" i="1" dirty="0">
                          <a:effectLst/>
                          <a:latin typeface="+mj-lt"/>
                          <a:ea typeface="Times New Roman"/>
                        </a:rPr>
                        <a:t>CTL- F</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1200"/>
                        </a:spcBef>
                        <a:spcAft>
                          <a:spcPts val="600"/>
                        </a:spcAft>
                      </a:pPr>
                      <a:r>
                        <a:rPr lang="en-AU" sz="2000" dirty="0">
                          <a:effectLst/>
                          <a:latin typeface="+mj-lt"/>
                          <a:ea typeface="Times New Roman"/>
                        </a:rPr>
                        <a:t>Double release of pool file address</a:t>
                      </a:r>
                      <a:endParaRPr lang="en-US" sz="2000" dirty="0">
                        <a:effectLst/>
                        <a:latin typeface="+mj-lt"/>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val="17460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File management macros - RLCHA</a:t>
            </a:r>
            <a:endParaRPr lang="en-US" dirty="0"/>
          </a:p>
        </p:txBody>
      </p:sp>
      <p:sp>
        <p:nvSpPr>
          <p:cNvPr id="3" name="Content Placeholder 2"/>
          <p:cNvSpPr>
            <a:spLocks noGrp="1"/>
          </p:cNvSpPr>
          <p:nvPr>
            <p:ph idx="1"/>
          </p:nvPr>
        </p:nvSpPr>
        <p:spPr/>
        <p:txBody>
          <a:bodyPr>
            <a:normAutofit/>
          </a:bodyPr>
          <a:lstStyle/>
          <a:p>
            <a:pPr marL="342900" lvl="2" indent="-342900"/>
            <a:r>
              <a:rPr lang="en-AU" sz="2000" b="1" dirty="0"/>
              <a:t>RLCHA – Release Chain</a:t>
            </a:r>
            <a:endParaRPr lang="en-US" sz="2000" b="1" u="sng" dirty="0"/>
          </a:p>
          <a:p>
            <a:r>
              <a:rPr lang="en-AU" sz="2000" dirty="0"/>
              <a:t>Release a chain of pool files ( linked by forward chains) back to the system</a:t>
            </a:r>
            <a:r>
              <a:rPr lang="en-AU" sz="2000" dirty="0" smtClean="0"/>
              <a:t>.</a:t>
            </a:r>
          </a:p>
          <a:p>
            <a:r>
              <a:rPr lang="en-AU" sz="2000" b="1" dirty="0"/>
              <a:t>Syntax:</a:t>
            </a:r>
            <a:endParaRPr lang="en-US" sz="2000" dirty="0"/>
          </a:p>
          <a:p>
            <a:r>
              <a:rPr lang="en-AU" sz="2000" b="1" dirty="0"/>
              <a:t>Assembler:</a:t>
            </a:r>
            <a:endParaRPr lang="en-US" sz="2000" dirty="0"/>
          </a:p>
          <a:p>
            <a:pPr marL="0" indent="0">
              <a:buNone/>
            </a:pPr>
            <a:r>
              <a:rPr lang="en-AU" sz="2000" b="1" i="1" dirty="0"/>
              <a:t>	</a:t>
            </a:r>
            <a:r>
              <a:rPr lang="en-AU" sz="2000" b="1" dirty="0" smtClean="0"/>
              <a:t>RLCHA</a:t>
            </a:r>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TPF software confidential</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293427"/>
            <a:ext cx="2895600" cy="5645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54632566"/>
              </p:ext>
            </p:extLst>
          </p:nvPr>
        </p:nvGraphicFramePr>
        <p:xfrm>
          <a:off x="762000" y="3657600"/>
          <a:ext cx="8002587" cy="1981200"/>
        </p:xfrm>
        <a:graphic>
          <a:graphicData uri="http://schemas.openxmlformats.org/drawingml/2006/table">
            <a:tbl>
              <a:tblPr firstRow="1" firstCol="1" bandRow="1"/>
              <a:tblGrid>
                <a:gridCol w="1408251"/>
                <a:gridCol w="6594336"/>
              </a:tblGrid>
              <a:tr h="336550">
                <a:tc>
                  <a:txBody>
                    <a:bodyPr/>
                    <a:lstStyle/>
                    <a:p>
                      <a:pPr marL="0" marR="0" algn="just">
                        <a:spcBef>
                          <a:spcPts val="1200"/>
                        </a:spcBef>
                        <a:spcAft>
                          <a:spcPts val="1200"/>
                        </a:spcAft>
                      </a:pPr>
                      <a:r>
                        <a:rPr lang="en-AU" sz="2000" b="1" kern="1200" dirty="0" smtClean="0">
                          <a:solidFill>
                            <a:schemeClr val="tx1"/>
                          </a:solidFill>
                          <a:effectLst/>
                          <a:latin typeface="+mn-lt"/>
                          <a:ea typeface="+mn-ea"/>
                          <a:cs typeface="+mn-cs"/>
                        </a:rPr>
                        <a:t>Register R15</a:t>
                      </a:r>
                      <a:endParaRPr lang="en-AU" sz="2000" b="1" dirty="0" smtClean="0">
                        <a:effectLst/>
                        <a:latin typeface="+mj-lt"/>
                        <a:ea typeface="Times New Roman"/>
                      </a:endParaRPr>
                    </a:p>
                    <a:p>
                      <a:pPr marL="0" marR="0" algn="just">
                        <a:spcBef>
                          <a:spcPts val="1200"/>
                        </a:spcBef>
                        <a:spcAft>
                          <a:spcPts val="1200"/>
                        </a:spcAft>
                      </a:pPr>
                      <a:endParaRPr lang="en-US" sz="2000" dirty="0">
                        <a:effectLst/>
                        <a:latin typeface="+mj-lt"/>
                        <a:ea typeface="Times New Roman"/>
                      </a:endParaRPr>
                    </a:p>
                  </a:txBody>
                  <a:tcPr marL="68580" marR="68580" marT="0" marB="0">
                    <a:lnL>
                      <a:noFill/>
                    </a:lnL>
                    <a:lnR>
                      <a:noFill/>
                    </a:lnR>
                    <a:lnT>
                      <a:noFill/>
                    </a:lnT>
                    <a:lnB>
                      <a:noFill/>
                    </a:lnB>
                  </a:tcPr>
                </a:tc>
                <a:tc>
                  <a:txBody>
                    <a:bodyPr/>
                    <a:lstStyle/>
                    <a:p>
                      <a:pPr marL="0" marR="0" algn="just">
                        <a:spcBef>
                          <a:spcPts val="0"/>
                        </a:spcBef>
                        <a:spcAft>
                          <a:spcPts val="600"/>
                        </a:spcAft>
                      </a:pPr>
                      <a:r>
                        <a:rPr lang="en-AU" sz="2000" dirty="0">
                          <a:effectLst/>
                          <a:latin typeface="+mj-lt"/>
                          <a:ea typeface="Times New Roman"/>
                        </a:rPr>
                        <a:t>Should point to 12 byte data formatted as below:</a:t>
                      </a:r>
                      <a:endParaRPr lang="en-US" sz="2000" dirty="0">
                        <a:effectLst/>
                        <a:latin typeface="+mj-lt"/>
                        <a:ea typeface="Times New Roman"/>
                      </a:endParaRPr>
                    </a:p>
                    <a:p>
                      <a:pPr marL="0" marR="0" algn="just">
                        <a:spcBef>
                          <a:spcPts val="0"/>
                        </a:spcBef>
                        <a:spcAft>
                          <a:spcPts val="600"/>
                        </a:spcAft>
                      </a:pPr>
                      <a:r>
                        <a:rPr lang="en-AU" sz="2000" dirty="0">
                          <a:effectLst/>
                          <a:latin typeface="+mj-lt"/>
                          <a:ea typeface="Times New Roman"/>
                        </a:rPr>
                        <a:t>Bytes 0-1   Record ID</a:t>
                      </a:r>
                      <a:endParaRPr lang="en-US" sz="2000" dirty="0">
                        <a:effectLst/>
                        <a:latin typeface="+mj-lt"/>
                        <a:ea typeface="Times New Roman"/>
                      </a:endParaRPr>
                    </a:p>
                    <a:p>
                      <a:pPr marL="0" marR="0" algn="just">
                        <a:spcBef>
                          <a:spcPts val="0"/>
                        </a:spcBef>
                        <a:spcAft>
                          <a:spcPts val="600"/>
                        </a:spcAft>
                      </a:pPr>
                      <a:r>
                        <a:rPr lang="en-AU" sz="2000" dirty="0">
                          <a:effectLst/>
                          <a:latin typeface="+mj-lt"/>
                          <a:ea typeface="Times New Roman"/>
                        </a:rPr>
                        <a:t>Byte 2        Record code check </a:t>
                      </a:r>
                      <a:endParaRPr lang="en-US" sz="2000" dirty="0">
                        <a:effectLst/>
                        <a:latin typeface="+mj-lt"/>
                        <a:ea typeface="Times New Roman"/>
                      </a:endParaRPr>
                    </a:p>
                    <a:p>
                      <a:pPr marL="0" marR="0" algn="just">
                        <a:spcBef>
                          <a:spcPts val="0"/>
                        </a:spcBef>
                        <a:spcAft>
                          <a:spcPts val="600"/>
                        </a:spcAft>
                      </a:pPr>
                      <a:r>
                        <a:rPr lang="en-AU" sz="2000" dirty="0">
                          <a:effectLst/>
                          <a:latin typeface="+mj-lt"/>
                          <a:ea typeface="Times New Roman"/>
                        </a:rPr>
                        <a:t>Bytes 3-7    Not used</a:t>
                      </a:r>
                      <a:endParaRPr lang="en-US" sz="2000" dirty="0">
                        <a:effectLst/>
                        <a:latin typeface="+mj-lt"/>
                        <a:ea typeface="Times New Roman"/>
                      </a:endParaRPr>
                    </a:p>
                    <a:p>
                      <a:pPr marL="0" marR="0" algn="just">
                        <a:spcBef>
                          <a:spcPts val="1200"/>
                        </a:spcBef>
                        <a:spcAft>
                          <a:spcPts val="1200"/>
                        </a:spcAft>
                      </a:pPr>
                      <a:r>
                        <a:rPr lang="en-AU" sz="2000" dirty="0">
                          <a:effectLst/>
                          <a:latin typeface="+mj-lt"/>
                          <a:ea typeface="Times New Roman"/>
                        </a:rPr>
                        <a:t>Bytes 8-11  File address of first to be released</a:t>
                      </a:r>
                      <a:endParaRPr lang="en-US" sz="2000" dirty="0">
                        <a:effectLst/>
                        <a:latin typeface="+mj-lt"/>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414909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TotalTime>
  <Words>9320</Words>
  <Application>Microsoft Office PowerPoint</Application>
  <PresentationFormat>On-screen Show (4:3)</PresentationFormat>
  <Paragraphs>1493</Paragraphs>
  <Slides>138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Arial</vt:lpstr>
      <vt:lpstr>Calibri</vt:lpstr>
      <vt:lpstr>Courier New</vt:lpstr>
      <vt:lpstr>Symbol</vt:lpstr>
      <vt:lpstr>Times New Roman</vt:lpstr>
      <vt:lpstr>Office Theme</vt:lpstr>
      <vt:lpstr>PowerPoint Presentation</vt:lpstr>
      <vt:lpstr>File Management</vt:lpstr>
      <vt:lpstr>Introduction to File Management</vt:lpstr>
      <vt:lpstr>z/TPF Online Database</vt:lpstr>
      <vt:lpstr>z/TPF Online Database</vt:lpstr>
      <vt:lpstr> </vt:lpstr>
      <vt:lpstr> </vt:lpstr>
      <vt:lpstr> </vt:lpstr>
      <vt:lpstr> </vt:lpstr>
      <vt:lpstr> </vt:lpstr>
      <vt:lpstr> </vt:lpstr>
      <vt:lpstr> </vt:lpstr>
      <vt:lpstr>Horizontal Database Allocation</vt:lpstr>
      <vt:lpstr>Horizontal Database Allocation</vt:lpstr>
      <vt:lpstr>DBON and physical address </vt:lpstr>
      <vt:lpstr>DBON and physical address </vt:lpstr>
      <vt:lpstr>DBON and physical address </vt:lpstr>
      <vt:lpstr>DBON and physical address </vt:lpstr>
      <vt:lpstr>DBON and physical address </vt:lpstr>
      <vt:lpstr>Record Duplication </vt:lpstr>
      <vt:lpstr>Record Duplication </vt:lpstr>
      <vt:lpstr>Multiple Database function (MDBF) </vt:lpstr>
      <vt:lpstr>Multiple Database function (MDBF) </vt:lpstr>
      <vt:lpstr>Data Record Attributes </vt:lpstr>
      <vt:lpstr>Data Record Attributes </vt:lpstr>
      <vt:lpstr>Data Record Attributes </vt:lpstr>
      <vt:lpstr>Data Record Attributes </vt:lpstr>
      <vt:lpstr>File Address Compute Table (FCTB) </vt:lpstr>
      <vt:lpstr>File Address Reference Format (FARW) </vt:lpstr>
      <vt:lpstr>File Address Reference Format (FARW) </vt:lpstr>
      <vt:lpstr>File Address Reference Format (FARW) </vt:lpstr>
      <vt:lpstr>File Address Reference Format (FARW) </vt:lpstr>
      <vt:lpstr>z/TPF Standard Record Header </vt:lpstr>
      <vt:lpstr>z/TPF Standard Record Header </vt:lpstr>
      <vt:lpstr>z/TPF Standard Record Header </vt:lpstr>
      <vt:lpstr>z/TPF Standard Record Header </vt:lpstr>
      <vt:lpstr>Record ID Attribute Table (RIAT)   </vt:lpstr>
      <vt:lpstr>Accessing a File </vt:lpstr>
      <vt:lpstr> Fixed File Access </vt:lpstr>
      <vt:lpstr> Fixed File Access </vt:lpstr>
      <vt:lpstr> Fixed File Access </vt:lpstr>
      <vt:lpstr> Fixed File Access </vt:lpstr>
      <vt:lpstr> Pool File Access </vt:lpstr>
      <vt:lpstr>Record ID and RCC checks during File access </vt:lpstr>
      <vt:lpstr>Updating a File </vt:lpstr>
      <vt:lpstr>Problem Illustration </vt:lpstr>
      <vt:lpstr>Problem Illustration </vt:lpstr>
      <vt:lpstr>Problem Illustration </vt:lpstr>
      <vt:lpstr>Problem Illustration </vt:lpstr>
      <vt:lpstr>Solution </vt:lpstr>
      <vt:lpstr>Deadlock </vt:lpstr>
      <vt:lpstr>Record ID and RCC checks during File update </vt:lpstr>
      <vt:lpstr>File management macros – FINDC </vt:lpstr>
      <vt:lpstr>File management macros – FINDC </vt:lpstr>
      <vt:lpstr>File management macros – FINDC </vt:lpstr>
      <vt:lpstr>File management macros – FINDC </vt:lpstr>
      <vt:lpstr>File management macros - WAITC</vt:lpstr>
      <vt:lpstr>File management macros - WAITC</vt:lpstr>
      <vt:lpstr>File management macros - WAITC</vt:lpstr>
      <vt:lpstr>File management macros - FINWC</vt:lpstr>
      <vt:lpstr>File management macros - FINWC</vt:lpstr>
      <vt:lpstr>File management macros - FINWC</vt:lpstr>
      <vt:lpstr>File management macros - FINWC</vt:lpstr>
      <vt:lpstr>File management macros - FINHC</vt:lpstr>
      <vt:lpstr>File management macros - FINHC</vt:lpstr>
      <vt:lpstr>File management macros - FINHC</vt:lpstr>
      <vt:lpstr>File management macros - FINHC</vt:lpstr>
      <vt:lpstr>File management macros - FINHC</vt:lpstr>
      <vt:lpstr>File management macros - FIWHC</vt:lpstr>
      <vt:lpstr>File management macros - FIWHC</vt:lpstr>
      <vt:lpstr>File management macros - FIWHC</vt:lpstr>
      <vt:lpstr>File management macros - FIWHC</vt:lpstr>
      <vt:lpstr>File management macros - FIWHC</vt:lpstr>
      <vt:lpstr>File management macros - FILEC</vt:lpstr>
      <vt:lpstr>File management macros - FILEC</vt:lpstr>
      <vt:lpstr>File management macros - FILEC</vt:lpstr>
      <vt:lpstr>File management macros - FILEC</vt:lpstr>
      <vt:lpstr>File management macros - FILNC</vt:lpstr>
      <vt:lpstr>File management macros - FILNC</vt:lpstr>
      <vt:lpstr>File management macros - FILNC</vt:lpstr>
      <vt:lpstr>File management macros - FILNC</vt:lpstr>
      <vt:lpstr>File management macros - UNFRC</vt:lpstr>
      <vt:lpstr>File management macros - UNFRC</vt:lpstr>
      <vt:lpstr>File management macros - UNFRC</vt:lpstr>
      <vt:lpstr>File management macros - FILUC</vt:lpstr>
      <vt:lpstr>File management macros - FILUC</vt:lpstr>
      <vt:lpstr>File management macros - FILUC</vt:lpstr>
      <vt:lpstr>File management macros - FILUC</vt:lpstr>
      <vt:lpstr>File management macros - GETFC</vt:lpstr>
      <vt:lpstr>File management macros - GETFC</vt:lpstr>
      <vt:lpstr>File management macros - GETFC</vt:lpstr>
      <vt:lpstr>File management macros - GETFC</vt:lpstr>
      <vt:lpstr>File management macros - GETFC</vt:lpstr>
      <vt:lpstr>File management macros - GETFC</vt:lpstr>
      <vt:lpstr>File management macros - GETFC</vt:lpstr>
      <vt:lpstr>File management macros - RELFC</vt:lpstr>
      <vt:lpstr>File management macros - RELFC</vt:lpstr>
      <vt:lpstr>File management macros - RELFC</vt:lpstr>
      <vt:lpstr>File management macros - RLCHA</vt:lpstr>
      <vt:lpstr>File management macros - RLCHA</vt:lpstr>
      <vt:lpstr>File management macros - RLCHA</vt:lpstr>
      <vt:lpstr>File management macros - RLCHA</vt:lpstr>
      <vt:lpstr>z/TPF Stream File system support</vt:lpstr>
      <vt:lpstr>z/TPF Stream File system support</vt:lpstr>
      <vt:lpstr>z/TPF Stream File system support</vt:lpstr>
      <vt:lpstr>ZFILE Commands</vt:lpstr>
      <vt:lpstr>ZFILE Commands</vt:lpstr>
      <vt:lpstr>FOPEN</vt:lpstr>
      <vt:lpstr>FOPEN</vt:lpstr>
      <vt:lpstr>FOPEN</vt:lpstr>
      <vt:lpstr>FOPEN</vt:lpstr>
      <vt:lpstr>FOPEN</vt:lpstr>
      <vt:lpstr>FREOPEN</vt:lpstr>
      <vt:lpstr>FREOPEN</vt:lpstr>
      <vt:lpstr>FREOPEN</vt:lpstr>
      <vt:lpstr>FREOPEN</vt:lpstr>
      <vt:lpstr>FSCANF</vt:lpstr>
      <vt:lpstr>FSCANF</vt:lpstr>
      <vt:lpstr>FSCANF</vt:lpstr>
      <vt:lpstr>FSCANF</vt:lpstr>
      <vt:lpstr>FSCANF</vt:lpstr>
      <vt:lpstr>FPRINTF</vt:lpstr>
      <vt:lpstr>FPRINTF</vt:lpstr>
      <vt:lpstr>FPRINTF</vt:lpstr>
      <vt:lpstr>FSEEK</vt:lpstr>
      <vt:lpstr>FSEEK</vt:lpstr>
      <vt:lpstr>FSEEK</vt:lpstr>
      <vt:lpstr>FSEEK</vt:lpstr>
      <vt:lpstr>FSEEK</vt:lpstr>
      <vt:lpstr>FSETPOS</vt:lpstr>
      <vt:lpstr>FSETPOS</vt:lpstr>
      <vt:lpstr>FSETPOS</vt:lpstr>
      <vt:lpstr>FSETPOS</vt:lpstr>
      <vt:lpstr>FSETPOS</vt:lpstr>
      <vt:lpstr>FCLOSE</vt:lpstr>
      <vt:lpstr>FCLOSE</vt:lpstr>
      <vt:lpstr>FCLOSE</vt:lpstr>
      <vt:lpstr>FCLOSE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Mohamed, Shafi</cp:lastModifiedBy>
  <cp:revision>256</cp:revision>
  <dcterms:created xsi:type="dcterms:W3CDTF">2013-06-22T06:36:27Z</dcterms:created>
  <dcterms:modified xsi:type="dcterms:W3CDTF">2016-01-12T11:59:26Z</dcterms:modified>
</cp:coreProperties>
</file>