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23" r:id="rId2"/>
    <p:sldId id="460" r:id="rId3"/>
    <p:sldId id="479" r:id="rId4"/>
    <p:sldId id="513" r:id="rId5"/>
    <p:sldId id="476" r:id="rId6"/>
    <p:sldId id="477" r:id="rId7"/>
    <p:sldId id="455" r:id="rId8"/>
    <p:sldId id="528" r:id="rId9"/>
    <p:sldId id="376" r:id="rId10"/>
    <p:sldId id="514" r:id="rId11"/>
    <p:sldId id="517" r:id="rId12"/>
    <p:sldId id="521" r:id="rId13"/>
    <p:sldId id="523" r:id="rId14"/>
    <p:sldId id="524" r:id="rId15"/>
    <p:sldId id="525" r:id="rId16"/>
    <p:sldId id="526" r:id="rId17"/>
    <p:sldId id="529" r:id="rId18"/>
    <p:sldId id="527" r:id="rId19"/>
    <p:sldId id="5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FFFF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162" autoAdjust="0"/>
  </p:normalViewPr>
  <p:slideViewPr>
    <p:cSldViewPr snapToGrid="0">
      <p:cViewPr>
        <p:scale>
          <a:sx n="119" d="100"/>
          <a:sy n="119" d="100"/>
        </p:scale>
        <p:origin x="-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1DE0A-86E2-4727-842B-285CA15D7263}" type="datetime5">
              <a:rPr lang="en-US" smtClean="0"/>
              <a:pPr/>
              <a:t>8-Sep-16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CC113-B4CE-4407-B1F7-FDBCFFD65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852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3040-1324-4A4C-88E0-1C9EF8C080B3}" type="datetime5">
              <a:rPr lang="en-US" smtClean="0"/>
              <a:pPr/>
              <a:t>8-Sep-16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0D0DA-75FA-40C6-A92A-B6FE1A00C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84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61F2B5-7DDB-4FF4-9C35-314D5A1D9CB5}" type="datetime5">
              <a:rPr lang="en-US" smtClean="0">
                <a:solidFill>
                  <a:prstClr val="black"/>
                </a:solidFill>
              </a:rPr>
              <a:pPr>
                <a:defRPr/>
              </a:pPr>
              <a:t>8-Sep-16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AXP Internal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2E71-CA9A-5B48-9FDB-7CE7372289B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FB6F82-B699-4C33-A766-23A8759B53B4}" type="datetime5">
              <a:rPr lang="en-US" smtClean="0">
                <a:solidFill>
                  <a:prstClr val="black"/>
                </a:solidFill>
              </a:rPr>
              <a:pPr>
                <a:defRPr/>
              </a:pPr>
              <a:t>8-Sep-16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AXP Internal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2E71-CA9A-5B48-9FDB-7CE7372289B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9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C6291C7-9531-425D-8B26-45302B073FEB}" type="datetime5">
              <a:rPr lang="en-US" smtClean="0">
                <a:solidFill>
                  <a:prstClr val="black"/>
                </a:solidFill>
              </a:rPr>
              <a:t>8-Sep-16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AXP Internal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2E71-CA9A-5B48-9FDB-7CE7372289B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8BB54D-1366-4D8F-BC06-97A00F7CA3A4}" type="datetime5">
              <a:rPr lang="en-US" smtClean="0">
                <a:solidFill>
                  <a:prstClr val="black"/>
                </a:solidFill>
              </a:rPr>
              <a:pPr>
                <a:defRPr/>
              </a:pPr>
              <a:t>8-Sep-16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AXP Internal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2E71-CA9A-5B48-9FDB-7CE7372289B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9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2184BD5-AC2C-4665-A20D-FCE22A05332F}" type="datetime5">
              <a:rPr lang="en-US" smtClean="0">
                <a:solidFill>
                  <a:prstClr val="black"/>
                </a:solidFill>
              </a:rPr>
              <a:pPr>
                <a:defRPr/>
              </a:pPr>
              <a:t>8-Sep-16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AXP Internal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2E71-CA9A-5B48-9FDB-7CE7372289B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/o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enterprise_cover_wocopy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59161" y="2035576"/>
            <a:ext cx="10735939" cy="599109"/>
          </a:xfrm>
        </p:spPr>
        <p:txBody>
          <a:bodyPr>
            <a:noAutofit/>
          </a:bodyPr>
          <a:lstStyle>
            <a:lvl1pPr>
              <a:defRPr sz="4267" b="0" i="0" cap="none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59162" y="2506717"/>
            <a:ext cx="10610349" cy="60183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667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857905" y="3027660"/>
            <a:ext cx="402998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2400" b="0" i="0" smtClean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E903CC9-6F6C-40A5-90BD-827C5D1EA541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0411968" y="5852160"/>
            <a:ext cx="1207008" cy="850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927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rgbClr val="05347A"/>
                </a:solidFill>
              </a:defRPr>
            </a:lvl1pPr>
          </a:lstStyle>
          <a:p>
            <a:r>
              <a:rPr lang="en-US" smtClean="0"/>
              <a:t>AXP INTERNAL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5" y="5750820"/>
            <a:ext cx="941757" cy="911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1" y="6082723"/>
            <a:ext cx="4165600" cy="5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7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9169" y="190501"/>
            <a:ext cx="11065935" cy="474663"/>
          </a:xfrm>
        </p:spPr>
        <p:txBody>
          <a:bodyPr>
            <a:noAutofit/>
          </a:bodyPr>
          <a:lstStyle>
            <a:lvl1pPr>
              <a:defRPr sz="2933" b="0" i="0" cap="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29167" y="1374777"/>
            <a:ext cx="11065933" cy="486121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3200" b="0" i="0">
                <a:latin typeface="Arial"/>
                <a:cs typeface="Arial"/>
              </a:defRPr>
            </a:lvl1pPr>
            <a:lvl2pPr marL="302676" indent="-300559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Font typeface="Arial"/>
              <a:buChar char="•"/>
              <a:defRPr sz="3200" b="0" i="0">
                <a:latin typeface="Arial"/>
                <a:cs typeface="Arial"/>
              </a:defRPr>
            </a:lvl2pPr>
            <a:lvl3pPr marL="996926" indent="-38734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/>
              <a:defRPr sz="3200" b="0" i="0">
                <a:latin typeface="Arial"/>
                <a:cs typeface="Arial"/>
              </a:defRPr>
            </a:lvl3pPr>
            <a:lvl4pPr marL="1519729" indent="-300559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2667" b="0" i="0">
                <a:latin typeface="Arial"/>
                <a:cs typeface="Arial"/>
              </a:defRPr>
            </a:lvl4pPr>
            <a:lvl5pPr marL="2135664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tabLst/>
              <a:defRPr sz="2667" b="0" i="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39479" y="6368906"/>
            <a:ext cx="2126512" cy="4253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927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rgbClr val="05347A"/>
                </a:solidFill>
              </a:defRPr>
            </a:lvl1pPr>
          </a:lstStyle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8440" y="63927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>
                <a:solidFill>
                  <a:srgbClr val="05347A"/>
                </a:solidFill>
              </a:defRPr>
            </a:lvl1pPr>
          </a:lstStyle>
          <a:p>
            <a:fld id="{9ABE6A94-791A-44FC-9A61-072BAB79D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368596" y="6392716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rgbClr val="002663"/>
                </a:solidFill>
              </a:defRPr>
            </a:lvl1pPr>
          </a:lstStyle>
          <a:p>
            <a:fld id="{722E35E9-3CB1-49D7-AA10-D24319F1DC56}" type="datetime5">
              <a:rPr lang="en-US" smtClean="0"/>
              <a:t>8-Sep-16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5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enterprise_092711_final_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9168" y="190499"/>
            <a:ext cx="11065933" cy="474664"/>
          </a:xfrm>
        </p:spPr>
        <p:txBody>
          <a:bodyPr>
            <a:noAutofit/>
          </a:bodyPr>
          <a:lstStyle>
            <a:lvl1pPr>
              <a:defRPr sz="2933" b="0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529167" y="1374777"/>
            <a:ext cx="11065933" cy="4836795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3200" b="0" i="0">
                <a:solidFill>
                  <a:schemeClr val="accent5"/>
                </a:solidFill>
                <a:latin typeface="Arial"/>
                <a:cs typeface="Arial"/>
              </a:defRPr>
            </a:lvl1pPr>
            <a:lvl2pPr marL="302676" indent="-300559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Font typeface="Arial"/>
              <a:buChar char="•"/>
              <a:defRPr sz="3200" b="0" i="0">
                <a:solidFill>
                  <a:schemeClr val="accent5"/>
                </a:solidFill>
                <a:latin typeface="Arial"/>
                <a:cs typeface="Arial"/>
              </a:defRPr>
            </a:lvl2pPr>
            <a:lvl3pPr marL="920728" indent="-31114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/>
              <a:defRPr sz="3200" b="0" i="0">
                <a:solidFill>
                  <a:schemeClr val="accent5"/>
                </a:solidFill>
                <a:latin typeface="Arial"/>
                <a:cs typeface="Arial"/>
              </a:defRPr>
            </a:lvl3pPr>
            <a:lvl4pPr marL="1528195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2667" b="0" i="0">
                <a:solidFill>
                  <a:schemeClr val="accent5"/>
                </a:solidFill>
                <a:latin typeface="Arial"/>
                <a:cs typeface="Arial"/>
              </a:defRPr>
            </a:lvl4pPr>
            <a:lvl5pPr marL="2135664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/>
              <a:defRPr sz="2667" b="0" i="0">
                <a:solidFill>
                  <a:schemeClr val="accent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39479" y="6368906"/>
            <a:ext cx="2126512" cy="4253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44369"/>
            <a:ext cx="38608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5347A"/>
                </a:solidFill>
              </a:defRPr>
            </a:lvl1pPr>
          </a:lstStyle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8440" y="6544369"/>
            <a:ext cx="28448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5347A"/>
                </a:solidFill>
              </a:defRPr>
            </a:lvl1pPr>
          </a:lstStyle>
          <a:p>
            <a:fld id="{9ABE6A94-791A-44FC-9A61-072BAB79D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368596" y="6544369"/>
            <a:ext cx="2844800" cy="24938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2663"/>
                </a:solidFill>
              </a:defRPr>
            </a:lvl1pPr>
          </a:lstStyle>
          <a:p>
            <a:fld id="{F1A0AE42-AE94-42A4-A401-8BEFE376441C}" type="datetime5">
              <a:rPr lang="en-US" smtClean="0"/>
              <a:t>8-Sep-16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3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Dark Background">
    <p:bg>
      <p:bgPr>
        <a:solidFill>
          <a:srgbClr val="053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3769" y="948604"/>
            <a:ext cx="11091335" cy="4250089"/>
          </a:xfrm>
        </p:spPr>
        <p:txBody>
          <a:bodyPr>
            <a:noAutofit/>
          </a:bodyPr>
          <a:lstStyle>
            <a:lvl1pPr>
              <a:defRPr sz="560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927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AXP INTERNAL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8440" y="63927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>
                <a:solidFill>
                  <a:schemeClr val="bg1"/>
                </a:solidFill>
              </a:defRPr>
            </a:lvl1pPr>
          </a:lstStyle>
          <a:p>
            <a:fld id="{9ABE6A94-791A-44FC-9A61-072BAB79D57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2"/>
          </p:nvPr>
        </p:nvSpPr>
        <p:spPr>
          <a:xfrm>
            <a:off x="368596" y="6392716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889FA75B-2255-44B2-B931-D37A328DA652}" type="datetime5">
              <a:rPr lang="en-US" smtClean="0">
                <a:solidFill>
                  <a:prstClr val="white"/>
                </a:solidFill>
              </a:rPr>
              <a:t>8-Sep-16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29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Light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3769" y="948604"/>
            <a:ext cx="11091335" cy="4250089"/>
          </a:xfrm>
        </p:spPr>
        <p:txBody>
          <a:bodyPr>
            <a:noAutofit/>
          </a:bodyPr>
          <a:lstStyle>
            <a:lvl1pPr>
              <a:defRPr sz="560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927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rgbClr val="05347A"/>
                </a:solidFill>
              </a:defRPr>
            </a:lvl1pPr>
          </a:lstStyle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8440" y="63927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>
                <a:solidFill>
                  <a:srgbClr val="05347A"/>
                </a:solidFill>
              </a:defRPr>
            </a:lvl1pPr>
          </a:lstStyle>
          <a:p>
            <a:fld id="{9ABE6A94-791A-44FC-9A61-072BAB79D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368596" y="6392716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rgbClr val="002663"/>
                </a:solidFill>
              </a:defRPr>
            </a:lvl1pPr>
          </a:lstStyle>
          <a:p>
            <a:fld id="{6459DF3E-6D0D-4DDD-BBEE-BCEAEADD6363}" type="datetime5">
              <a:rPr lang="en-US" smtClean="0"/>
              <a:t>8-Sep-16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8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enterprise_092711_final_bg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29167" y="190501"/>
            <a:ext cx="11065933" cy="4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29167" y="1374781"/>
            <a:ext cx="11065933" cy="486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3657" y="6400806"/>
            <a:ext cx="1998921" cy="329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927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rgbClr val="05347A"/>
                </a:solidFill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8440" y="63927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>
                <a:solidFill>
                  <a:srgbClr val="05347A"/>
                </a:solidFill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/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6" name="Date Placeholder 7"/>
          <p:cNvSpPr>
            <a:spLocks noGrp="1"/>
          </p:cNvSpPr>
          <p:nvPr>
            <p:ph type="dt" sz="half" idx="2"/>
          </p:nvPr>
        </p:nvSpPr>
        <p:spPr>
          <a:xfrm>
            <a:off x="368596" y="6392716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rgbClr val="002663"/>
                </a:solidFill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53B78E1-51B7-4951-A91C-70A9F0046D34}" type="datetime5">
              <a:rPr lang="en-US" smtClean="0"/>
              <a:t>8-Sep-16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2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933" kern="1200" cap="all" baseline="0">
          <a:solidFill>
            <a:schemeClr val="tx1"/>
          </a:solidFill>
          <a:latin typeface="Arial"/>
          <a:ea typeface="Arial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457189" indent="-457189" algn="l" defTabSz="609585" rtl="0" eaLnBrk="1" fontAlgn="base" hangingPunct="1">
        <a:lnSpc>
          <a:spcPct val="125000"/>
        </a:lnSpc>
        <a:spcBef>
          <a:spcPts val="1600"/>
        </a:spcBef>
        <a:spcAft>
          <a:spcPts val="0"/>
        </a:spcAft>
        <a:buFont typeface="Arial" charset="0"/>
        <a:buNone/>
        <a:defRPr sz="3200" kern="1200">
          <a:solidFill>
            <a:schemeClr val="bg1"/>
          </a:solidFill>
          <a:latin typeface="Arial"/>
          <a:ea typeface="Arial" charset="0"/>
          <a:cs typeface="Arial"/>
        </a:defRPr>
      </a:lvl1pPr>
      <a:lvl2pPr marL="302676" indent="-302676" algn="l" defTabSz="609585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Font typeface="Arial" charset="0"/>
        <a:buChar char="•"/>
        <a:defRPr sz="3200" kern="1200">
          <a:solidFill>
            <a:schemeClr val="bg1"/>
          </a:solidFill>
          <a:latin typeface="Arial"/>
          <a:ea typeface="Arial" charset="0"/>
          <a:cs typeface="Arial"/>
        </a:defRPr>
      </a:lvl2pPr>
      <a:lvl3pPr marL="992693" indent="-385224" algn="l" defTabSz="609585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3200" kern="1200">
          <a:solidFill>
            <a:schemeClr val="bg1"/>
          </a:solidFill>
          <a:latin typeface="Arial"/>
          <a:ea typeface="Arial" charset="0"/>
          <a:cs typeface="Arial"/>
        </a:defRPr>
      </a:lvl3pPr>
      <a:lvl4pPr marL="1519729" indent="-300559" algn="l" defTabSz="609585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Arial"/>
        <a:buChar char="•"/>
        <a:defRPr sz="2667" kern="1200">
          <a:solidFill>
            <a:schemeClr val="bg1"/>
          </a:solidFill>
          <a:latin typeface="Arial"/>
          <a:ea typeface="Arial" charset="0"/>
          <a:cs typeface="Arial"/>
        </a:defRPr>
      </a:lvl4pPr>
      <a:lvl5pPr marL="2137780" indent="-309026" algn="l" defTabSz="609585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Arial"/>
        <a:buChar char="−"/>
        <a:defRPr sz="2667" kern="1200">
          <a:solidFill>
            <a:schemeClr val="bg1"/>
          </a:solidFill>
          <a:latin typeface="Arial"/>
          <a:ea typeface="Arial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21.jpe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hyperlink" Target="http://www.bankameric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gif"/><Relationship Id="rId11" Type="http://schemas.openxmlformats.org/officeDocument/2006/relationships/image" Target="../media/image19.png"/><Relationship Id="rId5" Type="http://schemas.openxmlformats.org/officeDocument/2006/relationships/image" Target="../media/image13.gif"/><Relationship Id="rId10" Type="http://schemas.openxmlformats.org/officeDocument/2006/relationships/image" Target="../media/image18.png"/><Relationship Id="rId4" Type="http://schemas.openxmlformats.org/officeDocument/2006/relationships/image" Target="../media/image12.gif"/><Relationship Id="rId9" Type="http://schemas.openxmlformats.org/officeDocument/2006/relationships/image" Target="../media/image17.jp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161" y="1954296"/>
            <a:ext cx="10735939" cy="599109"/>
          </a:xfrm>
        </p:spPr>
        <p:txBody>
          <a:bodyPr/>
          <a:lstStyle/>
          <a:p>
            <a:r>
              <a:rPr lang="en-US" sz="2667" dirty="0">
                <a:latin typeface="+mn-lt"/>
              </a:rPr>
              <a:t>Amex – Next Gen Authorization Blueprint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133" dirty="0" smtClean="0">
                <a:latin typeface="+mn-lt"/>
              </a:rPr>
              <a:t>POV on next generation authorization ecosystem</a:t>
            </a:r>
            <a:endParaRPr lang="en-US" sz="2133" dirty="0">
              <a:latin typeface="+mn-lt"/>
            </a:endParaRPr>
          </a:p>
          <a:p>
            <a:endParaRPr lang="en-US" sz="2133" dirty="0">
              <a:latin typeface="+mn-lt"/>
            </a:endParaRPr>
          </a:p>
          <a:p>
            <a:endParaRPr lang="en-US" sz="1867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61085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77715" y="1"/>
            <a:ext cx="11412616" cy="655971"/>
          </a:xfrm>
        </p:spPr>
        <p:txBody>
          <a:bodyPr/>
          <a:lstStyle/>
          <a:p>
            <a:r>
              <a:rPr lang="en-US" sz="1800" dirty="0" smtClean="0"/>
              <a:t>Capabilities </a:t>
            </a:r>
            <a:r>
              <a:rPr lang="en-US" sz="1800" dirty="0"/>
              <a:t>were evaluated for expected business benefit from migration and scored against the guardrails of our simple, lean </a:t>
            </a:r>
            <a:r>
              <a:rPr lang="en-US" sz="1800" dirty="0" smtClean="0"/>
              <a:t>EVALUATION framework</a:t>
            </a:r>
            <a:endParaRPr lang="en-US" sz="1800" dirty="0"/>
          </a:p>
        </p:txBody>
      </p:sp>
      <p:sp>
        <p:nvSpPr>
          <p:cNvPr id="22" name="Plus 21"/>
          <p:cNvSpPr/>
          <p:nvPr/>
        </p:nvSpPr>
        <p:spPr>
          <a:xfrm>
            <a:off x="5791201" y="3179072"/>
            <a:ext cx="609600" cy="609600"/>
          </a:xfrm>
          <a:prstGeom prst="mathPlus">
            <a:avLst>
              <a:gd name="adj1" fmla="val 19416"/>
            </a:avLst>
          </a:prstGeom>
          <a:solidFill>
            <a:srgbClr val="7B7B7B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7804" y="1089896"/>
            <a:ext cx="280416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2663"/>
                </a:solidFill>
              </a:rPr>
              <a:t>Capabilities supported by Authorizations</a:t>
            </a: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2792610" y="2154361"/>
            <a:ext cx="6606783" cy="75636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871" y="2205601"/>
            <a:ext cx="146226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2663"/>
                </a:solidFill>
              </a:rPr>
              <a:t>Evaluation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53" y="2741389"/>
            <a:ext cx="1040387" cy="10403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09" y="2770285"/>
            <a:ext cx="1258868" cy="12588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0108" y="2983340"/>
            <a:ext cx="2682240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4513" indent="-154513" defTabSz="1219170">
              <a:lnSpc>
                <a:spcPct val="102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6D6E71"/>
                </a:solidFill>
              </a:rPr>
              <a:t>Answered how far the capabilities are away from being right-</a:t>
            </a:r>
            <a:r>
              <a:rPr lang="en-US" sz="1400" b="1" kern="0" dirty="0" err="1">
                <a:solidFill>
                  <a:srgbClr val="6D6E71"/>
                </a:solidFill>
              </a:rPr>
              <a:t>platformed</a:t>
            </a:r>
            <a:endParaRPr lang="en-US" sz="1400" dirty="0">
              <a:solidFill>
                <a:srgbClr val="00266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60321" y="3890804"/>
            <a:ext cx="280416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rgbClr val="002663"/>
                </a:solidFill>
              </a:rPr>
              <a:t>Guardrails and Guiding Principles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4845" y="3890804"/>
            <a:ext cx="210680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rgbClr val="002663"/>
                </a:solidFill>
              </a:rPr>
              <a:t>Business Benefit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33971" y="2890634"/>
            <a:ext cx="2328732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4513" indent="-154513" defTabSz="1219170">
              <a:lnSpc>
                <a:spcPct val="102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6D6E71"/>
                </a:solidFill>
              </a:rPr>
              <a:t>Answered what is the incremental benefit of moving a capability</a:t>
            </a:r>
            <a:endParaRPr lang="en-US" sz="1400" dirty="0">
              <a:solidFill>
                <a:srgbClr val="002663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rot="10800000">
            <a:off x="2792610" y="4652406"/>
            <a:ext cx="6606783" cy="75636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1358" y="4703647"/>
            <a:ext cx="136928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2663"/>
                </a:solidFill>
              </a:rPr>
              <a:t>Synthesis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6240" y="5557147"/>
            <a:ext cx="204167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rgbClr val="002663"/>
                </a:solidFill>
              </a:rPr>
              <a:t>Hypothesis for Migration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08" y="5472743"/>
            <a:ext cx="1040387" cy="1040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/>
          <a:srcRect l="4147" t="10005" r="2350" b="5006"/>
          <a:stretch/>
        </p:blipFill>
        <p:spPr>
          <a:xfrm>
            <a:off x="5006802" y="777875"/>
            <a:ext cx="2178399" cy="1113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3C4DB8-2915-4A92-9A61-14C6A38EF0C3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15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368597" y="0"/>
            <a:ext cx="11199284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dirty="0" smtClean="0"/>
              <a:t>Several customer management functions are prime candidates for migration to CAS – M in short to medium term</a:t>
            </a:r>
            <a:endParaRPr lang="en-US" sz="20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38D368-BAD2-4E80-A53A-55DC5B1C0BA8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2" y="1215658"/>
            <a:ext cx="1617611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028" y="1215658"/>
            <a:ext cx="1616524" cy="110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713083" y="236534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663"/>
                </a:solidFill>
              </a:rPr>
              <a:t>Current State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95207" y="236534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Recommendations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69" y="1215658"/>
            <a:ext cx="1629767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TextBox 63"/>
          <p:cNvSpPr txBox="1"/>
          <p:nvPr/>
        </p:nvSpPr>
        <p:spPr>
          <a:xfrm>
            <a:off x="3464803" y="2365347"/>
            <a:ext cx="315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Key Considerations/ Principles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77254" y="2961950"/>
            <a:ext cx="2797746" cy="578882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</a:rPr>
              <a:t>Volume:    15MM/day</a:t>
            </a:r>
            <a:endParaRPr lang="en-US" sz="1400" dirty="0">
              <a:solidFill>
                <a:prstClr val="white"/>
              </a:solidFill>
            </a:endParaRPr>
          </a:p>
          <a:p>
            <a:r>
              <a:rPr lang="en-US" sz="1400" b="1" dirty="0">
                <a:solidFill>
                  <a:prstClr val="white"/>
                </a:solidFill>
              </a:rPr>
              <a:t>SLA:          </a:t>
            </a:r>
            <a:r>
              <a:rPr lang="en-US" sz="1400" dirty="0">
                <a:solidFill>
                  <a:prstClr val="white"/>
                </a:solidFill>
              </a:rPr>
              <a:t>0-3 seconds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6732" y="3279727"/>
            <a:ext cx="3011021" cy="30623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663"/>
                </a:solidFill>
              </a:rPr>
              <a:t>Post facto functionality, not core to authorizations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663"/>
                </a:solidFill>
              </a:rPr>
              <a:t>Requires near real-time response and very high availability 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663"/>
                </a:solidFill>
              </a:rPr>
              <a:t>Migration will lead to </a:t>
            </a:r>
            <a:r>
              <a:rPr lang="en-US" sz="1200" dirty="0" smtClean="0">
                <a:solidFill>
                  <a:srgbClr val="002663"/>
                </a:solidFill>
              </a:rPr>
              <a:t>increased availability for servicing functions, </a:t>
            </a:r>
            <a:r>
              <a:rPr lang="en-US" sz="1200" dirty="0">
                <a:solidFill>
                  <a:srgbClr val="002663"/>
                </a:solidFill>
              </a:rPr>
              <a:t>but TI cost saves of migration are not significant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663"/>
                </a:solidFill>
              </a:rPr>
              <a:t>CAS-M will have all relevant data from TPF in Real Time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663"/>
                </a:solidFill>
              </a:rPr>
              <a:t>CAS-M is targeted at 5 9's availability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663"/>
                </a:solidFill>
              </a:rPr>
              <a:t>CAS-M has already built 4 interfaces that it will expose and over 10 new interfaces are targeted by Q4 2016</a:t>
            </a:r>
            <a:r>
              <a:rPr lang="en-US" sz="1200" dirty="0" smtClean="0">
                <a:solidFill>
                  <a:srgbClr val="002663"/>
                </a:solidFill>
              </a:rPr>
              <a:t>.</a:t>
            </a:r>
            <a:endParaRPr lang="en-US" sz="1200" dirty="0">
              <a:solidFill>
                <a:srgbClr val="00266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15273" y="2917404"/>
            <a:ext cx="52576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rgbClr val="002663"/>
                </a:solidFill>
              </a:rPr>
              <a:t>Immediate (2016)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2663"/>
                </a:solidFill>
              </a:rPr>
              <a:t>Should continue to stay on TPF as TI cost saves do not justify migration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rgbClr val="002663"/>
                </a:solidFill>
              </a:rPr>
              <a:t>Short to Medium Term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i="1" dirty="0">
                <a:solidFill>
                  <a:srgbClr val="ED5929">
                    <a:lumMod val="75000"/>
                  </a:srgbClr>
                </a:solidFill>
              </a:rPr>
              <a:t>Inquiry Based Servicing:</a:t>
            </a:r>
            <a:r>
              <a:rPr lang="en-US" sz="12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 </a:t>
            </a:r>
            <a:r>
              <a:rPr lang="en-US" sz="1200" dirty="0">
                <a:solidFill>
                  <a:srgbClr val="002663"/>
                </a:solidFill>
              </a:rPr>
              <a:t>Migrate to CAS-M to </a:t>
            </a:r>
            <a:r>
              <a:rPr lang="en-US" sz="1200" dirty="0" smtClean="0">
                <a:solidFill>
                  <a:srgbClr val="002663"/>
                </a:solidFill>
              </a:rPr>
              <a:t>enable higher availability for servicing</a:t>
            </a:r>
            <a:endParaRPr lang="en-US" sz="1200" dirty="0">
              <a:solidFill>
                <a:srgbClr val="00266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i="1" dirty="0">
                <a:solidFill>
                  <a:srgbClr val="ED5929">
                    <a:lumMod val="75000"/>
                  </a:srgbClr>
                </a:solidFill>
              </a:rPr>
              <a:t>Outbound Notification </a:t>
            </a:r>
            <a:r>
              <a:rPr lang="en-US" sz="1200" i="1" dirty="0" smtClean="0">
                <a:solidFill>
                  <a:srgbClr val="ED5929">
                    <a:lumMod val="75000"/>
                  </a:srgbClr>
                </a:solidFill>
              </a:rPr>
              <a:t>Arbitration</a:t>
            </a:r>
            <a:r>
              <a:rPr lang="en-US" sz="1200" i="1" dirty="0">
                <a:solidFill>
                  <a:srgbClr val="ED5929">
                    <a:lumMod val="75000"/>
                  </a:srgbClr>
                </a:solidFill>
              </a:rPr>
              <a:t> </a:t>
            </a:r>
            <a:r>
              <a:rPr lang="en-US" sz="1200" i="1" dirty="0" smtClean="0">
                <a:solidFill>
                  <a:srgbClr val="ED5929">
                    <a:lumMod val="75000"/>
                  </a:srgbClr>
                </a:solidFill>
              </a:rPr>
              <a:t>– </a:t>
            </a:r>
            <a:r>
              <a:rPr lang="en-US" sz="1200" dirty="0">
                <a:solidFill>
                  <a:srgbClr val="002663"/>
                </a:solidFill>
              </a:rPr>
              <a:t>Retain on TPF as no TI benefit of migration. In the long term assess for migration </a:t>
            </a:r>
            <a:r>
              <a:rPr lang="en-US" sz="1200" dirty="0" smtClean="0">
                <a:solidFill>
                  <a:srgbClr val="002663"/>
                </a:solidFill>
              </a:rPr>
              <a:t>if another enterprise </a:t>
            </a:r>
            <a:r>
              <a:rPr lang="en-US" sz="1200" dirty="0">
                <a:solidFill>
                  <a:srgbClr val="002663"/>
                </a:solidFill>
              </a:rPr>
              <a:t>arbitration </a:t>
            </a:r>
            <a:r>
              <a:rPr lang="en-US" sz="1200" dirty="0" smtClean="0">
                <a:solidFill>
                  <a:srgbClr val="002663"/>
                </a:solidFill>
              </a:rPr>
              <a:t>platform is developed</a:t>
            </a:r>
            <a:endParaRPr lang="en-US" sz="1200" dirty="0">
              <a:solidFill>
                <a:srgbClr val="00266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i="1" dirty="0" smtClean="0">
                <a:solidFill>
                  <a:srgbClr val="ED5929">
                    <a:lumMod val="75000"/>
                  </a:srgbClr>
                </a:solidFill>
              </a:rPr>
              <a:t>Event </a:t>
            </a:r>
            <a:r>
              <a:rPr lang="en-US" sz="1200" i="1" dirty="0">
                <a:solidFill>
                  <a:srgbClr val="ED5929">
                    <a:lumMod val="75000"/>
                  </a:srgbClr>
                </a:solidFill>
              </a:rPr>
              <a:t>Notification: </a:t>
            </a:r>
            <a:r>
              <a:rPr lang="en-US" sz="1200" dirty="0" smtClean="0">
                <a:solidFill>
                  <a:srgbClr val="002663"/>
                </a:solidFill>
              </a:rPr>
              <a:t>Migrate to CAS-M  </a:t>
            </a:r>
            <a:endParaRPr lang="en-US" sz="1200" dirty="0">
              <a:solidFill>
                <a:srgbClr val="00266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i="1" dirty="0">
                <a:solidFill>
                  <a:srgbClr val="ED5929">
                    <a:lumMod val="75000"/>
                  </a:srgbClr>
                </a:solidFill>
              </a:rPr>
              <a:t>Standalone Address Matching:</a:t>
            </a:r>
            <a:r>
              <a:rPr lang="en-US" sz="1200" dirty="0">
                <a:solidFill>
                  <a:srgbClr val="002663"/>
                </a:solidFill>
              </a:rPr>
              <a:t> </a:t>
            </a:r>
            <a:r>
              <a:rPr lang="en-US" sz="1200" dirty="0" smtClean="0">
                <a:solidFill>
                  <a:srgbClr val="002663"/>
                </a:solidFill>
              </a:rPr>
              <a:t>Short term retain on TPF. </a:t>
            </a:r>
            <a:r>
              <a:rPr lang="en-US" sz="1200" dirty="0">
                <a:solidFill>
                  <a:srgbClr val="002663"/>
                </a:solidFill>
              </a:rPr>
              <a:t>For long term </a:t>
            </a:r>
            <a:r>
              <a:rPr lang="en-US" sz="1200" dirty="0" smtClean="0">
                <a:solidFill>
                  <a:srgbClr val="002663"/>
                </a:solidFill>
              </a:rPr>
              <a:t>assess migration if an enterprise matching engine is developed</a:t>
            </a:r>
            <a:endParaRPr lang="en-US" sz="1200" dirty="0">
              <a:solidFill>
                <a:srgbClr val="00266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i="1" dirty="0">
                <a:solidFill>
                  <a:srgbClr val="ED5929">
                    <a:lumMod val="75000"/>
                  </a:srgbClr>
                </a:solidFill>
              </a:rPr>
              <a:t>Customer Password: </a:t>
            </a:r>
            <a:r>
              <a:rPr lang="en-US" sz="1200" dirty="0" smtClean="0">
                <a:solidFill>
                  <a:srgbClr val="002663"/>
                </a:solidFill>
              </a:rPr>
              <a:t>Review capability with enterprise architecture to determine appropriate platform strategy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i="1" dirty="0">
                <a:solidFill>
                  <a:srgbClr val="ED5929">
                    <a:lumMod val="75000"/>
                  </a:srgbClr>
                </a:solidFill>
              </a:rPr>
              <a:t>Case Setup Triggers</a:t>
            </a:r>
            <a:r>
              <a:rPr lang="en-US" sz="1200" dirty="0" smtClean="0">
                <a:solidFill>
                  <a:srgbClr val="002663"/>
                </a:solidFill>
              </a:rPr>
              <a:t>: Message preparation function done by MACS should be assessed for migration to CAS – M, while retaining the DAC rules on TPF</a:t>
            </a:r>
            <a:endParaRPr lang="en-US" sz="1200" dirty="0">
              <a:solidFill>
                <a:srgbClr val="00266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9020" y="3652064"/>
            <a:ext cx="3130192" cy="764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Ancillary functions built on TPF to enable inquiries and notification functions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9020" y="4554194"/>
            <a:ext cx="3130192" cy="874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Interfaces with several servicing and fulfillment systems such as MYCA, CSP , WSP, WCC, Smart Swipe and 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9020" y="5565798"/>
            <a:ext cx="3130192" cy="768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Significant volume of transactions , but requires much fewer compute instructions per transaction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616907" y="665312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Event Notification (Account/Merchant)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330833" y="665312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Inquiry Based Servicing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3870" y="665312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Customer Password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044759" y="665312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Standalone Address Matching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687796" y="665312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Outbound Notification Arbitration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97760" y="665312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Case Setup Triggers</a:t>
            </a:r>
          </a:p>
        </p:txBody>
      </p:sp>
    </p:spTree>
    <p:extLst>
      <p:ext uri="{BB962C8B-B14F-4D97-AF65-F5344CB8AC3E}">
        <p14:creationId xmlns:p14="http://schemas.microsoft.com/office/powerpoint/2010/main" val="3981797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EBABE-DF74-4234-B876-A755E0A74741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3" y="804178"/>
            <a:ext cx="1617611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78" y="981978"/>
            <a:ext cx="1616524" cy="110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67083" y="195386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663"/>
                </a:solidFill>
              </a:rPr>
              <a:t>Current State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30757" y="213166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Recommendations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2716" y="2705989"/>
            <a:ext cx="35263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2663"/>
                </a:solidFill>
              </a:rPr>
              <a:t>CDSS, TSR Models</a:t>
            </a: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endParaRPr lang="en-US" sz="1400" b="1" u="sng" dirty="0">
              <a:solidFill>
                <a:srgbClr val="002663"/>
              </a:solidFill>
            </a:endParaRPr>
          </a:p>
          <a:p>
            <a:r>
              <a:rPr lang="en-US" sz="1400" b="1" u="sng" dirty="0">
                <a:solidFill>
                  <a:srgbClr val="002663"/>
                </a:solidFill>
              </a:rPr>
              <a:t>Line Reduction Model</a:t>
            </a:r>
            <a:endParaRPr lang="en-US" sz="1400" dirty="0">
              <a:solidFill>
                <a:srgbClr val="0026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17" y="804178"/>
            <a:ext cx="1629767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TextBox 63"/>
          <p:cNvSpPr txBox="1"/>
          <p:nvPr/>
        </p:nvSpPr>
        <p:spPr>
          <a:xfrm>
            <a:off x="4516751" y="1953867"/>
            <a:ext cx="315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Key Considerations/ Principles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63312" y="2845685"/>
            <a:ext cx="4526280" cy="350865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u="sng" dirty="0">
                <a:solidFill>
                  <a:srgbClr val="002663"/>
                </a:solidFill>
              </a:rPr>
              <a:t>CDSS, TSR Models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Execution on authorization path: requires sub-second response time &amp; very high availability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Computing heavy &amp; requires real-time data exchange with TPF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Re-hosting would not yield any incremental benefit</a:t>
            </a:r>
          </a:p>
          <a:p>
            <a:pPr>
              <a:spcAft>
                <a:spcPts val="600"/>
              </a:spcAft>
            </a:pPr>
            <a:r>
              <a:rPr lang="en-US" sz="1400" b="1" u="sng" dirty="0">
                <a:solidFill>
                  <a:srgbClr val="002663"/>
                </a:solidFill>
              </a:rPr>
              <a:t>Line Reduction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Not core to authorization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Low volume functionality with non-significant impact on MIPS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Re-hosting would not yield significant cost saves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Re-hosting will require target systems to interface with fulfillment systems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498020" y="2718685"/>
            <a:ext cx="338961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u="sng" dirty="0">
                <a:solidFill>
                  <a:srgbClr val="002663"/>
                </a:solidFill>
              </a:rPr>
              <a:t>CDSS, TSR Models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Should continue to stay on CAS - Midrange</a:t>
            </a:r>
            <a:endParaRPr lang="en-US" sz="1400" dirty="0">
              <a:solidFill>
                <a:srgbClr val="002663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b="1" u="sng" dirty="0">
                <a:solidFill>
                  <a:srgbClr val="002663"/>
                </a:solidFill>
              </a:rPr>
              <a:t>Line Reduction Model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2663"/>
                </a:solidFill>
              </a:rPr>
              <a:t>In short term, should continue to stay on CAS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266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2663"/>
                </a:solidFill>
              </a:rPr>
              <a:t>In long term, should be assessed for integration with enterprise line management strategy on Cornerstone ecosystem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rgbClr val="00266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2663"/>
                </a:solidFill>
              </a:rPr>
              <a:t>Cornerstone Ecosystem should build interface with fulfillment system (GRF) to support the functionality</a:t>
            </a:r>
            <a:endParaRPr lang="en-US" sz="1400" b="1" dirty="0">
              <a:solidFill>
                <a:srgbClr val="00266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white">
          <a:xfrm>
            <a:off x="368597" y="0"/>
            <a:ext cx="11338560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 smtClean="0"/>
              <a:t>CDSS, TSR Models are core to authorizations and should continue on CAS. Opportunity for line reduction process to be integrated with enterprise line management strategy 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15650" y="3011154"/>
            <a:ext cx="2797746" cy="457200"/>
          </a:xfrm>
          <a:prstGeom prst="roundRect">
            <a:avLst/>
          </a:prstGeom>
          <a:solidFill>
            <a:srgbClr val="002060"/>
          </a:solidFill>
        </p:spPr>
        <p:txBody>
          <a:bodyPr wrap="square" anchor="ctr">
            <a:noAutofit/>
          </a:bodyPr>
          <a:lstStyle/>
          <a:p>
            <a:r>
              <a:rPr lang="en-US" sz="1400" b="1" dirty="0">
                <a:solidFill>
                  <a:prstClr val="white"/>
                </a:solidFill>
              </a:rPr>
              <a:t>Volume:    </a:t>
            </a:r>
            <a:r>
              <a:rPr lang="en-US" sz="1400" dirty="0">
                <a:solidFill>
                  <a:prstClr val="white"/>
                </a:solidFill>
              </a:rPr>
              <a:t>&gt;30 MM / day </a:t>
            </a:r>
          </a:p>
          <a:p>
            <a:r>
              <a:rPr lang="en-US" sz="1400" b="1" dirty="0">
                <a:solidFill>
                  <a:prstClr val="white"/>
                </a:solidFill>
              </a:rPr>
              <a:t>SLA:         </a:t>
            </a:r>
            <a:r>
              <a:rPr lang="en-US" sz="1400" dirty="0">
                <a:solidFill>
                  <a:prstClr val="white"/>
                </a:solidFill>
              </a:rPr>
              <a:t>4 millisecond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272" y="3532016"/>
            <a:ext cx="3130192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Run on Gradient Boosting Machine (GBM) on CAS – Midrange platform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272" y="4042727"/>
            <a:ext cx="3130192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Run at very high efficiency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272" y="5097667"/>
            <a:ext cx="3130192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Proactive line reduction; recommends line reduction on CM line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272" y="5621283"/>
            <a:ext cx="3130192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Recommendations sent to downstream systems for fulfillment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637520" y="657021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Risk Model Execution (Credit and Fraud)</a:t>
            </a:r>
          </a:p>
        </p:txBody>
      </p:sp>
    </p:spTree>
    <p:extLst>
      <p:ext uri="{BB962C8B-B14F-4D97-AF65-F5344CB8AC3E}">
        <p14:creationId xmlns:p14="http://schemas.microsoft.com/office/powerpoint/2010/main" val="21152648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8881DC-16C6-49AE-9706-5368C5012EB0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3" y="804178"/>
            <a:ext cx="1617611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78" y="1012458"/>
            <a:ext cx="1616524" cy="110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67083" y="195386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663"/>
                </a:solidFill>
              </a:rPr>
              <a:t>Current State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30757" y="216214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Recommendations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17" y="804178"/>
            <a:ext cx="1629767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TextBox 63"/>
          <p:cNvSpPr txBox="1"/>
          <p:nvPr/>
        </p:nvSpPr>
        <p:spPr>
          <a:xfrm>
            <a:off x="4516751" y="1953867"/>
            <a:ext cx="315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Key Considerations/ Principles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30040" y="2814233"/>
            <a:ext cx="4028124" cy="370870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Payment Awareness data is critical data for calculating exposures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Payment Awareness is SOR for certain electronic payments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Incremental benefit in migrating PA offline from mainframe (high cost) to midrange (low cost)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CAS-M proven for streaming data to TPF, can exchange data with TPF near real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CAS-M positioned to leverage payments POA solution (Payments servicing hub) simplifying payments data sourcing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CAS-M can build payment variables using additional payment data (0 – 6 months) to mitigate current limitations for GCP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870173" y="2921993"/>
            <a:ext cx="280133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Payment Awareness online should continue to stay on TPF</a:t>
            </a:r>
            <a:r>
              <a:rPr lang="en-US" sz="1400" dirty="0">
                <a:solidFill>
                  <a:srgbClr val="002663"/>
                </a:solidFill>
              </a:rPr>
              <a:t> (short and long term)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266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PA offline should be re-architected and migrated to CAS</a:t>
            </a:r>
            <a:r>
              <a:rPr lang="en-US" sz="1400" dirty="0">
                <a:solidFill>
                  <a:srgbClr val="002663"/>
                </a:solidFill>
              </a:rPr>
              <a:t> - M to leverage POA payments solution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white">
          <a:xfrm>
            <a:off x="368597" y="0"/>
            <a:ext cx="11199284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dirty="0" smtClean="0"/>
              <a:t>Opportunity to re-architect Payment awareness offline on </a:t>
            </a:r>
            <a:r>
              <a:rPr lang="en-US" sz="2000" dirty="0" err="1" smtClean="0"/>
              <a:t>cas</a:t>
            </a:r>
            <a:r>
              <a:rPr lang="en-US" sz="2000" dirty="0" smtClean="0"/>
              <a:t> – m leveraging POA PAYMENT SOLUTION (Payment services hub)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472464" y="2418543"/>
            <a:ext cx="2797746" cy="578882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</a:rPr>
              <a:t>Volume:    </a:t>
            </a:r>
            <a:r>
              <a:rPr lang="en-US" sz="1400" dirty="0">
                <a:solidFill>
                  <a:prstClr val="white"/>
                </a:solidFill>
              </a:rPr>
              <a:t>4 to 6 MM / day</a:t>
            </a:r>
          </a:p>
          <a:p>
            <a:r>
              <a:rPr lang="en-US" sz="1400" b="1" dirty="0">
                <a:solidFill>
                  <a:prstClr val="white"/>
                </a:solidFill>
              </a:rPr>
              <a:t>SLA:          </a:t>
            </a:r>
            <a:r>
              <a:rPr lang="en-US" sz="1400" dirty="0">
                <a:solidFill>
                  <a:prstClr val="white"/>
                </a:solidFill>
              </a:rPr>
              <a:t>400 </a:t>
            </a:r>
            <a:r>
              <a:rPr lang="en-US" sz="1400" dirty="0" err="1">
                <a:solidFill>
                  <a:prstClr val="white"/>
                </a:solidFill>
              </a:rPr>
              <a:t>ms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3020" y="3144064"/>
            <a:ext cx="3130192" cy="764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Payment Awareness (PA) comprises of PA Online Database (on TPF), PA Offline (on MVS)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20" y="4001307"/>
            <a:ext cx="3130192" cy="768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Payment awareness sources data from over 6 different payment applications in batch and real-time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3020" y="4861878"/>
            <a:ext cx="3130192" cy="768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PA online database maintains the latest payment data and feeds One Exposure for computing exposure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3020" y="5722449"/>
            <a:ext cx="3130192" cy="764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PA computes payment variables based on limited payments data which is sub-optimal for GCP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637520" y="657021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Payment Awareness</a:t>
            </a:r>
          </a:p>
        </p:txBody>
      </p:sp>
    </p:spTree>
    <p:extLst>
      <p:ext uri="{BB962C8B-B14F-4D97-AF65-F5344CB8AC3E}">
        <p14:creationId xmlns:p14="http://schemas.microsoft.com/office/powerpoint/2010/main" val="4213286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368597" y="0"/>
            <a:ext cx="11199284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dirty="0" smtClean="0"/>
              <a:t>CAS – M will consolidate payment data from multiple sources and stream into </a:t>
            </a:r>
            <a:r>
              <a:rPr lang="en-US" sz="1800" dirty="0" err="1" smtClean="0"/>
              <a:t>tpf</a:t>
            </a:r>
            <a:r>
              <a:rPr lang="en-US" sz="1800" dirty="0" smtClean="0"/>
              <a:t> in real time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002446-7584-4CC3-9227-C7C761600BB3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773189" y="3257357"/>
            <a:ext cx="2045511" cy="1371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3958" tIns="45683" rIns="91367" bIns="45683" anchor="t" anchorCtr="1"/>
          <a:lstStyle/>
          <a:p>
            <a:pPr algn="r" defTabSz="966788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2663"/>
                </a:solidFill>
              </a:rPr>
              <a:t>CAS - M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3767" y="3257357"/>
            <a:ext cx="2045511" cy="1371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3958" tIns="45683" rIns="91367" bIns="45683" anchor="t" anchorCtr="1"/>
          <a:lstStyle/>
          <a:p>
            <a:pPr algn="r" defTabSz="966788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2663"/>
                </a:solidFill>
              </a:rPr>
              <a:t>CAS - 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88908" y="854262"/>
            <a:ext cx="818204" cy="61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EMM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892583" y="1471263"/>
            <a:ext cx="0" cy="36576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16501" y="3852309"/>
            <a:ext cx="1500041" cy="5429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PA Front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8676" y="4732646"/>
            <a:ext cx="12745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Publish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59080" y="2913813"/>
            <a:ext cx="2352337" cy="21134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3958" tIns="45683" rIns="91367" bIns="45683" anchor="t" anchorCtr="1"/>
          <a:lstStyle/>
          <a:p>
            <a:pPr algn="r" defTabSz="966788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2663"/>
                </a:solidFill>
              </a:rPr>
              <a:t>CAS - TPF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44212" y="4297407"/>
            <a:ext cx="1782074" cy="5429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2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One Exposure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827724" y="3461116"/>
            <a:ext cx="1815050" cy="5429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2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Payment Awareness Online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35248" y="4004077"/>
            <a:ext cx="0" cy="29332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4019" y="854262"/>
            <a:ext cx="818204" cy="61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IPA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25241" y="854262"/>
            <a:ext cx="818204" cy="61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ATM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46463" y="854262"/>
            <a:ext cx="818204" cy="61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CLP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67685" y="854262"/>
            <a:ext cx="818204" cy="61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POS</a:t>
            </a:r>
          </a:p>
        </p:txBody>
      </p:sp>
      <p:cxnSp>
        <p:nvCxnSpPr>
          <p:cNvPr id="46" name="Straight Arrow Connector 45"/>
          <p:cNvCxnSpPr>
            <a:stCxn id="42" idx="2"/>
          </p:cNvCxnSpPr>
          <p:nvPr/>
        </p:nvCxnSpPr>
        <p:spPr>
          <a:xfrm>
            <a:off x="3055565" y="1471263"/>
            <a:ext cx="0" cy="36576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>
            <a:off x="2134343" y="1471263"/>
            <a:ext cx="0" cy="36575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2"/>
          </p:cNvCxnSpPr>
          <p:nvPr/>
        </p:nvCxnSpPr>
        <p:spPr>
          <a:xfrm>
            <a:off x="1213121" y="1471263"/>
            <a:ext cx="2863" cy="36576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3976787" y="1471263"/>
            <a:ext cx="0" cy="36575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087586" y="3852309"/>
            <a:ext cx="1500041" cy="5429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PA Back end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79237" y="4840368"/>
            <a:ext cx="191458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Reconcile payments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Standardize payment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Compute payment variables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77653" y="3795955"/>
            <a:ext cx="458336" cy="44509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7132700" y="3795955"/>
            <a:ext cx="458336" cy="44509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3717" y="342459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663"/>
                </a:solidFill>
              </a:rPr>
              <a:t>RT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85254" y="1848579"/>
            <a:ext cx="5504466" cy="617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PSH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752665" y="2967605"/>
            <a:ext cx="1188720" cy="542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IDN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52665" y="3696937"/>
            <a:ext cx="1188720" cy="542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err="1">
                <a:solidFill>
                  <a:srgbClr val="002060"/>
                </a:solidFill>
              </a:rPr>
              <a:t>iCLIC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752665" y="4442150"/>
            <a:ext cx="1188720" cy="542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Cornerstone</a:t>
            </a:r>
          </a:p>
        </p:txBody>
      </p:sp>
      <p:sp>
        <p:nvSpPr>
          <p:cNvPr id="105" name="Right Arrow 104"/>
          <p:cNvSpPr/>
          <p:nvPr/>
        </p:nvSpPr>
        <p:spPr>
          <a:xfrm>
            <a:off x="10053762" y="3752180"/>
            <a:ext cx="458336" cy="445097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04476" y="5079641"/>
            <a:ext cx="1085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Reporting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156496" y="3413644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663"/>
                </a:solidFill>
              </a:rPr>
              <a:t>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59677" y="331029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663"/>
                </a:solidFill>
              </a:rPr>
              <a:t>Batch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7406" y="2475817"/>
            <a:ext cx="0" cy="73152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4151" y="2658727"/>
            <a:ext cx="866510" cy="33644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Solace</a:t>
            </a:r>
          </a:p>
        </p:txBody>
      </p:sp>
    </p:spTree>
    <p:extLst>
      <p:ext uri="{BB962C8B-B14F-4D97-AF65-F5344CB8AC3E}">
        <p14:creationId xmlns:p14="http://schemas.microsoft.com/office/powerpoint/2010/main" val="30098415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368597" y="0"/>
            <a:ext cx="11199284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dirty="0" smtClean="0"/>
              <a:t>Reactive services require high availability and instant response and should continue on TPF. Opportunities exist for simplification of certain services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63CBF9-8E8F-4642-AC1A-88C8EAC19321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3" y="677178"/>
            <a:ext cx="1617611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21" y="704543"/>
            <a:ext cx="1616524" cy="110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586083" y="182686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663"/>
                </a:solidFill>
              </a:rPr>
              <a:t>Current State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26400" y="1854232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Recommendations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78" y="751491"/>
            <a:ext cx="1629767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TextBox 63"/>
          <p:cNvSpPr txBox="1"/>
          <p:nvPr/>
        </p:nvSpPr>
        <p:spPr>
          <a:xfrm>
            <a:off x="3163412" y="1901180"/>
            <a:ext cx="315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Key Considerations/ Principles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84518" y="2725649"/>
            <a:ext cx="3316286" cy="366254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Post facto functionality, not core to authorizations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Requires near real-time response and high availability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Volumes are insignificant. No incremental benefit in migration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Needs multiple interfaces, latest data to make accurate decisions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If </a:t>
            </a:r>
            <a:r>
              <a:rPr lang="en-US" sz="1400" dirty="0" err="1">
                <a:solidFill>
                  <a:srgbClr val="002663"/>
                </a:solidFill>
              </a:rPr>
              <a:t>rehosted</a:t>
            </a:r>
            <a:r>
              <a:rPr lang="en-US" sz="1400" dirty="0">
                <a:solidFill>
                  <a:srgbClr val="002663"/>
                </a:solidFill>
              </a:rPr>
              <a:t>, interfaces to several servicing &amp; fulfillment systems would have to be built on target platform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Target platform should also provide for a robust rules engine like DAC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616402" y="2255123"/>
            <a:ext cx="5188248" cy="2354491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2663"/>
                </a:solidFill>
              </a:rPr>
              <a:t>Short Term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Retain on TPF: </a:t>
            </a:r>
            <a:r>
              <a:rPr lang="en-US" sz="1400" i="1" dirty="0">
                <a:solidFill>
                  <a:srgbClr val="ED5929">
                    <a:lumMod val="75000"/>
                  </a:srgbClr>
                </a:solidFill>
              </a:rPr>
              <a:t>Reinstatements, Re-allocation, Member calling service, Ability to pay, LOC enrollments, APR change, Default Tier Reversal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rgbClr val="002663">
                  <a:lumMod val="75000"/>
                  <a:lumOff val="2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Re-engineer: </a:t>
            </a:r>
            <a:r>
              <a:rPr lang="en-US" sz="1400" dirty="0">
                <a:solidFill>
                  <a:srgbClr val="002663"/>
                </a:solidFill>
              </a:rPr>
              <a:t>Harvest DCEL computations from Cornerstone Ecosystem to simplify: </a:t>
            </a:r>
            <a:r>
              <a:rPr lang="en-US" sz="1400" i="1" dirty="0">
                <a:solidFill>
                  <a:srgbClr val="ED5929">
                    <a:lumMod val="75000"/>
                  </a:srgbClr>
                </a:solidFill>
              </a:rPr>
              <a:t>Line Increase, Cash Line increase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rgbClr val="002663">
                  <a:lumMod val="75000"/>
                  <a:lumOff val="25000"/>
                </a:srgb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Decommission </a:t>
            </a:r>
            <a:r>
              <a:rPr lang="en-US" sz="1400" dirty="0">
                <a:solidFill>
                  <a:srgbClr val="002663"/>
                </a:solidFill>
              </a:rPr>
              <a:t>from CAS (Migrated to BDP as part of line decisions): </a:t>
            </a:r>
            <a:r>
              <a:rPr lang="en-US" sz="1400" i="1" dirty="0">
                <a:solidFill>
                  <a:srgbClr val="ED5929">
                    <a:lumMod val="75000"/>
                  </a:srgbClr>
                </a:solidFill>
              </a:rPr>
              <a:t>New Accounts, Upgrades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9020" y="3242488"/>
            <a:ext cx="246888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Consists of over 15 different types of servicing requests that utilizes authorization data for decisions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9020" y="4349848"/>
            <a:ext cx="246888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Includes several line related services such as line increase, line reallocations and new accounts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9796" y="2311182"/>
            <a:ext cx="2468880" cy="783193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</a:rPr>
              <a:t>Volume: </a:t>
            </a:r>
            <a:r>
              <a:rPr lang="en-US" sz="1400" dirty="0">
                <a:solidFill>
                  <a:prstClr val="white"/>
                </a:solidFill>
              </a:rPr>
              <a:t>~0.12 MM/day </a:t>
            </a:r>
            <a:r>
              <a:rPr lang="en-US" sz="1100" dirty="0">
                <a:solidFill>
                  <a:prstClr val="white"/>
                </a:solidFill>
              </a:rPr>
              <a:t>(</a:t>
            </a:r>
            <a:r>
              <a:rPr lang="en-US" sz="1200" dirty="0">
                <a:solidFill>
                  <a:prstClr val="white"/>
                </a:solidFill>
              </a:rPr>
              <a:t>75% New Accounts/ Upgrades)</a:t>
            </a:r>
            <a:endParaRPr lang="en-US" sz="1400" dirty="0">
              <a:solidFill>
                <a:prstClr val="white"/>
              </a:solidFill>
            </a:endParaRPr>
          </a:p>
          <a:p>
            <a:r>
              <a:rPr lang="en-US" sz="1400" b="1" dirty="0">
                <a:solidFill>
                  <a:prstClr val="white"/>
                </a:solidFill>
              </a:rPr>
              <a:t>SLA:      </a:t>
            </a:r>
            <a:r>
              <a:rPr lang="en-US" sz="1400" dirty="0">
                <a:solidFill>
                  <a:prstClr val="white"/>
                </a:solidFill>
              </a:rPr>
              <a:t>&lt; 3 sec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9020" y="5437009"/>
            <a:ext cx="246888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Traverses a large part of the authorization path to build variables for decision making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6402" y="4692157"/>
            <a:ext cx="5184648" cy="1862048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2663"/>
                </a:solidFill>
              </a:rPr>
              <a:t>Long Term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2663"/>
                </a:solidFill>
              </a:rPr>
              <a:t>As volumes become significant, migrate services not requiring latest data to Cornerstone Ecosystem (CS/E)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rgbClr val="ED5929">
                    <a:lumMod val="75000"/>
                  </a:srgbClr>
                </a:solidFill>
              </a:rPr>
              <a:t>Ability to Pay </a:t>
            </a:r>
            <a:r>
              <a:rPr lang="en-US" sz="1400" dirty="0">
                <a:solidFill>
                  <a:srgbClr val="002663"/>
                </a:solidFill>
              </a:rPr>
              <a:t>logic to be localized in CS/E and data to be consumed by other applications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2663"/>
                </a:solidFill>
              </a:rPr>
              <a:t>Re-assess </a:t>
            </a:r>
            <a:r>
              <a:rPr lang="en-US" sz="1400" i="1" dirty="0">
                <a:solidFill>
                  <a:srgbClr val="ED5929">
                    <a:lumMod val="75000"/>
                  </a:srgbClr>
                </a:solidFill>
              </a:rPr>
              <a:t>Line increase </a:t>
            </a:r>
            <a:r>
              <a:rPr lang="en-US" sz="1400" dirty="0">
                <a:solidFill>
                  <a:srgbClr val="002663"/>
                </a:solidFill>
              </a:rPr>
              <a:t>and </a:t>
            </a:r>
            <a:r>
              <a:rPr lang="en-US" sz="1400" i="1" dirty="0">
                <a:solidFill>
                  <a:srgbClr val="ED5929">
                    <a:lumMod val="75000"/>
                  </a:srgbClr>
                </a:solidFill>
              </a:rPr>
              <a:t>Re-allocation</a:t>
            </a:r>
            <a:r>
              <a:rPr lang="en-US" sz="1400" dirty="0">
                <a:solidFill>
                  <a:srgbClr val="002663"/>
                </a:solidFill>
              </a:rPr>
              <a:t> services to be integrated with Enterprise Line Management strategy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637520" y="657021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Reactive Servicing</a:t>
            </a:r>
          </a:p>
        </p:txBody>
      </p:sp>
    </p:spTree>
    <p:extLst>
      <p:ext uri="{BB962C8B-B14F-4D97-AF65-F5344CB8AC3E}">
        <p14:creationId xmlns:p14="http://schemas.microsoft.com/office/powerpoint/2010/main" val="9074576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368597" y="0"/>
            <a:ext cx="11199284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dirty="0" smtClean="0"/>
              <a:t>CIUMC is equivalent of an authorization request and should continue to stay on </a:t>
            </a:r>
            <a:r>
              <a:rPr lang="en-US" sz="1800" dirty="0" err="1" smtClean="0"/>
              <a:t>tpf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EDBD9-9BD4-4E83-8DC5-EFCD1CBAE56C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3" y="804178"/>
            <a:ext cx="1617611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78" y="992138"/>
            <a:ext cx="1616524" cy="110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67083" y="195386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663"/>
                </a:solidFill>
              </a:rPr>
              <a:t>Current State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30757" y="214182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Recommendations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17" y="804178"/>
            <a:ext cx="1629767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TextBox 63"/>
          <p:cNvSpPr txBox="1"/>
          <p:nvPr/>
        </p:nvSpPr>
        <p:spPr>
          <a:xfrm>
            <a:off x="4516751" y="1953867"/>
            <a:ext cx="315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Key Considerations/ Principles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08764" y="2789486"/>
            <a:ext cx="3574473" cy="247760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Execution on authorization path: requires sub-second response time &amp; very high </a:t>
            </a:r>
            <a:r>
              <a:rPr lang="en-US" sz="1400" dirty="0" smtClean="0">
                <a:solidFill>
                  <a:srgbClr val="002663"/>
                </a:solidFill>
              </a:rPr>
              <a:t>availability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663"/>
                </a:solidFill>
              </a:rPr>
              <a:t>Requires freshest risk assessment data for decision making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663"/>
                </a:solidFill>
              </a:rPr>
              <a:t>Migration would require rebuilding the authorization like process on host platform or redesign CIUMC approval process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663"/>
                </a:solidFill>
              </a:rPr>
              <a:t>No incremental benefit in migrating</a:t>
            </a:r>
            <a:endParaRPr lang="en-US" sz="1400" dirty="0">
              <a:solidFill>
                <a:srgbClr val="002663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721506" y="2828494"/>
            <a:ext cx="2909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rgbClr val="002663">
                    <a:lumMod val="75000"/>
                    <a:lumOff val="25000"/>
                  </a:srgbClr>
                </a:solidFill>
              </a:rPr>
              <a:t>CIUMC should continue to be hosted on TPF</a:t>
            </a:r>
            <a:endParaRPr lang="en-US" sz="1400" b="1" dirty="0">
              <a:solidFill>
                <a:srgbClr val="00266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3020" y="3242488"/>
            <a:ext cx="3130192" cy="764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002663"/>
                </a:solidFill>
              </a:rPr>
              <a:t>Equivalent of an authorization request</a:t>
            </a:r>
            <a:endParaRPr lang="en-US" sz="1400" dirty="0">
              <a:solidFill>
                <a:srgbClr val="00266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020" y="4168315"/>
            <a:ext cx="3130192" cy="10118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002663"/>
                </a:solidFill>
              </a:rPr>
              <a:t>Verifies the ability to using the card by evaluating the authorization parameters around authentication, credit and fraud risk assessment</a:t>
            </a:r>
            <a:endParaRPr lang="en-US" sz="1400" dirty="0">
              <a:solidFill>
                <a:srgbClr val="002663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9356" y="2565182"/>
            <a:ext cx="3017520" cy="578882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</a:rPr>
              <a:t>Volume</a:t>
            </a:r>
            <a:r>
              <a:rPr lang="en-US" sz="1400" b="1" dirty="0" smtClean="0">
                <a:solidFill>
                  <a:prstClr val="white"/>
                </a:solidFill>
              </a:rPr>
              <a:t>: 30 K – 40 K / day</a:t>
            </a:r>
            <a:endParaRPr lang="en-US" sz="1400" dirty="0">
              <a:solidFill>
                <a:prstClr val="white"/>
              </a:solidFill>
            </a:endParaRPr>
          </a:p>
          <a:p>
            <a:r>
              <a:rPr lang="en-US" sz="1400" b="1" dirty="0">
                <a:solidFill>
                  <a:prstClr val="white"/>
                </a:solidFill>
              </a:rPr>
              <a:t>SLA:      </a:t>
            </a:r>
            <a:r>
              <a:rPr lang="en-US" sz="1400" dirty="0" smtClean="0">
                <a:solidFill>
                  <a:prstClr val="white"/>
                </a:solidFill>
              </a:rPr>
              <a:t>400 </a:t>
            </a:r>
            <a:r>
              <a:rPr lang="en-US" sz="1400" dirty="0" err="1" smtClean="0">
                <a:solidFill>
                  <a:prstClr val="white"/>
                </a:solidFill>
              </a:rPr>
              <a:t>ms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37520" y="657021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Account Usage Validation (CIUMC</a:t>
            </a:r>
            <a:r>
              <a:rPr lang="en-US" sz="1100" b="1" kern="0" dirty="0" smtClean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)</a:t>
            </a:r>
            <a:endParaRPr lang="en-US" sz="1100" b="1" kern="0" dirty="0">
              <a:solidFill>
                <a:srgbClr val="6D6E71">
                  <a:lumMod val="7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09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368597" y="0"/>
            <a:ext cx="11199284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dirty="0" smtClean="0"/>
              <a:t>Significant opportunity to rationalize existing reports before re-hosting them on cornerstone ecosystem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EDBD9-9BD4-4E83-8DC5-EFCD1CBAE56C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3" y="804178"/>
            <a:ext cx="1617611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78" y="992138"/>
            <a:ext cx="1616524" cy="110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67083" y="195386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663"/>
                </a:solidFill>
              </a:rPr>
              <a:t>Current State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30757" y="214182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Recommendations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17" y="804178"/>
            <a:ext cx="1629767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TextBox 63"/>
          <p:cNvSpPr txBox="1"/>
          <p:nvPr/>
        </p:nvSpPr>
        <p:spPr>
          <a:xfrm>
            <a:off x="4516751" y="1953867"/>
            <a:ext cx="315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663"/>
                </a:solidFill>
              </a:rPr>
              <a:t>Key Considerations/ Principles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08764" y="2725647"/>
            <a:ext cx="3574473" cy="366254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Post facto functionality, not core to authorizations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Batch based, data and computing intensive process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In POA, Cornerstone will be SOR for 30+ days of authorization data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Cornerstone is POA for enterprise warehousing platform and reporting is part of its charter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POA state will have significant increase in variables being sent to Cornerstone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663"/>
                </a:solidFill>
              </a:rPr>
              <a:t>Cornerstone will receive data from CAS as part of TPF logs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721506" y="3157116"/>
            <a:ext cx="290945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Major opportunity to rationalize current reports and decommission defunct reports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400" b="1" dirty="0">
              <a:solidFill>
                <a:srgbClr val="002663">
                  <a:lumMod val="75000"/>
                  <a:lumOff val="25000"/>
                </a:srgbClr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2663"/>
                </a:solidFill>
              </a:rPr>
              <a:t>All other reports generation to be migrated to </a:t>
            </a:r>
            <a:r>
              <a:rPr lang="en-US" sz="1400" dirty="0" smtClean="0">
                <a:solidFill>
                  <a:srgbClr val="002663"/>
                </a:solidFill>
              </a:rPr>
              <a:t>POA Reporting Platform</a:t>
            </a:r>
            <a:endParaRPr lang="en-US" sz="1400" dirty="0">
              <a:solidFill>
                <a:srgbClr val="0026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3020" y="3242488"/>
            <a:ext cx="3130192" cy="764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CAS – MVS generates reports using authorization data received from GAN and TPF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020" y="4168316"/>
            <a:ext cx="3130192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Reporting categories include Operational, BI and legal reports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3020" y="4878016"/>
            <a:ext cx="3130192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663"/>
                </a:solidFill>
              </a:rPr>
              <a:t>Reports are generated daily, weekly, monthly and at the end of the year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9356" y="2565182"/>
            <a:ext cx="3017520" cy="578882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</a:rPr>
              <a:t>Volume: </a:t>
            </a:r>
            <a:r>
              <a:rPr lang="en-US" sz="1400" dirty="0">
                <a:solidFill>
                  <a:prstClr val="white"/>
                </a:solidFill>
              </a:rPr>
              <a:t>&gt;400 reports/day (16 GB)</a:t>
            </a:r>
          </a:p>
          <a:p>
            <a:r>
              <a:rPr lang="en-US" sz="1400" b="1" dirty="0">
                <a:solidFill>
                  <a:prstClr val="white"/>
                </a:solidFill>
              </a:rPr>
              <a:t>SLA:      </a:t>
            </a:r>
            <a:r>
              <a:rPr lang="en-US" sz="1400" dirty="0">
                <a:solidFill>
                  <a:prstClr val="white"/>
                </a:solidFill>
              </a:rPr>
              <a:t>Batch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3020" y="5587717"/>
            <a:ext cx="3130192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002663">
                    <a:lumMod val="75000"/>
                    <a:lumOff val="25000"/>
                  </a:srgbClr>
                </a:solidFill>
              </a:rPr>
              <a:t>Reporting requirements, formats unchanged for a long period</a:t>
            </a:r>
            <a:endParaRPr lang="en-US" sz="1400" dirty="0">
              <a:solidFill>
                <a:srgbClr val="002663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37520" y="657021"/>
            <a:ext cx="155448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1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Authorization Reporting</a:t>
            </a:r>
          </a:p>
        </p:txBody>
      </p:sp>
    </p:spTree>
    <p:extLst>
      <p:ext uri="{BB962C8B-B14F-4D97-AF65-F5344CB8AC3E}">
        <p14:creationId xmlns:p14="http://schemas.microsoft.com/office/powerpoint/2010/main" val="10637263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E5ECA2-792F-41D6-AF14-76D364B490E5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90040" y="1064689"/>
            <a:ext cx="1640497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Authorization Reporting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18005" y="2122328"/>
            <a:ext cx="1341120" cy="3657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BI Reports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00024" y="2123386"/>
            <a:ext cx="1341120" cy="3657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Legal Reports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689787" y="3923999"/>
            <a:ext cx="1828800" cy="1097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3958" tIns="45683" rIns="91367" bIns="45683" anchor="ctr" anchorCtr="1"/>
          <a:lstStyle/>
          <a:p>
            <a:pPr algn="ctr" defTabSz="966788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2663"/>
                </a:solidFill>
              </a:rPr>
              <a:t>CAS - TPF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20196" y="3923999"/>
            <a:ext cx="1828800" cy="1097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3958" tIns="45683" rIns="91367" bIns="45683" anchor="ctr" anchorCtr="1"/>
          <a:lstStyle/>
          <a:p>
            <a:pPr algn="ctr" defTabSz="966788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2663"/>
                </a:solidFill>
              </a:rPr>
              <a:t>CAS - M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107807" y="3923999"/>
            <a:ext cx="1828800" cy="1097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3958" tIns="45683" rIns="91367" bIns="45683" anchor="t" anchorCtr="1"/>
          <a:lstStyle/>
          <a:p>
            <a:pPr algn="ctr" defTabSz="966788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2663"/>
                </a:solidFill>
              </a:rPr>
              <a:t>POA Reporting Platform</a:t>
            </a:r>
            <a:endParaRPr lang="en-US" sz="1400" b="1" dirty="0">
              <a:solidFill>
                <a:srgbClr val="002663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2043" y="2122328"/>
            <a:ext cx="1341120" cy="3657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MIS Reports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439728" y="2116969"/>
            <a:ext cx="1341120" cy="3657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Stand-in Reports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153967" y="2128493"/>
            <a:ext cx="1341120" cy="3657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Accounting Reports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871948" y="2110581"/>
            <a:ext cx="1341120" cy="3657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Operational Reports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0589929" y="2117766"/>
            <a:ext cx="1341120" cy="3657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GAN Reports</a:t>
            </a:r>
          </a:p>
        </p:txBody>
      </p:sp>
      <p:cxnSp>
        <p:nvCxnSpPr>
          <p:cNvPr id="4" name="Elbow Connector 3"/>
          <p:cNvCxnSpPr>
            <a:stCxn id="13" idx="2"/>
            <a:endCxn id="52" idx="0"/>
          </p:cNvCxnSpPr>
          <p:nvPr/>
        </p:nvCxnSpPr>
        <p:spPr>
          <a:xfrm rot="5400000">
            <a:off x="3185507" y="-802455"/>
            <a:ext cx="691879" cy="5157686"/>
          </a:xfrm>
          <a:prstGeom prst="bentConnector3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16" idx="0"/>
          </p:cNvCxnSpPr>
          <p:nvPr/>
        </p:nvCxnSpPr>
        <p:spPr>
          <a:xfrm rot="5400000">
            <a:off x="4043969" y="57065"/>
            <a:ext cx="692937" cy="343970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2"/>
            <a:endCxn id="15" idx="0"/>
          </p:cNvCxnSpPr>
          <p:nvPr/>
        </p:nvCxnSpPr>
        <p:spPr>
          <a:xfrm rot="5400000">
            <a:off x="4903488" y="915526"/>
            <a:ext cx="691879" cy="1721724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2"/>
            <a:endCxn id="56" idx="0"/>
          </p:cNvCxnSpPr>
          <p:nvPr/>
        </p:nvCxnSpPr>
        <p:spPr>
          <a:xfrm rot="16200000" flipH="1">
            <a:off x="6618386" y="922352"/>
            <a:ext cx="698044" cy="171423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  <a:endCxn id="55" idx="0"/>
          </p:cNvCxnSpPr>
          <p:nvPr/>
        </p:nvCxnSpPr>
        <p:spPr>
          <a:xfrm rot="5400000">
            <a:off x="5767029" y="1773709"/>
            <a:ext cx="686520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3" idx="2"/>
            <a:endCxn id="57" idx="0"/>
          </p:cNvCxnSpPr>
          <p:nvPr/>
        </p:nvCxnSpPr>
        <p:spPr>
          <a:xfrm rot="16200000" flipH="1">
            <a:off x="7486332" y="54405"/>
            <a:ext cx="680132" cy="343221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3" idx="2"/>
            <a:endCxn id="60" idx="0"/>
          </p:cNvCxnSpPr>
          <p:nvPr/>
        </p:nvCxnSpPr>
        <p:spPr>
          <a:xfrm rot="16200000" flipH="1">
            <a:off x="8341731" y="-800993"/>
            <a:ext cx="687317" cy="5150200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4954" y="2545503"/>
            <a:ext cx="13716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2663"/>
                </a:solidFill>
              </a:rPr>
              <a:t>Reports on transaction data such as volumes, referrals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3613" y="2545503"/>
            <a:ext cx="13716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050"/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2663"/>
                </a:solidFill>
              </a:rPr>
              <a:t>Report for legal purposes (</a:t>
            </a:r>
            <a:r>
              <a:rPr lang="en-US" dirty="0" smtClean="0">
                <a:solidFill>
                  <a:srgbClr val="002663"/>
                </a:solidFill>
              </a:rPr>
              <a:t>subpoenas </a:t>
            </a:r>
            <a:r>
              <a:rPr lang="en-US" dirty="0">
                <a:solidFill>
                  <a:srgbClr val="002663"/>
                </a:solidFill>
              </a:rPr>
              <a:t>etc</a:t>
            </a:r>
            <a:r>
              <a:rPr lang="en-US" dirty="0" smtClean="0">
                <a:solidFill>
                  <a:srgbClr val="002663"/>
                </a:solidFill>
              </a:rPr>
              <a:t>.)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8005" y="2545503"/>
            <a:ext cx="140125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050"/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2663"/>
                </a:solidFill>
              </a:rPr>
              <a:t>Statistics based reports for business partners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62315" y="2545503"/>
            <a:ext cx="140125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050"/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2663"/>
                </a:solidFill>
              </a:rPr>
              <a:t>Reports about stand-ins for GNS partners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87646" y="2545503"/>
            <a:ext cx="154138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050"/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2663"/>
                </a:solidFill>
              </a:rPr>
              <a:t>Reports for accounting groups and GNS partners based on ATM data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20789" y="2545503"/>
            <a:ext cx="154138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050"/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2663"/>
                </a:solidFill>
              </a:rPr>
              <a:t>Error data reports for data feeds from other systems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52275" y="2545503"/>
            <a:ext cx="146304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050"/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2663"/>
                </a:solidFill>
              </a:rPr>
              <a:t>Reports for Merchant Acquirers using GAN data only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 bwMode="white">
          <a:xfrm>
            <a:off x="368597" y="0"/>
            <a:ext cx="11338560" cy="65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2933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609585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1219170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828754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2438339"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18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dirty="0" smtClean="0"/>
              <a:t>POST Rationalization, all reporting would be owned by Cornerstone Ecosystem</a:t>
            </a:r>
            <a:endParaRPr lang="en-US" sz="2000" dirty="0"/>
          </a:p>
        </p:txBody>
      </p:sp>
      <p:sp>
        <p:nvSpPr>
          <p:cNvPr id="93" name="Rounded Rectangle 92"/>
          <p:cNvSpPr/>
          <p:nvPr/>
        </p:nvSpPr>
        <p:spPr>
          <a:xfrm>
            <a:off x="8214774" y="4557086"/>
            <a:ext cx="1640497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Authorization Reporting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70897" y="4025996"/>
            <a:ext cx="97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663"/>
                </a:solidFill>
              </a:rPr>
              <a:t>Real-time Data Feed</a:t>
            </a:r>
          </a:p>
        </p:txBody>
      </p:sp>
      <p:cxnSp>
        <p:nvCxnSpPr>
          <p:cNvPr id="96" name="Straight Arrow Connector 95"/>
          <p:cNvCxnSpPr>
            <a:stCxn id="43" idx="3"/>
            <a:endCxn id="48" idx="1"/>
          </p:cNvCxnSpPr>
          <p:nvPr/>
        </p:nvCxnSpPr>
        <p:spPr>
          <a:xfrm>
            <a:off x="3518587" y="4472639"/>
            <a:ext cx="1401609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8" idx="3"/>
            <a:endCxn id="53" idx="1"/>
          </p:cNvCxnSpPr>
          <p:nvPr/>
        </p:nvCxnSpPr>
        <p:spPr>
          <a:xfrm>
            <a:off x="6748996" y="4472639"/>
            <a:ext cx="135881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967408" y="4304416"/>
            <a:ext cx="866510" cy="33644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Solace</a:t>
            </a:r>
          </a:p>
        </p:txBody>
      </p:sp>
    </p:spTree>
    <p:extLst>
      <p:ext uri="{BB962C8B-B14F-4D97-AF65-F5344CB8AC3E}">
        <p14:creationId xmlns:p14="http://schemas.microsoft.com/office/powerpoint/2010/main" val="33103053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Thank you</a:t>
            </a:r>
            <a:endParaRPr lang="en-US" dirty="0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AXP INTERNAL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1B3D94-2530-400D-B606-3F720002CB8E}" type="datetime5">
              <a:rPr lang="en-US" smtClean="0">
                <a:solidFill>
                  <a:prstClr val="white"/>
                </a:solidFill>
              </a:rPr>
              <a:t>8-Sep-16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81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 bwMode="white">
          <a:xfrm>
            <a:off x="368596" y="2352"/>
            <a:ext cx="11226505" cy="631779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dirty="0" smtClean="0"/>
              <a:t>The authorization landscape is evolving - This is the best time to assess the future direction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60372" y="3414369"/>
            <a:ext cx="3062805" cy="117724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600" dirty="0" smtClean="0"/>
              <a:t>Evolving business needs</a:t>
            </a:r>
          </a:p>
          <a:p>
            <a:pPr marL="228594" lvl="0" indent="-228594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ADAFAF">
                    <a:lumMod val="50000"/>
                  </a:srgbClr>
                </a:solidFill>
              </a:rPr>
              <a:t>Commercial exposure enrichment</a:t>
            </a:r>
            <a:endParaRPr lang="en-US" b="0" dirty="0">
              <a:solidFill>
                <a:srgbClr val="ADAFAF">
                  <a:lumMod val="50000"/>
                </a:srgbClr>
              </a:solidFill>
            </a:endParaRPr>
          </a:p>
          <a:p>
            <a:pPr marL="228594" lvl="0" indent="-228594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ADAFAF">
                    <a:lumMod val="50000"/>
                  </a:srgbClr>
                </a:solidFill>
              </a:rPr>
              <a:t>Authorizations for non-card </a:t>
            </a:r>
            <a:r>
              <a:rPr lang="en-US" b="0" dirty="0" smtClean="0">
                <a:solidFill>
                  <a:srgbClr val="ADAFAF">
                    <a:lumMod val="50000"/>
                  </a:srgbClr>
                </a:solidFill>
              </a:rPr>
              <a:t>products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3191" y="3424849"/>
            <a:ext cx="3289149" cy="96180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600" dirty="0"/>
              <a:t>Maturing </a:t>
            </a:r>
            <a:r>
              <a:rPr lang="en-US" sz="1600" dirty="0" smtClean="0"/>
              <a:t>platforms within Amex</a:t>
            </a:r>
          </a:p>
          <a:p>
            <a:pPr marL="228594" lvl="0" indent="-228594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ADAFAF">
                    <a:lumMod val="50000"/>
                  </a:srgbClr>
                </a:solidFill>
              </a:rPr>
              <a:t>CAS – Midrange platform</a:t>
            </a:r>
          </a:p>
          <a:p>
            <a:pPr marL="228594" lvl="0" indent="-228594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ADAFAF">
                    <a:lumMod val="50000"/>
                  </a:srgbClr>
                </a:solidFill>
              </a:rPr>
              <a:t>Cornerstone </a:t>
            </a:r>
            <a:r>
              <a:rPr lang="en-US" b="0" dirty="0" smtClean="0">
                <a:solidFill>
                  <a:srgbClr val="ADAFAF">
                    <a:lumMod val="50000"/>
                  </a:srgbClr>
                </a:solidFill>
              </a:rPr>
              <a:t>Ecosystem</a:t>
            </a:r>
            <a:endParaRPr lang="en-US" b="0" dirty="0">
              <a:solidFill>
                <a:srgbClr val="ADAFAF">
                  <a:lumMod val="50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35851" y="3418592"/>
            <a:ext cx="3028298" cy="125418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600" dirty="0"/>
              <a:t>Operational </a:t>
            </a:r>
            <a:r>
              <a:rPr lang="en-US" sz="1600" dirty="0" smtClean="0"/>
              <a:t>Opportunities</a:t>
            </a:r>
          </a:p>
          <a:p>
            <a:pPr marL="228594" lvl="0" indent="-228594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ADAFAF">
                    <a:lumMod val="50000"/>
                  </a:srgbClr>
                </a:solidFill>
              </a:rPr>
              <a:t>Time to </a:t>
            </a:r>
            <a:r>
              <a:rPr lang="en-US" b="0" dirty="0" smtClean="0">
                <a:solidFill>
                  <a:srgbClr val="ADAFAF">
                    <a:lumMod val="50000"/>
                  </a:srgbClr>
                </a:solidFill>
              </a:rPr>
              <a:t>market</a:t>
            </a:r>
            <a:endParaRPr lang="en-US" b="0" dirty="0">
              <a:solidFill>
                <a:srgbClr val="ADAFAF">
                  <a:lumMod val="50000"/>
                </a:srgbClr>
              </a:solidFill>
            </a:endParaRPr>
          </a:p>
          <a:p>
            <a:pPr marL="228594" lvl="0" indent="-228594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ADAFAF">
                    <a:lumMod val="50000"/>
                  </a:srgbClr>
                </a:solidFill>
              </a:rPr>
              <a:t>System </a:t>
            </a:r>
            <a:r>
              <a:rPr lang="en-US" b="0" dirty="0" smtClean="0">
                <a:solidFill>
                  <a:srgbClr val="ADAFAF">
                    <a:lumMod val="50000"/>
                  </a:srgbClr>
                </a:solidFill>
              </a:rPr>
              <a:t>flexibility</a:t>
            </a:r>
          </a:p>
          <a:p>
            <a:pPr marL="228594" lvl="0" indent="-228594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ADAFAF">
                    <a:lumMod val="50000"/>
                  </a:srgbClr>
                </a:solidFill>
              </a:rPr>
              <a:t>Total Cost of Ownership</a:t>
            </a:r>
            <a:endParaRPr lang="en-US" b="0" dirty="0">
              <a:solidFill>
                <a:srgbClr val="ADAFAF">
                  <a:lumMod val="50000"/>
                </a:srgb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557243" y="5015102"/>
            <a:ext cx="11065933" cy="517468"/>
          </a:xfrm>
          <a:prstGeom prst="triangle">
            <a:avLst/>
          </a:prstGeom>
          <a:solidFill>
            <a:srgbClr val="E1E1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2808" y="5026542"/>
            <a:ext cx="388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A principled approach is required to..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1161595" y="5690290"/>
            <a:ext cx="985723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spcAft>
                <a:spcPts val="600"/>
              </a:spcAft>
              <a:buFont typeface="+mj-lt"/>
              <a:buAutoNum type="romanU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 the boundaries of authorizations and roles of participating platforms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romanU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a roadmap for future capabilities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3191" y="1216684"/>
            <a:ext cx="2775497" cy="1071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lvl="0" algn="ctr">
              <a:defRPr sz="1400" b="1">
                <a:solidFill>
                  <a:srgbClr val="ADAFAF">
                    <a:lumMod val="50000"/>
                  </a:srgb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Evolving Capabilities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/>
              <a:t>Instant Offer Fulfilment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/>
              <a:t>Loan at POS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/>
              <a:t>Pay by Points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12210" y="1215968"/>
            <a:ext cx="2517259" cy="11681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lvl="0" algn="ctr">
              <a:defRPr sz="1400" b="1">
                <a:solidFill>
                  <a:srgbClr val="ADAFAF">
                    <a:lumMod val="50000"/>
                  </a:srgb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Evolving Technologies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/>
              <a:t>Machine Learning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/>
              <a:t>Distributed Architecture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0" dirty="0" smtClean="0"/>
              <a:t>Open Source Solutions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7873" y="844373"/>
            <a:ext cx="288228" cy="21945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External Industry Factors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7873" y="3369182"/>
            <a:ext cx="288228" cy="16459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Internal Factors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477A62-119B-4839-A1BD-85206635B0F7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40" y="766887"/>
            <a:ext cx="4343400" cy="222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784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 bwMode="white">
          <a:xfrm>
            <a:off x="394716" y="2352"/>
            <a:ext cx="11200385" cy="631779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dirty="0" smtClean="0"/>
              <a:t>In this exercise, WE worked with business and technology partners to assess the current state and identify needs for the future</a:t>
            </a:r>
            <a:endParaRPr lang="en-US" sz="18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/>
          <a:srcRect t="10230"/>
          <a:stretch/>
        </p:blipFill>
        <p:spPr>
          <a:xfrm>
            <a:off x="3534113" y="1771030"/>
            <a:ext cx="2113278" cy="1049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 cstate="print"/>
          <a:srcRect t="10545"/>
          <a:stretch/>
        </p:blipFill>
        <p:spPr>
          <a:xfrm>
            <a:off x="9235764" y="1757625"/>
            <a:ext cx="2113280" cy="1063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 33"/>
          <p:cNvSpPr/>
          <p:nvPr/>
        </p:nvSpPr>
        <p:spPr>
          <a:xfrm>
            <a:off x="1045079" y="1014639"/>
            <a:ext cx="1391467" cy="4572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2663"/>
                </a:solidFill>
                <a:latin typeface="+mj-lt"/>
              </a:rPr>
              <a:t>Current State </a:t>
            </a:r>
            <a:r>
              <a:rPr lang="en-US" sz="1600" b="1" dirty="0" smtClean="0">
                <a:solidFill>
                  <a:srgbClr val="002663"/>
                </a:solidFill>
                <a:latin typeface="+mj-lt"/>
              </a:rPr>
              <a:t>Assessment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26689" y="997019"/>
            <a:ext cx="2034219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663"/>
                </a:solidFill>
                <a:latin typeface="+mj-lt"/>
              </a:rPr>
              <a:t>Future Needs from Authorization</a:t>
            </a:r>
            <a:endParaRPr lang="en-US" sz="1600" b="1" dirty="0">
              <a:solidFill>
                <a:srgbClr val="002663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05180" y="918119"/>
            <a:ext cx="365760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Wingdings" panose="05000000000000000000" pitchFamily="2" charset="2"/>
              </a:defRPr>
            </a:lvl1pPr>
          </a:lstStyle>
          <a:p>
            <a:r>
              <a:rPr lang="en-US" sz="2667" dirty="0">
                <a:solidFill>
                  <a:srgbClr val="3F9C35"/>
                </a:solidFill>
              </a:rPr>
              <a:t>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33186" y="918119"/>
            <a:ext cx="365760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Wingdings" panose="05000000000000000000" pitchFamily="2" charset="2"/>
              </a:defRPr>
            </a:lvl1pPr>
          </a:lstStyle>
          <a:p>
            <a:r>
              <a:rPr lang="en-US" sz="2667" dirty="0">
                <a:solidFill>
                  <a:srgbClr val="3F9C35"/>
                </a:solidFill>
              </a:rPr>
              <a:t>ü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70939" y="997018"/>
            <a:ext cx="2407887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663"/>
                </a:solidFill>
                <a:latin typeface="+mj-lt"/>
              </a:rPr>
              <a:t>Authorization Capability Placement Validation</a:t>
            </a:r>
            <a:endParaRPr lang="en-US" sz="1600" b="1" dirty="0">
              <a:solidFill>
                <a:srgbClr val="002663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6104" y="869038"/>
            <a:ext cx="365760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rgbClr val="3F9C35"/>
                </a:solidFill>
                <a:latin typeface="Wingdings" panose="05000000000000000000" pitchFamily="2" charset="2"/>
              </a:rPr>
              <a:t>ü</a:t>
            </a:r>
            <a:endParaRPr lang="en-US" sz="2667" b="1" dirty="0">
              <a:solidFill>
                <a:srgbClr val="3F9C35"/>
              </a:solidFill>
              <a:latin typeface="Wingdings" panose="05000000000000000000" pitchFamily="2" charset="2"/>
              <a:cs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99263" y="3045547"/>
            <a:ext cx="11492448" cy="4528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44" y="1817504"/>
            <a:ext cx="2054457" cy="1003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5" name="Rectangle 94"/>
          <p:cNvSpPr/>
          <p:nvPr/>
        </p:nvSpPr>
        <p:spPr>
          <a:xfrm>
            <a:off x="6270326" y="3620804"/>
            <a:ext cx="1828800" cy="1802675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91596" y="3954949"/>
            <a:ext cx="1584960" cy="228600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080"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Chin H. </a:t>
            </a:r>
            <a:r>
              <a:rPr lang="en-US" sz="1200" kern="0" dirty="0" err="1" smtClean="0">
                <a:solidFill>
                  <a:prstClr val="white"/>
                </a:solidFill>
                <a:latin typeface="Calibri"/>
              </a:rPr>
              <a:t>Khor</a:t>
            </a: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 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91596" y="4253250"/>
            <a:ext cx="1584960" cy="228600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Pat Herman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391596" y="4551551"/>
            <a:ext cx="1584960" cy="228600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Pradeep VR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391596" y="4849852"/>
            <a:ext cx="1584960" cy="228600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Michelle Beckman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391596" y="5148152"/>
            <a:ext cx="1584960" cy="228600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Zhong Jian Xia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90053" y="3606790"/>
            <a:ext cx="58804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Fraud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8205618" y="5407836"/>
            <a:ext cx="3709943" cy="791351"/>
            <a:chOff x="-684113" y="3280778"/>
            <a:chExt cx="3709943" cy="791351"/>
          </a:xfrm>
        </p:grpSpPr>
        <p:sp>
          <p:nvSpPr>
            <p:cNvPr id="119" name="Rectangle 118"/>
            <p:cNvSpPr/>
            <p:nvPr/>
          </p:nvSpPr>
          <p:spPr>
            <a:xfrm>
              <a:off x="-684113" y="3282553"/>
              <a:ext cx="3709943" cy="789576"/>
            </a:xfrm>
            <a:prstGeom prst="rect">
              <a:avLst/>
            </a:prstGeom>
            <a:solidFill>
              <a:srgbClr val="E1E1FF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1867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-528156" y="3580671"/>
              <a:ext cx="1584960" cy="195072"/>
            </a:xfrm>
            <a:prstGeom prst="rect">
              <a:avLst/>
            </a:prstGeom>
            <a:solidFill>
              <a:srgbClr val="007CC3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Shen Chang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-528156" y="3827247"/>
              <a:ext cx="1584960" cy="195072"/>
            </a:xfrm>
            <a:prstGeom prst="rect">
              <a:avLst/>
            </a:prstGeom>
            <a:solidFill>
              <a:srgbClr val="007CC3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Nerses Kazarian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13715" y="3571149"/>
              <a:ext cx="1584960" cy="195072"/>
            </a:xfrm>
            <a:prstGeom prst="rect">
              <a:avLst/>
            </a:prstGeom>
            <a:solidFill>
              <a:srgbClr val="007CC3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Ray Didonato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313715" y="3825869"/>
              <a:ext cx="1584960" cy="195072"/>
            </a:xfrm>
            <a:prstGeom prst="rect">
              <a:avLst/>
            </a:prstGeom>
            <a:solidFill>
              <a:srgbClr val="007CC3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May Chan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4324" y="3280778"/>
              <a:ext cx="1878655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sz="1333" b="1" dirty="0">
                  <a:solidFill>
                    <a:srgbClr val="6D6E71"/>
                  </a:solidFill>
                  <a:latin typeface="Calibri"/>
                  <a:cs typeface="Arial" pitchFamily="34" charset="0"/>
                </a:rPr>
                <a:t>Global Customer Mgmt.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380819" y="5146801"/>
            <a:ext cx="1828800" cy="1088086"/>
            <a:chOff x="3186669" y="3989657"/>
            <a:chExt cx="1828800" cy="1264720"/>
          </a:xfrm>
        </p:grpSpPr>
        <p:sp>
          <p:nvSpPr>
            <p:cNvPr id="128" name="Rectangle 127"/>
            <p:cNvSpPr/>
            <p:nvPr/>
          </p:nvSpPr>
          <p:spPr>
            <a:xfrm>
              <a:off x="3186669" y="3989657"/>
              <a:ext cx="1828800" cy="1264720"/>
            </a:xfrm>
            <a:prstGeom prst="rect">
              <a:avLst/>
            </a:prstGeom>
            <a:solidFill>
              <a:srgbClr val="E1E1FF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1867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287773" y="4377002"/>
              <a:ext cx="1584960" cy="203366"/>
            </a:xfrm>
            <a:prstGeom prst="rect">
              <a:avLst/>
            </a:prstGeom>
            <a:solidFill>
              <a:srgbClr val="007CC3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Toby J Mason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87773" y="4648754"/>
              <a:ext cx="1584960" cy="203366"/>
            </a:xfrm>
            <a:prstGeom prst="rect">
              <a:avLst/>
            </a:prstGeom>
            <a:solidFill>
              <a:srgbClr val="007CC3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Mike La Rooy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83144" y="4013795"/>
              <a:ext cx="1235851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sz="1333" b="1" dirty="0">
                  <a:solidFill>
                    <a:srgbClr val="6D6E71"/>
                  </a:solidFill>
                  <a:latin typeface="Calibri"/>
                  <a:cs typeface="Arial" pitchFamily="34" charset="0"/>
                </a:rPr>
                <a:t>World Services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287773" y="4920507"/>
              <a:ext cx="1584960" cy="203364"/>
            </a:xfrm>
            <a:prstGeom prst="rect">
              <a:avLst/>
            </a:prstGeom>
            <a:solidFill>
              <a:srgbClr val="007CC3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algn="ctr" defTabSz="12191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Thomas E Taris</a:t>
              </a: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330005" y="3603923"/>
            <a:ext cx="1833435" cy="1698852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69482" y="4222618"/>
            <a:ext cx="1554480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Lei Chan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469482" y="4468972"/>
            <a:ext cx="1554480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Kaustav Das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469482" y="4724624"/>
            <a:ext cx="1554480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08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Carl Larkin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363432" y="3606790"/>
            <a:ext cx="1766580" cy="2743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Commercial </a:t>
            </a:r>
            <a:r>
              <a:rPr lang="en-US" sz="1333" b="1" dirty="0" smtClean="0">
                <a:solidFill>
                  <a:srgbClr val="6D6E71"/>
                </a:solidFill>
                <a:latin typeface="Calibri"/>
                <a:cs typeface="Arial" pitchFamily="34" charset="0"/>
              </a:rPr>
              <a:t>Lending</a:t>
            </a:r>
            <a:endParaRPr lang="en-US" sz="1333" b="1" dirty="0">
              <a:solidFill>
                <a:srgbClr val="6D6E71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77191" y="5302775"/>
            <a:ext cx="1839833" cy="933529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7249" y="5317063"/>
            <a:ext cx="127650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RIM Innovation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03019" y="5685382"/>
            <a:ext cx="1584960" cy="203365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08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Amber Gupta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03019" y="5936970"/>
            <a:ext cx="1584960" cy="203365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Sanjay G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380819" y="3620804"/>
            <a:ext cx="1828800" cy="1425663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515789" y="3606790"/>
            <a:ext cx="15588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Modelling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502739" y="4071493"/>
            <a:ext cx="1584960" cy="231512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Amit Soni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502739" y="4351493"/>
            <a:ext cx="1584960" cy="231512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Rajat Jain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502739" y="4662635"/>
            <a:ext cx="1584960" cy="231512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Jayatu Chaudhury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270326" y="5515960"/>
            <a:ext cx="1828800" cy="713389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392246" y="5873911"/>
            <a:ext cx="1584960" cy="228600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Gillen Clements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405296" y="5522299"/>
            <a:ext cx="155886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Compliance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330005" y="5407836"/>
            <a:ext cx="1833435" cy="809317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469482" y="5709605"/>
            <a:ext cx="1554480" cy="203365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Seana Pitt 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481721" y="5398680"/>
            <a:ext cx="1530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GNB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469482" y="5957155"/>
            <a:ext cx="1554480" cy="203365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Tamara Benett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199681" y="3610916"/>
            <a:ext cx="3715881" cy="1737271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203446" y="3973174"/>
            <a:ext cx="1548144" cy="217992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08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 Sandeep Bose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71976" y="3606790"/>
            <a:ext cx="264281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Cornerstone &amp; Risk </a:t>
            </a:r>
            <a:r>
              <a:rPr lang="en-US" sz="1333" b="1" dirty="0" smtClean="0">
                <a:solidFill>
                  <a:srgbClr val="6D6E71"/>
                </a:solidFill>
                <a:latin typeface="Calibri"/>
                <a:cs typeface="Arial" pitchFamily="34" charset="0"/>
              </a:rPr>
              <a:t>Technologies</a:t>
            </a:r>
            <a:endParaRPr lang="en-US" sz="1333" b="1" dirty="0">
              <a:solidFill>
                <a:srgbClr val="6D6E71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355419" y="3973174"/>
            <a:ext cx="1548144" cy="217992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08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Sastry Durvasala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203446" y="4515902"/>
            <a:ext cx="1548144" cy="217992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Licenia Rojas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355419" y="4260260"/>
            <a:ext cx="1548144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Kevin Murray 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355419" y="4536618"/>
            <a:ext cx="1548144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err="1" smtClean="0">
                <a:solidFill>
                  <a:prstClr val="white"/>
                </a:solidFill>
                <a:latin typeface="Calibri"/>
              </a:rPr>
              <a:t>Gorav</a:t>
            </a: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200" kern="0" dirty="0" err="1" smtClean="0">
                <a:solidFill>
                  <a:prstClr val="white"/>
                </a:solidFill>
                <a:latin typeface="Calibri"/>
              </a:rPr>
              <a:t>Bindra</a:t>
            </a: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 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203446" y="4249902"/>
            <a:ext cx="1548144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Rajiv Prakash 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203446" y="5058628"/>
            <a:ext cx="1548144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err="1" smtClean="0">
                <a:solidFill>
                  <a:prstClr val="white"/>
                </a:solidFill>
                <a:latin typeface="Calibri"/>
              </a:rPr>
              <a:t>Sudhakar</a:t>
            </a: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 Gopal 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355419" y="4812976"/>
            <a:ext cx="1548144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Harish </a:t>
            </a:r>
            <a:r>
              <a:rPr lang="en-US" sz="1200" kern="0" dirty="0" err="1" smtClean="0">
                <a:solidFill>
                  <a:prstClr val="white"/>
                </a:solidFill>
                <a:latin typeface="Calibri"/>
              </a:rPr>
              <a:t>Naik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355419" y="5089332"/>
            <a:ext cx="1548144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Vinod Yadav 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203446" y="4792630"/>
            <a:ext cx="1548144" cy="207264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Swatee Singh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8224" y="3599139"/>
            <a:ext cx="1828800" cy="1607667"/>
          </a:xfrm>
          <a:prstGeom prst="rect">
            <a:avLst/>
          </a:prstGeom>
          <a:solidFill>
            <a:srgbClr val="E1E1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9184" y="4587992"/>
            <a:ext cx="1706880" cy="231656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080">
              <a:defRPr/>
            </a:pPr>
            <a:r>
              <a:rPr lang="en-US" sz="1200" kern="0" dirty="0" err="1" smtClean="0">
                <a:solidFill>
                  <a:prstClr val="white"/>
                </a:solidFill>
                <a:latin typeface="Calibri"/>
              </a:rPr>
              <a:t>Sankara</a:t>
            </a: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 N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9184" y="4025599"/>
            <a:ext cx="1706880" cy="231656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Dan Massoni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49184" y="4302253"/>
            <a:ext cx="1706880" cy="231656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/>
              </a:rPr>
              <a:t>Misha 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7191" y="3606790"/>
            <a:ext cx="1894276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1333" b="1" dirty="0">
                <a:solidFill>
                  <a:srgbClr val="6D6E71"/>
                </a:solidFill>
                <a:latin typeface="Calibri"/>
                <a:cs typeface="Arial" pitchFamily="34" charset="0"/>
              </a:rPr>
              <a:t>Commercial Risk Mgmt.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49184" y="4873731"/>
            <a:ext cx="1706880" cy="231656"/>
          </a:xfrm>
          <a:prstGeom prst="rect">
            <a:avLst/>
          </a:prstGeom>
          <a:solidFill>
            <a:srgbClr val="007CC3">
              <a:lumMod val="7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9080">
              <a:defRPr/>
            </a:pPr>
            <a:r>
              <a:rPr lang="en-US" sz="1200" kern="0" dirty="0" err="1" smtClean="0">
                <a:solidFill>
                  <a:prstClr val="white"/>
                </a:solidFill>
                <a:latin typeface="Calibri"/>
              </a:rPr>
              <a:t>Aparna</a:t>
            </a:r>
            <a:r>
              <a:rPr lang="en-US" sz="1200" kern="0" dirty="0" smtClean="0">
                <a:solidFill>
                  <a:prstClr val="white"/>
                </a:solidFill>
                <a:latin typeface="Calibri"/>
              </a:rPr>
              <a:t> S.</a:t>
            </a:r>
            <a:endParaRPr lang="en-US" sz="1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73E211-C46B-407A-B8D5-4A40639D9215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/>
          <a:srcRect t="10006"/>
          <a:stretch/>
        </p:blipFill>
        <p:spPr>
          <a:xfrm>
            <a:off x="6393903" y="1760287"/>
            <a:ext cx="2095348" cy="106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6" name="Rectangle 75"/>
          <p:cNvSpPr/>
          <p:nvPr/>
        </p:nvSpPr>
        <p:spPr>
          <a:xfrm>
            <a:off x="6689537" y="898224"/>
            <a:ext cx="1493795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663"/>
                </a:solidFill>
                <a:latin typeface="+mj-lt"/>
              </a:rPr>
              <a:t>Industry Benchmarking</a:t>
            </a:r>
            <a:endParaRPr lang="en-US" sz="1600" b="1" dirty="0">
              <a:solidFill>
                <a:srgbClr val="002663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14469" y="918119"/>
            <a:ext cx="365760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Wingdings" panose="05000000000000000000" pitchFamily="2" charset="2"/>
              </a:defRPr>
            </a:lvl1pPr>
          </a:lstStyle>
          <a:p>
            <a:r>
              <a:rPr lang="en-US" sz="2667" dirty="0">
                <a:solidFill>
                  <a:srgbClr val="3F9C35"/>
                </a:solidFill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4098093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27" y="0"/>
            <a:ext cx="11989735" cy="638629"/>
          </a:xfrm>
        </p:spPr>
        <p:txBody>
          <a:bodyPr anchor="ctr"/>
          <a:lstStyle/>
          <a:p>
            <a:r>
              <a:rPr lang="en-US" sz="1800" dirty="0" smtClean="0"/>
              <a:t>We assessed solutions leveraged by the industry for authorizations and high volume transaction processing</a:t>
            </a:r>
            <a:endParaRPr lang="en-US" sz="1800" dirty="0"/>
          </a:p>
        </p:txBody>
      </p:sp>
      <p:sp>
        <p:nvSpPr>
          <p:cNvPr id="10" name="AutoShape 2" descr="Image result for enhance icon"/>
          <p:cNvSpPr>
            <a:spLocks noChangeAspect="1" noChangeArrowheads="1"/>
          </p:cNvSpPr>
          <p:nvPr/>
        </p:nvSpPr>
        <p:spPr bwMode="auto">
          <a:xfrm>
            <a:off x="-42333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118085" y="862676"/>
            <a:ext cx="11866657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Despite challenges, disruptive fintech capabilities emerging, and competitors </a:t>
            </a: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evaluating open source based solutions,  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z/TPF remains one of the strongest players in the authorizations space.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16232" y="1724981"/>
            <a:ext cx="4047224" cy="2801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Several large firms have attempted open source based POCs but no </a:t>
            </a:r>
            <a:r>
              <a:rPr lang="en-US" sz="1600" b="1" dirty="0"/>
              <a:t>equal-sized financial institutions have made a complete migration from the z/TPF platform.</a:t>
            </a:r>
          </a:p>
          <a:p>
            <a:pPr algn="ctr"/>
            <a:endParaRPr lang="en-US" sz="8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/>
              <a:t>Visa, MasterCard, and the likes remain operative on z/TPF or legacy platforms </a:t>
            </a:r>
            <a:endParaRPr lang="en-US" sz="14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 smtClean="0"/>
              <a:t>Most companies appear to be evaluating long term options to be migrating away from legacy technology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071512" y="1726266"/>
            <a:ext cx="3871559" cy="325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New age firms and </a:t>
            </a:r>
            <a:r>
              <a:rPr lang="en-US" sz="1600" b="1" dirty="0" err="1" smtClean="0"/>
              <a:t>Fintech</a:t>
            </a:r>
            <a:r>
              <a:rPr lang="en-US" sz="1600" b="1" dirty="0" smtClean="0"/>
              <a:t> companies are using disrupting technologies for high volume transaction processing</a:t>
            </a:r>
            <a:endParaRPr lang="en-US" sz="1600" b="1" dirty="0"/>
          </a:p>
          <a:p>
            <a:pPr algn="ctr"/>
            <a:endParaRPr lang="en-US" sz="1467" b="1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 dirty="0" smtClean="0"/>
              <a:t>Most </a:t>
            </a:r>
            <a:r>
              <a:rPr lang="en-US" sz="1400" dirty="0" err="1" smtClean="0"/>
              <a:t>fintech</a:t>
            </a:r>
            <a:r>
              <a:rPr lang="en-US" sz="1400" dirty="0" smtClean="0"/>
              <a:t> companies are only looking to solve a small piece of the authorization puzzle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 dirty="0" smtClean="0"/>
              <a:t>Key solution highlights include</a:t>
            </a:r>
          </a:p>
          <a:p>
            <a:pPr marL="685794" lvl="1" indent="-228594">
              <a:buFont typeface="Arial" panose="020B0604020202020204" pitchFamily="34" charset="0"/>
              <a:buChar char="•"/>
            </a:pPr>
            <a:r>
              <a:rPr lang="en-US" sz="1400" dirty="0" smtClean="0"/>
              <a:t>In Memory model execution</a:t>
            </a:r>
          </a:p>
          <a:p>
            <a:pPr marL="685794" lvl="1" indent="-228594">
              <a:buFont typeface="Arial" panose="020B0604020202020204" pitchFamily="34" charset="0"/>
              <a:buChar char="•"/>
            </a:pPr>
            <a:r>
              <a:rPr lang="en-US" sz="1400" dirty="0" smtClean="0"/>
              <a:t>Cloud hosted high volume processing</a:t>
            </a:r>
          </a:p>
          <a:p>
            <a:pPr marL="685794" lvl="1" indent="-228594">
              <a:buFont typeface="Arial" panose="020B0604020202020204" pitchFamily="34" charset="0"/>
              <a:buChar char="•"/>
            </a:pPr>
            <a:r>
              <a:rPr lang="en-US" sz="1400" dirty="0"/>
              <a:t>Built-in machine learning algorithms</a:t>
            </a:r>
            <a:endParaRPr lang="en-US" sz="1400" dirty="0" smtClean="0"/>
          </a:p>
          <a:p>
            <a:pPr marL="685794" lvl="1" indent="-228594">
              <a:buFont typeface="Arial" panose="020B0604020202020204" pitchFamily="34" charset="0"/>
              <a:buChar char="•"/>
            </a:pPr>
            <a:endParaRPr lang="en-US" sz="1467" dirty="0"/>
          </a:p>
        </p:txBody>
      </p:sp>
      <p:sp>
        <p:nvSpPr>
          <p:cNvPr id="38" name="Rectangle 37"/>
          <p:cNvSpPr/>
          <p:nvPr/>
        </p:nvSpPr>
        <p:spPr>
          <a:xfrm>
            <a:off x="126792" y="1726266"/>
            <a:ext cx="3871559" cy="1487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z/TPF dominates the current authorizations space.</a:t>
            </a:r>
          </a:p>
          <a:p>
            <a:endParaRPr lang="en-US" sz="1467" b="1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 dirty="0"/>
              <a:t>Large set of current and new feature offerings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 dirty="0"/>
              <a:t>High usage across global </a:t>
            </a:r>
            <a:r>
              <a:rPr lang="en-US" sz="1400" dirty="0" smtClean="0"/>
              <a:t>companies</a:t>
            </a:r>
            <a:endParaRPr lang="en-US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68185" y="3709972"/>
            <a:ext cx="3099381" cy="2297374"/>
            <a:chOff x="642890" y="3836972"/>
            <a:chExt cx="3099381" cy="2297374"/>
          </a:xfrm>
        </p:grpSpPr>
        <p:pic>
          <p:nvPicPr>
            <p:cNvPr id="47" name="Picture 2" descr="[Bank of America]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864" y="3836972"/>
              <a:ext cx="1940407" cy="6682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986" y="5670234"/>
              <a:ext cx="1155071" cy="3059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890" y="4973712"/>
              <a:ext cx="1717089" cy="4287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876" y="4740078"/>
              <a:ext cx="1016601" cy="5946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421" y="5434490"/>
              <a:ext cx="699856" cy="69985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36" y="3893011"/>
              <a:ext cx="698500" cy="685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37259B-2A45-43E4-865D-D3D796DB4137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0" r="1769" b="27564"/>
          <a:stretch/>
        </p:blipFill>
        <p:spPr>
          <a:xfrm>
            <a:off x="6468000" y="5135799"/>
            <a:ext cx="1062560" cy="263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1070" y="5151524"/>
            <a:ext cx="1041671" cy="271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1069" y="5849161"/>
            <a:ext cx="1041671" cy="314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00" y="5849161"/>
            <a:ext cx="1062560" cy="340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6544369"/>
            <a:ext cx="3860800" cy="249385"/>
          </a:xfrm>
        </p:spPr>
        <p:txBody>
          <a:bodyPr/>
          <a:lstStyle/>
          <a:p>
            <a:r>
              <a:rPr lang="en-US" dirty="0" smtClean="0"/>
              <a:t>AXP INTERNAL 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78" y="4718437"/>
            <a:ext cx="1439868" cy="523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68" y="5571833"/>
            <a:ext cx="1172688" cy="710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653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97F8CB-4358-47F4-82B3-D87ECB24619C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0291" y="897192"/>
            <a:ext cx="10149840" cy="640080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indent="0"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700" dirty="0"/>
              <a:t>Point of sale transactions require sub-second response (400 </a:t>
            </a:r>
            <a:r>
              <a:rPr lang="en-US" sz="1700" dirty="0" err="1"/>
              <a:t>ms</a:t>
            </a:r>
            <a:r>
              <a:rPr lang="en-US" sz="1700" dirty="0"/>
              <a:t>), </a:t>
            </a:r>
            <a:r>
              <a:rPr lang="en-US" sz="1700" dirty="0" smtClean="0"/>
              <a:t>and very </a:t>
            </a:r>
            <a:r>
              <a:rPr lang="en-US" sz="1700" dirty="0"/>
              <a:t>high availability (&gt; 4 9’s)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2786" y="888962"/>
            <a:ext cx="421576" cy="73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383" y="2875035"/>
            <a:ext cx="697035" cy="5221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4" y="1905951"/>
            <a:ext cx="502920" cy="502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182" y="3769565"/>
            <a:ext cx="670782" cy="68367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60291" y="1858046"/>
            <a:ext cx="10149840" cy="640080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indent="0"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700" dirty="0"/>
              <a:t>Most recent data is required to make optimal authorization and risk management decisions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60291" y="3779754"/>
            <a:ext cx="10149840" cy="640080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indent="0"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700" dirty="0" smtClean="0"/>
              <a:t>Instant &amp; short-term variables will be calculated on core platform and long range historical variables will be sourced from supporting platforms</a:t>
            </a:r>
            <a:endParaRPr lang="en-US" sz="17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0291" y="4740608"/>
            <a:ext cx="10149840" cy="640080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indent="0"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700" dirty="0"/>
              <a:t>Authorizations </a:t>
            </a:r>
            <a:r>
              <a:rPr lang="en-US" sz="1700" dirty="0" smtClean="0"/>
              <a:t>require superior platform governance, operating </a:t>
            </a:r>
            <a:r>
              <a:rPr lang="en-US" sz="1700" dirty="0"/>
              <a:t>model, </a:t>
            </a:r>
            <a:r>
              <a:rPr lang="en-US" sz="1700" dirty="0" smtClean="0"/>
              <a:t>dedicated </a:t>
            </a:r>
            <a:r>
              <a:rPr lang="en-US" sz="1700" dirty="0"/>
              <a:t>infrastructure and support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60290" y="2818900"/>
            <a:ext cx="10149840" cy="640080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indent="0"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700" dirty="0" smtClean="0"/>
              <a:t>Servicing authorizations requests require real-time data interfacing with other systems</a:t>
            </a:r>
            <a:endParaRPr lang="en-US" sz="1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9" y="5539077"/>
            <a:ext cx="964849" cy="964849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41728" y="0"/>
            <a:ext cx="11532026" cy="653919"/>
          </a:xfrm>
        </p:spPr>
        <p:txBody>
          <a:bodyPr anchor="ctr"/>
          <a:lstStyle/>
          <a:p>
            <a:r>
              <a:rPr lang="en-US" sz="1800" dirty="0"/>
              <a:t>we aligned on </a:t>
            </a:r>
            <a:r>
              <a:rPr lang="en-US" sz="1800" dirty="0" smtClean="0"/>
              <a:t>six </a:t>
            </a:r>
            <a:r>
              <a:rPr lang="en-US" sz="1800" dirty="0"/>
              <a:t>core principles to guide our decisions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0290" y="5701462"/>
            <a:ext cx="10149840" cy="640080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indent="0"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700" dirty="0"/>
              <a:t>Business benefits and TCO should be key considerations for making architectural decisions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2" y="473864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4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42867" y="1483239"/>
            <a:ext cx="2604311" cy="9973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Retain </a:t>
            </a:r>
            <a:r>
              <a:rPr lang="en-US" sz="1400" b="1" dirty="0" smtClean="0">
                <a:solidFill>
                  <a:schemeClr val="bg1"/>
                </a:solidFill>
              </a:rPr>
              <a:t>core authorization capabilities on z/TPF. Simplify platform for enhanced Time to market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39" y="29863"/>
            <a:ext cx="11812979" cy="610106"/>
          </a:xfrm>
        </p:spPr>
        <p:txBody>
          <a:bodyPr anchor="ctr"/>
          <a:lstStyle/>
          <a:p>
            <a:r>
              <a:rPr lang="en-US" sz="1800" dirty="0" smtClean="0"/>
              <a:t>Based on discussions with partners, industry insights and guiding principles we arrived at four key recommendations</a:t>
            </a:r>
            <a:endParaRPr lang="en-US" sz="1800" dirty="0"/>
          </a:p>
        </p:txBody>
      </p:sp>
      <p:sp>
        <p:nvSpPr>
          <p:cNvPr id="10" name="AutoShape 2" descr="Image result for enhance icon"/>
          <p:cNvSpPr>
            <a:spLocks noChangeAspect="1" noChangeArrowheads="1"/>
          </p:cNvSpPr>
          <p:nvPr/>
        </p:nvSpPr>
        <p:spPr bwMode="auto">
          <a:xfrm>
            <a:off x="-42333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196706" y="2660188"/>
            <a:ext cx="2696633" cy="36933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z/TPF continues to be the ‘</a:t>
            </a:r>
            <a:r>
              <a:rPr lang="en-US" sz="1200" u="sng" dirty="0"/>
              <a:t>best in class</a:t>
            </a:r>
            <a:r>
              <a:rPr lang="en-US" sz="1200" dirty="0"/>
              <a:t>’ platform for high volume transaction processing. No comparable institution is migrating out of z/TPF</a:t>
            </a:r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Fulfills core authorization and customer management  functions (e.g. reactive services reliant on authorization workflows and latest risk variables &amp; scores) effectively in real-time (400 </a:t>
            </a:r>
            <a:r>
              <a:rPr lang="en-US" sz="1200" dirty="0" err="1" smtClean="0"/>
              <a:t>ms</a:t>
            </a:r>
            <a:r>
              <a:rPr lang="en-US" sz="1200" dirty="0" smtClean="0"/>
              <a:t>)</a:t>
            </a:r>
            <a:endParaRPr lang="en-US" sz="1200" u="sng" dirty="0" smtClean="0"/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u="sng" dirty="0" smtClean="0"/>
              <a:t>Emerging platforms not yet ready</a:t>
            </a:r>
            <a:r>
              <a:rPr lang="en-US" sz="1200" dirty="0" smtClean="0"/>
              <a:t> for processing at 5 9’s availability</a:t>
            </a:r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Testing Automation will reduce Time-to-Market significantly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048000" y="584211"/>
            <a:ext cx="0" cy="566928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09315" y="1483239"/>
            <a:ext cx="2604311" cy="9973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Move </a:t>
            </a:r>
            <a:r>
              <a:rPr lang="en-US" sz="1400" b="1" dirty="0" smtClean="0">
                <a:solidFill>
                  <a:schemeClr val="bg1"/>
                </a:solidFill>
              </a:rPr>
              <a:t>authorization supporting capabilities to </a:t>
            </a:r>
            <a:r>
              <a:rPr lang="en-US" sz="1400" b="1" dirty="0">
                <a:solidFill>
                  <a:schemeClr val="bg1"/>
                </a:solidFill>
              </a:rPr>
              <a:t>CAS </a:t>
            </a:r>
            <a:r>
              <a:rPr lang="en-US" sz="1400" b="1" dirty="0" smtClean="0">
                <a:solidFill>
                  <a:schemeClr val="bg1"/>
                </a:solidFill>
              </a:rPr>
              <a:t>– M in phased manner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36885" y="1483239"/>
            <a:ext cx="2604311" cy="9973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Leverage Cornerstone Ecosystem for simplification of </a:t>
            </a:r>
            <a:r>
              <a:rPr lang="en-US" sz="1400" b="1" dirty="0" smtClean="0">
                <a:solidFill>
                  <a:schemeClr val="bg1"/>
                </a:solidFill>
              </a:rPr>
              <a:t>Line related </a:t>
            </a:r>
            <a:r>
              <a:rPr lang="en-US" sz="1400" b="1" dirty="0">
                <a:solidFill>
                  <a:schemeClr val="bg1"/>
                </a:solidFill>
              </a:rPr>
              <a:t>customer management </a:t>
            </a:r>
            <a:r>
              <a:rPr lang="en-US" sz="1400" b="1" dirty="0" smtClean="0">
                <a:solidFill>
                  <a:schemeClr val="bg1"/>
                </a:solidFill>
              </a:rPr>
              <a:t>functions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347290" y="1560513"/>
            <a:ext cx="2604311" cy="9973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Invest in </a:t>
            </a:r>
            <a:r>
              <a:rPr lang="en-US" sz="1400" b="1" dirty="0" smtClean="0">
                <a:solidFill>
                  <a:schemeClr val="bg1"/>
                </a:solidFill>
              </a:rPr>
              <a:t>authorizations to </a:t>
            </a:r>
            <a:r>
              <a:rPr lang="en-US" sz="1400" b="1" dirty="0">
                <a:solidFill>
                  <a:schemeClr val="bg1"/>
                </a:solidFill>
              </a:rPr>
              <a:t>support growing </a:t>
            </a:r>
            <a:r>
              <a:rPr lang="en-US" sz="1400" b="1" dirty="0" smtClean="0">
                <a:solidFill>
                  <a:schemeClr val="bg1"/>
                </a:solidFill>
              </a:rPr>
              <a:t>commercial and non-card </a:t>
            </a:r>
            <a:r>
              <a:rPr lang="en-US" sz="1400" b="1" dirty="0">
                <a:solidFill>
                  <a:schemeClr val="bg1"/>
                </a:solidFill>
              </a:rPr>
              <a:t>business </a:t>
            </a:r>
            <a:r>
              <a:rPr lang="en-US" sz="1400" b="1" dirty="0" smtClean="0">
                <a:solidFill>
                  <a:schemeClr val="bg1"/>
                </a:solidFill>
              </a:rPr>
              <a:t>needs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67617" y="2634430"/>
            <a:ext cx="2834640" cy="38779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Significant non-authorization volume can be moved off TPF </a:t>
            </a:r>
            <a:r>
              <a:rPr lang="en-US" sz="1200" u="sng" dirty="0" smtClean="0"/>
              <a:t>enabling de-risking of TPF</a:t>
            </a:r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Advent </a:t>
            </a:r>
            <a:r>
              <a:rPr lang="en-US" sz="1200" dirty="0"/>
              <a:t>of CAS-M </a:t>
            </a:r>
            <a:r>
              <a:rPr lang="en-US" sz="1200" dirty="0" smtClean="0"/>
              <a:t>will lead to </a:t>
            </a:r>
            <a:r>
              <a:rPr lang="en-US" sz="1200" u="sng" dirty="0"/>
              <a:t>over $10 million in saves</a:t>
            </a:r>
            <a:r>
              <a:rPr lang="en-US" sz="1200" dirty="0"/>
              <a:t> </a:t>
            </a:r>
            <a:r>
              <a:rPr lang="en-US" sz="1200" dirty="0" smtClean="0"/>
              <a:t>in the next three years</a:t>
            </a:r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With adequate investment , CAS-M is poised to be the </a:t>
            </a:r>
            <a:r>
              <a:rPr lang="en-US" sz="1200" u="sng" dirty="0" smtClean="0"/>
              <a:t>strategic solution for CAS Stand-in</a:t>
            </a:r>
            <a:r>
              <a:rPr lang="en-US" sz="1200" dirty="0" smtClean="0"/>
              <a:t> (for risk assessment, plastic authentication, address matching, EMV crypto, </a:t>
            </a:r>
            <a:r>
              <a:rPr lang="en-US" sz="1200" dirty="0" err="1" smtClean="0"/>
              <a:t>SafeKey</a:t>
            </a:r>
            <a:r>
              <a:rPr lang="en-US" sz="1200" dirty="0" smtClean="0"/>
              <a:t>, ATM etc.) for both proprietary and partner customers</a:t>
            </a:r>
            <a:endParaRPr lang="en-US" sz="1200" dirty="0"/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Several </a:t>
            </a:r>
            <a:r>
              <a:rPr lang="en-US" sz="1200" dirty="0"/>
              <a:t>global institutions and </a:t>
            </a:r>
            <a:r>
              <a:rPr lang="en-US" sz="1200" dirty="0" smtClean="0"/>
              <a:t>Fintech firms have invested </a:t>
            </a:r>
            <a:r>
              <a:rPr lang="en-US" sz="1200" dirty="0"/>
              <a:t>in </a:t>
            </a:r>
            <a:r>
              <a:rPr lang="en-US" sz="1200" u="sng" dirty="0"/>
              <a:t>open source solutions</a:t>
            </a:r>
            <a:r>
              <a:rPr lang="en-US" sz="1200" dirty="0"/>
              <a:t> like </a:t>
            </a:r>
            <a:r>
              <a:rPr lang="en-US" sz="1200" dirty="0" smtClean="0"/>
              <a:t>CAS-M to complement their legacy  platforms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6290724" y="2660188"/>
            <a:ext cx="2696633" cy="22775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Cornerstone Ecosystem is evolving </a:t>
            </a:r>
            <a:r>
              <a:rPr lang="en-US" sz="1200" dirty="0" smtClean="0"/>
              <a:t>rapidly and </a:t>
            </a:r>
            <a:r>
              <a:rPr lang="en-US" sz="1200" u="sng" dirty="0" smtClean="0"/>
              <a:t>several business lines are investing</a:t>
            </a:r>
            <a:r>
              <a:rPr lang="en-US" sz="1200" dirty="0" smtClean="0"/>
              <a:t> in it for their future capabilities</a:t>
            </a:r>
            <a:endParaRPr lang="en-US" sz="1200" dirty="0"/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Several </a:t>
            </a:r>
            <a:r>
              <a:rPr lang="en-US" sz="1200" u="sng" dirty="0"/>
              <a:t>complementary functions</a:t>
            </a:r>
            <a:r>
              <a:rPr lang="en-US" sz="1200" dirty="0"/>
              <a:t> to authorization are being built in the </a:t>
            </a:r>
            <a:r>
              <a:rPr lang="en-US" sz="1200" dirty="0" smtClean="0"/>
              <a:t>ecosystem (e.g. DCEL)</a:t>
            </a:r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Cornerstone Ecosystem is the </a:t>
            </a:r>
            <a:r>
              <a:rPr lang="en-US" sz="1200" u="sng" dirty="0" smtClean="0"/>
              <a:t>POA platform for Line Decisions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9301129" y="2737462"/>
            <a:ext cx="2696633" cy="20928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Enhanced </a:t>
            </a:r>
            <a:r>
              <a:rPr lang="en-US" sz="1200" u="sng" dirty="0"/>
              <a:t>exposure calculations</a:t>
            </a:r>
            <a:r>
              <a:rPr lang="en-US" sz="1200" dirty="0"/>
              <a:t> for Commercial line of business needed</a:t>
            </a:r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Support for universal message </a:t>
            </a:r>
            <a:r>
              <a:rPr lang="en-US" sz="1200" dirty="0" smtClean="0"/>
              <a:t>formats: </a:t>
            </a:r>
            <a:r>
              <a:rPr lang="en-US" sz="1200" u="sng" dirty="0" smtClean="0"/>
              <a:t>agnostic </a:t>
            </a:r>
            <a:r>
              <a:rPr lang="en-US" sz="1200" u="sng" dirty="0"/>
              <a:t>to PAN15</a:t>
            </a:r>
            <a:r>
              <a:rPr lang="en-US" sz="1200" dirty="0"/>
              <a:t> construct</a:t>
            </a:r>
          </a:p>
          <a:p>
            <a:pPr marL="22860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Authorization </a:t>
            </a:r>
            <a:r>
              <a:rPr lang="en-US" sz="1200" u="sng" dirty="0"/>
              <a:t>protocols and workflows</a:t>
            </a:r>
            <a:r>
              <a:rPr lang="en-US" sz="1200" dirty="0"/>
              <a:t> to support non-card products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021" y="631622"/>
            <a:ext cx="384721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7469" y="631622"/>
            <a:ext cx="384721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25039" y="631622"/>
            <a:ext cx="384721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35444" y="631622"/>
            <a:ext cx="384721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096000" y="584211"/>
            <a:ext cx="0" cy="566928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144000" y="584211"/>
            <a:ext cx="0" cy="566928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2DDDFB-DDAA-4DF2-9E76-0A7F963C2D57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7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stCxn id="81" idx="2"/>
          </p:cNvCxnSpPr>
          <p:nvPr/>
        </p:nvCxnSpPr>
        <p:spPr>
          <a:xfrm>
            <a:off x="10418585" y="2889481"/>
            <a:ext cx="0" cy="51463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381222" y="2797478"/>
            <a:ext cx="0" cy="49072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809744" y="3288205"/>
            <a:ext cx="2743200" cy="3017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Core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Authorization Functions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Customer management functions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reliant on authorization workflows and </a:t>
            </a: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freshest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risk </a:t>
            </a: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assessment data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(reactive underwriting, CIUMC, notification arbitration etc.)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383981" y="0"/>
            <a:ext cx="11691906" cy="657547"/>
          </a:xfrm>
        </p:spPr>
        <p:txBody>
          <a:bodyPr anchor="ctr"/>
          <a:lstStyle/>
          <a:p>
            <a:r>
              <a:rPr lang="en-US" sz="2000" dirty="0" smtClean="0"/>
              <a:t>In the POA, each platform will play a definitive role in the authorization ecosystem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4483636" y="701729"/>
            <a:ext cx="3224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POA Authorization Eco-System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5811574" y="3288205"/>
            <a:ext cx="2743200" cy="3017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Authorization supporting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functions requiring freshest data and real-time response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CAS Stand-in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(for services 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such as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risk 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assessment, plastic authentication, address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matching, EMV crypto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accent5">
                    <a:lumMod val="50000"/>
                  </a:schemeClr>
                </a:solidFill>
              </a:rPr>
              <a:t>SafeKey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ATM, Online PIN, Tokenization etc.)</a:t>
            </a:r>
            <a:endParaRPr lang="en-US" sz="13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Data validation, formatting and real time exchange with TPF</a:t>
            </a:r>
            <a:endParaRPr lang="en-US" sz="13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798891" y="3288205"/>
            <a:ext cx="2743200" cy="3017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Complement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CAS decisions with pre-computed </a:t>
            </a: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values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Historical data rollups, offline calculation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</a:rPr>
              <a:t>Line-related customer management </a:t>
            </a: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functions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Data exchange with permissible latency</a:t>
            </a:r>
            <a:endParaRPr lang="en-US" sz="13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1329" y="3288205"/>
            <a:ext cx="2014299" cy="3017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Transaction Routing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Transaction Formatting and validation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accent5">
                    <a:lumMod val="50000"/>
                  </a:schemeClr>
                </a:solidFill>
              </a:rPr>
              <a:t>Auth. Stand-in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(Stand-in in case CAS systems; TPF and Midrange, are unreachable or unable to provide decision in stipulated time)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E0C17E-0A0A-4576-ADF5-2785FADCC0D9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99391" y="1798566"/>
            <a:ext cx="10193218" cy="1125761"/>
            <a:chOff x="760561" y="1167495"/>
            <a:chExt cx="10193218" cy="1125761"/>
          </a:xfrm>
        </p:grpSpPr>
        <p:sp>
          <p:nvSpPr>
            <p:cNvPr id="47" name="Rounded Rectangle 46"/>
            <p:cNvSpPr/>
            <p:nvPr/>
          </p:nvSpPr>
          <p:spPr>
            <a:xfrm>
              <a:off x="2000222" y="1167495"/>
              <a:ext cx="1150008" cy="1125761"/>
            </a:xfrm>
            <a:prstGeom prst="roundRect">
              <a:avLst>
                <a:gd name="adj" fmla="val 5366"/>
              </a:avLst>
            </a:prstGeom>
            <a:solidFill>
              <a:srgbClr val="9999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60960" rIns="457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b="1" kern="0" dirty="0">
                  <a:solidFill>
                    <a:prstClr val="white"/>
                  </a:solidFill>
                </a:rPr>
                <a:t>GAN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690462" y="1167495"/>
              <a:ext cx="5175038" cy="1114823"/>
            </a:xfrm>
            <a:prstGeom prst="roundRect">
              <a:avLst>
                <a:gd name="adj" fmla="val 5491"/>
              </a:avLst>
            </a:prstGeom>
            <a:solidFill>
              <a:srgbClr val="9999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 defTabSz="1219170">
                <a:defRPr/>
              </a:pPr>
              <a:r>
                <a:rPr lang="en-US" b="1" kern="0" dirty="0">
                  <a:solidFill>
                    <a:prstClr val="white"/>
                  </a:solidFill>
                </a:rPr>
                <a:t>CAS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469064" y="1628728"/>
              <a:ext cx="2194205" cy="409248"/>
            </a:xfrm>
            <a:prstGeom prst="roundRect">
              <a:avLst>
                <a:gd name="adj" fmla="val 5366"/>
              </a:avLst>
            </a:prstGeom>
            <a:solidFill>
              <a:srgbClr val="CCCC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 defTabSz="1219170"/>
              <a:r>
                <a:rPr lang="en-US" sz="1600" b="1" kern="0" dirty="0"/>
                <a:t>Midrange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930444" y="1628728"/>
              <a:ext cx="2415018" cy="409248"/>
            </a:xfrm>
            <a:prstGeom prst="roundRect">
              <a:avLst>
                <a:gd name="adj" fmla="val 5366"/>
              </a:avLst>
            </a:prstGeom>
            <a:solidFill>
              <a:srgbClr val="CCCCFF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 defTabSz="1219170"/>
              <a:r>
                <a:rPr lang="en-US" sz="1600" b="1" kern="0" dirty="0"/>
                <a:t>TPF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3257634" y="1725466"/>
              <a:ext cx="345003" cy="93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3257634" y="1820946"/>
              <a:ext cx="345003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5" name="Straight Arrow Connector 74"/>
            <p:cNvCxnSpPr/>
            <p:nvPr/>
          </p:nvCxnSpPr>
          <p:spPr>
            <a:xfrm>
              <a:off x="8976402" y="1726290"/>
              <a:ext cx="345003" cy="93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6" name="Straight Arrow Connector 75"/>
            <p:cNvCxnSpPr/>
            <p:nvPr/>
          </p:nvCxnSpPr>
          <p:spPr>
            <a:xfrm flipH="1" flipV="1">
              <a:off x="8976402" y="1821770"/>
              <a:ext cx="345003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1" name="Rounded Rectangle 80"/>
            <p:cNvSpPr/>
            <p:nvPr/>
          </p:nvSpPr>
          <p:spPr>
            <a:xfrm>
              <a:off x="9405731" y="1167495"/>
              <a:ext cx="1548048" cy="1090915"/>
            </a:xfrm>
            <a:prstGeom prst="roundRect">
              <a:avLst>
                <a:gd name="adj" fmla="val 6583"/>
              </a:avLst>
            </a:prstGeom>
            <a:solidFill>
              <a:srgbClr val="9999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60960" rIns="457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en-US" b="1" kern="0" dirty="0" smtClean="0">
                  <a:solidFill>
                    <a:prstClr val="white"/>
                  </a:solidFill>
                </a:rPr>
                <a:t>Cornerstone Ecosystem</a:t>
              </a:r>
              <a:endParaRPr lang="en-US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0561" y="1167495"/>
              <a:ext cx="834437" cy="11257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algn="ctr" defTabSz="1219170"/>
              <a:endParaRPr lang="en-US" sz="1200" b="1" kern="0" dirty="0">
                <a:solidFill>
                  <a:srgbClr val="002663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623" y="1267858"/>
              <a:ext cx="585387" cy="422817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pic>
        <p:sp>
          <p:nvSpPr>
            <p:cNvPr id="27" name="TxtBox:31/138"/>
            <p:cNvSpPr/>
            <p:nvPr/>
          </p:nvSpPr>
          <p:spPr bwMode="auto">
            <a:xfrm>
              <a:off x="780658" y="1747239"/>
              <a:ext cx="80667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/>
              <a:tailEnd type="none"/>
            </a:ln>
            <a:effectLst/>
            <a:extLst/>
          </p:spPr>
          <p:txBody>
            <a:bodyPr vert="horz" wrap="square" lIns="121920" tIns="0" rIns="12192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1219170" eaLnBrk="0" hangingPunct="0">
                <a:defRPr/>
              </a:pPr>
              <a:r>
                <a:rPr lang="en-US" sz="800" b="1" kern="0" dirty="0" smtClean="0">
                  <a:solidFill>
                    <a:srgbClr val="002663"/>
                  </a:solidFill>
                  <a:cs typeface="Arial" panose="020B0604020202020204" pitchFamily="34" charset="0"/>
                </a:rPr>
                <a:t>Channels and Form factors</a:t>
              </a:r>
              <a:endParaRPr lang="en-US" sz="800" b="1" kern="0" dirty="0">
                <a:solidFill>
                  <a:srgbClr val="002663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32963" y="1713964"/>
              <a:ext cx="345003" cy="182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1632963" y="1799523"/>
              <a:ext cx="345003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8" name="Straight Connector 7"/>
          <p:cNvCxnSpPr/>
          <p:nvPr/>
        </p:nvCxnSpPr>
        <p:spPr>
          <a:xfrm flipH="1">
            <a:off x="4943344" y="2676667"/>
            <a:ext cx="0" cy="5943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04997" y="2676667"/>
            <a:ext cx="0" cy="5943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8355" y="3319657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u="sng" dirty="0" smtClean="0">
                <a:solidFill>
                  <a:schemeClr val="accent5">
                    <a:lumMod val="50000"/>
                  </a:schemeClr>
                </a:solidFill>
              </a:rPr>
              <a:t>GAN</a:t>
            </a:r>
            <a:endParaRPr lang="en-US" sz="13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53488" y="3329015"/>
            <a:ext cx="9076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u="sng" dirty="0" smtClean="0">
                <a:solidFill>
                  <a:schemeClr val="accent5">
                    <a:lumMod val="50000"/>
                  </a:schemeClr>
                </a:solidFill>
              </a:rPr>
              <a:t>CAS-TPF</a:t>
            </a:r>
            <a:endParaRPr lang="en-US" sz="13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6518" y="3322331"/>
            <a:ext cx="13356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u="sng" dirty="0" smtClean="0">
                <a:solidFill>
                  <a:schemeClr val="accent5">
                    <a:lumMod val="50000"/>
                  </a:schemeClr>
                </a:solidFill>
              </a:rPr>
              <a:t>CAS-Midrange</a:t>
            </a:r>
            <a:endParaRPr lang="en-US" sz="13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45961" y="3331689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u="sng" dirty="0" smtClean="0">
                <a:solidFill>
                  <a:schemeClr val="accent5">
                    <a:lumMod val="50000"/>
                  </a:schemeClr>
                </a:solidFill>
              </a:rPr>
              <a:t>Cornerstone</a:t>
            </a:r>
            <a:endParaRPr lang="en-US" sz="13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52656" y="1237981"/>
            <a:ext cx="4389120" cy="365760"/>
            <a:chOff x="4253596" y="1076617"/>
            <a:chExt cx="4389120" cy="365760"/>
          </a:xfrm>
        </p:grpSpPr>
        <p:sp>
          <p:nvSpPr>
            <p:cNvPr id="5" name="Rectangle 4"/>
            <p:cNvSpPr/>
            <p:nvPr/>
          </p:nvSpPr>
          <p:spPr>
            <a:xfrm>
              <a:off x="4253596" y="1076617"/>
              <a:ext cx="4389120" cy="365760"/>
            </a:xfrm>
            <a:prstGeom prst="rect">
              <a:avLst/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342127" y="1115708"/>
              <a:ext cx="866605" cy="274320"/>
            </a:xfrm>
            <a:prstGeom prst="roundRect">
              <a:avLst>
                <a:gd name="adj" fmla="val 5366"/>
              </a:avLst>
            </a:prstGeom>
            <a:solidFill>
              <a:srgbClr val="9999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60960" rIns="457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400" b="1" kern="0" dirty="0" smtClean="0">
                  <a:solidFill>
                    <a:prstClr val="white"/>
                  </a:solidFill>
                </a:rPr>
                <a:t>MYCA</a:t>
              </a:r>
              <a:endParaRPr lang="en-US" sz="1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56061" y="1114686"/>
              <a:ext cx="866605" cy="274320"/>
            </a:xfrm>
            <a:prstGeom prst="roundRect">
              <a:avLst>
                <a:gd name="adj" fmla="val 5366"/>
              </a:avLst>
            </a:prstGeom>
            <a:solidFill>
              <a:srgbClr val="9999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60960" rIns="457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400" b="1" kern="0" dirty="0" smtClean="0">
                  <a:solidFill>
                    <a:prstClr val="white"/>
                  </a:solidFill>
                </a:rPr>
                <a:t>WSP</a:t>
              </a:r>
              <a:endParaRPr lang="en-US" sz="1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563117" y="1114686"/>
              <a:ext cx="866605" cy="274320"/>
            </a:xfrm>
            <a:prstGeom prst="roundRect">
              <a:avLst>
                <a:gd name="adj" fmla="val 5366"/>
              </a:avLst>
            </a:prstGeom>
            <a:solidFill>
              <a:srgbClr val="9999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60960" rIns="457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400" b="1" kern="0" dirty="0" smtClean="0">
                  <a:solidFill>
                    <a:prstClr val="white"/>
                  </a:solidFill>
                </a:rPr>
                <a:t>CSP</a:t>
              </a:r>
              <a:endParaRPr lang="en-US" sz="1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670173" y="1111103"/>
              <a:ext cx="866605" cy="274320"/>
            </a:xfrm>
            <a:prstGeom prst="roundRect">
              <a:avLst>
                <a:gd name="adj" fmla="val 5366"/>
              </a:avLst>
            </a:prstGeom>
            <a:solidFill>
              <a:srgbClr val="9999FF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60960" rIns="457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400" b="1" kern="0" dirty="0" smtClean="0">
                  <a:solidFill>
                    <a:prstClr val="white"/>
                  </a:solidFill>
                </a:rPr>
                <a:t>CLP</a:t>
              </a:r>
              <a:endParaRPr lang="en-US" sz="14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6616454" y="1602241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TextBox 48"/>
          <p:cNvSpPr txBox="1"/>
          <p:nvPr/>
        </p:nvSpPr>
        <p:spPr>
          <a:xfrm>
            <a:off x="2036388" y="1212532"/>
            <a:ext cx="2248230" cy="381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/>
              <a:t>Interfacing/Service request systems (illustrative)</a:t>
            </a:r>
            <a:endParaRPr lang="en-US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26501" y="1596412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49779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Capabilities deep dives</a:t>
            </a:r>
            <a:endParaRPr lang="en-US" dirty="0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AXP INTERNAL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2CB8B3-8EC8-4202-8839-126AFF753D2F}" type="datetime5">
              <a:rPr lang="en-US" smtClean="0">
                <a:solidFill>
                  <a:prstClr val="white"/>
                </a:solidFill>
              </a:rPr>
              <a:t>8-Sep-16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384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41902" y="1128907"/>
            <a:ext cx="9144000" cy="5120640"/>
          </a:xfrm>
          <a:prstGeom prst="roundRect">
            <a:avLst>
              <a:gd name="adj" fmla="val 2625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defTabSz="1219170">
              <a:defRPr/>
            </a:pPr>
            <a:endParaRPr lang="en-US" sz="933" b="1" kern="0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368597" y="0"/>
            <a:ext cx="11199284" cy="6575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 smtClean="0"/>
              <a:t>Based on evaluation, Most </a:t>
            </a:r>
            <a:r>
              <a:rPr lang="en-US" sz="2000" dirty="0"/>
              <a:t>Authorization capabilities </a:t>
            </a:r>
            <a:r>
              <a:rPr lang="en-US" sz="2000" dirty="0" smtClean="0"/>
              <a:t>were determined to be right </a:t>
            </a:r>
            <a:r>
              <a:rPr lang="en-US" sz="2000" dirty="0"/>
              <a:t>- </a:t>
            </a:r>
            <a:r>
              <a:rPr lang="en-US" sz="2000" dirty="0" err="1"/>
              <a:t>platformed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9695204" y="1128908"/>
            <a:ext cx="2103120" cy="5186165"/>
          </a:xfrm>
          <a:prstGeom prst="roundRect">
            <a:avLst>
              <a:gd name="adj" fmla="val 3742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defTabSz="1219170"/>
            <a:endParaRPr lang="en-US" sz="933" b="1" kern="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95597" y="3306655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One Exposure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967913" y="3534278"/>
            <a:ext cx="155448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Risk Model Simulation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976439" y="2599686"/>
            <a:ext cx="155448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Line Management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95597" y="2389861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Event Based Pseudo Authorization (RANTS)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030727" y="4402815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Reactive Servicing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95204" y="1128909"/>
            <a:ext cx="2103120" cy="2743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>
            <a:defPPr>
              <a:defRPr lang="en-US"/>
            </a:defPPr>
            <a:lvl1pPr algn="ctr" defTabSz="1219170">
              <a:defRPr sz="1400" b="1" kern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r>
              <a:rPr lang="en-US" dirty="0"/>
              <a:t>Cornerstone Ecosystem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030727" y="5329213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Risk Model Execution (Credit &amp; Fraud)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976439" y="3066982"/>
            <a:ext cx="155448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000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Over 30 day variable computation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030727" y="3939617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Authorization Reporting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554543" y="5792410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Payment Awareness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0209" y="238986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>
              <a:defRPr/>
            </a:pPr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Customer Authentication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33801" y="330930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Cash Withdrawal policy validation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72005" y="238986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Cryptographic Authentication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72005" y="3307789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Business Rules Enablement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0209" y="5143645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Proprietary Stand-In Authorizations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72005" y="2848825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Plastic Authentication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0209" y="2848825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Merchant Validation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433801" y="238986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Device Authentication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972005" y="5143645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 smtClean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Under </a:t>
            </a:r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30 day variable computation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898645" y="3765052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Limits Validation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10209" y="3307789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Merchant Risk Assessment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72005" y="4225717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Preferred Supplier List validations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83302" y="284958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Point of Compromise Evaluation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33801" y="3769021"/>
            <a:ext cx="1341120" cy="3604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Pre-Auth for Tokenization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0209" y="3766753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Negative Status for Stand-in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72005" y="468468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Transaction Logging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433801" y="468468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Partner On-Behalf-Of Service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030727" y="3476419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Event Notification (Account/Merchant)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030727" y="4866013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Inquiry Based Servicing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57591" y="3939618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Case Setup Triggers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57591" y="3476419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Account Usage </a:t>
            </a:r>
            <a:r>
              <a:rPr lang="en-US" sz="933" b="1" kern="0" dirty="0" smtClean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Validation (CIUMC)</a:t>
            </a:r>
            <a:endParaRPr lang="en-US" sz="933" b="1" kern="0" dirty="0">
              <a:solidFill>
                <a:srgbClr val="6D6E71">
                  <a:lumMod val="75000"/>
                </a:srgbClr>
              </a:solidFill>
              <a:cs typeface="Calibri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33775" y="2322626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ROC-to-Authorization Matching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10209" y="468468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Partner Stand-In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557591" y="5329213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Customer Password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557591" y="4402817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 smtClean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Standalone Address Matching</a:t>
            </a:r>
            <a:endParaRPr lang="en-US" sz="933" b="1" kern="0" dirty="0">
              <a:solidFill>
                <a:srgbClr val="6D6E71">
                  <a:lumMod val="75000"/>
                </a:srgbClr>
              </a:solidFill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33801" y="2849581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PIN Validation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5288" y="1464817"/>
            <a:ext cx="5918943" cy="80021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 defTabSz="1219170">
              <a:defRPr sz="1200" b="1" ker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sz="1800" dirty="0" smtClean="0"/>
              <a:t>Core Authorization</a:t>
            </a:r>
          </a:p>
          <a:p>
            <a:endParaRPr lang="en-US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(will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continue to be hosted on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TPF)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557591" y="2322626"/>
            <a:ext cx="134112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Merchant Clearing and Settlement (ATM)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557591" y="4866016"/>
            <a:ext cx="1344168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Outbound Notification Arbitration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33801" y="4223449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Auth. Message Routing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972005" y="3766753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Dynamic Line Adjustment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10209" y="4225717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Balance Transfer Authorizations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433801" y="5142889"/>
            <a:ext cx="1344168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933" b="1" kern="0" dirty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Pending Auth. Decisions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433724" y="1399741"/>
            <a:ext cx="0" cy="484632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546" y="1128907"/>
            <a:ext cx="9144000" cy="2743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bg1"/>
                </a:solidFill>
                <a:cs typeface="Arial" pitchFamily="34" charset="0"/>
              </a:rPr>
              <a:t>CAS Ecosystem (TPF, Midrange, MVS)</a:t>
            </a:r>
            <a:endParaRPr lang="en-US" sz="14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67913" y="4001574"/>
            <a:ext cx="155448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 defTabSz="1219170" eaLnBrk="0" hangingPunct="0"/>
            <a:r>
              <a:rPr lang="en-US" sz="1000" b="1" kern="0" dirty="0" smtClean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External Data Collection (</a:t>
            </a:r>
            <a:r>
              <a:rPr lang="en-US" sz="1000" b="1" kern="0" dirty="0" err="1" smtClean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Yodlee</a:t>
            </a:r>
            <a:r>
              <a:rPr lang="en-US" sz="1000" b="1" kern="0" dirty="0" smtClean="0">
                <a:solidFill>
                  <a:srgbClr val="6D6E71">
                    <a:lumMod val="75000"/>
                  </a:srgbClr>
                </a:solidFill>
                <a:cs typeface="Calibri" pitchFamily="34" charset="0"/>
              </a:rPr>
              <a:t>)</a:t>
            </a:r>
            <a:endParaRPr lang="en-US" sz="1000" b="1" kern="0" dirty="0">
              <a:solidFill>
                <a:srgbClr val="6D6E71">
                  <a:lumMod val="75000"/>
                </a:srgbClr>
              </a:solidFill>
              <a:cs typeface="Calibri" pitchFamily="34" charset="0"/>
            </a:endParaRPr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AXP INTERNAL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84B849-0ABD-491B-B5C5-CF4AB6D1CB93}" type="datetime5">
              <a:rPr lang="en-US" smtClean="0"/>
              <a:t>8-Sep-16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BE6A94-791A-44FC-9A61-072BAB79D5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07110" y="1464817"/>
            <a:ext cx="2889193" cy="80021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 defTabSz="1219170">
              <a:defRPr sz="1200" b="1" ker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sz="1800" dirty="0" smtClean="0"/>
              <a:t>Supporting Functions </a:t>
            </a: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(capabilities on migration path to CAS – M from CAS – MVS) 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8720" y="2846690"/>
            <a:ext cx="2840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4D4F53">
                    <a:lumMod val="50000"/>
                  </a:srgbClr>
                </a:solidFill>
              </a:rPr>
              <a:t>(Capabilities evaluated for </a:t>
            </a:r>
            <a:r>
              <a:rPr lang="en-US" sz="1400" b="1" dirty="0">
                <a:solidFill>
                  <a:srgbClr val="4D4F53">
                    <a:lumMod val="50000"/>
                  </a:srgbClr>
                </a:solidFill>
              </a:rPr>
              <a:t>re-hosting </a:t>
            </a:r>
            <a:r>
              <a:rPr lang="en-US" sz="1400" b="1" dirty="0" smtClean="0">
                <a:solidFill>
                  <a:srgbClr val="4D4F53">
                    <a:lumMod val="50000"/>
                  </a:srgbClr>
                </a:solidFill>
              </a:rPr>
              <a:t>on other platforms)</a:t>
            </a:r>
            <a:endParaRPr lang="en-US" sz="1400" b="1" dirty="0">
              <a:solidFill>
                <a:srgbClr val="4D4F53">
                  <a:lumMod val="50000"/>
                </a:srgb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48423" y="1494170"/>
            <a:ext cx="19703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4D4F53">
                    <a:lumMod val="50000"/>
                  </a:srgbClr>
                </a:solidFill>
              </a:rPr>
              <a:t>(Capabilities on migration path to Cornerstone Ecosystem)</a:t>
            </a:r>
            <a:endParaRPr lang="en-US" sz="1400" b="1" dirty="0">
              <a:solidFill>
                <a:srgbClr val="4D4F53">
                  <a:lumMod val="50000"/>
                </a:srgbClr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433724" y="2825658"/>
            <a:ext cx="301752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51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_TEMPLATE_on-screen_and_printing">
  <a:themeElements>
    <a:clrScheme name="Custom 118">
      <a:dk1>
        <a:srgbClr val="002663"/>
      </a:dk1>
      <a:lt1>
        <a:sysClr val="window" lastClr="FFFFFF"/>
      </a:lt1>
      <a:dk2>
        <a:srgbClr val="77216F"/>
      </a:dk2>
      <a:lt2>
        <a:srgbClr val="009BBB"/>
      </a:lt2>
      <a:accent1>
        <a:srgbClr val="ED5929"/>
      </a:accent1>
      <a:accent2>
        <a:srgbClr val="3F9C35"/>
      </a:accent2>
      <a:accent3>
        <a:srgbClr val="F2AF00"/>
      </a:accent3>
      <a:accent4>
        <a:srgbClr val="35C4B5"/>
      </a:accent4>
      <a:accent5>
        <a:srgbClr val="4D4F53"/>
      </a:accent5>
      <a:accent6>
        <a:srgbClr val="ADAFAF"/>
      </a:accent6>
      <a:hlink>
        <a:srgbClr val="009BBB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0000"/>
            <a:lumOff val="10000"/>
          </a:schemeClr>
        </a:solidFill>
        <a:ln>
          <a:solidFill>
            <a:schemeClr val="tx1">
              <a:lumMod val="90000"/>
              <a:lumOff val="10000"/>
            </a:schemeClr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20134</TotalTime>
  <Words>2791</Words>
  <Application>Microsoft Office PowerPoint</Application>
  <PresentationFormat>Custom</PresentationFormat>
  <Paragraphs>493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TECHNOLOGY_TEMPLATE_on-screen_and_printing</vt:lpstr>
      <vt:lpstr>Amex – Next Gen Authorization Blueprint</vt:lpstr>
      <vt:lpstr>PowerPoint Presentation</vt:lpstr>
      <vt:lpstr>PowerPoint Presentation</vt:lpstr>
      <vt:lpstr>We assessed solutions leveraged by the industry for authorizations and high volume transaction processing</vt:lpstr>
      <vt:lpstr>we aligned on six core principles to guide our decisions</vt:lpstr>
      <vt:lpstr>Based on discussions with partners, industry insights and guiding principles we arrived at four key recommendations</vt:lpstr>
      <vt:lpstr>In the POA, each platform will play a definitive role in the authorization ecosystem</vt:lpstr>
      <vt:lpstr>Capabilities deep dives</vt:lpstr>
      <vt:lpstr>Based on evaluation, Most Authorization capabilities were determined to be right - platformed</vt:lpstr>
      <vt:lpstr>Capabilities were evaluated for expected business benefit from migration and scored against the guardrails of our simple, lean EVALUATION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Infosys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the CAS PLATFORMS</dc:title>
  <dc:creator>Ashwin Balakrishna Shibaruraya</dc:creator>
  <cp:lastModifiedBy>User</cp:lastModifiedBy>
  <cp:revision>1061</cp:revision>
  <dcterms:created xsi:type="dcterms:W3CDTF">2016-04-29T00:29:21Z</dcterms:created>
  <dcterms:modified xsi:type="dcterms:W3CDTF">2016-09-08T11:40:07Z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Amy Heydon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Manishi Varma</vt:lpwstr>
  </property>
</Properties>
</file>