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3.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15.xml" ContentType="application/vnd.openxmlformats-officedocument.presentationml.slide+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notesSlides/notesSlide5.xml" ContentType="application/vnd.openxmlformats-officedocument.presentationml.notesSlide+xml"/>
  <Override PartName="/ppt/slideLayouts/slideLayout3.xml" ContentType="application/vnd.openxmlformats-officedocument.presentationml.slideLayout+xml"/>
  <Override PartName="/ppt/notesSlides/notesSlide6.xml" ContentType="application/vnd.openxmlformats-officedocument.presentationml.notes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87" r:id="rId2"/>
    <p:sldId id="256" r:id="rId3"/>
    <p:sldId id="258" r:id="rId4"/>
    <p:sldId id="259" r:id="rId5"/>
    <p:sldId id="278" r:id="rId6"/>
    <p:sldId id="260" r:id="rId7"/>
    <p:sldId id="262" r:id="rId8"/>
    <p:sldId id="280" r:id="rId9"/>
    <p:sldId id="279" r:id="rId10"/>
    <p:sldId id="288" r:id="rId11"/>
    <p:sldId id="290" r:id="rId12"/>
    <p:sldId id="292" r:id="rId13"/>
    <p:sldId id="293" r:id="rId14"/>
    <p:sldId id="294" r:id="rId15"/>
    <p:sldId id="296"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000099"/>
    <a:srgbClr val="FFFFFF"/>
    <a:srgbClr val="DDDDDD"/>
    <a:srgbClr val="FF0000"/>
    <a:srgbClr val="00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70" autoAdjust="0"/>
    <p:restoredTop sz="93449" autoAdjust="0"/>
  </p:normalViewPr>
  <p:slideViewPr>
    <p:cSldViewPr>
      <p:cViewPr varScale="1">
        <p:scale>
          <a:sx n="68" d="100"/>
          <a:sy n="68" d="100"/>
        </p:scale>
        <p:origin x="-123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pitchFamily="34" charset="0"/>
                <a:cs typeface="Arial" pitchFamily="34"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pitchFamily="34" charset="0"/>
                <a:cs typeface="Arial" pitchFamily="34" charset="0"/>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pitchFamily="34" charset="0"/>
                <a:cs typeface="Arial"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pitchFamily="34" charset="0"/>
                <a:cs typeface="Arial" pitchFamily="34" charset="0"/>
              </a:defRPr>
            </a:lvl1pPr>
          </a:lstStyle>
          <a:p>
            <a:pPr>
              <a:defRPr/>
            </a:pPr>
            <a:fld id="{9DA39365-9B86-41C4-BD08-116FEBB620F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BA9EED80-B9AA-4058-BEFC-ABE808F04039}" type="slidenum">
              <a:rPr lang="en-US">
                <a:latin typeface="Arial" charset="0"/>
                <a:cs typeface="Arial" charset="0"/>
              </a:rPr>
              <a:pPr/>
              <a:t>2</a:t>
            </a:fld>
            <a:endParaRPr lang="en-US">
              <a:latin typeface="Arial" charset="0"/>
              <a:cs typeface="Arial"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pPr eaLnBrk="1" hangingPunct="1"/>
            <a:r>
              <a:rPr lang="en-US" smtClean="0">
                <a:latin typeface="Arial" charset="0"/>
                <a:cs typeface="Arial" charset="0"/>
              </a:rPr>
              <a:t>Need to solidify agenda</a:t>
            </a:r>
          </a:p>
          <a:p>
            <a:pPr eaLnBrk="1" hangingPunct="1"/>
            <a:r>
              <a:rPr lang="en-US" smtClean="0">
                <a:latin typeface="Arial" charset="0"/>
                <a:cs typeface="Arial" charset="0"/>
              </a:rPr>
              <a:t>Following pages should be titled the same as the agenda</a:t>
            </a:r>
          </a:p>
          <a:p>
            <a:pPr eaLnBrk="1" hangingPunct="1"/>
            <a:endParaRPr lang="en-US" smtClean="0">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479FF442-6DDA-458F-BA46-16C6534071C6}" type="slidenum">
              <a:rPr lang="en-US">
                <a:latin typeface="Arial" charset="0"/>
                <a:cs typeface="Arial" charset="0"/>
              </a:rPr>
              <a:pPr/>
              <a:t>3</a:t>
            </a:fld>
            <a:endParaRPr lang="en-US">
              <a:latin typeface="Arial" charset="0"/>
              <a:cs typeface="Arial" charset="0"/>
            </a:endParaRPr>
          </a:p>
        </p:txBody>
      </p:sp>
      <p:sp>
        <p:nvSpPr>
          <p:cNvPr id="14339" name="Rectangle 2"/>
          <p:cNvSpPr>
            <a:spLocks noGrp="1" noRot="1" noChangeAspect="1" noChangeArrowheads="1" noTextEdit="1"/>
          </p:cNvSpPr>
          <p:nvPr>
            <p:ph type="sldImg"/>
          </p:nvPr>
        </p:nvSpPr>
        <p:spPr>
          <a:xfrm>
            <a:off x="1162050" y="679450"/>
            <a:ext cx="4533900" cy="3400425"/>
          </a:xfrm>
          <a:ln/>
        </p:spPr>
      </p:sp>
      <p:sp>
        <p:nvSpPr>
          <p:cNvPr id="14340" name="Rectangle 3"/>
          <p:cNvSpPr>
            <a:spLocks noGrp="1" noChangeArrowheads="1"/>
          </p:cNvSpPr>
          <p:nvPr>
            <p:ph type="body" idx="1"/>
          </p:nvPr>
        </p:nvSpPr>
        <p:spPr>
          <a:xfrm>
            <a:off x="914400" y="4308475"/>
            <a:ext cx="5029200" cy="4156075"/>
          </a:xfrm>
          <a:noFill/>
          <a:ln/>
        </p:spPr>
        <p:txBody>
          <a:bodyPr/>
          <a:lstStyle/>
          <a:p>
            <a:pPr eaLnBrk="1" hangingPunct="1"/>
            <a:r>
              <a:rPr lang="en-US" smtClean="0">
                <a:latin typeface="Arial" charset="0"/>
                <a:cs typeface="Arial" charset="0"/>
              </a:rPr>
              <a:t>WOW!!!!</a:t>
            </a:r>
          </a:p>
          <a:p>
            <a:pPr eaLnBrk="1" hangingPunct="1"/>
            <a:r>
              <a:rPr lang="en-US" smtClean="0">
                <a:latin typeface="Arial" charset="0"/>
                <a:cs typeface="Arial" charset="0"/>
              </a:rPr>
              <a:t>Very overwhelming</a:t>
            </a:r>
          </a:p>
          <a:p>
            <a:pPr eaLnBrk="1" hangingPunct="1"/>
            <a:r>
              <a:rPr lang="en-US" smtClean="0">
                <a:latin typeface="Arial" charset="0"/>
                <a:cs typeface="Arial" charset="0"/>
              </a:rPr>
              <a:t>How an we skinny this down</a:t>
            </a:r>
          </a:p>
          <a:p>
            <a:pPr eaLnBrk="1" hangingPunct="1"/>
            <a:r>
              <a:rPr lang="en-US" smtClean="0">
                <a:latin typeface="Arial" charset="0"/>
                <a:cs typeface="Arial" charset="0"/>
              </a:rPr>
              <a:t>RED = GNS (focus of meeting – but entire diagram shows entire team)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7F0E1C56-6310-42F4-9A21-056991A9F367}" type="slidenum">
              <a:rPr lang="en-US">
                <a:latin typeface="Arial" charset="0"/>
                <a:cs typeface="Arial" charset="0"/>
              </a:rPr>
              <a:pPr/>
              <a:t>4</a:t>
            </a:fld>
            <a:endParaRPr lang="en-US">
              <a:latin typeface="Arial" charset="0"/>
              <a:cs typeface="Arial"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xfrm>
            <a:off x="914400" y="4343400"/>
            <a:ext cx="5029200" cy="4114800"/>
          </a:xfrm>
          <a:noFill/>
          <a:ln/>
        </p:spPr>
        <p:txBody>
          <a:bodyPr/>
          <a:lstStyle/>
          <a:p>
            <a:pPr eaLnBrk="1" hangingPunct="1"/>
            <a:r>
              <a:rPr lang="en-US" smtClean="0">
                <a:latin typeface="Arial" charset="0"/>
                <a:cs typeface="Arial" charset="0"/>
              </a:rPr>
              <a:t>Looks like a lot of this text can be talking points……..</a:t>
            </a:r>
          </a:p>
          <a:p>
            <a:pPr eaLnBrk="1" hangingPunct="1"/>
            <a:r>
              <a:rPr lang="en-US" smtClean="0">
                <a:latin typeface="Arial" charset="0"/>
                <a:cs typeface="Arial" charset="0"/>
              </a:rPr>
              <a:t>Lots of arrows – can we make this more of a “big picture” with some more detail?</a:t>
            </a:r>
          </a:p>
          <a:p>
            <a:pPr eaLnBrk="1" hangingPunct="1"/>
            <a:endParaRPr lang="en-US" smtClean="0">
              <a:latin typeface="Arial" charset="0"/>
              <a:cs typeface="Arial" charset="0"/>
            </a:endParaRPr>
          </a:p>
          <a:p>
            <a:pPr eaLnBrk="1" hangingPunct="1"/>
            <a:r>
              <a:rPr lang="en-US" sz="400" smtClean="0">
                <a:latin typeface="Arial" charset="0"/>
                <a:cs typeface="Arial" charset="0"/>
              </a:rPr>
              <a:t>This flow diagram illustrates the flow of information from Cardholder at the Point-of-Sale (POS), through the Acquiring Partner (Merchant/Third Party) to the American Express Authorization Network.  </a:t>
            </a:r>
            <a:br>
              <a:rPr lang="en-US" sz="400" smtClean="0">
                <a:latin typeface="Arial" charset="0"/>
                <a:cs typeface="Arial" charset="0"/>
              </a:rPr>
            </a:br>
            <a:r>
              <a:rPr lang="en-US" sz="400" smtClean="0">
                <a:latin typeface="Arial" charset="0"/>
                <a:cs typeface="Arial" charset="0"/>
              </a:rPr>
              <a:t/>
            </a:r>
            <a:br>
              <a:rPr lang="en-US" sz="400" smtClean="0">
                <a:latin typeface="Arial" charset="0"/>
                <a:cs typeface="Arial" charset="0"/>
              </a:rPr>
            </a:br>
            <a:r>
              <a:rPr lang="en-US" sz="400" smtClean="0">
                <a:latin typeface="Arial" charset="0"/>
                <a:cs typeface="Arial" charset="0"/>
              </a:rPr>
              <a:t>The Authorization Request will then be routed to the Card Issuer Authorization System (i.e., Authorize a Charge for Amex Proprietary, Other Company (OCAV)/ Global Network Services (GNS) / Stored Value (SVCAP/EFD)) for Risk Analysis, and the Authorization Response returned to the POS origin.  </a:t>
            </a:r>
            <a:br>
              <a:rPr lang="en-US" sz="400" smtClean="0">
                <a:latin typeface="Arial" charset="0"/>
                <a:cs typeface="Arial" charset="0"/>
              </a:rPr>
            </a:br>
            <a:r>
              <a:rPr lang="en-US" sz="400" smtClean="0">
                <a:latin typeface="Arial" charset="0"/>
                <a:cs typeface="Arial" charset="0"/>
              </a:rPr>
              <a:t/>
            </a:r>
            <a:br>
              <a:rPr lang="en-US" sz="400" smtClean="0">
                <a:latin typeface="Arial" charset="0"/>
                <a:cs typeface="Arial" charset="0"/>
              </a:rPr>
            </a:br>
            <a:r>
              <a:rPr lang="en-US" sz="400" smtClean="0">
                <a:latin typeface="Arial" charset="0"/>
                <a:cs typeface="Arial" charset="0"/>
              </a:rPr>
              <a:t>Business Supporting Activities  (Reporting, Fee Assessment, Card Holder Status) are also represented.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EBBF7FDC-78BC-4910-BA02-AC2713347A4D}" type="slidenum">
              <a:rPr lang="en-US">
                <a:latin typeface="Arial" charset="0"/>
                <a:cs typeface="Arial" charset="0"/>
              </a:rPr>
              <a:pPr/>
              <a:t>6</a:t>
            </a:fld>
            <a:endParaRPr lang="en-US">
              <a:latin typeface="Arial" charset="0"/>
              <a:cs typeface="Arial"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DA39365-9B86-41C4-BD08-116FEBB620F1}" type="slidenum">
              <a:rPr lang="en-US" smtClean="0"/>
              <a:pPr>
                <a:defRPr/>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 The Canada prepaid card was originally</a:t>
            </a:r>
            <a:r>
              <a:rPr lang="en-US" baseline="0" dirty="0" smtClean="0"/>
              <a:t> issued with the restriction that it could only be used within Canada.  This was the first time that Links needed to implement a means of denying transactions that were not in Canadian currency.</a:t>
            </a:r>
          </a:p>
          <a:p>
            <a:pPr>
              <a:buFontTx/>
              <a:buNone/>
            </a:pPr>
            <a:r>
              <a:rPr lang="en-US" baseline="0" dirty="0" smtClean="0"/>
              <a:t>- The PDAC project implemented the ability for the Links prepaid code to access a subset of DAC rules that are specific to prepaid transaction.  It also did some pre-verification of the SE number and the CSC value.  Recommendations of approve or deny based on that verification and / or the PDAC analysis are passed to FIS for their direction / consideration.  The successful completion of this project gave the Global Prepaid Risk team a major boost for fraud prevention.</a:t>
            </a:r>
            <a:endParaRPr lang="en-US" dirty="0" smtClean="0"/>
          </a:p>
          <a:p>
            <a:r>
              <a:rPr lang="en-US" dirty="0" smtClean="0"/>
              <a:t>- The spin-off of the</a:t>
            </a:r>
            <a:r>
              <a:rPr lang="en-US" baseline="0" dirty="0" smtClean="0"/>
              <a:t> AEIS cards created a new opportunity and revenue stream.  </a:t>
            </a:r>
            <a:r>
              <a:rPr lang="en-US" dirty="0" smtClean="0"/>
              <a:t> </a:t>
            </a:r>
            <a:r>
              <a:rPr lang="en-US" dirty="0" err="1" smtClean="0"/>
              <a:t>InteliSpend</a:t>
            </a:r>
            <a:r>
              <a:rPr lang="en-US" dirty="0" smtClean="0"/>
              <a:t> and their chosen processing partner decided to implement with Amex as a GNS vendor, not a prepaid vendor like FIS.  It</a:t>
            </a:r>
            <a:r>
              <a:rPr lang="en-US" baseline="0" dirty="0" smtClean="0"/>
              <a:t> was directly because of this that CAS and GNS were able to work together to implement the basic prepaid functionality into the Links GNS code.  Now new and existing GNS partners wishing to issue Amex co-branded prepaid cards have the means to do so.</a:t>
            </a:r>
            <a:endParaRPr lang="en-US" dirty="0"/>
          </a:p>
        </p:txBody>
      </p:sp>
      <p:sp>
        <p:nvSpPr>
          <p:cNvPr id="4" name="Slide Number Placeholder 3"/>
          <p:cNvSpPr>
            <a:spLocks noGrp="1"/>
          </p:cNvSpPr>
          <p:nvPr>
            <p:ph type="sldNum" sz="quarter" idx="10"/>
          </p:nvPr>
        </p:nvSpPr>
        <p:spPr/>
        <p:txBody>
          <a:bodyPr/>
          <a:lstStyle/>
          <a:p>
            <a:fld id="{F5C214A6-2140-4986-96E8-7222E2A5B313}"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Tx/>
              <a:buNone/>
            </a:pPr>
            <a:r>
              <a:rPr lang="en-US" dirty="0" smtClean="0"/>
              <a:t>- MIVR is a unique reversal</a:t>
            </a:r>
            <a:r>
              <a:rPr lang="en-US" baseline="0" dirty="0" smtClean="0"/>
              <a:t> in that while it is still considered an advice message, they are processed as real-time transactions.</a:t>
            </a:r>
            <a:endParaRPr lang="en-US" dirty="0" smtClean="0"/>
          </a:p>
          <a:p>
            <a:pPr>
              <a:buFontTx/>
              <a:buNone/>
            </a:pPr>
            <a:r>
              <a:rPr lang="en-US" dirty="0" smtClean="0"/>
              <a:t>- PASS cards can be used</a:t>
            </a:r>
            <a:r>
              <a:rPr lang="en-US" baseline="0" dirty="0" smtClean="0"/>
              <a:t> like any prepaid card except that they are age restricted, e.g. for teenagers only.  These cards can also be used at ATMs and </a:t>
            </a:r>
            <a:r>
              <a:rPr lang="en-US" baseline="0" dirty="0" err="1" smtClean="0"/>
              <a:t>internationallly</a:t>
            </a:r>
            <a:r>
              <a:rPr lang="en-US" baseline="0" dirty="0" smtClean="0"/>
              <a:t>.</a:t>
            </a:r>
          </a:p>
          <a:p>
            <a:pPr>
              <a:buFontTx/>
              <a:buNone/>
            </a:pPr>
            <a:r>
              <a:rPr lang="en-US" baseline="0" dirty="0" smtClean="0"/>
              <a:t>- The Australia Travel card presented Links with an unique issue.  Similar to the Canada prepaid card, the Australia Travel card had a usage restriction.  However, where the Canada card could only be used in Canada, the Australia Travel card could NOT be used in Australia.  Links devised a solution by expanding a TMS table used solely to support prepaid cards.  Now with a simple update to this TMS table, we can allow or disallow the currencies that a prepaid card can be redeemed in.  We have been able to use this feature in all of the subsequent travel card projects with the exception of the AAA / Amex travel card which does not have any currency restrictions.</a:t>
            </a:r>
          </a:p>
          <a:p>
            <a:pPr>
              <a:buFontTx/>
              <a:buNone/>
            </a:pPr>
            <a:r>
              <a:rPr lang="en-US" baseline="0" dirty="0" smtClean="0"/>
              <a:t>- The travel cards are sold in USD, EUR or GBP only and are high value cards.  They are sold in pairs, one active and one dormant.  That way if the traveler finds this card is lost or stolen, he can call a CSR who will deactivate the first card so that it can not longer be used and active the dormant card so the traveler can continue to access his funds.</a:t>
            </a:r>
          </a:p>
          <a:p>
            <a:pPr>
              <a:buFontTx/>
              <a:buNone/>
            </a:pPr>
            <a:r>
              <a:rPr lang="en-US" baseline="0" dirty="0" smtClean="0"/>
              <a:t>- A modification was made so that the Canada prepaid card could be used in the US as well as Canada.</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The Sprint consume incentive card will be the first Amex rebate card.</a:t>
            </a:r>
          </a:p>
          <a:p>
            <a:pPr>
              <a:buFontTx/>
              <a:buNone/>
            </a:pPr>
            <a:r>
              <a:rPr lang="en-US" baseline="0" dirty="0" smtClean="0"/>
              <a:t>- The Amex prepaid has all of the capabilities of the PASS card but does not have an age restriction.</a:t>
            </a:r>
          </a:p>
          <a:p>
            <a:pPr>
              <a:buFontTx/>
              <a:buNone/>
            </a:pPr>
            <a:r>
              <a:rPr lang="en-US" baseline="0" dirty="0" smtClean="0"/>
              <a:t>- The US Student ID card is reloadable and can have any student load funds loaded to this card.  While many existing student IDs can do that today, those cards can only be used on that campus.  This new ID can be used as a regular prepaid card.  While some parents may worry about where </a:t>
            </a:r>
            <a:r>
              <a:rPr lang="en-US" baseline="0" dirty="0" err="1" smtClean="0"/>
              <a:t>Jr</a:t>
            </a:r>
            <a:r>
              <a:rPr lang="en-US" baseline="0" dirty="0" smtClean="0"/>
              <a:t> will be using it, they can have some peace of mind. Transactions for these card will be rejected if they are used at specific businesses, e.g. liquor stores, casinos, etc.</a:t>
            </a:r>
          </a:p>
          <a:p>
            <a:pPr>
              <a:buFontTx/>
              <a:buNone/>
            </a:pPr>
            <a:r>
              <a:rPr lang="en-US" baseline="0" dirty="0" smtClean="0"/>
              <a:t>- The India gift card product is unique in that it is being created to b sold in bulk, much like the Sales Person Incentive Cards.</a:t>
            </a:r>
          </a:p>
        </p:txBody>
      </p:sp>
      <p:sp>
        <p:nvSpPr>
          <p:cNvPr id="4" name="Slide Number Placeholder 3"/>
          <p:cNvSpPr>
            <a:spLocks noGrp="1"/>
          </p:cNvSpPr>
          <p:nvPr>
            <p:ph type="sldNum" sz="quarter" idx="10"/>
          </p:nvPr>
        </p:nvSpPr>
        <p:spPr/>
        <p:txBody>
          <a:bodyPr/>
          <a:lstStyle/>
          <a:p>
            <a:fld id="{F5C214A6-2140-4986-96E8-7222E2A5B313}"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Tx/>
              <a:buNone/>
            </a:pPr>
            <a:r>
              <a:rPr lang="en-US" dirty="0" smtClean="0"/>
              <a:t>- - With the ACCUMs</a:t>
            </a:r>
            <a:r>
              <a:rPr lang="en-US" baseline="0" dirty="0" smtClean="0"/>
              <a:t> Global Payments Options – Risk will be able to detect fraud by the number and types of transactions.  </a:t>
            </a:r>
            <a:r>
              <a:rPr lang="en-US" baseline="0" dirty="0" err="1" smtClean="0"/>
              <a:t>ACCUMing</a:t>
            </a:r>
            <a:r>
              <a:rPr lang="en-US" baseline="0" dirty="0" smtClean="0"/>
              <a:t> will be done only for relationship cards.</a:t>
            </a:r>
          </a:p>
          <a:p>
            <a:pPr>
              <a:buFontTx/>
              <a:buNone/>
            </a:pPr>
            <a:r>
              <a:rPr lang="en-US" dirty="0" smtClean="0"/>
              <a:t>- Currently CAS does</a:t>
            </a:r>
            <a:r>
              <a:rPr lang="en-US" baseline="0" dirty="0" smtClean="0"/>
              <a:t> not have the capability of </a:t>
            </a:r>
            <a:r>
              <a:rPr lang="en-US" baseline="0" dirty="0" err="1" smtClean="0"/>
              <a:t>decisioning</a:t>
            </a:r>
            <a:r>
              <a:rPr lang="en-US" baseline="0" dirty="0" smtClean="0"/>
              <a:t> GNS transactions during stand in outside of a few parameters.  By adding a balance database by card, CAS will have better capability to approve or deny transaction.</a:t>
            </a:r>
            <a:endParaRPr lang="en-US" dirty="0" smtClean="0"/>
          </a:p>
          <a:p>
            <a:pPr>
              <a:buFontTx/>
              <a:buNone/>
            </a:pPr>
            <a:endParaRPr lang="en-US" baseline="0" dirty="0" smtClean="0"/>
          </a:p>
        </p:txBody>
      </p:sp>
      <p:sp>
        <p:nvSpPr>
          <p:cNvPr id="4" name="Slide Number Placeholder 3"/>
          <p:cNvSpPr>
            <a:spLocks noGrp="1"/>
          </p:cNvSpPr>
          <p:nvPr>
            <p:ph type="sldNum" sz="quarter" idx="10"/>
          </p:nvPr>
        </p:nvSpPr>
        <p:spPr/>
        <p:txBody>
          <a:bodyPr/>
          <a:lstStyle/>
          <a:p>
            <a:fld id="{F5C214A6-2140-4986-96E8-7222E2A5B313}"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Please</a:t>
            </a:r>
            <a:r>
              <a:rPr lang="en-US" baseline="0" dirty="0" smtClean="0"/>
              <a:t> add some Access Code notes!</a:t>
            </a:r>
            <a:endParaRPr lang="en-US" dirty="0"/>
          </a:p>
        </p:txBody>
      </p:sp>
      <p:sp>
        <p:nvSpPr>
          <p:cNvPr id="4" name="Slide Number Placeholder 3"/>
          <p:cNvSpPr>
            <a:spLocks noGrp="1"/>
          </p:cNvSpPr>
          <p:nvPr>
            <p:ph type="sldNum" sz="quarter" idx="10"/>
          </p:nvPr>
        </p:nvSpPr>
        <p:spPr/>
        <p:txBody>
          <a:bodyPr/>
          <a:lstStyle/>
          <a:p>
            <a:pPr>
              <a:defRPr/>
            </a:pPr>
            <a:fld id="{9DA39365-9B86-41C4-BD08-116FEBB620F1}" type="slidenum">
              <a:rPr lang="en-US" smtClean="0"/>
              <a:pPr>
                <a:defRPr/>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1594424-2FEA-40AA-8FFB-FC1048478B1D}" type="datetime1">
              <a:rPr lang="en-US" smtClean="0"/>
              <a:pPr>
                <a:defRPr/>
              </a:pPr>
              <a:t>6/29/2011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ANR/Links Overview</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A1C917A-F065-42AD-BE2E-248FA59C056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B5022C56-CA61-4F1F-9682-73F81622A79D}" type="datetime1">
              <a:rPr lang="en-US" smtClean="0"/>
              <a:pPr>
                <a:defRPr/>
              </a:pPr>
              <a:t>6/29/2011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ANR/Links Overview</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07FC40-BEE9-4B9F-9CDE-6DB93C69B97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ABF8B8CD-AA5C-4140-AC7F-371A38DB2152}" type="datetime1">
              <a:rPr lang="en-US" smtClean="0"/>
              <a:pPr>
                <a:defRPr/>
              </a:pPr>
              <a:t>6/29/2011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ANR/Links Overview</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220ACDB-E834-44D0-8428-C8CCEA83F3F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649F49B2-11D1-43C6-9690-5E95DCE8ADFE}" type="datetime1">
              <a:rPr lang="en-US" smtClean="0"/>
              <a:pPr>
                <a:defRPr/>
              </a:pPr>
              <a:t>6/29/2011</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ANR/Links Overview</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1A89762-D74A-4575-9FA2-3B482C2D321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BE8F8762-B4B0-4122-909D-7415B3474FF7}" type="datetime1">
              <a:rPr lang="en-US" smtClean="0"/>
              <a:pPr>
                <a:defRPr/>
              </a:pPr>
              <a:t>6/29/2011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ANR/Links Overview</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18D1CE7-0748-4C3E-9049-EBB5DAE1D78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050EE267-4C40-434D-AF05-E63E6A8AB510}" type="datetime1">
              <a:rPr lang="en-US" smtClean="0"/>
              <a:pPr>
                <a:defRPr/>
              </a:pPr>
              <a:t>6/29/2011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ANR/Links Overview</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89B6628-4D3A-44A6-AAF8-AB2BC4081DD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BA44EFE7-4D5C-4DD0-BF5C-EE1B1615E176}" type="datetime1">
              <a:rPr lang="en-US" smtClean="0"/>
              <a:pPr>
                <a:defRPr/>
              </a:pPr>
              <a:t>6/29/2011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ANR/Links Overview</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A87AEEE-C51A-438A-9886-6A6C02C7D10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80A320E9-C7ED-44D8-AB39-F3F51218B91E}" type="datetime1">
              <a:rPr lang="en-US" smtClean="0"/>
              <a:pPr>
                <a:defRPr/>
              </a:pPr>
              <a:t>6/29/2011</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ANR/Links Overview</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242EDD4-427A-4FAF-AAD2-29A9FBACB68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53D112CD-0387-474C-B7C8-575D034B6A43}" type="datetime1">
              <a:rPr lang="en-US" smtClean="0"/>
              <a:pPr>
                <a:defRPr/>
              </a:pPr>
              <a:t>6/29/2011</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ANR/Links Overview</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7F1FBEF-231C-4B5E-8827-51D29116B0A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082B177-333C-4FAF-A663-45213194725F}" type="datetime1">
              <a:rPr lang="en-US" smtClean="0"/>
              <a:pPr>
                <a:defRPr/>
              </a:pPr>
              <a:t>6/29/2011</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ANR/Links Overview</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F56EF1F-C98D-488F-AD57-0C90CBC9CBF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4695D90C-A500-4A6A-89B1-1426F3CBC0BA}" type="datetime1">
              <a:rPr lang="en-US" smtClean="0"/>
              <a:pPr>
                <a:defRPr/>
              </a:pPr>
              <a:t>6/29/2011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ANR/Links Overview</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4E35DE8-43F2-4617-BF34-EFF51FA3D96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761E5100-00AE-4324-8ECA-B7AAA45892CA}" type="datetime1">
              <a:rPr lang="en-US" smtClean="0"/>
              <a:pPr>
                <a:defRPr/>
              </a:pPr>
              <a:t>6/29/2011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ANR/Links Overview</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8278EA7-3B48-4369-8CFE-821FD1E4C72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smtClean="0">
                <a:latin typeface="Arial" pitchFamily="34" charset="0"/>
                <a:cs typeface="Arial" pitchFamily="34" charset="0"/>
              </a:defRPr>
            </a:lvl1pPr>
          </a:lstStyle>
          <a:p>
            <a:pPr>
              <a:defRPr/>
            </a:pPr>
            <a:fld id="{3C3A2348-FEBC-42E8-88E9-ADFC1212A5D4}" type="datetime1">
              <a:rPr lang="en-US" smtClean="0"/>
              <a:pPr>
                <a:defRPr/>
              </a:pPr>
              <a:t>6/29/2011</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1000" smtClean="0">
                <a:latin typeface="Arial" pitchFamily="34" charset="0"/>
                <a:cs typeface="Arial" pitchFamily="34" charset="0"/>
              </a:defRPr>
            </a:lvl1pPr>
          </a:lstStyle>
          <a:p>
            <a:pPr>
              <a:defRPr/>
            </a:pPr>
            <a:r>
              <a:rPr lang="en-US" smtClean="0"/>
              <a:t>ANR/Links Overview</a:t>
            </a: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000" smtClean="0">
                <a:latin typeface="Arial" pitchFamily="34" charset="0"/>
                <a:cs typeface="Arial" pitchFamily="34" charset="0"/>
              </a:defRPr>
            </a:lvl1pPr>
          </a:lstStyle>
          <a:p>
            <a:pPr>
              <a:defRPr/>
            </a:pPr>
            <a:fld id="{4B2FAA30-98DE-4421-B590-AC0852231B99}" type="slidenum">
              <a:rPr lang="en-US"/>
              <a:pPr>
                <a:defRPr/>
              </a:pPr>
              <a:t>‹#›</a:t>
            </a:fld>
            <a:endParaRPr lang="en-US"/>
          </a:p>
        </p:txBody>
      </p:sp>
      <p:sp>
        <p:nvSpPr>
          <p:cNvPr id="1032" name="Rectangle 8"/>
          <p:cNvSpPr>
            <a:spLocks noChangeArrowheads="1"/>
          </p:cNvSpPr>
          <p:nvPr userDrawn="1"/>
        </p:nvSpPr>
        <p:spPr bwMode="auto">
          <a:xfrm>
            <a:off x="0" y="609600"/>
            <a:ext cx="9144000" cy="69850"/>
          </a:xfrm>
          <a:prstGeom prst="rect">
            <a:avLst/>
          </a:prstGeom>
          <a:gradFill rotWithShape="0">
            <a:gsLst>
              <a:gs pos="0">
                <a:srgbClr val="3399FF">
                  <a:gamma/>
                  <a:shade val="46275"/>
                  <a:invGamma/>
                </a:srgbClr>
              </a:gs>
              <a:gs pos="50000">
                <a:srgbClr val="3399FF"/>
              </a:gs>
              <a:gs pos="100000">
                <a:srgbClr val="3399FF">
                  <a:gamma/>
                  <a:shade val="46275"/>
                  <a:invGamma/>
                </a:srgbClr>
              </a:gs>
            </a:gsLst>
            <a:lin ang="0" scaled="1"/>
          </a:gradFill>
          <a:ln w="9525">
            <a:noFill/>
            <a:miter lim="800000"/>
            <a:headEnd/>
            <a:tailEnd/>
          </a:ln>
          <a:effectLst/>
        </p:spPr>
        <p:txBody>
          <a:bodyPr wrap="none" anchor="ctr"/>
          <a:lstStyle/>
          <a:p>
            <a:pPr>
              <a:defRPr/>
            </a:pPr>
            <a:endParaRPr lang="en-US">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cs typeface="Arial" pitchFamily="34"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3.wmf"/><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b="1" dirty="0" smtClean="0"/>
              <a:t>ANR/Links Overview</a:t>
            </a:r>
          </a:p>
        </p:txBody>
      </p:sp>
      <p:sp>
        <p:nvSpPr>
          <p:cNvPr id="5123" name="Rectangle 5"/>
          <p:cNvSpPr>
            <a:spLocks noGrp="1" noChangeArrowheads="1"/>
          </p:cNvSpPr>
          <p:nvPr>
            <p:ph type="subTitle" idx="1"/>
          </p:nvPr>
        </p:nvSpPr>
        <p:spPr bwMode="auto">
          <a:xfrm>
            <a:off x="1371600" y="4800600"/>
            <a:ext cx="6400800" cy="8382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t>June 30, 2011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F56EF1F-C98D-488F-AD57-0C90CBC9CBFD}" type="slidenum">
              <a:rPr lang="en-US" smtClean="0"/>
              <a:pPr>
                <a:defRPr/>
              </a:pPr>
              <a:t>10</a:t>
            </a:fld>
            <a:endParaRPr lang="en-US"/>
          </a:p>
        </p:txBody>
      </p:sp>
      <p:sp>
        <p:nvSpPr>
          <p:cNvPr id="3" name="Rectangle 2"/>
          <p:cNvSpPr/>
          <p:nvPr/>
        </p:nvSpPr>
        <p:spPr>
          <a:xfrm>
            <a:off x="3505041" y="3244334"/>
            <a:ext cx="4851008" cy="738664"/>
          </a:xfrm>
          <a:prstGeom prst="rect">
            <a:avLst/>
          </a:prstGeom>
        </p:spPr>
        <p:txBody>
          <a:bodyPr wrap="none">
            <a:spAutoFit/>
          </a:bodyPr>
          <a:lstStyle/>
          <a:p>
            <a:r>
              <a:rPr lang="en-US" sz="4200" b="1" dirty="0" smtClean="0">
                <a:solidFill>
                  <a:schemeClr val="tx1">
                    <a:lumMod val="65000"/>
                    <a:lumOff val="35000"/>
                  </a:schemeClr>
                </a:solidFill>
                <a:latin typeface="Trebuchet MS" pitchFamily="34" charset="0"/>
              </a:rPr>
              <a:t>ANR/Links</a:t>
            </a:r>
            <a:r>
              <a:rPr lang="en-US" sz="4200" b="1" dirty="0" smtClean="0">
                <a:solidFill>
                  <a:schemeClr val="tx1">
                    <a:lumMod val="65000"/>
                    <a:lumOff val="35000"/>
                  </a:schemeClr>
                </a:solidFill>
              </a:rPr>
              <a:t> Prepaid</a:t>
            </a:r>
            <a:endParaRPr lang="en-US" sz="4200" b="1" dirty="0"/>
          </a:p>
        </p:txBody>
      </p:sp>
      <p:sp>
        <p:nvSpPr>
          <p:cNvPr id="5" name="Rectangle 4"/>
          <p:cNvSpPr/>
          <p:nvPr/>
        </p:nvSpPr>
        <p:spPr>
          <a:xfrm>
            <a:off x="76200" y="0"/>
            <a:ext cx="5719836" cy="584775"/>
          </a:xfrm>
          <a:prstGeom prst="rect">
            <a:avLst/>
          </a:prstGeom>
        </p:spPr>
        <p:txBody>
          <a:bodyPr wrap="none">
            <a:spAutoFit/>
          </a:bodyPr>
          <a:lstStyle/>
          <a:p>
            <a:pPr marL="342900" lvl="0" indent="-342900">
              <a:spcBef>
                <a:spcPct val="20000"/>
              </a:spcBef>
              <a:defRPr/>
            </a:pPr>
            <a:r>
              <a:rPr lang="en-US" sz="3200" kern="0" dirty="0"/>
              <a:t>Authorization Network Routing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pic>
        <p:nvPicPr>
          <p:cNvPr id="2" name="Picture 174" descr="TC_28"/>
          <p:cNvPicPr>
            <a:picLocks noChangeAspect="1" noChangeArrowheads="1"/>
          </p:cNvPicPr>
          <p:nvPr/>
        </p:nvPicPr>
        <p:blipFill>
          <a:blip r:embed="rId3" cstate="print"/>
          <a:srcRect l="2667" t="3999" r="2667"/>
          <a:stretch>
            <a:fillRect/>
          </a:stretch>
        </p:blipFill>
        <p:spPr bwMode="auto">
          <a:xfrm>
            <a:off x="6172200" y="1039813"/>
            <a:ext cx="2536825" cy="1716087"/>
          </a:xfrm>
          <a:prstGeom prst="rect">
            <a:avLst/>
          </a:prstGeom>
          <a:noFill/>
        </p:spPr>
      </p:pic>
      <p:pic>
        <p:nvPicPr>
          <p:cNvPr id="3" name="Picture 176" descr="2"/>
          <p:cNvPicPr>
            <a:picLocks noChangeAspect="1" noChangeArrowheads="1"/>
          </p:cNvPicPr>
          <p:nvPr/>
        </p:nvPicPr>
        <p:blipFill>
          <a:blip r:embed="rId4" cstate="print"/>
          <a:srcRect l="2667" t="3999" r="2667"/>
          <a:stretch>
            <a:fillRect/>
          </a:stretch>
        </p:blipFill>
        <p:spPr bwMode="auto">
          <a:xfrm>
            <a:off x="6172200" y="2849563"/>
            <a:ext cx="2536825" cy="1716087"/>
          </a:xfrm>
          <a:prstGeom prst="rect">
            <a:avLst/>
          </a:prstGeom>
          <a:noFill/>
        </p:spPr>
      </p:pic>
      <p:pic>
        <p:nvPicPr>
          <p:cNvPr id="4" name="Picture 175" descr="TC_28"/>
          <p:cNvPicPr>
            <a:picLocks noChangeAspect="1" noChangeArrowheads="1"/>
          </p:cNvPicPr>
          <p:nvPr/>
        </p:nvPicPr>
        <p:blipFill>
          <a:blip r:embed="rId5" cstate="print"/>
          <a:srcRect l="2667" t="3999" r="2667"/>
          <a:stretch>
            <a:fillRect/>
          </a:stretch>
        </p:blipFill>
        <p:spPr bwMode="auto">
          <a:xfrm>
            <a:off x="6172200" y="4660900"/>
            <a:ext cx="2536825" cy="1716088"/>
          </a:xfrm>
          <a:prstGeom prst="rect">
            <a:avLst/>
          </a:prstGeom>
          <a:noFill/>
        </p:spPr>
      </p:pic>
      <p:sp>
        <p:nvSpPr>
          <p:cNvPr id="6" name="TextBox 5"/>
          <p:cNvSpPr txBox="1"/>
          <p:nvPr/>
        </p:nvSpPr>
        <p:spPr>
          <a:xfrm>
            <a:off x="152400" y="762000"/>
            <a:ext cx="5943600" cy="5447645"/>
          </a:xfrm>
          <a:prstGeom prst="rect">
            <a:avLst/>
          </a:prstGeom>
          <a:noFill/>
        </p:spPr>
        <p:txBody>
          <a:bodyPr wrap="square" rtlCol="0">
            <a:spAutoFit/>
          </a:bodyPr>
          <a:lstStyle/>
          <a:p>
            <a:endParaRPr lang="en-US" sz="1600" dirty="0" smtClean="0"/>
          </a:p>
          <a:p>
            <a:r>
              <a:rPr lang="en-US" sz="1600" dirty="0" smtClean="0"/>
              <a:t>History of Amex stored value</a:t>
            </a:r>
          </a:p>
          <a:p>
            <a:r>
              <a:rPr lang="en-US" sz="1600" dirty="0" smtClean="0"/>
              <a:t> - Private payments 2000 </a:t>
            </a:r>
          </a:p>
          <a:p>
            <a:r>
              <a:rPr lang="en-US" sz="1600" dirty="0" smtClean="0"/>
              <a:t> - Creations of Stored Value, e.g. system in SLC, new code</a:t>
            </a:r>
          </a:p>
          <a:p>
            <a:r>
              <a:rPr lang="en-US" sz="1600" dirty="0" smtClean="0"/>
              <a:t>    2004</a:t>
            </a:r>
          </a:p>
          <a:p>
            <a:r>
              <a:rPr lang="en-US" sz="1600" dirty="0" smtClean="0"/>
              <a:t> - decision to outsource prepaid processing to Wild Card / </a:t>
            </a:r>
          </a:p>
          <a:p>
            <a:r>
              <a:rPr lang="en-US" sz="1600" dirty="0" smtClean="0"/>
              <a:t>    eFunds / FIS</a:t>
            </a:r>
          </a:p>
          <a:p>
            <a:r>
              <a:rPr lang="en-US" sz="1600" dirty="0" smtClean="0"/>
              <a:t>    - outsourcing timeline</a:t>
            </a:r>
          </a:p>
          <a:p>
            <a:r>
              <a:rPr lang="en-US" sz="1600" dirty="0" smtClean="0"/>
              <a:t>	2006 – decide to outsource</a:t>
            </a:r>
          </a:p>
          <a:p>
            <a:r>
              <a:rPr lang="en-US" sz="1600" dirty="0" smtClean="0"/>
              <a:t>	2007 – work to get eFunds / FIS functional</a:t>
            </a:r>
          </a:p>
          <a:p>
            <a:r>
              <a:rPr lang="en-US" sz="1600" dirty="0" smtClean="0"/>
              <a:t>	2008 – continue to add functionality to FIS, e.g. </a:t>
            </a:r>
          </a:p>
          <a:p>
            <a:r>
              <a:rPr lang="en-US" sz="1600" dirty="0" smtClean="0"/>
              <a:t>	          balance updates, BOL, unique Seller ID, MQ, </a:t>
            </a:r>
          </a:p>
          <a:p>
            <a:r>
              <a:rPr lang="en-US" sz="1600" dirty="0" smtClean="0"/>
              <a:t>	          Alternate Line processing.</a:t>
            </a:r>
          </a:p>
          <a:p>
            <a:r>
              <a:rPr lang="en-US" sz="1600" dirty="0" smtClean="0"/>
              <a:t>	2009 – more functionality, e.g. international spend, 	          launch prepaid Canada card, start PDAC</a:t>
            </a:r>
          </a:p>
          <a:p>
            <a:r>
              <a:rPr lang="en-US" sz="1600" dirty="0" smtClean="0"/>
              <a:t>	          project and MIVR.</a:t>
            </a:r>
          </a:p>
          <a:p>
            <a:r>
              <a:rPr lang="en-US" sz="1600" dirty="0" smtClean="0"/>
              <a:t>	2010 – spin off the AEIS cards (~2.7MM) to</a:t>
            </a:r>
          </a:p>
          <a:p>
            <a:r>
              <a:rPr lang="en-US" sz="1600" dirty="0" smtClean="0"/>
              <a:t>	          </a:t>
            </a:r>
            <a:r>
              <a:rPr lang="en-US" sz="1600" dirty="0" err="1" smtClean="0"/>
              <a:t>InteliSpend</a:t>
            </a:r>
            <a:r>
              <a:rPr lang="en-US" sz="1600" dirty="0" smtClean="0"/>
              <a:t> / </a:t>
            </a:r>
            <a:r>
              <a:rPr lang="en-US" sz="1600" dirty="0" err="1" smtClean="0"/>
              <a:t>TxVia</a:t>
            </a:r>
            <a:r>
              <a:rPr lang="en-US" sz="1600" dirty="0" smtClean="0"/>
              <a:t>, complete the card data</a:t>
            </a:r>
          </a:p>
          <a:p>
            <a:r>
              <a:rPr lang="en-US" sz="1600" dirty="0" smtClean="0"/>
              <a:t>	          migration (~110MM) from GPP/SVCAP to FIS 	          and unplug GPP/SVCAP in Oct 2010 </a:t>
            </a:r>
          </a:p>
          <a:p>
            <a:endParaRPr lang="en-US" sz="1400" dirty="0" smtClean="0"/>
          </a:p>
          <a:p>
            <a:endParaRPr lang="en-US" sz="1400" dirty="0" smtClean="0"/>
          </a:p>
        </p:txBody>
      </p:sp>
      <p:sp>
        <p:nvSpPr>
          <p:cNvPr id="7" name="Rectangle 6"/>
          <p:cNvSpPr/>
          <p:nvPr/>
        </p:nvSpPr>
        <p:spPr>
          <a:xfrm>
            <a:off x="76200" y="0"/>
            <a:ext cx="5796036" cy="584775"/>
          </a:xfrm>
          <a:prstGeom prst="rect">
            <a:avLst/>
          </a:prstGeom>
        </p:spPr>
        <p:txBody>
          <a:bodyPr wrap="square">
            <a:spAutoFit/>
          </a:bodyPr>
          <a:lstStyle/>
          <a:p>
            <a:pPr marL="342900" lvl="0" indent="-342900">
              <a:spcBef>
                <a:spcPct val="20000"/>
              </a:spcBef>
              <a:defRPr/>
            </a:pPr>
            <a:r>
              <a:rPr lang="en-US" sz="3200" kern="0" dirty="0"/>
              <a:t>Authorization Network Routing</a:t>
            </a:r>
          </a:p>
        </p:txBody>
      </p:sp>
      <p:sp>
        <p:nvSpPr>
          <p:cNvPr id="8" name="Slide Number Placeholder 7"/>
          <p:cNvSpPr>
            <a:spLocks noGrp="1"/>
          </p:cNvSpPr>
          <p:nvPr>
            <p:ph type="sldNum" sz="quarter" idx="12"/>
          </p:nvPr>
        </p:nvSpPr>
        <p:spPr/>
        <p:txBody>
          <a:bodyPr/>
          <a:lstStyle/>
          <a:p>
            <a:pPr>
              <a:defRPr/>
            </a:pPr>
            <a:fld id="{FF56EF1F-C98D-488F-AD57-0C90CBC9CBFD}"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pic>
        <p:nvPicPr>
          <p:cNvPr id="3" name="Picture 174" descr="TC_28"/>
          <p:cNvPicPr>
            <a:picLocks noChangeAspect="1" noChangeArrowheads="1"/>
          </p:cNvPicPr>
          <p:nvPr/>
        </p:nvPicPr>
        <p:blipFill>
          <a:blip r:embed="rId3" cstate="print"/>
          <a:srcRect l="2667" t="3999" r="2667"/>
          <a:stretch>
            <a:fillRect/>
          </a:stretch>
        </p:blipFill>
        <p:spPr bwMode="auto">
          <a:xfrm>
            <a:off x="6172200" y="1039813"/>
            <a:ext cx="2536825" cy="1716087"/>
          </a:xfrm>
          <a:prstGeom prst="rect">
            <a:avLst/>
          </a:prstGeom>
          <a:noFill/>
        </p:spPr>
      </p:pic>
      <p:pic>
        <p:nvPicPr>
          <p:cNvPr id="4" name="Picture 175" descr="TC_28"/>
          <p:cNvPicPr>
            <a:picLocks noChangeAspect="1" noChangeArrowheads="1"/>
          </p:cNvPicPr>
          <p:nvPr/>
        </p:nvPicPr>
        <p:blipFill>
          <a:blip r:embed="rId4" cstate="print"/>
          <a:srcRect l="2667" t="3999" r="2667"/>
          <a:stretch>
            <a:fillRect/>
          </a:stretch>
        </p:blipFill>
        <p:spPr bwMode="auto">
          <a:xfrm>
            <a:off x="6172200" y="4660900"/>
            <a:ext cx="2536825" cy="1716088"/>
          </a:xfrm>
          <a:prstGeom prst="rect">
            <a:avLst/>
          </a:prstGeom>
          <a:noFill/>
        </p:spPr>
      </p:pic>
      <p:pic>
        <p:nvPicPr>
          <p:cNvPr id="6" name="Picture 176" descr="2"/>
          <p:cNvPicPr>
            <a:picLocks noChangeAspect="1" noChangeArrowheads="1"/>
          </p:cNvPicPr>
          <p:nvPr/>
        </p:nvPicPr>
        <p:blipFill>
          <a:blip r:embed="rId5" cstate="print"/>
          <a:srcRect l="2667" t="3999" r="2667"/>
          <a:stretch>
            <a:fillRect/>
          </a:stretch>
        </p:blipFill>
        <p:spPr bwMode="auto">
          <a:xfrm>
            <a:off x="6172200" y="2849563"/>
            <a:ext cx="2536825" cy="1716087"/>
          </a:xfrm>
          <a:prstGeom prst="rect">
            <a:avLst/>
          </a:prstGeom>
          <a:noFill/>
        </p:spPr>
      </p:pic>
      <p:sp>
        <p:nvSpPr>
          <p:cNvPr id="9" name="TextBox 8"/>
          <p:cNvSpPr txBox="1"/>
          <p:nvPr/>
        </p:nvSpPr>
        <p:spPr>
          <a:xfrm>
            <a:off x="152400" y="457200"/>
            <a:ext cx="6019800" cy="6001643"/>
          </a:xfrm>
          <a:prstGeom prst="rect">
            <a:avLst/>
          </a:prstGeom>
          <a:noFill/>
        </p:spPr>
        <p:txBody>
          <a:bodyPr wrap="square" rtlCol="0">
            <a:spAutoFit/>
          </a:bodyPr>
          <a:lstStyle/>
          <a:p>
            <a:endParaRPr lang="en-US" sz="1600" dirty="0" smtClean="0"/>
          </a:p>
          <a:p>
            <a:endParaRPr lang="en-US" sz="1600" dirty="0" smtClean="0"/>
          </a:p>
          <a:p>
            <a:r>
              <a:rPr lang="en-US" sz="1600" dirty="0" smtClean="0"/>
              <a:t>New Products Since Then</a:t>
            </a:r>
          </a:p>
          <a:p>
            <a:r>
              <a:rPr lang="en-US" sz="1600" dirty="0" smtClean="0"/>
              <a:t> - Merchant Initiated Void </a:t>
            </a:r>
            <a:r>
              <a:rPr lang="en-US" sz="1600" dirty="0" err="1" smtClean="0"/>
              <a:t>Reveral</a:t>
            </a:r>
            <a:r>
              <a:rPr lang="en-US" sz="1600" dirty="0" smtClean="0"/>
              <a:t> – 3/2010</a:t>
            </a:r>
          </a:p>
          <a:p>
            <a:r>
              <a:rPr lang="en-US" sz="1600" dirty="0" smtClean="0"/>
              <a:t> - Teen or PASS Card – 5/2010 announced on 8/2010</a:t>
            </a:r>
          </a:p>
          <a:p>
            <a:r>
              <a:rPr lang="en-US" sz="1600" dirty="0" smtClean="0"/>
              <a:t> - Australia Travel Cards – 06/2010</a:t>
            </a:r>
          </a:p>
          <a:p>
            <a:r>
              <a:rPr lang="en-US" sz="1600" dirty="0" smtClean="0"/>
              <a:t> - Canada Cross Border – 8/2010</a:t>
            </a:r>
          </a:p>
          <a:p>
            <a:r>
              <a:rPr lang="en-US" sz="1600" dirty="0" smtClean="0"/>
              <a:t> - Sales Person Incentive Card – est. launch 11/2010</a:t>
            </a:r>
          </a:p>
          <a:p>
            <a:r>
              <a:rPr lang="en-US" sz="1600" dirty="0" smtClean="0"/>
              <a:t> - Brazil Travel Cards – 12/2010</a:t>
            </a:r>
          </a:p>
          <a:p>
            <a:r>
              <a:rPr lang="en-US" sz="1600" dirty="0" smtClean="0"/>
              <a:t> - Target General Purpose Reloadable Cards – 2/2011</a:t>
            </a:r>
          </a:p>
          <a:p>
            <a:r>
              <a:rPr lang="en-US" sz="1600" dirty="0" smtClean="0"/>
              <a:t> - Sprint Consumer Incentive Card –2/2011</a:t>
            </a:r>
          </a:p>
          <a:p>
            <a:r>
              <a:rPr lang="en-US" sz="1600" dirty="0" smtClean="0"/>
              <a:t> - American Express Prepaid Card – 6/2011</a:t>
            </a:r>
          </a:p>
          <a:p>
            <a:endParaRPr lang="en-US" sz="1600" dirty="0" smtClean="0"/>
          </a:p>
          <a:p>
            <a:r>
              <a:rPr lang="en-US" sz="1600" dirty="0" smtClean="0"/>
              <a:t>New Products in the Works</a:t>
            </a:r>
          </a:p>
          <a:p>
            <a:r>
              <a:rPr lang="en-US" sz="1600" dirty="0" smtClean="0"/>
              <a:t> - AAA / Amex Travel Cards – est. launch 8/2011</a:t>
            </a:r>
          </a:p>
          <a:p>
            <a:r>
              <a:rPr lang="en-US" sz="1600" dirty="0" smtClean="0"/>
              <a:t> - US Student ID Card – est. launch 8/2011</a:t>
            </a:r>
          </a:p>
          <a:p>
            <a:r>
              <a:rPr lang="en-US" sz="1600" dirty="0" smtClean="0"/>
              <a:t> - India Gift Card – est. launch 8/2011</a:t>
            </a:r>
          </a:p>
          <a:p>
            <a:r>
              <a:rPr lang="en-US" sz="1600" dirty="0" smtClean="0"/>
              <a:t> - China Travel Card – est. launch 9/2011</a:t>
            </a:r>
          </a:p>
          <a:p>
            <a:r>
              <a:rPr lang="en-US" sz="1600" dirty="0" smtClean="0"/>
              <a:t> - South Africa Travel Card – est. launch 9/2011</a:t>
            </a:r>
          </a:p>
          <a:p>
            <a:r>
              <a:rPr lang="en-US" sz="1600" dirty="0" smtClean="0"/>
              <a:t> - Japan Prepaid Card – est. launch 10/2011</a:t>
            </a:r>
          </a:p>
          <a:p>
            <a:endParaRPr lang="en-US" sz="1600" dirty="0" smtClean="0"/>
          </a:p>
          <a:p>
            <a:r>
              <a:rPr lang="en-US" sz="1600" dirty="0" smtClean="0"/>
              <a:t>On the Horizon</a:t>
            </a:r>
          </a:p>
          <a:p>
            <a:r>
              <a:rPr lang="en-US" sz="1600" dirty="0" smtClean="0"/>
              <a:t>- Contactless Prepaid Cards – in pre-PDP</a:t>
            </a:r>
          </a:p>
          <a:p>
            <a:r>
              <a:rPr lang="en-US" sz="1600" dirty="0" smtClean="0"/>
              <a:t>- EMV Chip and PIN</a:t>
            </a:r>
            <a:endParaRPr lang="en-US" sz="1600" dirty="0"/>
          </a:p>
        </p:txBody>
      </p:sp>
      <p:sp>
        <p:nvSpPr>
          <p:cNvPr id="7" name="Rectangle 6"/>
          <p:cNvSpPr/>
          <p:nvPr/>
        </p:nvSpPr>
        <p:spPr>
          <a:xfrm>
            <a:off x="76200" y="0"/>
            <a:ext cx="5719836" cy="584775"/>
          </a:xfrm>
          <a:prstGeom prst="rect">
            <a:avLst/>
          </a:prstGeom>
        </p:spPr>
        <p:txBody>
          <a:bodyPr wrap="none">
            <a:spAutoFit/>
          </a:bodyPr>
          <a:lstStyle/>
          <a:p>
            <a:pPr marL="342900" lvl="0" indent="-342900">
              <a:spcBef>
                <a:spcPct val="20000"/>
              </a:spcBef>
              <a:defRPr/>
            </a:pPr>
            <a:r>
              <a:rPr lang="en-US" sz="3200" kern="0" dirty="0"/>
              <a:t>Authorization Network Routing</a:t>
            </a:r>
          </a:p>
        </p:txBody>
      </p:sp>
      <p:sp>
        <p:nvSpPr>
          <p:cNvPr id="8" name="Slide Number Placeholder 7"/>
          <p:cNvSpPr>
            <a:spLocks noGrp="1"/>
          </p:cNvSpPr>
          <p:nvPr>
            <p:ph type="sldNum" sz="quarter" idx="12"/>
          </p:nvPr>
        </p:nvSpPr>
        <p:spPr/>
        <p:txBody>
          <a:bodyPr/>
          <a:lstStyle/>
          <a:p>
            <a:pPr>
              <a:defRPr/>
            </a:pPr>
            <a:fld id="{FF56EF1F-C98D-488F-AD57-0C90CBC9CBFD}"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pic>
        <p:nvPicPr>
          <p:cNvPr id="3" name="Picture 174" descr="TC_28"/>
          <p:cNvPicPr>
            <a:picLocks noChangeAspect="1" noChangeArrowheads="1"/>
          </p:cNvPicPr>
          <p:nvPr/>
        </p:nvPicPr>
        <p:blipFill>
          <a:blip r:embed="rId3" cstate="print"/>
          <a:srcRect l="2667" t="3999" r="2667"/>
          <a:stretch>
            <a:fillRect/>
          </a:stretch>
        </p:blipFill>
        <p:spPr bwMode="auto">
          <a:xfrm>
            <a:off x="6172200" y="1039813"/>
            <a:ext cx="2536825" cy="1716087"/>
          </a:xfrm>
          <a:prstGeom prst="rect">
            <a:avLst/>
          </a:prstGeom>
          <a:noFill/>
        </p:spPr>
      </p:pic>
      <p:pic>
        <p:nvPicPr>
          <p:cNvPr id="4" name="Picture 175" descr="TC_28"/>
          <p:cNvPicPr>
            <a:picLocks noChangeAspect="1" noChangeArrowheads="1"/>
          </p:cNvPicPr>
          <p:nvPr/>
        </p:nvPicPr>
        <p:blipFill>
          <a:blip r:embed="rId4" cstate="print"/>
          <a:srcRect l="2667" t="3999" r="2667"/>
          <a:stretch>
            <a:fillRect/>
          </a:stretch>
        </p:blipFill>
        <p:spPr bwMode="auto">
          <a:xfrm>
            <a:off x="6172200" y="4660900"/>
            <a:ext cx="2536825" cy="1716088"/>
          </a:xfrm>
          <a:prstGeom prst="rect">
            <a:avLst/>
          </a:prstGeom>
          <a:noFill/>
        </p:spPr>
      </p:pic>
      <p:pic>
        <p:nvPicPr>
          <p:cNvPr id="6" name="Picture 176" descr="2"/>
          <p:cNvPicPr>
            <a:picLocks noChangeAspect="1" noChangeArrowheads="1"/>
          </p:cNvPicPr>
          <p:nvPr/>
        </p:nvPicPr>
        <p:blipFill>
          <a:blip r:embed="rId5" cstate="print"/>
          <a:srcRect l="2667" t="3999" r="2667"/>
          <a:stretch>
            <a:fillRect/>
          </a:stretch>
        </p:blipFill>
        <p:spPr bwMode="auto">
          <a:xfrm>
            <a:off x="6172200" y="2849563"/>
            <a:ext cx="2536825" cy="1716087"/>
          </a:xfrm>
          <a:prstGeom prst="rect">
            <a:avLst/>
          </a:prstGeom>
          <a:noFill/>
        </p:spPr>
      </p:pic>
      <p:sp>
        <p:nvSpPr>
          <p:cNvPr id="9" name="TextBox 8"/>
          <p:cNvSpPr txBox="1"/>
          <p:nvPr/>
        </p:nvSpPr>
        <p:spPr>
          <a:xfrm>
            <a:off x="152400" y="457200"/>
            <a:ext cx="6019800" cy="2554545"/>
          </a:xfrm>
          <a:prstGeom prst="rect">
            <a:avLst/>
          </a:prstGeom>
          <a:noFill/>
        </p:spPr>
        <p:txBody>
          <a:bodyPr wrap="square" rtlCol="0">
            <a:spAutoFit/>
          </a:bodyPr>
          <a:lstStyle/>
          <a:p>
            <a:endParaRPr lang="en-US" sz="1600" dirty="0" smtClean="0"/>
          </a:p>
          <a:p>
            <a:endParaRPr lang="en-US" sz="1600" dirty="0" smtClean="0"/>
          </a:p>
          <a:p>
            <a:r>
              <a:rPr lang="en-US" sz="1600" dirty="0" smtClean="0"/>
              <a:t>Continued Enhancements to Links</a:t>
            </a:r>
          </a:p>
          <a:p>
            <a:r>
              <a:rPr lang="en-US" sz="1600" dirty="0" smtClean="0"/>
              <a:t>- Adding ACCUM data to the existing balance database.</a:t>
            </a:r>
          </a:p>
          <a:p>
            <a:pPr>
              <a:buFontTx/>
              <a:buChar char="-"/>
            </a:pPr>
            <a:r>
              <a:rPr lang="en-US" sz="1600" dirty="0" smtClean="0"/>
              <a:t> Uplifting the existing PDAC.</a:t>
            </a:r>
          </a:p>
          <a:p>
            <a:r>
              <a:rPr lang="en-US" sz="1600" dirty="0" smtClean="0"/>
              <a:t>- Preparing to work with GNS to create balance-based stand in capabilities for GNS cards.  This may include creating the means of allowing / processing the unique, prepaid message type of a funding.</a:t>
            </a:r>
          </a:p>
          <a:p>
            <a:endParaRPr lang="en-US" sz="1600" dirty="0"/>
          </a:p>
        </p:txBody>
      </p:sp>
      <p:sp>
        <p:nvSpPr>
          <p:cNvPr id="7" name="Rectangle 6"/>
          <p:cNvSpPr/>
          <p:nvPr/>
        </p:nvSpPr>
        <p:spPr>
          <a:xfrm>
            <a:off x="76200" y="0"/>
            <a:ext cx="5719836" cy="584775"/>
          </a:xfrm>
          <a:prstGeom prst="rect">
            <a:avLst/>
          </a:prstGeom>
        </p:spPr>
        <p:txBody>
          <a:bodyPr wrap="none">
            <a:spAutoFit/>
          </a:bodyPr>
          <a:lstStyle/>
          <a:p>
            <a:pPr marL="342900" lvl="0" indent="-342900">
              <a:spcBef>
                <a:spcPct val="20000"/>
              </a:spcBef>
              <a:defRPr/>
            </a:pPr>
            <a:r>
              <a:rPr lang="en-US" sz="3200" kern="0" dirty="0"/>
              <a:t>Authorization Network Routing</a:t>
            </a:r>
          </a:p>
        </p:txBody>
      </p:sp>
      <p:sp>
        <p:nvSpPr>
          <p:cNvPr id="8" name="Slide Number Placeholder 7"/>
          <p:cNvSpPr>
            <a:spLocks noGrp="1"/>
          </p:cNvSpPr>
          <p:nvPr>
            <p:ph type="sldNum" sz="quarter" idx="12"/>
          </p:nvPr>
        </p:nvSpPr>
        <p:spPr/>
        <p:txBody>
          <a:bodyPr/>
          <a:lstStyle/>
          <a:p>
            <a:pPr>
              <a:defRPr/>
            </a:pPr>
            <a:fld id="{FF56EF1F-C98D-488F-AD57-0C90CBC9CBFD}"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10244" name="Slide Number Placeholder 5"/>
          <p:cNvSpPr>
            <a:spLocks noGrp="1"/>
          </p:cNvSpPr>
          <p:nvPr>
            <p:ph type="sldNum" sz="quarter" idx="12"/>
          </p:nvPr>
        </p:nvSpPr>
        <p:spPr>
          <a:noFill/>
        </p:spPr>
        <p:txBody>
          <a:bodyPr/>
          <a:lstStyle/>
          <a:p>
            <a:fld id="{0FC0CC14-EF2E-4F46-94B4-2D4A2A61FB14}" type="slidenum">
              <a:rPr lang="en-US">
                <a:latin typeface="Arial" charset="0"/>
                <a:cs typeface="Arial" charset="0"/>
              </a:rPr>
              <a:pPr/>
              <a:t>14</a:t>
            </a:fld>
            <a:endParaRPr lang="en-US">
              <a:latin typeface="Arial" charset="0"/>
              <a:cs typeface="Arial" charset="0"/>
            </a:endParaRPr>
          </a:p>
        </p:txBody>
      </p:sp>
      <p:sp>
        <p:nvSpPr>
          <p:cNvPr id="10245" name="Rectangle 6"/>
          <p:cNvSpPr>
            <a:spLocks noChangeArrowheads="1"/>
          </p:cNvSpPr>
          <p:nvPr/>
        </p:nvSpPr>
        <p:spPr bwMode="auto">
          <a:xfrm rot="10800000" flipV="1">
            <a:off x="228600" y="838200"/>
            <a:ext cx="8534400" cy="5105400"/>
          </a:xfrm>
          <a:prstGeom prst="rect">
            <a:avLst/>
          </a:prstGeom>
          <a:solidFill>
            <a:srgbClr val="CCECFF"/>
          </a:solidFill>
          <a:ln w="9525" algn="ctr">
            <a:noFill/>
            <a:miter lim="800000"/>
            <a:headEnd/>
            <a:tailEnd/>
          </a:ln>
        </p:spPr>
        <p:txBody>
          <a:bodyPr/>
          <a:lstStyle/>
          <a:p>
            <a:pPr marL="342900" indent="-342900">
              <a:lnSpc>
                <a:spcPct val="90000"/>
              </a:lnSpc>
              <a:spcBef>
                <a:spcPct val="20000"/>
              </a:spcBef>
              <a:buClr>
                <a:srgbClr val="000099"/>
              </a:buClr>
              <a:buSzPct val="90000"/>
              <a:buFont typeface="Wingdings" pitchFamily="2" charset="2"/>
              <a:buChar char="Ø"/>
            </a:pPr>
            <a:endParaRPr lang="en-US" sz="1600" dirty="0">
              <a:cs typeface="Times New Roman" pitchFamily="18" charset="0"/>
            </a:endParaRPr>
          </a:p>
          <a:p>
            <a:pPr marL="342900" indent="-342900">
              <a:lnSpc>
                <a:spcPct val="90000"/>
              </a:lnSpc>
              <a:spcBef>
                <a:spcPct val="20000"/>
              </a:spcBef>
              <a:buClr>
                <a:srgbClr val="000099"/>
              </a:buClr>
              <a:buSzPct val="90000"/>
              <a:buFont typeface="Wingdings" pitchFamily="2" charset="2"/>
              <a:buChar char="Ø"/>
            </a:pPr>
            <a:endParaRPr lang="en-US" sz="1600" dirty="0">
              <a:cs typeface="Times New Roman" pitchFamily="18" charset="0"/>
            </a:endParaRPr>
          </a:p>
          <a:p>
            <a:pPr marL="342900" indent="-342900">
              <a:lnSpc>
                <a:spcPct val="90000"/>
              </a:lnSpc>
              <a:spcBef>
                <a:spcPct val="20000"/>
              </a:spcBef>
              <a:buClr>
                <a:srgbClr val="000099"/>
              </a:buClr>
              <a:buSzPct val="90000"/>
              <a:buFont typeface="Wingdings" pitchFamily="2" charset="2"/>
              <a:buChar char="Ø"/>
            </a:pPr>
            <a:r>
              <a:rPr lang="en-US" dirty="0" smtClean="0">
                <a:cs typeface="Times New Roman" pitchFamily="18" charset="0"/>
              </a:rPr>
              <a:t>Part of Data Center 2015.</a:t>
            </a:r>
          </a:p>
          <a:p>
            <a:pPr marL="342900" indent="-342900">
              <a:lnSpc>
                <a:spcPct val="90000"/>
              </a:lnSpc>
              <a:spcBef>
                <a:spcPct val="20000"/>
              </a:spcBef>
              <a:buClr>
                <a:srgbClr val="000099"/>
              </a:buClr>
              <a:buSzPct val="90000"/>
              <a:buFont typeface="Wingdings" pitchFamily="2" charset="2"/>
              <a:buChar char="Ø"/>
            </a:pPr>
            <a:r>
              <a:rPr lang="en-US" dirty="0" smtClean="0">
                <a:cs typeface="Times New Roman" pitchFamily="18" charset="0"/>
              </a:rPr>
              <a:t>Say Goodbye to the 60’s and hello to the 90’s!</a:t>
            </a:r>
          </a:p>
          <a:p>
            <a:pPr marL="342900" indent="-342900">
              <a:lnSpc>
                <a:spcPct val="90000"/>
              </a:lnSpc>
              <a:spcBef>
                <a:spcPct val="20000"/>
              </a:spcBef>
              <a:buClr>
                <a:srgbClr val="000099"/>
              </a:buClr>
              <a:buSzPct val="90000"/>
              <a:buFont typeface="Wingdings" pitchFamily="2" charset="2"/>
              <a:buChar char="Ø"/>
            </a:pPr>
            <a:r>
              <a:rPr lang="en-US" dirty="0" smtClean="0">
                <a:cs typeface="Times New Roman" pitchFamily="18" charset="0"/>
              </a:rPr>
              <a:t>Move off of Stratus/DCP to GAN (Global Area Network).</a:t>
            </a:r>
          </a:p>
          <a:p>
            <a:pPr marL="342900" indent="-342900">
              <a:lnSpc>
                <a:spcPct val="90000"/>
              </a:lnSpc>
              <a:spcBef>
                <a:spcPct val="20000"/>
              </a:spcBef>
              <a:buClr>
                <a:srgbClr val="000099"/>
              </a:buClr>
              <a:buSzPct val="90000"/>
              <a:buFont typeface="Wingdings" pitchFamily="2" charset="2"/>
              <a:buChar char="Ø"/>
            </a:pPr>
            <a:r>
              <a:rPr lang="en-US" dirty="0" smtClean="0">
                <a:cs typeface="Times New Roman" pitchFamily="18" charset="0"/>
              </a:rPr>
              <a:t>IP-Enable Stratus/DCP when unable to move to GAN</a:t>
            </a:r>
          </a:p>
          <a:p>
            <a:pPr marL="342900" indent="-342900">
              <a:lnSpc>
                <a:spcPct val="90000"/>
              </a:lnSpc>
              <a:spcBef>
                <a:spcPct val="20000"/>
              </a:spcBef>
              <a:buClr>
                <a:srgbClr val="000099"/>
              </a:buClr>
              <a:buSzPct val="90000"/>
              <a:buFont typeface="Wingdings" pitchFamily="2" charset="2"/>
              <a:buChar char="Ø"/>
            </a:pPr>
            <a:r>
              <a:rPr lang="en-US" dirty="0" smtClean="0">
                <a:cs typeface="Times New Roman" pitchFamily="18" charset="0"/>
              </a:rPr>
              <a:t>Improved network capability and reliability.</a:t>
            </a:r>
          </a:p>
          <a:p>
            <a:pPr marL="800100" lvl="1" indent="-342900">
              <a:lnSpc>
                <a:spcPct val="90000"/>
              </a:lnSpc>
              <a:spcBef>
                <a:spcPct val="20000"/>
              </a:spcBef>
              <a:buClr>
                <a:srgbClr val="000099"/>
              </a:buClr>
              <a:buSzPct val="90000"/>
              <a:buFont typeface="Wingdings" pitchFamily="2" charset="2"/>
              <a:buChar char="Ø"/>
            </a:pPr>
            <a:r>
              <a:rPr lang="en-US" dirty="0" smtClean="0">
                <a:cs typeface="Times New Roman" pitchFamily="18" charset="0"/>
              </a:rPr>
              <a:t>Network is up almost immediately after an IPL.</a:t>
            </a:r>
          </a:p>
          <a:p>
            <a:pPr marL="800100" lvl="1" indent="-342900">
              <a:lnSpc>
                <a:spcPct val="90000"/>
              </a:lnSpc>
              <a:spcBef>
                <a:spcPct val="20000"/>
              </a:spcBef>
              <a:buClr>
                <a:srgbClr val="000099"/>
              </a:buClr>
              <a:buSzPct val="90000"/>
              <a:buFont typeface="Wingdings" pitchFamily="2" charset="2"/>
              <a:buChar char="Ø"/>
            </a:pPr>
            <a:r>
              <a:rPr lang="en-US" dirty="0" smtClean="0">
                <a:cs typeface="Times New Roman" pitchFamily="18" charset="0"/>
              </a:rPr>
              <a:t>Multiple Connections to each GAN node and Stratus.</a:t>
            </a:r>
          </a:p>
          <a:p>
            <a:pPr marL="800100" lvl="1" indent="-342900">
              <a:lnSpc>
                <a:spcPct val="90000"/>
              </a:lnSpc>
              <a:spcBef>
                <a:spcPct val="20000"/>
              </a:spcBef>
              <a:buClr>
                <a:srgbClr val="000099"/>
              </a:buClr>
              <a:buSzPct val="90000"/>
              <a:buFont typeface="Wingdings" pitchFamily="2" charset="2"/>
              <a:buChar char="Ø"/>
            </a:pPr>
            <a:r>
              <a:rPr lang="en-US" dirty="0" smtClean="0">
                <a:cs typeface="Times New Roman" pitchFamily="18" charset="0"/>
              </a:rPr>
              <a:t>Dynamically route to a working connection.</a:t>
            </a:r>
          </a:p>
          <a:p>
            <a:pPr marL="800100" lvl="1" indent="-342900">
              <a:lnSpc>
                <a:spcPct val="90000"/>
              </a:lnSpc>
              <a:spcBef>
                <a:spcPct val="20000"/>
              </a:spcBef>
              <a:buClr>
                <a:srgbClr val="000099"/>
              </a:buClr>
              <a:buSzPct val="90000"/>
              <a:buFont typeface="Wingdings" pitchFamily="2" charset="2"/>
              <a:buChar char="Ø"/>
            </a:pPr>
            <a:endParaRPr lang="en-US" dirty="0" smtClean="0">
              <a:cs typeface="Times New Roman" pitchFamily="18" charset="0"/>
            </a:endParaRPr>
          </a:p>
          <a:p>
            <a:pPr marL="342900" indent="-342900">
              <a:lnSpc>
                <a:spcPct val="90000"/>
              </a:lnSpc>
              <a:spcBef>
                <a:spcPct val="20000"/>
              </a:spcBef>
              <a:buClr>
                <a:srgbClr val="000099"/>
              </a:buClr>
              <a:buSzPct val="90000"/>
              <a:buFont typeface="Wingdings" pitchFamily="2" charset="2"/>
              <a:buChar char="Ø"/>
            </a:pPr>
            <a:r>
              <a:rPr lang="en-US" dirty="0" smtClean="0">
                <a:cs typeface="Times New Roman" pitchFamily="18" charset="0"/>
              </a:rPr>
              <a:t>Access Codes</a:t>
            </a:r>
          </a:p>
          <a:p>
            <a:pPr marL="800100" lvl="1" indent="-342900">
              <a:lnSpc>
                <a:spcPct val="90000"/>
              </a:lnSpc>
              <a:spcBef>
                <a:spcPct val="20000"/>
              </a:spcBef>
              <a:buClr>
                <a:srgbClr val="000099"/>
              </a:buClr>
              <a:buSzPct val="90000"/>
              <a:buFont typeface="Wingdings" pitchFamily="2" charset="2"/>
              <a:buChar char="Ø"/>
            </a:pPr>
            <a:r>
              <a:rPr lang="en-US" dirty="0" smtClean="0">
                <a:cs typeface="Times New Roman" pitchFamily="18" charset="0"/>
              </a:rPr>
              <a:t>What are they?</a:t>
            </a:r>
          </a:p>
          <a:p>
            <a:pPr marL="1257300" lvl="2" indent="-342900">
              <a:lnSpc>
                <a:spcPct val="90000"/>
              </a:lnSpc>
              <a:spcBef>
                <a:spcPct val="20000"/>
              </a:spcBef>
              <a:buClr>
                <a:srgbClr val="000099"/>
              </a:buClr>
              <a:buSzPct val="90000"/>
              <a:buFont typeface="Wingdings" pitchFamily="2" charset="2"/>
              <a:buChar char="Ø"/>
            </a:pPr>
            <a:r>
              <a:rPr lang="en-US" dirty="0" smtClean="0">
                <a:cs typeface="Times New Roman" pitchFamily="18" charset="0"/>
              </a:rPr>
              <a:t>Unique Logical </a:t>
            </a:r>
            <a:r>
              <a:rPr lang="en-US" dirty="0" err="1" smtClean="0">
                <a:cs typeface="Times New Roman" pitchFamily="18" charset="0"/>
              </a:rPr>
              <a:t>Identifer</a:t>
            </a:r>
            <a:endParaRPr lang="en-US" dirty="0" smtClean="0">
              <a:cs typeface="Times New Roman" pitchFamily="18" charset="0"/>
            </a:endParaRPr>
          </a:p>
          <a:p>
            <a:pPr marL="800100" lvl="1" indent="-342900">
              <a:lnSpc>
                <a:spcPct val="90000"/>
              </a:lnSpc>
              <a:spcBef>
                <a:spcPct val="20000"/>
              </a:spcBef>
              <a:buClr>
                <a:srgbClr val="000099"/>
              </a:buClr>
              <a:buSzPct val="90000"/>
              <a:buFont typeface="Wingdings" pitchFamily="2" charset="2"/>
              <a:buChar char="Ø"/>
            </a:pPr>
            <a:r>
              <a:rPr lang="en-US" dirty="0" smtClean="0">
                <a:cs typeface="Times New Roman" pitchFamily="18" charset="0"/>
              </a:rPr>
              <a:t>How are they used for routing</a:t>
            </a:r>
            <a:r>
              <a:rPr lang="en-US" dirty="0" smtClean="0">
                <a:cs typeface="Times New Roman" pitchFamily="18" charset="0"/>
              </a:rPr>
              <a:t>?</a:t>
            </a:r>
          </a:p>
          <a:p>
            <a:pPr marL="1257300" lvl="2" indent="-342900">
              <a:lnSpc>
                <a:spcPct val="90000"/>
              </a:lnSpc>
              <a:spcBef>
                <a:spcPct val="20000"/>
              </a:spcBef>
              <a:buClr>
                <a:srgbClr val="000099"/>
              </a:buClr>
              <a:buSzPct val="90000"/>
              <a:buFont typeface="Wingdings" pitchFamily="2" charset="2"/>
              <a:buChar char="Ø"/>
            </a:pPr>
            <a:r>
              <a:rPr lang="en-US" dirty="0" smtClean="0">
                <a:cs typeface="Times New Roman" pitchFamily="18" charset="0"/>
              </a:rPr>
              <a:t>Internal to DCP/GAN &amp; CAS</a:t>
            </a:r>
          </a:p>
          <a:p>
            <a:pPr marL="1257300" lvl="2" indent="-342900">
              <a:lnSpc>
                <a:spcPct val="90000"/>
              </a:lnSpc>
              <a:spcBef>
                <a:spcPct val="20000"/>
              </a:spcBef>
              <a:buClr>
                <a:srgbClr val="000099"/>
              </a:buClr>
              <a:buSzPct val="90000"/>
              <a:buFont typeface="Wingdings" pitchFamily="2" charset="2"/>
              <a:buChar char="Ø"/>
            </a:pPr>
            <a:r>
              <a:rPr lang="en-US" dirty="0" smtClean="0">
                <a:cs typeface="Times New Roman" pitchFamily="18" charset="0"/>
              </a:rPr>
              <a:t>Key to Link Directory </a:t>
            </a:r>
            <a:endParaRPr lang="en-US" dirty="0">
              <a:cs typeface="Times New Roman" pitchFamily="18" charset="0"/>
            </a:endParaRPr>
          </a:p>
          <a:p>
            <a:pPr marL="342900" indent="-342900">
              <a:lnSpc>
                <a:spcPct val="90000"/>
              </a:lnSpc>
              <a:spcBef>
                <a:spcPct val="20000"/>
              </a:spcBef>
              <a:buClr>
                <a:srgbClr val="000099"/>
              </a:buClr>
              <a:buSzPct val="90000"/>
            </a:pPr>
            <a:r>
              <a:rPr lang="en-US" sz="1400" dirty="0">
                <a:cs typeface="Times New Roman" pitchFamily="18" charset="0"/>
              </a:rPr>
              <a:t/>
            </a:r>
            <a:br>
              <a:rPr lang="en-US" sz="1400" dirty="0">
                <a:cs typeface="Times New Roman" pitchFamily="18" charset="0"/>
              </a:rPr>
            </a:br>
            <a:endParaRPr lang="en-US" sz="1400" dirty="0"/>
          </a:p>
          <a:p>
            <a:pPr marL="342900" indent="-342900">
              <a:lnSpc>
                <a:spcPct val="90000"/>
              </a:lnSpc>
              <a:spcBef>
                <a:spcPct val="20000"/>
              </a:spcBef>
              <a:buClr>
                <a:srgbClr val="000099"/>
              </a:buClr>
              <a:buSzPct val="90000"/>
              <a:buFont typeface="Wingdings 2" pitchFamily="18" charset="2"/>
              <a:buChar char=""/>
            </a:pPr>
            <a:endParaRPr lang="en-US" sz="1400" dirty="0"/>
          </a:p>
        </p:txBody>
      </p:sp>
      <p:sp>
        <p:nvSpPr>
          <p:cNvPr id="10246" name="Rectangle 7"/>
          <p:cNvSpPr>
            <a:spLocks noChangeArrowheads="1"/>
          </p:cNvSpPr>
          <p:nvPr/>
        </p:nvSpPr>
        <p:spPr bwMode="auto">
          <a:xfrm>
            <a:off x="-4541838" y="4703763"/>
            <a:ext cx="184150" cy="717550"/>
          </a:xfrm>
          <a:prstGeom prst="rect">
            <a:avLst/>
          </a:prstGeom>
          <a:noFill/>
          <a:ln w="9525">
            <a:noFill/>
            <a:miter lim="800000"/>
            <a:headEnd/>
            <a:tailEnd/>
          </a:ln>
        </p:spPr>
        <p:txBody>
          <a:bodyPr wrap="none" anchor="ctr">
            <a:spAutoFit/>
          </a:bodyPr>
          <a:lstStyle/>
          <a:p>
            <a:r>
              <a:rPr lang="en-US" sz="1200">
                <a:cs typeface="Times New Roman" pitchFamily="18" charset="0"/>
              </a:rPr>
              <a:t/>
            </a:r>
            <a:br>
              <a:rPr lang="en-US" sz="1200">
                <a:cs typeface="Times New Roman" pitchFamily="18" charset="0"/>
              </a:rPr>
            </a:br>
            <a:endParaRPr lang="en-US" sz="1100"/>
          </a:p>
          <a:p>
            <a:pPr eaLnBrk="0" hangingPunct="0"/>
            <a:endParaRPr lang="en-US"/>
          </a:p>
        </p:txBody>
      </p:sp>
      <p:sp>
        <p:nvSpPr>
          <p:cNvPr id="10247" name="Rectangle 8"/>
          <p:cNvSpPr>
            <a:spLocks noGrp="1" noChangeArrowheads="1"/>
          </p:cNvSpPr>
          <p:nvPr>
            <p:ph type="title" sz="quarter"/>
          </p:nvPr>
        </p:nvSpPr>
        <p:spPr bwMode="auto">
          <a:xfrm>
            <a:off x="0" y="0"/>
            <a:ext cx="9144000" cy="461665"/>
          </a:xfrm>
          <a:noFill/>
          <a:ln algn="ctr">
            <a:miter lim="800000"/>
            <a:headEnd/>
            <a:tailEnd/>
          </a:ln>
        </p:spPr>
        <p:txBody>
          <a:bodyPr vert="horz" wrap="square" lIns="91440" tIns="45720" rIns="91440" bIns="45720" numCol="1" anchor="t" anchorCtr="0" compatLnSpc="1">
            <a:prstTxWarp prst="textNoShape">
              <a:avLst/>
            </a:prstTxWarp>
            <a:spAutoFit/>
          </a:bodyPr>
          <a:lstStyle/>
          <a:p>
            <a:pPr algn="l" eaLnBrk="1" hangingPunct="1"/>
            <a:r>
              <a:rPr lang="en-US" sz="2400" dirty="0" smtClean="0"/>
              <a:t>SNA </a:t>
            </a:r>
            <a:r>
              <a:rPr lang="en-US" sz="2400" dirty="0" err="1" smtClean="0"/>
              <a:t>Decomm</a:t>
            </a:r>
            <a:r>
              <a:rPr lang="en-US" sz="2400" dirty="0" smtClean="0"/>
              <a:t> / IP Enablement / GAN Migration / Access Codes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10244" name="Slide Number Placeholder 5"/>
          <p:cNvSpPr>
            <a:spLocks noGrp="1"/>
          </p:cNvSpPr>
          <p:nvPr>
            <p:ph type="sldNum" sz="quarter" idx="12"/>
          </p:nvPr>
        </p:nvSpPr>
        <p:spPr>
          <a:noFill/>
        </p:spPr>
        <p:txBody>
          <a:bodyPr/>
          <a:lstStyle/>
          <a:p>
            <a:fld id="{0FC0CC14-EF2E-4F46-94B4-2D4A2A61FB14}" type="slidenum">
              <a:rPr lang="en-US">
                <a:latin typeface="Arial" charset="0"/>
                <a:cs typeface="Arial" charset="0"/>
              </a:rPr>
              <a:pPr/>
              <a:t>15</a:t>
            </a:fld>
            <a:endParaRPr lang="en-US">
              <a:latin typeface="Arial" charset="0"/>
              <a:cs typeface="Arial" charset="0"/>
            </a:endParaRPr>
          </a:p>
        </p:txBody>
      </p:sp>
      <p:sp>
        <p:nvSpPr>
          <p:cNvPr id="10245" name="Rectangle 6"/>
          <p:cNvSpPr>
            <a:spLocks noChangeArrowheads="1"/>
          </p:cNvSpPr>
          <p:nvPr/>
        </p:nvSpPr>
        <p:spPr bwMode="auto">
          <a:xfrm rot="10800000" flipV="1">
            <a:off x="152400" y="4038600"/>
            <a:ext cx="8534400" cy="2133600"/>
          </a:xfrm>
          <a:prstGeom prst="rect">
            <a:avLst/>
          </a:prstGeom>
          <a:solidFill>
            <a:srgbClr val="CCECFF"/>
          </a:solidFill>
          <a:ln w="9525" algn="ctr">
            <a:noFill/>
            <a:miter lim="800000"/>
            <a:headEnd/>
            <a:tailEnd/>
          </a:ln>
        </p:spPr>
        <p:txBody>
          <a:bodyPr/>
          <a:lstStyle/>
          <a:p>
            <a:pPr marL="342900" indent="-342900">
              <a:lnSpc>
                <a:spcPct val="90000"/>
              </a:lnSpc>
              <a:spcBef>
                <a:spcPct val="20000"/>
              </a:spcBef>
              <a:buClr>
                <a:srgbClr val="000099"/>
              </a:buClr>
              <a:buSzPct val="90000"/>
              <a:buFont typeface="Wingdings" pitchFamily="2" charset="2"/>
              <a:buChar char="Ø"/>
            </a:pPr>
            <a:endParaRPr lang="en-US" sz="1600" dirty="0" smtClean="0">
              <a:cs typeface="Times New Roman" pitchFamily="18" charset="0"/>
            </a:endParaRPr>
          </a:p>
          <a:p>
            <a:pPr marL="342900" indent="-342900">
              <a:lnSpc>
                <a:spcPct val="90000"/>
              </a:lnSpc>
              <a:spcBef>
                <a:spcPct val="20000"/>
              </a:spcBef>
              <a:buClr>
                <a:srgbClr val="000099"/>
              </a:buClr>
              <a:buSzPct val="90000"/>
              <a:buFont typeface="Wingdings" pitchFamily="2" charset="2"/>
              <a:buChar char="Ø"/>
            </a:pPr>
            <a:r>
              <a:rPr lang="en-US" sz="1600" dirty="0" smtClean="0">
                <a:cs typeface="Times New Roman" pitchFamily="18" charset="0"/>
              </a:rPr>
              <a:t>2 new database elements for GNS (Domestic and International) to allow our GNS partners to participate in new social partnership programs.</a:t>
            </a:r>
          </a:p>
          <a:p>
            <a:pPr marL="342900" indent="-342900">
              <a:lnSpc>
                <a:spcPct val="90000"/>
              </a:lnSpc>
              <a:spcBef>
                <a:spcPct val="20000"/>
              </a:spcBef>
              <a:buClr>
                <a:srgbClr val="000099"/>
              </a:buClr>
              <a:buSzPct val="90000"/>
              <a:buFont typeface="Wingdings" pitchFamily="2" charset="2"/>
              <a:buChar char="Ø"/>
            </a:pPr>
            <a:r>
              <a:rPr lang="en-US" sz="1600" dirty="0" smtClean="0">
                <a:cs typeface="Times New Roman" pitchFamily="18" charset="0"/>
              </a:rPr>
              <a:t>Create association with card member and promotion program.</a:t>
            </a:r>
          </a:p>
          <a:p>
            <a:pPr marL="342900" indent="-342900">
              <a:lnSpc>
                <a:spcPct val="90000"/>
              </a:lnSpc>
              <a:spcBef>
                <a:spcPct val="20000"/>
              </a:spcBef>
              <a:buClr>
                <a:srgbClr val="000099"/>
              </a:buClr>
              <a:buSzPct val="90000"/>
              <a:buFont typeface="Wingdings" pitchFamily="2" charset="2"/>
              <a:buChar char="Ø"/>
            </a:pPr>
            <a:r>
              <a:rPr lang="en-US" sz="1600" dirty="0" smtClean="0">
                <a:cs typeface="Times New Roman" pitchFamily="18" charset="0"/>
              </a:rPr>
              <a:t>Prepaid partnership upcoming.</a:t>
            </a:r>
          </a:p>
          <a:p>
            <a:pPr marL="342900" indent="-342900">
              <a:lnSpc>
                <a:spcPct val="90000"/>
              </a:lnSpc>
              <a:spcBef>
                <a:spcPct val="20000"/>
              </a:spcBef>
              <a:buClr>
                <a:srgbClr val="000099"/>
              </a:buClr>
              <a:buSzPct val="90000"/>
            </a:pPr>
            <a:endParaRPr lang="en-US" sz="1600" dirty="0" smtClean="0">
              <a:cs typeface="Times New Roman" pitchFamily="18" charset="0"/>
            </a:endParaRPr>
          </a:p>
          <a:p>
            <a:pPr marL="342900" indent="-342900">
              <a:lnSpc>
                <a:spcPct val="90000"/>
              </a:lnSpc>
              <a:spcBef>
                <a:spcPct val="20000"/>
              </a:spcBef>
              <a:buClr>
                <a:srgbClr val="000099"/>
              </a:buClr>
              <a:buSzPct val="90000"/>
            </a:pPr>
            <a:r>
              <a:rPr lang="en-US" sz="1400" dirty="0">
                <a:cs typeface="Times New Roman" pitchFamily="18" charset="0"/>
              </a:rPr>
              <a:t/>
            </a:r>
            <a:br>
              <a:rPr lang="en-US" sz="1400" dirty="0">
                <a:cs typeface="Times New Roman" pitchFamily="18" charset="0"/>
              </a:rPr>
            </a:br>
            <a:endParaRPr lang="en-US" sz="1400" dirty="0"/>
          </a:p>
          <a:p>
            <a:pPr marL="342900" indent="-342900">
              <a:lnSpc>
                <a:spcPct val="90000"/>
              </a:lnSpc>
              <a:spcBef>
                <a:spcPct val="20000"/>
              </a:spcBef>
              <a:buClr>
                <a:srgbClr val="000099"/>
              </a:buClr>
              <a:buSzPct val="90000"/>
              <a:buFont typeface="Wingdings 2" pitchFamily="18" charset="2"/>
              <a:buChar char=""/>
            </a:pPr>
            <a:endParaRPr lang="en-US" sz="1400" dirty="0"/>
          </a:p>
        </p:txBody>
      </p:sp>
      <p:sp>
        <p:nvSpPr>
          <p:cNvPr id="10246" name="Rectangle 7"/>
          <p:cNvSpPr>
            <a:spLocks noChangeArrowheads="1"/>
          </p:cNvSpPr>
          <p:nvPr/>
        </p:nvSpPr>
        <p:spPr bwMode="auto">
          <a:xfrm>
            <a:off x="-4541838" y="4703763"/>
            <a:ext cx="184150" cy="717550"/>
          </a:xfrm>
          <a:prstGeom prst="rect">
            <a:avLst/>
          </a:prstGeom>
          <a:noFill/>
          <a:ln w="9525">
            <a:noFill/>
            <a:miter lim="800000"/>
            <a:headEnd/>
            <a:tailEnd/>
          </a:ln>
        </p:spPr>
        <p:txBody>
          <a:bodyPr wrap="none" anchor="ctr">
            <a:spAutoFit/>
          </a:bodyPr>
          <a:lstStyle/>
          <a:p>
            <a:r>
              <a:rPr lang="en-US" sz="1200">
                <a:cs typeface="Times New Roman" pitchFamily="18" charset="0"/>
              </a:rPr>
              <a:t/>
            </a:r>
            <a:br>
              <a:rPr lang="en-US" sz="1200">
                <a:cs typeface="Times New Roman" pitchFamily="18" charset="0"/>
              </a:rPr>
            </a:br>
            <a:endParaRPr lang="en-US" sz="1100"/>
          </a:p>
          <a:p>
            <a:pPr eaLnBrk="0" hangingPunct="0"/>
            <a:endParaRPr lang="en-US"/>
          </a:p>
        </p:txBody>
      </p:sp>
      <p:sp>
        <p:nvSpPr>
          <p:cNvPr id="10247" name="Rectangle 8"/>
          <p:cNvSpPr>
            <a:spLocks noGrp="1" noChangeArrowheads="1"/>
          </p:cNvSpPr>
          <p:nvPr>
            <p:ph type="title" sz="quarter"/>
          </p:nvPr>
        </p:nvSpPr>
        <p:spPr bwMode="auto">
          <a:xfrm>
            <a:off x="0" y="0"/>
            <a:ext cx="9144000" cy="461665"/>
          </a:xfrm>
          <a:noFill/>
          <a:ln algn="ctr">
            <a:miter lim="800000"/>
            <a:headEnd/>
            <a:tailEnd/>
          </a:ln>
        </p:spPr>
        <p:txBody>
          <a:bodyPr vert="horz" wrap="square" lIns="91440" tIns="45720" rIns="91440" bIns="45720" numCol="1" anchor="t" anchorCtr="0" compatLnSpc="1">
            <a:prstTxWarp prst="textNoShape">
              <a:avLst/>
            </a:prstTxWarp>
            <a:spAutoFit/>
          </a:bodyPr>
          <a:lstStyle/>
          <a:p>
            <a:pPr marL="342900" lvl="0" indent="-342900">
              <a:spcBef>
                <a:spcPct val="20000"/>
              </a:spcBef>
              <a:defRPr/>
            </a:pPr>
            <a:r>
              <a:rPr lang="en-US" sz="2400" dirty="0" err="1" smtClean="0"/>
              <a:t>FourSquare</a:t>
            </a:r>
            <a:r>
              <a:rPr lang="en-US" sz="2400" dirty="0" smtClean="0"/>
              <a:t>, </a:t>
            </a:r>
            <a:r>
              <a:rPr lang="en-US" sz="2400" dirty="0" err="1" smtClean="0"/>
              <a:t>Facebook</a:t>
            </a:r>
            <a:r>
              <a:rPr lang="en-US" sz="2400" dirty="0" smtClean="0"/>
              <a:t> @ more (Registered Card)</a:t>
            </a:r>
            <a:endParaRPr lang="en-US" sz="2400" dirty="0"/>
          </a:p>
        </p:txBody>
      </p:sp>
      <p:pic>
        <p:nvPicPr>
          <p:cNvPr id="29698" name="Picture 2" descr="C:\Documents and Settings\chahner\Desktop\RC_Foursquare_June 30_Design.jpg"/>
          <p:cNvPicPr>
            <a:picLocks noChangeAspect="1" noChangeArrowheads="1"/>
          </p:cNvPicPr>
          <p:nvPr/>
        </p:nvPicPr>
        <p:blipFill>
          <a:blip r:embed="rId2" cstate="print"/>
          <a:srcRect/>
          <a:stretch>
            <a:fillRect/>
          </a:stretch>
        </p:blipFill>
        <p:spPr bwMode="auto">
          <a:xfrm>
            <a:off x="1752600" y="685800"/>
            <a:ext cx="4652963" cy="3336973"/>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6146" name="Text Box 4"/>
          <p:cNvSpPr txBox="1">
            <a:spLocks noChangeArrowheads="1"/>
          </p:cNvSpPr>
          <p:nvPr/>
        </p:nvSpPr>
        <p:spPr bwMode="auto">
          <a:xfrm>
            <a:off x="0" y="0"/>
            <a:ext cx="1582738" cy="579438"/>
          </a:xfrm>
          <a:prstGeom prst="rect">
            <a:avLst/>
          </a:prstGeom>
          <a:noFill/>
          <a:ln w="9525">
            <a:noFill/>
            <a:miter lim="800000"/>
            <a:headEnd/>
            <a:tailEnd/>
          </a:ln>
        </p:spPr>
        <p:txBody>
          <a:bodyPr wrap="none">
            <a:spAutoFit/>
          </a:bodyPr>
          <a:lstStyle/>
          <a:p>
            <a:r>
              <a:rPr lang="en-US" sz="3200"/>
              <a:t>Agenda</a:t>
            </a:r>
          </a:p>
        </p:txBody>
      </p:sp>
      <p:sp>
        <p:nvSpPr>
          <p:cNvPr id="6147" name="Rectangle 6"/>
          <p:cNvSpPr>
            <a:spLocks noChangeArrowheads="1"/>
          </p:cNvSpPr>
          <p:nvPr/>
        </p:nvSpPr>
        <p:spPr bwMode="auto">
          <a:xfrm>
            <a:off x="609600" y="1143000"/>
            <a:ext cx="7696200" cy="3785652"/>
          </a:xfrm>
          <a:prstGeom prst="rect">
            <a:avLst/>
          </a:prstGeom>
          <a:noFill/>
          <a:ln w="9525" algn="ctr">
            <a:noFill/>
            <a:miter lim="800000"/>
            <a:headEnd/>
            <a:tailEnd/>
          </a:ln>
        </p:spPr>
        <p:txBody>
          <a:bodyPr>
            <a:spAutoFit/>
          </a:bodyPr>
          <a:lstStyle/>
          <a:p>
            <a:pPr>
              <a:lnSpc>
                <a:spcPct val="200000"/>
              </a:lnSpc>
              <a:buFont typeface="Wingdings" pitchFamily="2" charset="2"/>
              <a:buChar char="Ø"/>
            </a:pPr>
            <a:r>
              <a:rPr lang="en-US" sz="2000" dirty="0"/>
              <a:t>  ANR/Links Portfolio</a:t>
            </a:r>
          </a:p>
          <a:p>
            <a:pPr>
              <a:lnSpc>
                <a:spcPct val="200000"/>
              </a:lnSpc>
              <a:buFont typeface="Wingdings" pitchFamily="2" charset="2"/>
              <a:buChar char="Ø"/>
            </a:pPr>
            <a:r>
              <a:rPr lang="en-US" sz="2000" dirty="0"/>
              <a:t>  </a:t>
            </a:r>
            <a:r>
              <a:rPr lang="en-US" sz="2000" dirty="0" smtClean="0"/>
              <a:t>End-To-End Architecture / Message </a:t>
            </a:r>
            <a:r>
              <a:rPr lang="en-US" sz="2000" dirty="0"/>
              <a:t>Formats Overview	</a:t>
            </a:r>
          </a:p>
          <a:p>
            <a:pPr>
              <a:lnSpc>
                <a:spcPct val="200000"/>
              </a:lnSpc>
              <a:buFont typeface="Wingdings" pitchFamily="2" charset="2"/>
              <a:buChar char="Ø"/>
            </a:pPr>
            <a:r>
              <a:rPr lang="en-US" sz="2000" dirty="0"/>
              <a:t>  GNS </a:t>
            </a:r>
            <a:r>
              <a:rPr lang="en-US" sz="2000" dirty="0" smtClean="0"/>
              <a:t>: Features &amp; Flows</a:t>
            </a:r>
            <a:r>
              <a:rPr lang="en-US" sz="2000" dirty="0"/>
              <a:t>			</a:t>
            </a:r>
          </a:p>
          <a:p>
            <a:pPr>
              <a:lnSpc>
                <a:spcPct val="200000"/>
              </a:lnSpc>
              <a:buFont typeface="Wingdings" pitchFamily="2" charset="2"/>
              <a:buChar char="Ø"/>
            </a:pPr>
            <a:r>
              <a:rPr lang="en-US" sz="2000" dirty="0"/>
              <a:t>  Global Prepaid			</a:t>
            </a:r>
          </a:p>
          <a:p>
            <a:pPr>
              <a:lnSpc>
                <a:spcPct val="200000"/>
              </a:lnSpc>
              <a:buFont typeface="Wingdings" pitchFamily="2" charset="2"/>
              <a:buChar char="Ø"/>
            </a:pPr>
            <a:r>
              <a:rPr lang="en-US" sz="2000" dirty="0"/>
              <a:t>  SNA </a:t>
            </a:r>
            <a:r>
              <a:rPr lang="en-US" sz="2000" dirty="0" err="1"/>
              <a:t>Decomm</a:t>
            </a:r>
            <a:r>
              <a:rPr lang="en-US" sz="2000" dirty="0"/>
              <a:t> / IP Enablement / GAN Migration / Access Codes</a:t>
            </a:r>
          </a:p>
          <a:p>
            <a:pPr>
              <a:lnSpc>
                <a:spcPct val="200000"/>
              </a:lnSpc>
              <a:buFont typeface="Wingdings" pitchFamily="2" charset="2"/>
              <a:buChar char="Ø"/>
            </a:pPr>
            <a:r>
              <a:rPr lang="en-US" sz="2000" dirty="0"/>
              <a:t>  Our support for Foursquare &amp; </a:t>
            </a:r>
            <a:r>
              <a:rPr lang="en-US" sz="2000" dirty="0" err="1"/>
              <a:t>Facebook</a:t>
            </a:r>
            <a:r>
              <a:rPr lang="en-US" sz="2000" dirty="0"/>
              <a:t> </a:t>
            </a:r>
            <a:r>
              <a:rPr lang="en-US" sz="2000" dirty="0" smtClean="0"/>
              <a:t>(Registered Card)</a:t>
            </a:r>
            <a:endParaRPr lang="en-US" sz="2000" dirty="0"/>
          </a:p>
        </p:txBody>
      </p:sp>
      <p:sp>
        <p:nvSpPr>
          <p:cNvPr id="4" name="Slide Number Placeholder 3"/>
          <p:cNvSpPr>
            <a:spLocks noGrp="1"/>
          </p:cNvSpPr>
          <p:nvPr>
            <p:ph type="sldNum" sz="quarter" idx="12"/>
          </p:nvPr>
        </p:nvSpPr>
        <p:spPr/>
        <p:txBody>
          <a:bodyPr/>
          <a:lstStyle/>
          <a:p>
            <a:pPr>
              <a:defRPr/>
            </a:pPr>
            <a:fld id="{7A1C917A-F065-42AD-BE2E-248FA59C0567}"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1029" name="Slide Number Placeholder 5"/>
          <p:cNvSpPr>
            <a:spLocks noGrp="1"/>
          </p:cNvSpPr>
          <p:nvPr>
            <p:ph type="sldNum" sz="quarter" idx="12"/>
          </p:nvPr>
        </p:nvSpPr>
        <p:spPr>
          <a:noFill/>
        </p:spPr>
        <p:txBody>
          <a:bodyPr/>
          <a:lstStyle/>
          <a:p>
            <a:fld id="{058601E6-3098-4FB8-8423-8C47D715B9F4}" type="slidenum">
              <a:rPr lang="en-US">
                <a:latin typeface="Arial" charset="0"/>
                <a:cs typeface="Arial" charset="0"/>
              </a:rPr>
              <a:pPr/>
              <a:t>3</a:t>
            </a:fld>
            <a:endParaRPr lang="en-US">
              <a:latin typeface="Arial" charset="0"/>
              <a:cs typeface="Arial" charset="0"/>
            </a:endParaRPr>
          </a:p>
        </p:txBody>
      </p:sp>
      <p:sp>
        <p:nvSpPr>
          <p:cNvPr id="1030" name="Text Box 190"/>
          <p:cNvSpPr txBox="1">
            <a:spLocks noChangeArrowheads="1"/>
          </p:cNvSpPr>
          <p:nvPr/>
        </p:nvSpPr>
        <p:spPr bwMode="auto">
          <a:xfrm>
            <a:off x="815975" y="3400425"/>
            <a:ext cx="1243013" cy="2155825"/>
          </a:xfrm>
          <a:prstGeom prst="rect">
            <a:avLst/>
          </a:prstGeom>
          <a:solidFill>
            <a:srgbClr val="CCECFF"/>
          </a:solidFill>
          <a:ln w="9525" algn="ctr">
            <a:solidFill>
              <a:schemeClr val="bg2"/>
            </a:solidFill>
            <a:miter lim="800000"/>
            <a:headEnd type="none" w="sm" len="sm"/>
            <a:tailEnd type="none" w="med" len="lg"/>
          </a:ln>
        </p:spPr>
        <p:txBody>
          <a:bodyPr lIns="72283" tIns="36142" rIns="72283" bIns="36142">
            <a:spAutoFit/>
          </a:bodyPr>
          <a:lstStyle/>
          <a:p>
            <a:pPr marL="101600" indent="-101600" defTabSz="812800" eaLnBrk="0" hangingPunct="0">
              <a:spcBef>
                <a:spcPct val="50000"/>
              </a:spcBef>
              <a:buFontTx/>
              <a:buChar char="•"/>
            </a:pPr>
            <a:r>
              <a:rPr lang="en-US" sz="800" dirty="0">
                <a:solidFill>
                  <a:schemeClr val="bg2"/>
                </a:solidFill>
              </a:rPr>
              <a:t>CID</a:t>
            </a:r>
          </a:p>
          <a:p>
            <a:pPr marL="101600" indent="-101600" defTabSz="812800" eaLnBrk="0" hangingPunct="0">
              <a:spcBef>
                <a:spcPct val="50000"/>
              </a:spcBef>
              <a:buFontTx/>
              <a:buChar char="•"/>
            </a:pPr>
            <a:r>
              <a:rPr lang="en-US" sz="800" dirty="0">
                <a:solidFill>
                  <a:schemeClr val="bg2"/>
                </a:solidFill>
              </a:rPr>
              <a:t>GRMS</a:t>
            </a:r>
          </a:p>
          <a:p>
            <a:pPr marL="101600" indent="-101600" defTabSz="812800" eaLnBrk="0" hangingPunct="0">
              <a:spcBef>
                <a:spcPct val="50000"/>
              </a:spcBef>
              <a:buFontTx/>
              <a:buChar char="•"/>
            </a:pPr>
            <a:r>
              <a:rPr lang="en-US" sz="800" dirty="0">
                <a:solidFill>
                  <a:schemeClr val="bg2"/>
                </a:solidFill>
              </a:rPr>
              <a:t>A/R: Optima, Corporate, International</a:t>
            </a:r>
          </a:p>
          <a:p>
            <a:pPr marL="101600" indent="-101600" defTabSz="812800" eaLnBrk="0" hangingPunct="0">
              <a:spcBef>
                <a:spcPct val="50000"/>
              </a:spcBef>
              <a:buFontTx/>
              <a:buChar char="•"/>
            </a:pPr>
            <a:r>
              <a:rPr lang="en-US" sz="800" dirty="0">
                <a:solidFill>
                  <a:schemeClr val="bg2"/>
                </a:solidFill>
              </a:rPr>
              <a:t>Embossing Sites</a:t>
            </a:r>
          </a:p>
          <a:p>
            <a:pPr marL="101600" indent="-101600" defTabSz="812800" eaLnBrk="0" hangingPunct="0">
              <a:spcBef>
                <a:spcPct val="50000"/>
              </a:spcBef>
              <a:buFontTx/>
              <a:buChar char="•"/>
            </a:pPr>
            <a:r>
              <a:rPr lang="en-US" sz="800" dirty="0">
                <a:solidFill>
                  <a:schemeClr val="bg2"/>
                </a:solidFill>
              </a:rPr>
              <a:t>CC90s</a:t>
            </a:r>
          </a:p>
          <a:p>
            <a:pPr marL="101600" indent="-101600" defTabSz="812800" eaLnBrk="0" hangingPunct="0">
              <a:lnSpc>
                <a:spcPct val="40000"/>
              </a:lnSpc>
              <a:spcBef>
                <a:spcPct val="50000"/>
              </a:spcBef>
              <a:buFontTx/>
              <a:buChar char="•"/>
            </a:pPr>
            <a:r>
              <a:rPr lang="en-US" sz="800" dirty="0">
                <a:solidFill>
                  <a:schemeClr val="bg2"/>
                </a:solidFill>
              </a:rPr>
              <a:t>Triumph</a:t>
            </a:r>
          </a:p>
          <a:p>
            <a:pPr marL="101600" indent="-101600" defTabSz="812800" eaLnBrk="0" hangingPunct="0">
              <a:spcBef>
                <a:spcPct val="50000"/>
              </a:spcBef>
              <a:buFontTx/>
              <a:buChar char="•"/>
            </a:pPr>
            <a:r>
              <a:rPr lang="en-US" sz="800" dirty="0">
                <a:solidFill>
                  <a:schemeClr val="bg2"/>
                </a:solidFill>
              </a:rPr>
              <a:t>GNS Partners </a:t>
            </a:r>
          </a:p>
          <a:p>
            <a:pPr marL="101600" indent="-101600" defTabSz="812800" eaLnBrk="0" hangingPunct="0">
              <a:spcBef>
                <a:spcPct val="50000"/>
              </a:spcBef>
              <a:buFontTx/>
              <a:buChar char="•"/>
            </a:pPr>
            <a:r>
              <a:rPr lang="en-US" sz="800" dirty="0">
                <a:solidFill>
                  <a:schemeClr val="bg2"/>
                </a:solidFill>
              </a:rPr>
              <a:t>TRICS</a:t>
            </a:r>
          </a:p>
          <a:p>
            <a:pPr marL="101600" indent="-101600" defTabSz="812800" eaLnBrk="0" hangingPunct="0">
              <a:spcBef>
                <a:spcPct val="50000"/>
              </a:spcBef>
              <a:buFontTx/>
              <a:buChar char="•"/>
            </a:pPr>
            <a:r>
              <a:rPr lang="en-US" sz="800" dirty="0">
                <a:solidFill>
                  <a:schemeClr val="bg2"/>
                </a:solidFill>
              </a:rPr>
              <a:t>Express Cash Enrollments</a:t>
            </a:r>
          </a:p>
          <a:p>
            <a:pPr marL="101600" indent="-101600" defTabSz="812800" eaLnBrk="0" hangingPunct="0">
              <a:spcBef>
                <a:spcPct val="50000"/>
              </a:spcBef>
              <a:buFontTx/>
              <a:buChar char="•"/>
            </a:pPr>
            <a:r>
              <a:rPr lang="en-US" sz="800" dirty="0">
                <a:solidFill>
                  <a:schemeClr val="bg2"/>
                </a:solidFill>
              </a:rPr>
              <a:t>ACH Returns</a:t>
            </a:r>
          </a:p>
        </p:txBody>
      </p:sp>
      <p:sp>
        <p:nvSpPr>
          <p:cNvPr id="1031" name="Freeform 3" descr="10%"/>
          <p:cNvSpPr>
            <a:spLocks/>
          </p:cNvSpPr>
          <p:nvPr/>
        </p:nvSpPr>
        <p:spPr bwMode="auto">
          <a:xfrm>
            <a:off x="971550" y="1617663"/>
            <a:ext cx="1047750" cy="485775"/>
          </a:xfrm>
          <a:custGeom>
            <a:avLst/>
            <a:gdLst>
              <a:gd name="T0" fmla="*/ 0 w 663"/>
              <a:gd name="T1" fmla="*/ 132 h 357"/>
              <a:gd name="T2" fmla="*/ 0 w 663"/>
              <a:gd name="T3" fmla="*/ 134 h 357"/>
              <a:gd name="T4" fmla="*/ 0 w 663"/>
              <a:gd name="T5" fmla="*/ 312 h 357"/>
              <a:gd name="T6" fmla="*/ 370 w 663"/>
              <a:gd name="T7" fmla="*/ 356 h 357"/>
              <a:gd name="T8" fmla="*/ 662 w 663"/>
              <a:gd name="T9" fmla="*/ 336 h 357"/>
              <a:gd name="T10" fmla="*/ 647 w 663"/>
              <a:gd name="T11" fmla="*/ 95 h 357"/>
              <a:gd name="T12" fmla="*/ 372 w 663"/>
              <a:gd name="T13" fmla="*/ 0 h 357"/>
              <a:gd name="T14" fmla="*/ 0 w 663"/>
              <a:gd name="T15" fmla="*/ 132 h 357"/>
              <a:gd name="T16" fmla="*/ 0 w 663"/>
              <a:gd name="T17" fmla="*/ 132 h 3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63"/>
              <a:gd name="T28" fmla="*/ 0 h 357"/>
              <a:gd name="T29" fmla="*/ 663 w 663"/>
              <a:gd name="T30" fmla="*/ 357 h 3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63" h="357">
                <a:moveTo>
                  <a:pt x="0" y="132"/>
                </a:moveTo>
                <a:lnTo>
                  <a:pt x="0" y="134"/>
                </a:lnTo>
                <a:lnTo>
                  <a:pt x="0" y="312"/>
                </a:lnTo>
                <a:lnTo>
                  <a:pt x="370" y="356"/>
                </a:lnTo>
                <a:lnTo>
                  <a:pt x="662" y="336"/>
                </a:lnTo>
                <a:lnTo>
                  <a:pt x="647" y="95"/>
                </a:lnTo>
                <a:lnTo>
                  <a:pt x="372" y="0"/>
                </a:lnTo>
                <a:lnTo>
                  <a:pt x="0" y="132"/>
                </a:lnTo>
              </a:path>
            </a:pathLst>
          </a:custGeom>
          <a:pattFill prst="pct10">
            <a:fgClr>
              <a:schemeClr val="bg2"/>
            </a:fgClr>
            <a:bgClr>
              <a:srgbClr val="CCCCCC"/>
            </a:bgClr>
          </a:pattFill>
          <a:ln w="19050" cap="rnd" cmpd="sng">
            <a:noFill/>
            <a:prstDash val="solid"/>
            <a:round/>
            <a:headEnd/>
            <a:tailEnd/>
          </a:ln>
        </p:spPr>
        <p:txBody>
          <a:bodyPr lIns="81864" tIns="40932" rIns="81864" bIns="40932">
            <a:spAutoFit/>
          </a:bodyPr>
          <a:lstStyle/>
          <a:p>
            <a:endParaRPr lang="en-US"/>
          </a:p>
        </p:txBody>
      </p:sp>
      <p:sp>
        <p:nvSpPr>
          <p:cNvPr id="1032" name="Freeform 4"/>
          <p:cNvSpPr>
            <a:spLocks/>
          </p:cNvSpPr>
          <p:nvPr/>
        </p:nvSpPr>
        <p:spPr bwMode="auto">
          <a:xfrm>
            <a:off x="1554163" y="1930400"/>
            <a:ext cx="465137" cy="174625"/>
          </a:xfrm>
          <a:custGeom>
            <a:avLst/>
            <a:gdLst>
              <a:gd name="T0" fmla="*/ 0 w 294"/>
              <a:gd name="T1" fmla="*/ 0 h 129"/>
              <a:gd name="T2" fmla="*/ 0 w 294"/>
              <a:gd name="T3" fmla="*/ 128 h 129"/>
              <a:gd name="T4" fmla="*/ 15 w 294"/>
              <a:gd name="T5" fmla="*/ 127 h 129"/>
              <a:gd name="T6" fmla="*/ 15 w 294"/>
              <a:gd name="T7" fmla="*/ 35 h 129"/>
              <a:gd name="T8" fmla="*/ 71 w 294"/>
              <a:gd name="T9" fmla="*/ 42 h 129"/>
              <a:gd name="T10" fmla="*/ 71 w 294"/>
              <a:gd name="T11" fmla="*/ 123 h 129"/>
              <a:gd name="T12" fmla="*/ 83 w 294"/>
              <a:gd name="T13" fmla="*/ 122 h 129"/>
              <a:gd name="T14" fmla="*/ 83 w 294"/>
              <a:gd name="T15" fmla="*/ 92 h 129"/>
              <a:gd name="T16" fmla="*/ 132 w 294"/>
              <a:gd name="T17" fmla="*/ 92 h 129"/>
              <a:gd name="T18" fmla="*/ 132 w 294"/>
              <a:gd name="T19" fmla="*/ 74 h 129"/>
              <a:gd name="T20" fmla="*/ 83 w 294"/>
              <a:gd name="T21" fmla="*/ 73 h 129"/>
              <a:gd name="T22" fmla="*/ 83 w 294"/>
              <a:gd name="T23" fmla="*/ 43 h 129"/>
              <a:gd name="T24" fmla="*/ 132 w 294"/>
              <a:gd name="T25" fmla="*/ 49 h 129"/>
              <a:gd name="T26" fmla="*/ 132 w 294"/>
              <a:gd name="T27" fmla="*/ 118 h 129"/>
              <a:gd name="T28" fmla="*/ 139 w 294"/>
              <a:gd name="T29" fmla="*/ 118 h 129"/>
              <a:gd name="T30" fmla="*/ 139 w 294"/>
              <a:gd name="T31" fmla="*/ 49 h 129"/>
              <a:gd name="T32" fmla="*/ 193 w 294"/>
              <a:gd name="T33" fmla="*/ 53 h 129"/>
              <a:gd name="T34" fmla="*/ 194 w 294"/>
              <a:gd name="T35" fmla="*/ 115 h 129"/>
              <a:gd name="T36" fmla="*/ 201 w 294"/>
              <a:gd name="T37" fmla="*/ 114 h 129"/>
              <a:gd name="T38" fmla="*/ 201 w 294"/>
              <a:gd name="T39" fmla="*/ 98 h 129"/>
              <a:gd name="T40" fmla="*/ 248 w 294"/>
              <a:gd name="T41" fmla="*/ 98 h 129"/>
              <a:gd name="T42" fmla="*/ 247 w 294"/>
              <a:gd name="T43" fmla="*/ 84 h 129"/>
              <a:gd name="T44" fmla="*/ 201 w 294"/>
              <a:gd name="T45" fmla="*/ 83 h 129"/>
              <a:gd name="T46" fmla="*/ 201 w 294"/>
              <a:gd name="T47" fmla="*/ 53 h 129"/>
              <a:gd name="T48" fmla="*/ 247 w 294"/>
              <a:gd name="T49" fmla="*/ 59 h 129"/>
              <a:gd name="T50" fmla="*/ 248 w 294"/>
              <a:gd name="T51" fmla="*/ 110 h 129"/>
              <a:gd name="T52" fmla="*/ 256 w 294"/>
              <a:gd name="T53" fmla="*/ 109 h 129"/>
              <a:gd name="T54" fmla="*/ 255 w 294"/>
              <a:gd name="T55" fmla="*/ 60 h 129"/>
              <a:gd name="T56" fmla="*/ 285 w 294"/>
              <a:gd name="T57" fmla="*/ 63 h 129"/>
              <a:gd name="T58" fmla="*/ 287 w 294"/>
              <a:gd name="T59" fmla="*/ 107 h 129"/>
              <a:gd name="T60" fmla="*/ 293 w 294"/>
              <a:gd name="T61" fmla="*/ 107 h 129"/>
              <a:gd name="T62" fmla="*/ 289 w 294"/>
              <a:gd name="T63" fmla="*/ 37 h 129"/>
              <a:gd name="T64" fmla="*/ 3 w 294"/>
              <a:gd name="T65" fmla="*/ 0 h 129"/>
              <a:gd name="T66" fmla="*/ 0 w 294"/>
              <a:gd name="T67" fmla="*/ 0 h 12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94"/>
              <a:gd name="T103" fmla="*/ 0 h 129"/>
              <a:gd name="T104" fmla="*/ 294 w 294"/>
              <a:gd name="T105" fmla="*/ 129 h 12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94" h="129">
                <a:moveTo>
                  <a:pt x="0" y="0"/>
                </a:moveTo>
                <a:lnTo>
                  <a:pt x="0" y="128"/>
                </a:lnTo>
                <a:lnTo>
                  <a:pt x="15" y="127"/>
                </a:lnTo>
                <a:lnTo>
                  <a:pt x="15" y="35"/>
                </a:lnTo>
                <a:lnTo>
                  <a:pt x="71" y="42"/>
                </a:lnTo>
                <a:lnTo>
                  <a:pt x="71" y="123"/>
                </a:lnTo>
                <a:lnTo>
                  <a:pt x="83" y="122"/>
                </a:lnTo>
                <a:lnTo>
                  <a:pt x="83" y="92"/>
                </a:lnTo>
                <a:lnTo>
                  <a:pt x="132" y="92"/>
                </a:lnTo>
                <a:lnTo>
                  <a:pt x="132" y="74"/>
                </a:lnTo>
                <a:lnTo>
                  <a:pt x="83" y="73"/>
                </a:lnTo>
                <a:lnTo>
                  <a:pt x="83" y="43"/>
                </a:lnTo>
                <a:lnTo>
                  <a:pt x="132" y="49"/>
                </a:lnTo>
                <a:lnTo>
                  <a:pt x="132" y="118"/>
                </a:lnTo>
                <a:lnTo>
                  <a:pt x="139" y="118"/>
                </a:lnTo>
                <a:lnTo>
                  <a:pt x="139" y="49"/>
                </a:lnTo>
                <a:lnTo>
                  <a:pt x="193" y="53"/>
                </a:lnTo>
                <a:lnTo>
                  <a:pt x="194" y="115"/>
                </a:lnTo>
                <a:lnTo>
                  <a:pt x="201" y="114"/>
                </a:lnTo>
                <a:lnTo>
                  <a:pt x="201" y="98"/>
                </a:lnTo>
                <a:lnTo>
                  <a:pt x="248" y="98"/>
                </a:lnTo>
                <a:lnTo>
                  <a:pt x="247" y="84"/>
                </a:lnTo>
                <a:lnTo>
                  <a:pt x="201" y="83"/>
                </a:lnTo>
                <a:lnTo>
                  <a:pt x="201" y="53"/>
                </a:lnTo>
                <a:lnTo>
                  <a:pt x="247" y="59"/>
                </a:lnTo>
                <a:lnTo>
                  <a:pt x="248" y="110"/>
                </a:lnTo>
                <a:lnTo>
                  <a:pt x="256" y="109"/>
                </a:lnTo>
                <a:lnTo>
                  <a:pt x="255" y="60"/>
                </a:lnTo>
                <a:lnTo>
                  <a:pt x="285" y="63"/>
                </a:lnTo>
                <a:lnTo>
                  <a:pt x="287" y="107"/>
                </a:lnTo>
                <a:lnTo>
                  <a:pt x="293" y="107"/>
                </a:lnTo>
                <a:lnTo>
                  <a:pt x="289" y="37"/>
                </a:lnTo>
                <a:lnTo>
                  <a:pt x="3" y="0"/>
                </a:lnTo>
                <a:lnTo>
                  <a:pt x="0" y="0"/>
                </a:lnTo>
              </a:path>
            </a:pathLst>
          </a:custGeom>
          <a:solidFill>
            <a:srgbClr val="FFFFFF"/>
          </a:solidFill>
          <a:ln w="19050" cap="rnd" cmpd="sng">
            <a:noFill/>
            <a:prstDash val="solid"/>
            <a:round/>
            <a:headEnd/>
            <a:tailEnd/>
          </a:ln>
        </p:spPr>
        <p:txBody>
          <a:bodyPr lIns="81864" tIns="40932" rIns="81864" bIns="40932">
            <a:spAutoFit/>
          </a:bodyPr>
          <a:lstStyle/>
          <a:p>
            <a:endParaRPr lang="en-US"/>
          </a:p>
        </p:txBody>
      </p:sp>
      <p:sp>
        <p:nvSpPr>
          <p:cNvPr id="1033" name="Rectangle 5"/>
          <p:cNvSpPr>
            <a:spLocks noChangeArrowheads="1"/>
          </p:cNvSpPr>
          <p:nvPr/>
        </p:nvSpPr>
        <p:spPr bwMode="auto">
          <a:xfrm>
            <a:off x="869950" y="1252538"/>
            <a:ext cx="1373188" cy="447675"/>
          </a:xfrm>
          <a:prstGeom prst="rect">
            <a:avLst/>
          </a:prstGeom>
          <a:noFill/>
          <a:ln w="19050">
            <a:noFill/>
            <a:miter lim="800000"/>
            <a:headEnd/>
            <a:tailEnd/>
          </a:ln>
        </p:spPr>
        <p:txBody>
          <a:bodyPr lIns="81864" tIns="40932" rIns="81864" bIns="40932">
            <a:spAutoFit/>
          </a:bodyPr>
          <a:lstStyle/>
          <a:p>
            <a:pPr defTabSz="812800" eaLnBrk="0" hangingPunct="0"/>
            <a:r>
              <a:rPr lang="en-US" sz="1200" dirty="0"/>
              <a:t>GNS Operations</a:t>
            </a:r>
          </a:p>
          <a:p>
            <a:pPr defTabSz="812800" eaLnBrk="0" hangingPunct="0"/>
            <a:r>
              <a:rPr lang="en-US" sz="1200" dirty="0"/>
              <a:t>Centers</a:t>
            </a:r>
          </a:p>
        </p:txBody>
      </p:sp>
      <p:sp>
        <p:nvSpPr>
          <p:cNvPr id="1034" name="Rectangle 6"/>
          <p:cNvSpPr>
            <a:spLocks noChangeArrowheads="1"/>
          </p:cNvSpPr>
          <p:nvPr/>
        </p:nvSpPr>
        <p:spPr bwMode="auto">
          <a:xfrm>
            <a:off x="898525" y="1219200"/>
            <a:ext cx="1338263" cy="982663"/>
          </a:xfrm>
          <a:prstGeom prst="rect">
            <a:avLst/>
          </a:prstGeom>
          <a:noFill/>
          <a:ln w="28575">
            <a:solidFill>
              <a:schemeClr val="accent2"/>
            </a:solidFill>
            <a:miter lim="800000"/>
            <a:headEnd/>
            <a:tailEnd/>
          </a:ln>
        </p:spPr>
        <p:txBody>
          <a:bodyPr lIns="81864" tIns="40932" rIns="81864" bIns="40932">
            <a:spAutoFit/>
          </a:bodyPr>
          <a:lstStyle/>
          <a:p>
            <a:endParaRPr lang="en-US"/>
          </a:p>
        </p:txBody>
      </p:sp>
      <p:sp>
        <p:nvSpPr>
          <p:cNvPr id="1035" name="Oval 7"/>
          <p:cNvSpPr>
            <a:spLocks noChangeArrowheads="1"/>
          </p:cNvSpPr>
          <p:nvPr/>
        </p:nvSpPr>
        <p:spPr bwMode="auto">
          <a:xfrm>
            <a:off x="3074988" y="2687638"/>
            <a:ext cx="3260725" cy="1809750"/>
          </a:xfrm>
          <a:prstGeom prst="ellipse">
            <a:avLst/>
          </a:prstGeom>
          <a:noFill/>
          <a:ln w="9525" algn="ctr">
            <a:solidFill>
              <a:schemeClr val="bg2"/>
            </a:solidFill>
            <a:round/>
            <a:headEnd/>
            <a:tailEnd/>
          </a:ln>
        </p:spPr>
        <p:txBody>
          <a:bodyPr lIns="81864" tIns="40932" rIns="81864" bIns="40932" anchor="ctr" anchorCtr="1"/>
          <a:lstStyle/>
          <a:p>
            <a:endParaRPr lang="en-US"/>
          </a:p>
        </p:txBody>
      </p:sp>
      <p:sp>
        <p:nvSpPr>
          <p:cNvPr id="1036" name="Rectangle 8"/>
          <p:cNvSpPr>
            <a:spLocks noChangeArrowheads="1"/>
          </p:cNvSpPr>
          <p:nvPr/>
        </p:nvSpPr>
        <p:spPr bwMode="auto">
          <a:xfrm>
            <a:off x="5478463" y="1219200"/>
            <a:ext cx="752475" cy="839788"/>
          </a:xfrm>
          <a:prstGeom prst="rect">
            <a:avLst/>
          </a:prstGeom>
          <a:noFill/>
          <a:ln w="28575">
            <a:solidFill>
              <a:schemeClr val="accent2"/>
            </a:solidFill>
            <a:miter lim="800000"/>
            <a:headEnd/>
            <a:tailEnd/>
          </a:ln>
        </p:spPr>
        <p:txBody>
          <a:bodyPr wrap="none" anchor="ctr"/>
          <a:lstStyle/>
          <a:p>
            <a:endParaRPr lang="en-US"/>
          </a:p>
        </p:txBody>
      </p:sp>
      <p:sp>
        <p:nvSpPr>
          <p:cNvPr id="1037" name="Rectangle 9"/>
          <p:cNvSpPr>
            <a:spLocks noChangeArrowheads="1"/>
          </p:cNvSpPr>
          <p:nvPr/>
        </p:nvSpPr>
        <p:spPr bwMode="auto">
          <a:xfrm>
            <a:off x="5543550" y="1219200"/>
            <a:ext cx="654050" cy="520700"/>
          </a:xfrm>
          <a:prstGeom prst="rect">
            <a:avLst/>
          </a:prstGeom>
          <a:noFill/>
          <a:ln w="9525">
            <a:noFill/>
            <a:miter lim="800000"/>
            <a:headEnd/>
            <a:tailEnd/>
          </a:ln>
        </p:spPr>
        <p:txBody>
          <a:bodyPr lIns="81864" tIns="40932" rIns="81864" bIns="40932">
            <a:spAutoFit/>
          </a:bodyPr>
          <a:lstStyle/>
          <a:p>
            <a:pPr algn="ctr" defTabSz="812800" eaLnBrk="0" hangingPunct="0">
              <a:lnSpc>
                <a:spcPct val="80000"/>
              </a:lnSpc>
              <a:spcAft>
                <a:spcPct val="67000"/>
              </a:spcAft>
            </a:pPr>
            <a:r>
              <a:rPr lang="en-US" sz="1200"/>
              <a:t>Third-Party Links</a:t>
            </a:r>
            <a:endParaRPr lang="en-US" sz="1400"/>
          </a:p>
        </p:txBody>
      </p:sp>
      <p:grpSp>
        <p:nvGrpSpPr>
          <p:cNvPr id="1038" name="Group 10"/>
          <p:cNvGrpSpPr>
            <a:grpSpLocks/>
          </p:cNvGrpSpPr>
          <p:nvPr/>
        </p:nvGrpSpPr>
        <p:grpSpPr bwMode="auto">
          <a:xfrm>
            <a:off x="5681663" y="1758950"/>
            <a:ext cx="450850" cy="234950"/>
            <a:chOff x="3676" y="1117"/>
            <a:chExt cx="332" cy="172"/>
          </a:xfrm>
        </p:grpSpPr>
        <p:sp>
          <p:nvSpPr>
            <p:cNvPr id="1206" name="Freeform 11"/>
            <p:cNvSpPr>
              <a:spLocks/>
            </p:cNvSpPr>
            <p:nvPr/>
          </p:nvSpPr>
          <p:spPr bwMode="auto">
            <a:xfrm>
              <a:off x="3984" y="1125"/>
              <a:ext cx="24" cy="164"/>
            </a:xfrm>
            <a:custGeom>
              <a:avLst/>
              <a:gdLst>
                <a:gd name="T0" fmla="*/ 0 w 24"/>
                <a:gd name="T1" fmla="*/ 176 h 177"/>
                <a:gd name="T2" fmla="*/ 23 w 24"/>
                <a:gd name="T3" fmla="*/ 176 h 177"/>
                <a:gd name="T4" fmla="*/ 23 w 24"/>
                <a:gd name="T5" fmla="*/ 0 h 177"/>
                <a:gd name="T6" fmla="*/ 0 w 24"/>
                <a:gd name="T7" fmla="*/ 0 h 177"/>
                <a:gd name="T8" fmla="*/ 0 w 24"/>
                <a:gd name="T9" fmla="*/ 175 h 177"/>
                <a:gd name="T10" fmla="*/ 0 w 24"/>
                <a:gd name="T11" fmla="*/ 176 h 177"/>
                <a:gd name="T12" fmla="*/ 0 60000 65536"/>
                <a:gd name="T13" fmla="*/ 0 60000 65536"/>
                <a:gd name="T14" fmla="*/ 0 60000 65536"/>
                <a:gd name="T15" fmla="*/ 0 60000 65536"/>
                <a:gd name="T16" fmla="*/ 0 60000 65536"/>
                <a:gd name="T17" fmla="*/ 0 60000 65536"/>
                <a:gd name="T18" fmla="*/ 0 w 24"/>
                <a:gd name="T19" fmla="*/ 0 h 177"/>
                <a:gd name="T20" fmla="*/ 24 w 24"/>
                <a:gd name="T21" fmla="*/ 177 h 177"/>
              </a:gdLst>
              <a:ahLst/>
              <a:cxnLst>
                <a:cxn ang="T12">
                  <a:pos x="T0" y="T1"/>
                </a:cxn>
                <a:cxn ang="T13">
                  <a:pos x="T2" y="T3"/>
                </a:cxn>
                <a:cxn ang="T14">
                  <a:pos x="T4" y="T5"/>
                </a:cxn>
                <a:cxn ang="T15">
                  <a:pos x="T6" y="T7"/>
                </a:cxn>
                <a:cxn ang="T16">
                  <a:pos x="T8" y="T9"/>
                </a:cxn>
                <a:cxn ang="T17">
                  <a:pos x="T10" y="T11"/>
                </a:cxn>
              </a:cxnLst>
              <a:rect l="T18" t="T19" r="T20" b="T21"/>
              <a:pathLst>
                <a:path w="24" h="177">
                  <a:moveTo>
                    <a:pt x="0" y="176"/>
                  </a:moveTo>
                  <a:lnTo>
                    <a:pt x="23" y="176"/>
                  </a:lnTo>
                  <a:lnTo>
                    <a:pt x="23" y="0"/>
                  </a:lnTo>
                  <a:lnTo>
                    <a:pt x="0" y="0"/>
                  </a:lnTo>
                  <a:lnTo>
                    <a:pt x="0" y="175"/>
                  </a:lnTo>
                  <a:lnTo>
                    <a:pt x="0" y="176"/>
                  </a:lnTo>
                </a:path>
              </a:pathLst>
            </a:custGeom>
            <a:noFill/>
            <a:ln w="12700" cap="rnd" cmpd="sng">
              <a:solidFill>
                <a:schemeClr val="tx1"/>
              </a:solidFill>
              <a:prstDash val="solid"/>
              <a:round/>
              <a:headEnd/>
              <a:tailEnd/>
            </a:ln>
          </p:spPr>
          <p:txBody>
            <a:bodyPr/>
            <a:lstStyle/>
            <a:p>
              <a:endParaRPr lang="en-US"/>
            </a:p>
          </p:txBody>
        </p:sp>
        <p:sp>
          <p:nvSpPr>
            <p:cNvPr id="1207" name="Freeform 12"/>
            <p:cNvSpPr>
              <a:spLocks/>
            </p:cNvSpPr>
            <p:nvPr/>
          </p:nvSpPr>
          <p:spPr bwMode="auto">
            <a:xfrm>
              <a:off x="3676" y="1121"/>
              <a:ext cx="27" cy="168"/>
            </a:xfrm>
            <a:custGeom>
              <a:avLst/>
              <a:gdLst>
                <a:gd name="T0" fmla="*/ 4 w 27"/>
                <a:gd name="T1" fmla="*/ 180 h 181"/>
                <a:gd name="T2" fmla="*/ 26 w 27"/>
                <a:gd name="T3" fmla="*/ 180 h 181"/>
                <a:gd name="T4" fmla="*/ 26 w 27"/>
                <a:gd name="T5" fmla="*/ 0 h 181"/>
                <a:gd name="T6" fmla="*/ 0 w 27"/>
                <a:gd name="T7" fmla="*/ 0 h 181"/>
                <a:gd name="T8" fmla="*/ 0 w 27"/>
                <a:gd name="T9" fmla="*/ 180 h 181"/>
                <a:gd name="T10" fmla="*/ 4 w 27"/>
                <a:gd name="T11" fmla="*/ 180 h 181"/>
                <a:gd name="T12" fmla="*/ 0 60000 65536"/>
                <a:gd name="T13" fmla="*/ 0 60000 65536"/>
                <a:gd name="T14" fmla="*/ 0 60000 65536"/>
                <a:gd name="T15" fmla="*/ 0 60000 65536"/>
                <a:gd name="T16" fmla="*/ 0 60000 65536"/>
                <a:gd name="T17" fmla="*/ 0 60000 65536"/>
                <a:gd name="T18" fmla="*/ 0 w 27"/>
                <a:gd name="T19" fmla="*/ 0 h 181"/>
                <a:gd name="T20" fmla="*/ 27 w 27"/>
                <a:gd name="T21" fmla="*/ 181 h 181"/>
              </a:gdLst>
              <a:ahLst/>
              <a:cxnLst>
                <a:cxn ang="T12">
                  <a:pos x="T0" y="T1"/>
                </a:cxn>
                <a:cxn ang="T13">
                  <a:pos x="T2" y="T3"/>
                </a:cxn>
                <a:cxn ang="T14">
                  <a:pos x="T4" y="T5"/>
                </a:cxn>
                <a:cxn ang="T15">
                  <a:pos x="T6" y="T7"/>
                </a:cxn>
                <a:cxn ang="T16">
                  <a:pos x="T8" y="T9"/>
                </a:cxn>
                <a:cxn ang="T17">
                  <a:pos x="T10" y="T11"/>
                </a:cxn>
              </a:cxnLst>
              <a:rect l="T18" t="T19" r="T20" b="T21"/>
              <a:pathLst>
                <a:path w="27" h="181">
                  <a:moveTo>
                    <a:pt x="4" y="180"/>
                  </a:moveTo>
                  <a:lnTo>
                    <a:pt x="26" y="180"/>
                  </a:lnTo>
                  <a:lnTo>
                    <a:pt x="26" y="0"/>
                  </a:lnTo>
                  <a:lnTo>
                    <a:pt x="0" y="0"/>
                  </a:lnTo>
                  <a:lnTo>
                    <a:pt x="0" y="180"/>
                  </a:lnTo>
                  <a:lnTo>
                    <a:pt x="4" y="180"/>
                  </a:lnTo>
                </a:path>
              </a:pathLst>
            </a:custGeom>
            <a:noFill/>
            <a:ln w="12700" cap="rnd" cmpd="sng">
              <a:solidFill>
                <a:schemeClr val="tx1"/>
              </a:solidFill>
              <a:prstDash val="solid"/>
              <a:round/>
              <a:headEnd/>
              <a:tailEnd/>
            </a:ln>
          </p:spPr>
          <p:txBody>
            <a:bodyPr/>
            <a:lstStyle/>
            <a:p>
              <a:endParaRPr lang="en-US"/>
            </a:p>
          </p:txBody>
        </p:sp>
        <p:sp>
          <p:nvSpPr>
            <p:cNvPr id="1208" name="Freeform 13"/>
            <p:cNvSpPr>
              <a:spLocks/>
            </p:cNvSpPr>
            <p:nvPr/>
          </p:nvSpPr>
          <p:spPr bwMode="auto">
            <a:xfrm>
              <a:off x="3676" y="1117"/>
              <a:ext cx="332" cy="16"/>
            </a:xfrm>
            <a:custGeom>
              <a:avLst/>
              <a:gdLst>
                <a:gd name="T0" fmla="*/ 331 w 332"/>
                <a:gd name="T1" fmla="*/ 16 h 17"/>
                <a:gd name="T2" fmla="*/ 331 w 332"/>
                <a:gd name="T3" fmla="*/ 0 h 17"/>
                <a:gd name="T4" fmla="*/ 0 w 332"/>
                <a:gd name="T5" fmla="*/ 0 h 17"/>
                <a:gd name="T6" fmla="*/ 0 w 332"/>
                <a:gd name="T7" fmla="*/ 16 h 17"/>
                <a:gd name="T8" fmla="*/ 331 w 332"/>
                <a:gd name="T9" fmla="*/ 16 h 17"/>
                <a:gd name="T10" fmla="*/ 0 60000 65536"/>
                <a:gd name="T11" fmla="*/ 0 60000 65536"/>
                <a:gd name="T12" fmla="*/ 0 60000 65536"/>
                <a:gd name="T13" fmla="*/ 0 60000 65536"/>
                <a:gd name="T14" fmla="*/ 0 60000 65536"/>
                <a:gd name="T15" fmla="*/ 0 w 332"/>
                <a:gd name="T16" fmla="*/ 0 h 17"/>
                <a:gd name="T17" fmla="*/ 332 w 332"/>
                <a:gd name="T18" fmla="*/ 17 h 17"/>
              </a:gdLst>
              <a:ahLst/>
              <a:cxnLst>
                <a:cxn ang="T10">
                  <a:pos x="T0" y="T1"/>
                </a:cxn>
                <a:cxn ang="T11">
                  <a:pos x="T2" y="T3"/>
                </a:cxn>
                <a:cxn ang="T12">
                  <a:pos x="T4" y="T5"/>
                </a:cxn>
                <a:cxn ang="T13">
                  <a:pos x="T6" y="T7"/>
                </a:cxn>
                <a:cxn ang="T14">
                  <a:pos x="T8" y="T9"/>
                </a:cxn>
              </a:cxnLst>
              <a:rect l="T15" t="T16" r="T17" b="T18"/>
              <a:pathLst>
                <a:path w="332" h="17">
                  <a:moveTo>
                    <a:pt x="331" y="16"/>
                  </a:moveTo>
                  <a:lnTo>
                    <a:pt x="331" y="0"/>
                  </a:lnTo>
                  <a:lnTo>
                    <a:pt x="0" y="0"/>
                  </a:lnTo>
                  <a:lnTo>
                    <a:pt x="0" y="16"/>
                  </a:lnTo>
                  <a:lnTo>
                    <a:pt x="331" y="16"/>
                  </a:lnTo>
                </a:path>
              </a:pathLst>
            </a:custGeom>
            <a:noFill/>
            <a:ln w="12700" cap="rnd" cmpd="sng">
              <a:solidFill>
                <a:schemeClr val="tx1"/>
              </a:solidFill>
              <a:prstDash val="solid"/>
              <a:round/>
              <a:headEnd/>
              <a:tailEnd/>
            </a:ln>
          </p:spPr>
          <p:txBody>
            <a:bodyPr/>
            <a:lstStyle/>
            <a:p>
              <a:endParaRPr lang="en-US"/>
            </a:p>
          </p:txBody>
        </p:sp>
        <p:sp>
          <p:nvSpPr>
            <p:cNvPr id="1209" name="Freeform 14"/>
            <p:cNvSpPr>
              <a:spLocks/>
            </p:cNvSpPr>
            <p:nvPr/>
          </p:nvSpPr>
          <p:spPr bwMode="auto">
            <a:xfrm>
              <a:off x="3700" y="1206"/>
              <a:ext cx="285" cy="83"/>
            </a:xfrm>
            <a:custGeom>
              <a:avLst/>
              <a:gdLst>
                <a:gd name="T0" fmla="*/ 284 w 285"/>
                <a:gd name="T1" fmla="*/ 89 h 90"/>
                <a:gd name="T2" fmla="*/ 0 w 285"/>
                <a:gd name="T3" fmla="*/ 89 h 90"/>
                <a:gd name="T4" fmla="*/ 0 w 285"/>
                <a:gd name="T5" fmla="*/ 0 h 90"/>
                <a:gd name="T6" fmla="*/ 284 w 285"/>
                <a:gd name="T7" fmla="*/ 0 h 90"/>
                <a:gd name="T8" fmla="*/ 284 w 285"/>
                <a:gd name="T9" fmla="*/ 89 h 90"/>
                <a:gd name="T10" fmla="*/ 0 60000 65536"/>
                <a:gd name="T11" fmla="*/ 0 60000 65536"/>
                <a:gd name="T12" fmla="*/ 0 60000 65536"/>
                <a:gd name="T13" fmla="*/ 0 60000 65536"/>
                <a:gd name="T14" fmla="*/ 0 60000 65536"/>
                <a:gd name="T15" fmla="*/ 0 w 285"/>
                <a:gd name="T16" fmla="*/ 0 h 90"/>
                <a:gd name="T17" fmla="*/ 285 w 285"/>
                <a:gd name="T18" fmla="*/ 90 h 90"/>
              </a:gdLst>
              <a:ahLst/>
              <a:cxnLst>
                <a:cxn ang="T10">
                  <a:pos x="T0" y="T1"/>
                </a:cxn>
                <a:cxn ang="T11">
                  <a:pos x="T2" y="T3"/>
                </a:cxn>
                <a:cxn ang="T12">
                  <a:pos x="T4" y="T5"/>
                </a:cxn>
                <a:cxn ang="T13">
                  <a:pos x="T6" y="T7"/>
                </a:cxn>
                <a:cxn ang="T14">
                  <a:pos x="T8" y="T9"/>
                </a:cxn>
              </a:cxnLst>
              <a:rect l="T15" t="T16" r="T17" b="T18"/>
              <a:pathLst>
                <a:path w="285" h="90">
                  <a:moveTo>
                    <a:pt x="284" y="89"/>
                  </a:moveTo>
                  <a:lnTo>
                    <a:pt x="0" y="89"/>
                  </a:lnTo>
                  <a:lnTo>
                    <a:pt x="0" y="0"/>
                  </a:lnTo>
                  <a:lnTo>
                    <a:pt x="284" y="0"/>
                  </a:lnTo>
                  <a:lnTo>
                    <a:pt x="284" y="89"/>
                  </a:lnTo>
                </a:path>
              </a:pathLst>
            </a:custGeom>
            <a:noFill/>
            <a:ln w="12700" cap="rnd" cmpd="sng">
              <a:solidFill>
                <a:schemeClr val="tx1"/>
              </a:solidFill>
              <a:prstDash val="solid"/>
              <a:round/>
              <a:headEnd/>
              <a:tailEnd/>
            </a:ln>
          </p:spPr>
          <p:txBody>
            <a:bodyPr/>
            <a:lstStyle/>
            <a:p>
              <a:endParaRPr lang="en-US"/>
            </a:p>
          </p:txBody>
        </p:sp>
        <p:sp>
          <p:nvSpPr>
            <p:cNvPr id="1210" name="Freeform 15"/>
            <p:cNvSpPr>
              <a:spLocks/>
            </p:cNvSpPr>
            <p:nvPr/>
          </p:nvSpPr>
          <p:spPr bwMode="auto">
            <a:xfrm>
              <a:off x="3700" y="1179"/>
              <a:ext cx="285" cy="28"/>
            </a:xfrm>
            <a:custGeom>
              <a:avLst/>
              <a:gdLst>
                <a:gd name="T0" fmla="*/ 0 w 285"/>
                <a:gd name="T1" fmla="*/ 29 h 30"/>
                <a:gd name="T2" fmla="*/ 284 w 285"/>
                <a:gd name="T3" fmla="*/ 29 h 30"/>
                <a:gd name="T4" fmla="*/ 284 w 285"/>
                <a:gd name="T5" fmla="*/ 0 h 30"/>
                <a:gd name="T6" fmla="*/ 0 w 285"/>
                <a:gd name="T7" fmla="*/ 0 h 30"/>
                <a:gd name="T8" fmla="*/ 0 w 285"/>
                <a:gd name="T9" fmla="*/ 29 h 30"/>
                <a:gd name="T10" fmla="*/ 0 60000 65536"/>
                <a:gd name="T11" fmla="*/ 0 60000 65536"/>
                <a:gd name="T12" fmla="*/ 0 60000 65536"/>
                <a:gd name="T13" fmla="*/ 0 60000 65536"/>
                <a:gd name="T14" fmla="*/ 0 60000 65536"/>
                <a:gd name="T15" fmla="*/ 0 w 285"/>
                <a:gd name="T16" fmla="*/ 0 h 30"/>
                <a:gd name="T17" fmla="*/ 285 w 285"/>
                <a:gd name="T18" fmla="*/ 30 h 30"/>
              </a:gdLst>
              <a:ahLst/>
              <a:cxnLst>
                <a:cxn ang="T10">
                  <a:pos x="T0" y="T1"/>
                </a:cxn>
                <a:cxn ang="T11">
                  <a:pos x="T2" y="T3"/>
                </a:cxn>
                <a:cxn ang="T12">
                  <a:pos x="T4" y="T5"/>
                </a:cxn>
                <a:cxn ang="T13">
                  <a:pos x="T6" y="T7"/>
                </a:cxn>
                <a:cxn ang="T14">
                  <a:pos x="T8" y="T9"/>
                </a:cxn>
              </a:cxnLst>
              <a:rect l="T15" t="T16" r="T17" b="T18"/>
              <a:pathLst>
                <a:path w="285" h="30">
                  <a:moveTo>
                    <a:pt x="0" y="29"/>
                  </a:moveTo>
                  <a:lnTo>
                    <a:pt x="284" y="29"/>
                  </a:lnTo>
                  <a:lnTo>
                    <a:pt x="284" y="0"/>
                  </a:lnTo>
                  <a:lnTo>
                    <a:pt x="0" y="0"/>
                  </a:lnTo>
                  <a:lnTo>
                    <a:pt x="0" y="29"/>
                  </a:lnTo>
                </a:path>
              </a:pathLst>
            </a:custGeom>
            <a:noFill/>
            <a:ln w="12700" cap="rnd" cmpd="sng">
              <a:solidFill>
                <a:schemeClr val="tx1"/>
              </a:solidFill>
              <a:prstDash val="solid"/>
              <a:round/>
              <a:headEnd/>
              <a:tailEnd/>
            </a:ln>
          </p:spPr>
          <p:txBody>
            <a:bodyPr/>
            <a:lstStyle/>
            <a:p>
              <a:endParaRPr lang="en-US"/>
            </a:p>
          </p:txBody>
        </p:sp>
        <p:sp>
          <p:nvSpPr>
            <p:cNvPr id="1211" name="Freeform 16"/>
            <p:cNvSpPr>
              <a:spLocks/>
            </p:cNvSpPr>
            <p:nvPr/>
          </p:nvSpPr>
          <p:spPr bwMode="auto">
            <a:xfrm>
              <a:off x="3700" y="1155"/>
              <a:ext cx="285" cy="25"/>
            </a:xfrm>
            <a:custGeom>
              <a:avLst/>
              <a:gdLst>
                <a:gd name="T0" fmla="*/ 284 w 285"/>
                <a:gd name="T1" fmla="*/ 26 h 27"/>
                <a:gd name="T2" fmla="*/ 0 w 285"/>
                <a:gd name="T3" fmla="*/ 26 h 27"/>
                <a:gd name="T4" fmla="*/ 0 w 285"/>
                <a:gd name="T5" fmla="*/ 0 h 27"/>
                <a:gd name="T6" fmla="*/ 284 w 285"/>
                <a:gd name="T7" fmla="*/ 0 h 27"/>
                <a:gd name="T8" fmla="*/ 284 w 285"/>
                <a:gd name="T9" fmla="*/ 26 h 27"/>
                <a:gd name="T10" fmla="*/ 0 60000 65536"/>
                <a:gd name="T11" fmla="*/ 0 60000 65536"/>
                <a:gd name="T12" fmla="*/ 0 60000 65536"/>
                <a:gd name="T13" fmla="*/ 0 60000 65536"/>
                <a:gd name="T14" fmla="*/ 0 60000 65536"/>
                <a:gd name="T15" fmla="*/ 0 w 285"/>
                <a:gd name="T16" fmla="*/ 0 h 27"/>
                <a:gd name="T17" fmla="*/ 285 w 285"/>
                <a:gd name="T18" fmla="*/ 27 h 27"/>
              </a:gdLst>
              <a:ahLst/>
              <a:cxnLst>
                <a:cxn ang="T10">
                  <a:pos x="T0" y="T1"/>
                </a:cxn>
                <a:cxn ang="T11">
                  <a:pos x="T2" y="T3"/>
                </a:cxn>
                <a:cxn ang="T12">
                  <a:pos x="T4" y="T5"/>
                </a:cxn>
                <a:cxn ang="T13">
                  <a:pos x="T6" y="T7"/>
                </a:cxn>
                <a:cxn ang="T14">
                  <a:pos x="T8" y="T9"/>
                </a:cxn>
              </a:cxnLst>
              <a:rect l="T15" t="T16" r="T17" b="T18"/>
              <a:pathLst>
                <a:path w="285" h="27">
                  <a:moveTo>
                    <a:pt x="284" y="26"/>
                  </a:moveTo>
                  <a:lnTo>
                    <a:pt x="0" y="26"/>
                  </a:lnTo>
                  <a:lnTo>
                    <a:pt x="0" y="0"/>
                  </a:lnTo>
                  <a:lnTo>
                    <a:pt x="284" y="0"/>
                  </a:lnTo>
                  <a:lnTo>
                    <a:pt x="284" y="26"/>
                  </a:lnTo>
                </a:path>
              </a:pathLst>
            </a:custGeom>
            <a:noFill/>
            <a:ln w="12700" cap="rnd" cmpd="sng">
              <a:solidFill>
                <a:schemeClr val="tx1"/>
              </a:solidFill>
              <a:prstDash val="solid"/>
              <a:round/>
              <a:headEnd/>
              <a:tailEnd/>
            </a:ln>
          </p:spPr>
          <p:txBody>
            <a:bodyPr/>
            <a:lstStyle/>
            <a:p>
              <a:endParaRPr lang="en-US"/>
            </a:p>
          </p:txBody>
        </p:sp>
        <p:sp>
          <p:nvSpPr>
            <p:cNvPr id="1212" name="Freeform 17"/>
            <p:cNvSpPr>
              <a:spLocks/>
            </p:cNvSpPr>
            <p:nvPr/>
          </p:nvSpPr>
          <p:spPr bwMode="auto">
            <a:xfrm>
              <a:off x="3869" y="1165"/>
              <a:ext cx="82" cy="16"/>
            </a:xfrm>
            <a:custGeom>
              <a:avLst/>
              <a:gdLst>
                <a:gd name="T0" fmla="*/ 81 w 82"/>
                <a:gd name="T1" fmla="*/ 0 h 17"/>
                <a:gd name="T2" fmla="*/ 0 w 82"/>
                <a:gd name="T3" fmla="*/ 0 h 17"/>
                <a:gd name="T4" fmla="*/ 0 w 82"/>
                <a:gd name="T5" fmla="*/ 16 h 17"/>
                <a:gd name="T6" fmla="*/ 81 w 82"/>
                <a:gd name="T7" fmla="*/ 16 h 17"/>
                <a:gd name="T8" fmla="*/ 81 w 82"/>
                <a:gd name="T9" fmla="*/ 0 h 17"/>
                <a:gd name="T10" fmla="*/ 81 w 82"/>
                <a:gd name="T11" fmla="*/ 0 h 17"/>
                <a:gd name="T12" fmla="*/ 0 60000 65536"/>
                <a:gd name="T13" fmla="*/ 0 60000 65536"/>
                <a:gd name="T14" fmla="*/ 0 60000 65536"/>
                <a:gd name="T15" fmla="*/ 0 60000 65536"/>
                <a:gd name="T16" fmla="*/ 0 60000 65536"/>
                <a:gd name="T17" fmla="*/ 0 60000 65536"/>
                <a:gd name="T18" fmla="*/ 0 w 82"/>
                <a:gd name="T19" fmla="*/ 0 h 17"/>
                <a:gd name="T20" fmla="*/ 82 w 82"/>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82" h="17">
                  <a:moveTo>
                    <a:pt x="81" y="0"/>
                  </a:moveTo>
                  <a:lnTo>
                    <a:pt x="0" y="0"/>
                  </a:lnTo>
                  <a:lnTo>
                    <a:pt x="0" y="16"/>
                  </a:lnTo>
                  <a:lnTo>
                    <a:pt x="81" y="16"/>
                  </a:lnTo>
                  <a:lnTo>
                    <a:pt x="81" y="0"/>
                  </a:lnTo>
                </a:path>
              </a:pathLst>
            </a:custGeom>
            <a:noFill/>
            <a:ln w="12700" cap="rnd" cmpd="sng">
              <a:solidFill>
                <a:schemeClr val="tx1"/>
              </a:solidFill>
              <a:prstDash val="solid"/>
              <a:round/>
              <a:headEnd/>
              <a:tailEnd/>
            </a:ln>
          </p:spPr>
          <p:txBody>
            <a:bodyPr/>
            <a:lstStyle/>
            <a:p>
              <a:endParaRPr lang="en-US"/>
            </a:p>
          </p:txBody>
        </p:sp>
        <p:sp>
          <p:nvSpPr>
            <p:cNvPr id="1213" name="Freeform 18"/>
            <p:cNvSpPr>
              <a:spLocks/>
            </p:cNvSpPr>
            <p:nvPr/>
          </p:nvSpPr>
          <p:spPr bwMode="auto">
            <a:xfrm>
              <a:off x="3698" y="1125"/>
              <a:ext cx="287" cy="31"/>
            </a:xfrm>
            <a:custGeom>
              <a:avLst/>
              <a:gdLst>
                <a:gd name="T0" fmla="*/ 0 w 287"/>
                <a:gd name="T1" fmla="*/ 0 h 34"/>
                <a:gd name="T2" fmla="*/ 286 w 287"/>
                <a:gd name="T3" fmla="*/ 0 h 34"/>
                <a:gd name="T4" fmla="*/ 286 w 287"/>
                <a:gd name="T5" fmla="*/ 33 h 34"/>
                <a:gd name="T6" fmla="*/ 0 w 287"/>
                <a:gd name="T7" fmla="*/ 33 h 34"/>
                <a:gd name="T8" fmla="*/ 0 w 287"/>
                <a:gd name="T9" fmla="*/ 0 h 34"/>
                <a:gd name="T10" fmla="*/ 0 60000 65536"/>
                <a:gd name="T11" fmla="*/ 0 60000 65536"/>
                <a:gd name="T12" fmla="*/ 0 60000 65536"/>
                <a:gd name="T13" fmla="*/ 0 60000 65536"/>
                <a:gd name="T14" fmla="*/ 0 60000 65536"/>
                <a:gd name="T15" fmla="*/ 0 w 287"/>
                <a:gd name="T16" fmla="*/ 0 h 34"/>
                <a:gd name="T17" fmla="*/ 287 w 287"/>
                <a:gd name="T18" fmla="*/ 34 h 34"/>
              </a:gdLst>
              <a:ahLst/>
              <a:cxnLst>
                <a:cxn ang="T10">
                  <a:pos x="T0" y="T1"/>
                </a:cxn>
                <a:cxn ang="T11">
                  <a:pos x="T2" y="T3"/>
                </a:cxn>
                <a:cxn ang="T12">
                  <a:pos x="T4" y="T5"/>
                </a:cxn>
                <a:cxn ang="T13">
                  <a:pos x="T6" y="T7"/>
                </a:cxn>
                <a:cxn ang="T14">
                  <a:pos x="T8" y="T9"/>
                </a:cxn>
              </a:cxnLst>
              <a:rect l="T15" t="T16" r="T17" b="T18"/>
              <a:pathLst>
                <a:path w="287" h="34">
                  <a:moveTo>
                    <a:pt x="0" y="0"/>
                  </a:moveTo>
                  <a:lnTo>
                    <a:pt x="286" y="0"/>
                  </a:lnTo>
                  <a:lnTo>
                    <a:pt x="286" y="33"/>
                  </a:lnTo>
                  <a:lnTo>
                    <a:pt x="0" y="33"/>
                  </a:lnTo>
                  <a:lnTo>
                    <a:pt x="0" y="0"/>
                  </a:lnTo>
                </a:path>
              </a:pathLst>
            </a:custGeom>
            <a:noFill/>
            <a:ln w="12700" cap="rnd" cmpd="sng">
              <a:solidFill>
                <a:schemeClr val="tx1"/>
              </a:solidFill>
              <a:prstDash val="solid"/>
              <a:round/>
              <a:headEnd/>
              <a:tailEnd/>
            </a:ln>
          </p:spPr>
          <p:txBody>
            <a:bodyPr/>
            <a:lstStyle/>
            <a:p>
              <a:endParaRPr lang="en-US"/>
            </a:p>
          </p:txBody>
        </p:sp>
        <p:sp>
          <p:nvSpPr>
            <p:cNvPr id="1214" name="Freeform 19"/>
            <p:cNvSpPr>
              <a:spLocks/>
            </p:cNvSpPr>
            <p:nvPr/>
          </p:nvSpPr>
          <p:spPr bwMode="auto">
            <a:xfrm>
              <a:off x="3869" y="1139"/>
              <a:ext cx="82" cy="16"/>
            </a:xfrm>
            <a:custGeom>
              <a:avLst/>
              <a:gdLst>
                <a:gd name="T0" fmla="*/ 81 w 82"/>
                <a:gd name="T1" fmla="*/ 4 h 17"/>
                <a:gd name="T2" fmla="*/ 0 w 82"/>
                <a:gd name="T3" fmla="*/ 4 h 17"/>
                <a:gd name="T4" fmla="*/ 0 w 82"/>
                <a:gd name="T5" fmla="*/ 16 h 17"/>
                <a:gd name="T6" fmla="*/ 81 w 82"/>
                <a:gd name="T7" fmla="*/ 16 h 17"/>
                <a:gd name="T8" fmla="*/ 81 w 82"/>
                <a:gd name="T9" fmla="*/ 0 h 17"/>
                <a:gd name="T10" fmla="*/ 81 w 82"/>
                <a:gd name="T11" fmla="*/ 4 h 17"/>
                <a:gd name="T12" fmla="*/ 0 60000 65536"/>
                <a:gd name="T13" fmla="*/ 0 60000 65536"/>
                <a:gd name="T14" fmla="*/ 0 60000 65536"/>
                <a:gd name="T15" fmla="*/ 0 60000 65536"/>
                <a:gd name="T16" fmla="*/ 0 60000 65536"/>
                <a:gd name="T17" fmla="*/ 0 60000 65536"/>
                <a:gd name="T18" fmla="*/ 0 w 82"/>
                <a:gd name="T19" fmla="*/ 0 h 17"/>
                <a:gd name="T20" fmla="*/ 82 w 82"/>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82" h="17">
                  <a:moveTo>
                    <a:pt x="81" y="4"/>
                  </a:moveTo>
                  <a:lnTo>
                    <a:pt x="0" y="4"/>
                  </a:lnTo>
                  <a:lnTo>
                    <a:pt x="0" y="16"/>
                  </a:lnTo>
                  <a:lnTo>
                    <a:pt x="81" y="16"/>
                  </a:lnTo>
                  <a:lnTo>
                    <a:pt x="81" y="0"/>
                  </a:lnTo>
                  <a:lnTo>
                    <a:pt x="81" y="4"/>
                  </a:lnTo>
                </a:path>
              </a:pathLst>
            </a:custGeom>
            <a:noFill/>
            <a:ln w="12700" cap="rnd" cmpd="sng">
              <a:solidFill>
                <a:schemeClr val="tx1"/>
              </a:solidFill>
              <a:prstDash val="solid"/>
              <a:round/>
              <a:headEnd/>
              <a:tailEnd/>
            </a:ln>
          </p:spPr>
          <p:txBody>
            <a:bodyPr/>
            <a:lstStyle/>
            <a:p>
              <a:endParaRPr lang="en-US"/>
            </a:p>
          </p:txBody>
        </p:sp>
        <p:sp>
          <p:nvSpPr>
            <p:cNvPr id="1215" name="Freeform 20"/>
            <p:cNvSpPr>
              <a:spLocks/>
            </p:cNvSpPr>
            <p:nvPr/>
          </p:nvSpPr>
          <p:spPr bwMode="auto">
            <a:xfrm>
              <a:off x="3869" y="1135"/>
              <a:ext cx="82" cy="16"/>
            </a:xfrm>
            <a:custGeom>
              <a:avLst/>
              <a:gdLst>
                <a:gd name="T0" fmla="*/ 81 w 82"/>
                <a:gd name="T1" fmla="*/ 3 h 17"/>
                <a:gd name="T2" fmla="*/ 0 w 82"/>
                <a:gd name="T3" fmla="*/ 3 h 17"/>
                <a:gd name="T4" fmla="*/ 0 w 82"/>
                <a:gd name="T5" fmla="*/ 16 h 17"/>
                <a:gd name="T6" fmla="*/ 81 w 82"/>
                <a:gd name="T7" fmla="*/ 16 h 17"/>
                <a:gd name="T8" fmla="*/ 81 w 82"/>
                <a:gd name="T9" fmla="*/ 0 h 17"/>
                <a:gd name="T10" fmla="*/ 81 w 82"/>
                <a:gd name="T11" fmla="*/ 3 h 17"/>
                <a:gd name="T12" fmla="*/ 0 60000 65536"/>
                <a:gd name="T13" fmla="*/ 0 60000 65536"/>
                <a:gd name="T14" fmla="*/ 0 60000 65536"/>
                <a:gd name="T15" fmla="*/ 0 60000 65536"/>
                <a:gd name="T16" fmla="*/ 0 60000 65536"/>
                <a:gd name="T17" fmla="*/ 0 60000 65536"/>
                <a:gd name="T18" fmla="*/ 0 w 82"/>
                <a:gd name="T19" fmla="*/ 0 h 17"/>
                <a:gd name="T20" fmla="*/ 82 w 82"/>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82" h="17">
                  <a:moveTo>
                    <a:pt x="81" y="3"/>
                  </a:moveTo>
                  <a:lnTo>
                    <a:pt x="0" y="3"/>
                  </a:lnTo>
                  <a:lnTo>
                    <a:pt x="0" y="16"/>
                  </a:lnTo>
                  <a:lnTo>
                    <a:pt x="81" y="16"/>
                  </a:lnTo>
                  <a:lnTo>
                    <a:pt x="81" y="0"/>
                  </a:lnTo>
                  <a:lnTo>
                    <a:pt x="81" y="3"/>
                  </a:lnTo>
                </a:path>
              </a:pathLst>
            </a:custGeom>
            <a:noFill/>
            <a:ln w="12700" cap="rnd" cmpd="sng">
              <a:solidFill>
                <a:schemeClr val="tx1"/>
              </a:solidFill>
              <a:prstDash val="solid"/>
              <a:round/>
              <a:headEnd/>
              <a:tailEnd/>
            </a:ln>
          </p:spPr>
          <p:txBody>
            <a:bodyPr/>
            <a:lstStyle/>
            <a:p>
              <a:endParaRPr lang="en-US"/>
            </a:p>
          </p:txBody>
        </p:sp>
      </p:grpSp>
      <p:sp>
        <p:nvSpPr>
          <p:cNvPr id="1039" name="Rectangle 21"/>
          <p:cNvSpPr>
            <a:spLocks noChangeArrowheads="1"/>
          </p:cNvSpPr>
          <p:nvPr/>
        </p:nvSpPr>
        <p:spPr bwMode="auto">
          <a:xfrm>
            <a:off x="3543300" y="4986338"/>
            <a:ext cx="146050" cy="255587"/>
          </a:xfrm>
          <a:prstGeom prst="rect">
            <a:avLst/>
          </a:prstGeom>
          <a:noFill/>
          <a:ln w="9525">
            <a:noFill/>
            <a:miter lim="800000"/>
            <a:headEnd/>
            <a:tailEnd/>
          </a:ln>
        </p:spPr>
        <p:txBody>
          <a:bodyPr wrap="none" lIns="72785" tIns="36393" rIns="72785" bIns="36393">
            <a:spAutoFit/>
          </a:bodyPr>
          <a:lstStyle/>
          <a:p>
            <a:pPr algn="ctr" defTabSz="812800" eaLnBrk="0" hangingPunct="0">
              <a:spcAft>
                <a:spcPct val="67000"/>
              </a:spcAft>
            </a:pPr>
            <a:endParaRPr lang="en-US" sz="1200"/>
          </a:p>
        </p:txBody>
      </p:sp>
      <p:grpSp>
        <p:nvGrpSpPr>
          <p:cNvPr id="1040" name="Group 23"/>
          <p:cNvGrpSpPr>
            <a:grpSpLocks/>
          </p:cNvGrpSpPr>
          <p:nvPr/>
        </p:nvGrpSpPr>
        <p:grpSpPr bwMode="auto">
          <a:xfrm>
            <a:off x="3910013" y="5292725"/>
            <a:ext cx="528637" cy="298450"/>
            <a:chOff x="2304" y="3744"/>
            <a:chExt cx="446" cy="163"/>
          </a:xfrm>
        </p:grpSpPr>
        <p:sp>
          <p:nvSpPr>
            <p:cNvPr id="1196" name="Freeform 24"/>
            <p:cNvSpPr>
              <a:spLocks/>
            </p:cNvSpPr>
            <p:nvPr/>
          </p:nvSpPr>
          <p:spPr bwMode="auto">
            <a:xfrm>
              <a:off x="2361" y="3763"/>
              <a:ext cx="189" cy="84"/>
            </a:xfrm>
            <a:custGeom>
              <a:avLst/>
              <a:gdLst>
                <a:gd name="T0" fmla="*/ 22 w 189"/>
                <a:gd name="T1" fmla="*/ 0 h 84"/>
                <a:gd name="T2" fmla="*/ 0 w 189"/>
                <a:gd name="T3" fmla="*/ 83 h 84"/>
                <a:gd name="T4" fmla="*/ 188 w 189"/>
                <a:gd name="T5" fmla="*/ 83 h 84"/>
                <a:gd name="T6" fmla="*/ 167 w 189"/>
                <a:gd name="T7" fmla="*/ 0 h 84"/>
                <a:gd name="T8" fmla="*/ 22 w 189"/>
                <a:gd name="T9" fmla="*/ 0 h 84"/>
                <a:gd name="T10" fmla="*/ 22 w 189"/>
                <a:gd name="T11" fmla="*/ 0 h 84"/>
                <a:gd name="T12" fmla="*/ 0 60000 65536"/>
                <a:gd name="T13" fmla="*/ 0 60000 65536"/>
                <a:gd name="T14" fmla="*/ 0 60000 65536"/>
                <a:gd name="T15" fmla="*/ 0 60000 65536"/>
                <a:gd name="T16" fmla="*/ 0 60000 65536"/>
                <a:gd name="T17" fmla="*/ 0 60000 65536"/>
                <a:gd name="T18" fmla="*/ 0 w 189"/>
                <a:gd name="T19" fmla="*/ 0 h 84"/>
                <a:gd name="T20" fmla="*/ 189 w 189"/>
                <a:gd name="T21" fmla="*/ 84 h 84"/>
              </a:gdLst>
              <a:ahLst/>
              <a:cxnLst>
                <a:cxn ang="T12">
                  <a:pos x="T0" y="T1"/>
                </a:cxn>
                <a:cxn ang="T13">
                  <a:pos x="T2" y="T3"/>
                </a:cxn>
                <a:cxn ang="T14">
                  <a:pos x="T4" y="T5"/>
                </a:cxn>
                <a:cxn ang="T15">
                  <a:pos x="T6" y="T7"/>
                </a:cxn>
                <a:cxn ang="T16">
                  <a:pos x="T8" y="T9"/>
                </a:cxn>
                <a:cxn ang="T17">
                  <a:pos x="T10" y="T11"/>
                </a:cxn>
              </a:cxnLst>
              <a:rect l="T18" t="T19" r="T20" b="T21"/>
              <a:pathLst>
                <a:path w="189" h="84">
                  <a:moveTo>
                    <a:pt x="22" y="0"/>
                  </a:moveTo>
                  <a:lnTo>
                    <a:pt x="0" y="83"/>
                  </a:lnTo>
                  <a:lnTo>
                    <a:pt x="188" y="83"/>
                  </a:lnTo>
                  <a:lnTo>
                    <a:pt x="167" y="0"/>
                  </a:lnTo>
                  <a:lnTo>
                    <a:pt x="22" y="0"/>
                  </a:lnTo>
                </a:path>
              </a:pathLst>
            </a:custGeom>
            <a:noFill/>
            <a:ln w="28575" cap="rnd" cmpd="sng">
              <a:solidFill>
                <a:srgbClr val="000099"/>
              </a:solidFill>
              <a:prstDash val="solid"/>
              <a:round/>
              <a:headEnd/>
              <a:tailEnd/>
            </a:ln>
          </p:spPr>
          <p:txBody>
            <a:bodyPr wrap="none" lIns="72785" tIns="36393" rIns="72785" bIns="36393">
              <a:spAutoFit/>
            </a:bodyPr>
            <a:lstStyle/>
            <a:p>
              <a:endParaRPr lang="en-US"/>
            </a:p>
          </p:txBody>
        </p:sp>
        <p:sp>
          <p:nvSpPr>
            <p:cNvPr id="1197" name="Line 25"/>
            <p:cNvSpPr>
              <a:spLocks noChangeShapeType="1"/>
            </p:cNvSpPr>
            <p:nvPr/>
          </p:nvSpPr>
          <p:spPr bwMode="auto">
            <a:xfrm>
              <a:off x="2479" y="3763"/>
              <a:ext cx="11" cy="83"/>
            </a:xfrm>
            <a:prstGeom prst="line">
              <a:avLst/>
            </a:prstGeom>
            <a:noFill/>
            <a:ln w="28575">
              <a:solidFill>
                <a:srgbClr val="000099"/>
              </a:solidFill>
              <a:round/>
              <a:headEnd type="none" w="sm" len="sm"/>
              <a:tailEnd type="none" w="sm" len="sm"/>
            </a:ln>
          </p:spPr>
          <p:txBody>
            <a:bodyPr wrap="none" lIns="72785" tIns="36393" rIns="72785" bIns="36393">
              <a:spAutoFit/>
            </a:bodyPr>
            <a:lstStyle/>
            <a:p>
              <a:endParaRPr lang="en-US"/>
            </a:p>
          </p:txBody>
        </p:sp>
        <p:sp>
          <p:nvSpPr>
            <p:cNvPr id="1198" name="Line 26"/>
            <p:cNvSpPr>
              <a:spLocks noChangeShapeType="1"/>
            </p:cNvSpPr>
            <p:nvPr/>
          </p:nvSpPr>
          <p:spPr bwMode="auto">
            <a:xfrm flipH="1">
              <a:off x="2418" y="3763"/>
              <a:ext cx="11" cy="83"/>
            </a:xfrm>
            <a:prstGeom prst="line">
              <a:avLst/>
            </a:prstGeom>
            <a:noFill/>
            <a:ln w="28575">
              <a:solidFill>
                <a:srgbClr val="000099"/>
              </a:solidFill>
              <a:round/>
              <a:headEnd type="none" w="sm" len="sm"/>
              <a:tailEnd type="none" w="sm" len="sm"/>
            </a:ln>
          </p:spPr>
          <p:txBody>
            <a:bodyPr wrap="none" lIns="72785" tIns="36393" rIns="72785" bIns="36393">
              <a:spAutoFit/>
            </a:bodyPr>
            <a:lstStyle/>
            <a:p>
              <a:endParaRPr lang="en-US"/>
            </a:p>
          </p:txBody>
        </p:sp>
        <p:sp>
          <p:nvSpPr>
            <p:cNvPr id="1199" name="Line 27"/>
            <p:cNvSpPr>
              <a:spLocks noChangeShapeType="1"/>
            </p:cNvSpPr>
            <p:nvPr/>
          </p:nvSpPr>
          <p:spPr bwMode="auto">
            <a:xfrm>
              <a:off x="2367" y="3825"/>
              <a:ext cx="177" cy="0"/>
            </a:xfrm>
            <a:prstGeom prst="line">
              <a:avLst/>
            </a:prstGeom>
            <a:noFill/>
            <a:ln w="28575">
              <a:solidFill>
                <a:srgbClr val="000099"/>
              </a:solidFill>
              <a:round/>
              <a:headEnd type="none" w="sm" len="sm"/>
              <a:tailEnd type="none" w="sm" len="sm"/>
            </a:ln>
          </p:spPr>
          <p:txBody>
            <a:bodyPr wrap="none" lIns="72785" tIns="36393" rIns="72785" bIns="36393">
              <a:spAutoFit/>
            </a:bodyPr>
            <a:lstStyle/>
            <a:p>
              <a:endParaRPr lang="en-US"/>
            </a:p>
          </p:txBody>
        </p:sp>
        <p:sp>
          <p:nvSpPr>
            <p:cNvPr id="1200" name="Line 28"/>
            <p:cNvSpPr>
              <a:spLocks noChangeShapeType="1"/>
            </p:cNvSpPr>
            <p:nvPr/>
          </p:nvSpPr>
          <p:spPr bwMode="auto">
            <a:xfrm flipH="1">
              <a:off x="2373" y="3804"/>
              <a:ext cx="165" cy="0"/>
            </a:xfrm>
            <a:prstGeom prst="line">
              <a:avLst/>
            </a:prstGeom>
            <a:noFill/>
            <a:ln w="28575">
              <a:solidFill>
                <a:srgbClr val="000099"/>
              </a:solidFill>
              <a:round/>
              <a:headEnd type="none" w="sm" len="sm"/>
              <a:tailEnd type="none" w="sm" len="sm"/>
            </a:ln>
          </p:spPr>
          <p:txBody>
            <a:bodyPr wrap="none" lIns="72785" tIns="36393" rIns="72785" bIns="36393">
              <a:spAutoFit/>
            </a:bodyPr>
            <a:lstStyle/>
            <a:p>
              <a:endParaRPr lang="en-US"/>
            </a:p>
          </p:txBody>
        </p:sp>
        <p:sp>
          <p:nvSpPr>
            <p:cNvPr id="1201" name="Line 29"/>
            <p:cNvSpPr>
              <a:spLocks noChangeShapeType="1"/>
            </p:cNvSpPr>
            <p:nvPr/>
          </p:nvSpPr>
          <p:spPr bwMode="auto">
            <a:xfrm>
              <a:off x="2379" y="3783"/>
              <a:ext cx="153" cy="0"/>
            </a:xfrm>
            <a:prstGeom prst="line">
              <a:avLst/>
            </a:prstGeom>
            <a:noFill/>
            <a:ln w="28575">
              <a:solidFill>
                <a:srgbClr val="000099"/>
              </a:solidFill>
              <a:round/>
              <a:headEnd type="none" w="sm" len="sm"/>
              <a:tailEnd type="none" w="sm" len="sm"/>
            </a:ln>
          </p:spPr>
          <p:txBody>
            <a:bodyPr wrap="none" lIns="72785" tIns="36393" rIns="72785" bIns="36393">
              <a:spAutoFit/>
            </a:bodyPr>
            <a:lstStyle/>
            <a:p>
              <a:endParaRPr lang="en-US"/>
            </a:p>
          </p:txBody>
        </p:sp>
        <p:sp>
          <p:nvSpPr>
            <p:cNvPr id="1202" name="Freeform 30"/>
            <p:cNvSpPr>
              <a:spLocks/>
            </p:cNvSpPr>
            <p:nvPr/>
          </p:nvSpPr>
          <p:spPr bwMode="auto">
            <a:xfrm>
              <a:off x="2304" y="3872"/>
              <a:ext cx="446" cy="35"/>
            </a:xfrm>
            <a:custGeom>
              <a:avLst/>
              <a:gdLst>
                <a:gd name="T0" fmla="*/ 445 w 446"/>
                <a:gd name="T1" fmla="*/ 34 h 35"/>
                <a:gd name="T2" fmla="*/ 0 w 446"/>
                <a:gd name="T3" fmla="*/ 34 h 35"/>
                <a:gd name="T4" fmla="*/ 0 w 446"/>
                <a:gd name="T5" fmla="*/ 0 h 35"/>
                <a:gd name="T6" fmla="*/ 445 w 446"/>
                <a:gd name="T7" fmla="*/ 0 h 35"/>
                <a:gd name="T8" fmla="*/ 445 w 446"/>
                <a:gd name="T9" fmla="*/ 34 h 35"/>
                <a:gd name="T10" fmla="*/ 445 w 446"/>
                <a:gd name="T11" fmla="*/ 34 h 35"/>
                <a:gd name="T12" fmla="*/ 0 60000 65536"/>
                <a:gd name="T13" fmla="*/ 0 60000 65536"/>
                <a:gd name="T14" fmla="*/ 0 60000 65536"/>
                <a:gd name="T15" fmla="*/ 0 60000 65536"/>
                <a:gd name="T16" fmla="*/ 0 60000 65536"/>
                <a:gd name="T17" fmla="*/ 0 60000 65536"/>
                <a:gd name="T18" fmla="*/ 0 w 446"/>
                <a:gd name="T19" fmla="*/ 0 h 35"/>
                <a:gd name="T20" fmla="*/ 446 w 446"/>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446" h="35">
                  <a:moveTo>
                    <a:pt x="445" y="34"/>
                  </a:moveTo>
                  <a:lnTo>
                    <a:pt x="0" y="34"/>
                  </a:lnTo>
                  <a:lnTo>
                    <a:pt x="0" y="0"/>
                  </a:lnTo>
                  <a:lnTo>
                    <a:pt x="445" y="0"/>
                  </a:lnTo>
                  <a:lnTo>
                    <a:pt x="445" y="34"/>
                  </a:lnTo>
                </a:path>
              </a:pathLst>
            </a:custGeom>
            <a:solidFill>
              <a:schemeClr val="folHlink"/>
            </a:solidFill>
            <a:ln w="28575" cap="rnd" cmpd="sng">
              <a:solidFill>
                <a:srgbClr val="000099"/>
              </a:solidFill>
              <a:prstDash val="solid"/>
              <a:round/>
              <a:headEnd/>
              <a:tailEnd/>
            </a:ln>
          </p:spPr>
          <p:txBody>
            <a:bodyPr wrap="none" lIns="72785" tIns="36393" rIns="72785" bIns="36393">
              <a:spAutoFit/>
            </a:bodyPr>
            <a:lstStyle/>
            <a:p>
              <a:endParaRPr lang="en-US"/>
            </a:p>
          </p:txBody>
        </p:sp>
        <p:sp>
          <p:nvSpPr>
            <p:cNvPr id="1203" name="Freeform 31"/>
            <p:cNvSpPr>
              <a:spLocks/>
            </p:cNvSpPr>
            <p:nvPr/>
          </p:nvSpPr>
          <p:spPr bwMode="auto">
            <a:xfrm>
              <a:off x="2306" y="3744"/>
              <a:ext cx="299" cy="132"/>
            </a:xfrm>
            <a:custGeom>
              <a:avLst/>
              <a:gdLst>
                <a:gd name="T0" fmla="*/ 0 w 299"/>
                <a:gd name="T1" fmla="*/ 131 h 132"/>
                <a:gd name="T2" fmla="*/ 40 w 299"/>
                <a:gd name="T3" fmla="*/ 0 h 132"/>
                <a:gd name="T4" fmla="*/ 247 w 299"/>
                <a:gd name="T5" fmla="*/ 0 h 132"/>
                <a:gd name="T6" fmla="*/ 298 w 299"/>
                <a:gd name="T7" fmla="*/ 126 h 132"/>
                <a:gd name="T8" fmla="*/ 0 60000 65536"/>
                <a:gd name="T9" fmla="*/ 0 60000 65536"/>
                <a:gd name="T10" fmla="*/ 0 60000 65536"/>
                <a:gd name="T11" fmla="*/ 0 60000 65536"/>
                <a:gd name="T12" fmla="*/ 0 w 299"/>
                <a:gd name="T13" fmla="*/ 0 h 132"/>
                <a:gd name="T14" fmla="*/ 299 w 299"/>
                <a:gd name="T15" fmla="*/ 132 h 132"/>
              </a:gdLst>
              <a:ahLst/>
              <a:cxnLst>
                <a:cxn ang="T8">
                  <a:pos x="T0" y="T1"/>
                </a:cxn>
                <a:cxn ang="T9">
                  <a:pos x="T2" y="T3"/>
                </a:cxn>
                <a:cxn ang="T10">
                  <a:pos x="T4" y="T5"/>
                </a:cxn>
                <a:cxn ang="T11">
                  <a:pos x="T6" y="T7"/>
                </a:cxn>
              </a:cxnLst>
              <a:rect l="T12" t="T13" r="T14" b="T15"/>
              <a:pathLst>
                <a:path w="299" h="132">
                  <a:moveTo>
                    <a:pt x="0" y="131"/>
                  </a:moveTo>
                  <a:lnTo>
                    <a:pt x="40" y="0"/>
                  </a:lnTo>
                  <a:lnTo>
                    <a:pt x="247" y="0"/>
                  </a:lnTo>
                  <a:lnTo>
                    <a:pt x="298" y="126"/>
                  </a:lnTo>
                </a:path>
              </a:pathLst>
            </a:custGeom>
            <a:noFill/>
            <a:ln w="28575" cap="rnd" cmpd="sng">
              <a:solidFill>
                <a:srgbClr val="000099"/>
              </a:solidFill>
              <a:prstDash val="solid"/>
              <a:round/>
              <a:headEnd type="none" w="sm" len="sm"/>
              <a:tailEnd type="none" w="sm" len="sm"/>
            </a:ln>
          </p:spPr>
          <p:txBody>
            <a:bodyPr wrap="none" lIns="72785" tIns="36393" rIns="72785" bIns="36393">
              <a:spAutoFit/>
            </a:bodyPr>
            <a:lstStyle/>
            <a:p>
              <a:endParaRPr lang="en-US"/>
            </a:p>
          </p:txBody>
        </p:sp>
        <p:sp>
          <p:nvSpPr>
            <p:cNvPr id="1204" name="Line 32"/>
            <p:cNvSpPr>
              <a:spLocks noChangeShapeType="1"/>
            </p:cNvSpPr>
            <p:nvPr/>
          </p:nvSpPr>
          <p:spPr bwMode="auto">
            <a:xfrm>
              <a:off x="2558" y="3750"/>
              <a:ext cx="41" cy="104"/>
            </a:xfrm>
            <a:prstGeom prst="line">
              <a:avLst/>
            </a:prstGeom>
            <a:noFill/>
            <a:ln w="28575">
              <a:solidFill>
                <a:srgbClr val="000099"/>
              </a:solidFill>
              <a:round/>
              <a:headEnd type="none" w="sm" len="sm"/>
              <a:tailEnd type="none" w="sm" len="sm"/>
            </a:ln>
          </p:spPr>
          <p:txBody>
            <a:bodyPr wrap="none" lIns="72785" tIns="36393" rIns="72785" bIns="36393">
              <a:spAutoFit/>
            </a:bodyPr>
            <a:lstStyle/>
            <a:p>
              <a:endParaRPr lang="en-US"/>
            </a:p>
          </p:txBody>
        </p:sp>
        <p:sp>
          <p:nvSpPr>
            <p:cNvPr id="1205" name="Freeform 33"/>
            <p:cNvSpPr>
              <a:spLocks/>
            </p:cNvSpPr>
            <p:nvPr/>
          </p:nvSpPr>
          <p:spPr bwMode="auto">
            <a:xfrm>
              <a:off x="2563" y="3744"/>
              <a:ext cx="187" cy="127"/>
            </a:xfrm>
            <a:custGeom>
              <a:avLst/>
              <a:gdLst>
                <a:gd name="T0" fmla="*/ 0 w 187"/>
                <a:gd name="T1" fmla="*/ 0 h 127"/>
                <a:gd name="T2" fmla="*/ 149 w 187"/>
                <a:gd name="T3" fmla="*/ 0 h 127"/>
                <a:gd name="T4" fmla="*/ 186 w 187"/>
                <a:gd name="T5" fmla="*/ 126 h 127"/>
                <a:gd name="T6" fmla="*/ 0 60000 65536"/>
                <a:gd name="T7" fmla="*/ 0 60000 65536"/>
                <a:gd name="T8" fmla="*/ 0 60000 65536"/>
                <a:gd name="T9" fmla="*/ 0 w 187"/>
                <a:gd name="T10" fmla="*/ 0 h 127"/>
                <a:gd name="T11" fmla="*/ 187 w 187"/>
                <a:gd name="T12" fmla="*/ 127 h 127"/>
              </a:gdLst>
              <a:ahLst/>
              <a:cxnLst>
                <a:cxn ang="T6">
                  <a:pos x="T0" y="T1"/>
                </a:cxn>
                <a:cxn ang="T7">
                  <a:pos x="T2" y="T3"/>
                </a:cxn>
                <a:cxn ang="T8">
                  <a:pos x="T4" y="T5"/>
                </a:cxn>
              </a:cxnLst>
              <a:rect l="T9" t="T10" r="T11" b="T12"/>
              <a:pathLst>
                <a:path w="187" h="127">
                  <a:moveTo>
                    <a:pt x="0" y="0"/>
                  </a:moveTo>
                  <a:lnTo>
                    <a:pt x="149" y="0"/>
                  </a:lnTo>
                  <a:lnTo>
                    <a:pt x="186" y="126"/>
                  </a:lnTo>
                </a:path>
              </a:pathLst>
            </a:custGeom>
            <a:noFill/>
            <a:ln w="28575" cap="rnd" cmpd="sng">
              <a:solidFill>
                <a:srgbClr val="000099"/>
              </a:solidFill>
              <a:prstDash val="solid"/>
              <a:round/>
              <a:headEnd type="none" w="sm" len="sm"/>
              <a:tailEnd type="none" w="sm" len="sm"/>
            </a:ln>
          </p:spPr>
          <p:txBody>
            <a:bodyPr wrap="none" lIns="72785" tIns="36393" rIns="72785" bIns="36393">
              <a:spAutoFit/>
            </a:bodyPr>
            <a:lstStyle/>
            <a:p>
              <a:endParaRPr lang="en-US"/>
            </a:p>
          </p:txBody>
        </p:sp>
      </p:grpSp>
      <p:sp>
        <p:nvSpPr>
          <p:cNvPr id="1041" name="Rectangle 34"/>
          <p:cNvSpPr>
            <a:spLocks noChangeArrowheads="1"/>
          </p:cNvSpPr>
          <p:nvPr/>
        </p:nvSpPr>
        <p:spPr bwMode="auto">
          <a:xfrm>
            <a:off x="2957513" y="5594350"/>
            <a:ext cx="1427162" cy="530225"/>
          </a:xfrm>
          <a:prstGeom prst="rect">
            <a:avLst/>
          </a:prstGeom>
          <a:noFill/>
          <a:ln w="28575">
            <a:noFill/>
            <a:miter lim="800000"/>
            <a:headEnd/>
            <a:tailEnd/>
          </a:ln>
        </p:spPr>
        <p:txBody>
          <a:bodyPr lIns="72785" tIns="36393" rIns="72785" bIns="36393">
            <a:spAutoFit/>
          </a:bodyPr>
          <a:lstStyle/>
          <a:p>
            <a:pPr algn="ctr" defTabSz="812800" eaLnBrk="0" hangingPunct="0">
              <a:spcAft>
                <a:spcPct val="67000"/>
              </a:spcAft>
            </a:pPr>
            <a:r>
              <a:rPr lang="en-US" sz="1000" dirty="0"/>
              <a:t>POS Terminals, Express 3000 Data Capture, &amp; VATM</a:t>
            </a:r>
          </a:p>
        </p:txBody>
      </p:sp>
      <p:sp>
        <p:nvSpPr>
          <p:cNvPr id="1042" name="Rectangle 35"/>
          <p:cNvSpPr>
            <a:spLocks noChangeArrowheads="1"/>
          </p:cNvSpPr>
          <p:nvPr/>
        </p:nvSpPr>
        <p:spPr bwMode="auto">
          <a:xfrm>
            <a:off x="2962275" y="5214938"/>
            <a:ext cx="1635125" cy="990600"/>
          </a:xfrm>
          <a:prstGeom prst="rect">
            <a:avLst/>
          </a:prstGeom>
          <a:noFill/>
          <a:ln w="28575">
            <a:solidFill>
              <a:srgbClr val="000099"/>
            </a:solidFill>
            <a:miter lim="800000"/>
            <a:headEnd/>
            <a:tailEnd/>
          </a:ln>
        </p:spPr>
        <p:txBody>
          <a:bodyPr lIns="72785" tIns="36393" rIns="72785" bIns="36393">
            <a:spAutoFit/>
          </a:bodyPr>
          <a:lstStyle/>
          <a:p>
            <a:endParaRPr lang="en-US"/>
          </a:p>
        </p:txBody>
      </p:sp>
      <p:sp>
        <p:nvSpPr>
          <p:cNvPr id="1043" name="Rectangle 36"/>
          <p:cNvSpPr>
            <a:spLocks noChangeArrowheads="1"/>
          </p:cNvSpPr>
          <p:nvPr/>
        </p:nvSpPr>
        <p:spPr bwMode="auto">
          <a:xfrm>
            <a:off x="5905500" y="4349750"/>
            <a:ext cx="1176338" cy="654050"/>
          </a:xfrm>
          <a:prstGeom prst="rect">
            <a:avLst/>
          </a:prstGeom>
          <a:noFill/>
          <a:ln w="9525">
            <a:solidFill>
              <a:schemeClr val="bg2"/>
            </a:solidFill>
            <a:miter lim="800000"/>
            <a:headEnd/>
            <a:tailEnd/>
          </a:ln>
        </p:spPr>
        <p:txBody>
          <a:bodyPr lIns="81864" tIns="40932" rIns="81864" bIns="40932" anchor="ctr" anchorCtr="1"/>
          <a:lstStyle/>
          <a:p>
            <a:pPr algn="ctr" defTabSz="812800" eaLnBrk="0" hangingPunct="0">
              <a:spcAft>
                <a:spcPct val="67000"/>
              </a:spcAft>
            </a:pPr>
            <a:r>
              <a:rPr lang="en-US" sz="1200">
                <a:solidFill>
                  <a:schemeClr val="bg2"/>
                </a:solidFill>
              </a:rPr>
              <a:t>Authorizer's Assistant Expert System</a:t>
            </a:r>
          </a:p>
        </p:txBody>
      </p:sp>
      <p:sp>
        <p:nvSpPr>
          <p:cNvPr id="1044" name="Rectangle 37"/>
          <p:cNvSpPr>
            <a:spLocks noChangeArrowheads="1"/>
          </p:cNvSpPr>
          <p:nvPr/>
        </p:nvSpPr>
        <p:spPr bwMode="auto">
          <a:xfrm>
            <a:off x="3748088" y="3048000"/>
            <a:ext cx="214312" cy="969963"/>
          </a:xfrm>
          <a:prstGeom prst="rect">
            <a:avLst/>
          </a:prstGeom>
          <a:noFill/>
          <a:ln w="9525" algn="ctr">
            <a:solidFill>
              <a:schemeClr val="bg2"/>
            </a:solidFill>
            <a:miter lim="800000"/>
            <a:headEnd/>
            <a:tailEnd/>
          </a:ln>
        </p:spPr>
        <p:txBody>
          <a:bodyPr lIns="81864" tIns="40932" rIns="81864" bIns="40932" anchor="ctr" anchorCtr="1"/>
          <a:lstStyle/>
          <a:p>
            <a:pPr algn="ctr" defTabSz="812800" eaLnBrk="0" hangingPunct="0">
              <a:spcAft>
                <a:spcPct val="67000"/>
              </a:spcAft>
            </a:pPr>
            <a:endParaRPr lang="en-US" sz="1200">
              <a:solidFill>
                <a:schemeClr val="bg2"/>
              </a:solidFill>
            </a:endParaRPr>
          </a:p>
          <a:p>
            <a:pPr algn="ctr" defTabSz="812800" eaLnBrk="0" hangingPunct="0">
              <a:spcAft>
                <a:spcPct val="67000"/>
              </a:spcAft>
            </a:pPr>
            <a:endParaRPr lang="en-US" sz="1200">
              <a:solidFill>
                <a:schemeClr val="bg2"/>
              </a:solidFill>
            </a:endParaRPr>
          </a:p>
          <a:p>
            <a:pPr algn="ctr" defTabSz="812800" eaLnBrk="0" hangingPunct="0">
              <a:spcAft>
                <a:spcPct val="67000"/>
              </a:spcAft>
            </a:pPr>
            <a:r>
              <a:rPr lang="en-US" sz="1200">
                <a:solidFill>
                  <a:schemeClr val="bg2"/>
                </a:solidFill>
              </a:rPr>
              <a:t>T</a:t>
            </a:r>
          </a:p>
          <a:p>
            <a:pPr algn="ctr" defTabSz="812800" eaLnBrk="0" hangingPunct="0">
              <a:spcAft>
                <a:spcPct val="67000"/>
              </a:spcAft>
            </a:pPr>
            <a:r>
              <a:rPr lang="en-US" sz="1200">
                <a:solidFill>
                  <a:schemeClr val="bg2"/>
                </a:solidFill>
              </a:rPr>
              <a:t>P</a:t>
            </a:r>
            <a:br>
              <a:rPr lang="en-US" sz="1200">
                <a:solidFill>
                  <a:schemeClr val="bg2"/>
                </a:solidFill>
              </a:rPr>
            </a:br>
            <a:r>
              <a:rPr lang="en-US" sz="1200">
                <a:solidFill>
                  <a:schemeClr val="bg2"/>
                </a:solidFill>
              </a:rPr>
              <a:t>F</a:t>
            </a:r>
          </a:p>
          <a:p>
            <a:pPr algn="ctr" defTabSz="812800" eaLnBrk="0" hangingPunct="0">
              <a:spcAft>
                <a:spcPct val="67000"/>
              </a:spcAft>
            </a:pPr>
            <a:endParaRPr lang="en-US" sz="1200">
              <a:solidFill>
                <a:schemeClr val="bg2"/>
              </a:solidFill>
            </a:endParaRPr>
          </a:p>
          <a:p>
            <a:pPr algn="ctr" defTabSz="812800" eaLnBrk="0" hangingPunct="0">
              <a:spcAft>
                <a:spcPct val="67000"/>
              </a:spcAft>
            </a:pPr>
            <a:endParaRPr lang="en-US" sz="1200">
              <a:solidFill>
                <a:schemeClr val="bg2"/>
              </a:solidFill>
            </a:endParaRPr>
          </a:p>
        </p:txBody>
      </p:sp>
      <p:sp>
        <p:nvSpPr>
          <p:cNvPr id="1045" name="Rectangle 38"/>
          <p:cNvSpPr>
            <a:spLocks noChangeArrowheads="1"/>
          </p:cNvSpPr>
          <p:nvPr/>
        </p:nvSpPr>
        <p:spPr bwMode="auto">
          <a:xfrm>
            <a:off x="4038600" y="3276600"/>
            <a:ext cx="1371600" cy="576263"/>
          </a:xfrm>
          <a:prstGeom prst="rect">
            <a:avLst/>
          </a:prstGeom>
          <a:noFill/>
          <a:ln w="9525" algn="ctr">
            <a:solidFill>
              <a:schemeClr val="bg2"/>
            </a:solidFill>
            <a:miter lim="800000"/>
            <a:headEnd/>
            <a:tailEnd/>
          </a:ln>
        </p:spPr>
        <p:txBody>
          <a:bodyPr lIns="81864" tIns="40932" rIns="81864" bIns="40932" anchor="ctr" anchorCtr="1"/>
          <a:lstStyle/>
          <a:p>
            <a:pPr algn="ctr" defTabSz="812800" eaLnBrk="0" hangingPunct="0">
              <a:spcAft>
                <a:spcPct val="67000"/>
              </a:spcAft>
            </a:pPr>
            <a:r>
              <a:rPr lang="en-US" sz="1200">
                <a:solidFill>
                  <a:schemeClr val="bg2"/>
                </a:solidFill>
              </a:rPr>
              <a:t>CAS-FAS-POS</a:t>
            </a:r>
          </a:p>
          <a:p>
            <a:pPr algn="ctr" defTabSz="812800" eaLnBrk="0" hangingPunct="0">
              <a:spcAft>
                <a:spcPct val="67000"/>
              </a:spcAft>
            </a:pPr>
            <a:r>
              <a:rPr lang="en-US" sz="1200">
                <a:solidFill>
                  <a:schemeClr val="bg2"/>
                </a:solidFill>
              </a:rPr>
              <a:t>OTHER</a:t>
            </a:r>
          </a:p>
        </p:txBody>
      </p:sp>
      <p:sp>
        <p:nvSpPr>
          <p:cNvPr id="1047" name="Rectangle 40"/>
          <p:cNvSpPr>
            <a:spLocks noChangeArrowheads="1"/>
          </p:cNvSpPr>
          <p:nvPr/>
        </p:nvSpPr>
        <p:spPr bwMode="auto">
          <a:xfrm>
            <a:off x="2439988" y="3043238"/>
            <a:ext cx="784225" cy="365125"/>
          </a:xfrm>
          <a:prstGeom prst="rect">
            <a:avLst/>
          </a:prstGeom>
          <a:noFill/>
          <a:ln w="9525" algn="ctr">
            <a:solidFill>
              <a:schemeClr val="bg2"/>
            </a:solidFill>
            <a:miter lim="800000"/>
            <a:headEnd/>
            <a:tailEnd/>
          </a:ln>
        </p:spPr>
        <p:txBody>
          <a:bodyPr lIns="81864" tIns="40932" rIns="81864" bIns="40932" anchor="ctr" anchorCtr="1"/>
          <a:lstStyle/>
          <a:p>
            <a:pPr algn="ctr" defTabSz="812800" eaLnBrk="0" hangingPunct="0">
              <a:spcAft>
                <a:spcPct val="67000"/>
              </a:spcAft>
            </a:pPr>
            <a:r>
              <a:rPr lang="en-US" sz="1000">
                <a:solidFill>
                  <a:schemeClr val="bg2"/>
                </a:solidFill>
              </a:rPr>
              <a:t>Voice</a:t>
            </a:r>
          </a:p>
          <a:p>
            <a:pPr algn="ctr" defTabSz="812800" eaLnBrk="0" hangingPunct="0">
              <a:spcAft>
                <a:spcPct val="67000"/>
              </a:spcAft>
            </a:pPr>
            <a:r>
              <a:rPr lang="en-US" sz="1000">
                <a:solidFill>
                  <a:schemeClr val="bg2"/>
                </a:solidFill>
              </a:rPr>
              <a:t>Response</a:t>
            </a:r>
          </a:p>
        </p:txBody>
      </p:sp>
      <p:sp>
        <p:nvSpPr>
          <p:cNvPr id="1048" name="Line 41"/>
          <p:cNvSpPr>
            <a:spLocks noChangeShapeType="1"/>
          </p:cNvSpPr>
          <p:nvPr/>
        </p:nvSpPr>
        <p:spPr bwMode="auto">
          <a:xfrm flipV="1">
            <a:off x="2571750" y="3894138"/>
            <a:ext cx="1109663" cy="455612"/>
          </a:xfrm>
          <a:prstGeom prst="line">
            <a:avLst/>
          </a:prstGeom>
          <a:noFill/>
          <a:ln w="12700">
            <a:solidFill>
              <a:schemeClr val="bg2"/>
            </a:solidFill>
            <a:round/>
            <a:headEnd type="none" w="med" len="lg"/>
            <a:tailEnd type="triangle" w="med" len="med"/>
          </a:ln>
        </p:spPr>
        <p:txBody>
          <a:bodyPr wrap="none" anchor="ctr"/>
          <a:lstStyle/>
          <a:p>
            <a:endParaRPr lang="en-US"/>
          </a:p>
        </p:txBody>
      </p:sp>
      <p:sp>
        <p:nvSpPr>
          <p:cNvPr id="1049" name="Rectangle 42"/>
          <p:cNvSpPr>
            <a:spLocks noChangeArrowheads="1"/>
          </p:cNvSpPr>
          <p:nvPr/>
        </p:nvSpPr>
        <p:spPr bwMode="auto">
          <a:xfrm>
            <a:off x="6035675" y="3500438"/>
            <a:ext cx="512763" cy="315912"/>
          </a:xfrm>
          <a:prstGeom prst="rect">
            <a:avLst/>
          </a:prstGeom>
          <a:noFill/>
          <a:ln w="9525" algn="ctr">
            <a:solidFill>
              <a:schemeClr val="bg2"/>
            </a:solidFill>
            <a:miter lim="800000"/>
            <a:headEnd/>
            <a:tailEnd/>
          </a:ln>
        </p:spPr>
        <p:txBody>
          <a:bodyPr lIns="81864" tIns="40932" rIns="81864" bIns="40932" anchor="ctr" anchorCtr="1"/>
          <a:lstStyle/>
          <a:p>
            <a:pPr algn="ctr" defTabSz="812800" eaLnBrk="0" hangingPunct="0">
              <a:spcAft>
                <a:spcPct val="67000"/>
              </a:spcAft>
            </a:pPr>
            <a:r>
              <a:rPr lang="en-US" sz="1200">
                <a:solidFill>
                  <a:schemeClr val="bg2"/>
                </a:solidFill>
              </a:rPr>
              <a:t>NAC</a:t>
            </a:r>
          </a:p>
        </p:txBody>
      </p:sp>
      <p:sp>
        <p:nvSpPr>
          <p:cNvPr id="1050" name="Line 43"/>
          <p:cNvSpPr>
            <a:spLocks noChangeShapeType="1"/>
          </p:cNvSpPr>
          <p:nvPr/>
        </p:nvSpPr>
        <p:spPr bwMode="auto">
          <a:xfrm>
            <a:off x="2179638" y="2781300"/>
            <a:ext cx="392112" cy="196850"/>
          </a:xfrm>
          <a:prstGeom prst="line">
            <a:avLst/>
          </a:prstGeom>
          <a:noFill/>
          <a:ln w="12700">
            <a:solidFill>
              <a:schemeClr val="bg2"/>
            </a:solidFill>
            <a:round/>
            <a:headEnd type="none" w="sm" len="sm"/>
            <a:tailEnd type="stealth" w="med" len="lg"/>
          </a:ln>
        </p:spPr>
        <p:txBody>
          <a:bodyPr wrap="none" anchor="ctr"/>
          <a:lstStyle/>
          <a:p>
            <a:endParaRPr lang="en-US"/>
          </a:p>
        </p:txBody>
      </p:sp>
      <p:sp>
        <p:nvSpPr>
          <p:cNvPr id="1051" name="Line 44"/>
          <p:cNvSpPr>
            <a:spLocks noChangeShapeType="1"/>
          </p:cNvSpPr>
          <p:nvPr/>
        </p:nvSpPr>
        <p:spPr bwMode="auto">
          <a:xfrm flipV="1">
            <a:off x="4859338" y="2257425"/>
            <a:ext cx="0" cy="261938"/>
          </a:xfrm>
          <a:prstGeom prst="line">
            <a:avLst/>
          </a:prstGeom>
          <a:noFill/>
          <a:ln w="12700">
            <a:solidFill>
              <a:srgbClr val="000099"/>
            </a:solidFill>
            <a:round/>
            <a:headEnd type="triangle" w="med" len="med"/>
            <a:tailEnd/>
          </a:ln>
        </p:spPr>
        <p:txBody>
          <a:bodyPr wrap="none" anchor="ctr"/>
          <a:lstStyle/>
          <a:p>
            <a:endParaRPr lang="en-US"/>
          </a:p>
        </p:txBody>
      </p:sp>
      <p:sp>
        <p:nvSpPr>
          <p:cNvPr id="1052" name="Line 45"/>
          <p:cNvSpPr>
            <a:spLocks noChangeShapeType="1"/>
          </p:cNvSpPr>
          <p:nvPr/>
        </p:nvSpPr>
        <p:spPr bwMode="auto">
          <a:xfrm>
            <a:off x="4876800" y="3048000"/>
            <a:ext cx="0" cy="196850"/>
          </a:xfrm>
          <a:prstGeom prst="line">
            <a:avLst/>
          </a:prstGeom>
          <a:noFill/>
          <a:ln w="12700">
            <a:solidFill>
              <a:schemeClr val="bg2"/>
            </a:solidFill>
            <a:round/>
            <a:headEnd type="none" w="sm" len="sm"/>
            <a:tailEnd type="stealth" w="med" len="lg"/>
          </a:ln>
        </p:spPr>
        <p:txBody>
          <a:bodyPr wrap="none" anchor="ctr"/>
          <a:lstStyle/>
          <a:p>
            <a:endParaRPr lang="en-US"/>
          </a:p>
        </p:txBody>
      </p:sp>
      <p:sp>
        <p:nvSpPr>
          <p:cNvPr id="1053" name="Line 46"/>
          <p:cNvSpPr>
            <a:spLocks noChangeShapeType="1"/>
          </p:cNvSpPr>
          <p:nvPr/>
        </p:nvSpPr>
        <p:spPr bwMode="auto">
          <a:xfrm flipH="1">
            <a:off x="6559550" y="3370263"/>
            <a:ext cx="260350" cy="130175"/>
          </a:xfrm>
          <a:prstGeom prst="line">
            <a:avLst/>
          </a:prstGeom>
          <a:noFill/>
          <a:ln w="12700">
            <a:solidFill>
              <a:schemeClr val="bg2"/>
            </a:solidFill>
            <a:round/>
            <a:headEnd type="none" w="sm" len="sm"/>
            <a:tailEnd type="stealth" w="med" len="lg"/>
          </a:ln>
        </p:spPr>
        <p:txBody>
          <a:bodyPr wrap="none" anchor="ctr"/>
          <a:lstStyle/>
          <a:p>
            <a:endParaRPr lang="en-US"/>
          </a:p>
        </p:txBody>
      </p:sp>
      <p:sp>
        <p:nvSpPr>
          <p:cNvPr id="1054" name="Line 47"/>
          <p:cNvSpPr>
            <a:spLocks noChangeShapeType="1"/>
          </p:cNvSpPr>
          <p:nvPr/>
        </p:nvSpPr>
        <p:spPr bwMode="auto">
          <a:xfrm flipV="1">
            <a:off x="4335463" y="4024313"/>
            <a:ext cx="0" cy="325437"/>
          </a:xfrm>
          <a:prstGeom prst="line">
            <a:avLst/>
          </a:prstGeom>
          <a:noFill/>
          <a:ln w="12700">
            <a:solidFill>
              <a:srgbClr val="000099"/>
            </a:solidFill>
            <a:round/>
            <a:headEnd type="none" w="sm" len="sm"/>
            <a:tailEnd type="stealth" w="med" len="lg"/>
          </a:ln>
        </p:spPr>
        <p:txBody>
          <a:bodyPr wrap="none" anchor="ctr"/>
          <a:lstStyle/>
          <a:p>
            <a:endParaRPr lang="en-US"/>
          </a:p>
        </p:txBody>
      </p:sp>
      <p:sp>
        <p:nvSpPr>
          <p:cNvPr id="1055" name="Line 48"/>
          <p:cNvSpPr>
            <a:spLocks noChangeShapeType="1"/>
          </p:cNvSpPr>
          <p:nvPr/>
        </p:nvSpPr>
        <p:spPr bwMode="auto">
          <a:xfrm>
            <a:off x="4335463" y="4678363"/>
            <a:ext cx="0" cy="325437"/>
          </a:xfrm>
          <a:prstGeom prst="line">
            <a:avLst/>
          </a:prstGeom>
          <a:noFill/>
          <a:ln w="12700">
            <a:solidFill>
              <a:srgbClr val="000099"/>
            </a:solidFill>
            <a:round/>
            <a:headEnd type="none" w="sm" len="sm"/>
            <a:tailEnd type="stealth" w="med" len="lg"/>
          </a:ln>
        </p:spPr>
        <p:txBody>
          <a:bodyPr wrap="none" anchor="ctr"/>
          <a:lstStyle/>
          <a:p>
            <a:endParaRPr lang="en-US"/>
          </a:p>
        </p:txBody>
      </p:sp>
      <p:sp>
        <p:nvSpPr>
          <p:cNvPr id="1056" name="Rectangle 49"/>
          <p:cNvSpPr>
            <a:spLocks noChangeArrowheads="1"/>
          </p:cNvSpPr>
          <p:nvPr/>
        </p:nvSpPr>
        <p:spPr bwMode="auto">
          <a:xfrm>
            <a:off x="1096963" y="1636713"/>
            <a:ext cx="504825" cy="223837"/>
          </a:xfrm>
          <a:prstGeom prst="rect">
            <a:avLst/>
          </a:prstGeom>
          <a:noFill/>
          <a:ln w="9525">
            <a:noFill/>
            <a:miter lim="800000"/>
            <a:headEnd/>
            <a:tailEnd/>
          </a:ln>
        </p:spPr>
        <p:txBody>
          <a:bodyPr wrap="none" anchor="ctr"/>
          <a:lstStyle/>
          <a:p>
            <a:endParaRPr lang="en-US"/>
          </a:p>
        </p:txBody>
      </p:sp>
      <p:sp>
        <p:nvSpPr>
          <p:cNvPr id="1057" name="Freeform 50" descr="25%"/>
          <p:cNvSpPr>
            <a:spLocks/>
          </p:cNvSpPr>
          <p:nvPr/>
        </p:nvSpPr>
        <p:spPr bwMode="auto">
          <a:xfrm>
            <a:off x="1887538" y="1747838"/>
            <a:ext cx="23812" cy="269875"/>
          </a:xfrm>
          <a:custGeom>
            <a:avLst/>
            <a:gdLst>
              <a:gd name="T0" fmla="*/ 0 w 17"/>
              <a:gd name="T1" fmla="*/ 197 h 198"/>
              <a:gd name="T2" fmla="*/ 0 w 17"/>
              <a:gd name="T3" fmla="*/ 0 h 198"/>
              <a:gd name="T4" fmla="*/ 16 w 17"/>
              <a:gd name="T5" fmla="*/ 0 h 198"/>
              <a:gd name="T6" fmla="*/ 16 w 17"/>
              <a:gd name="T7" fmla="*/ 197 h 198"/>
              <a:gd name="T8" fmla="*/ 0 w 17"/>
              <a:gd name="T9" fmla="*/ 197 h 198"/>
              <a:gd name="T10" fmla="*/ 0 60000 65536"/>
              <a:gd name="T11" fmla="*/ 0 60000 65536"/>
              <a:gd name="T12" fmla="*/ 0 60000 65536"/>
              <a:gd name="T13" fmla="*/ 0 60000 65536"/>
              <a:gd name="T14" fmla="*/ 0 60000 65536"/>
              <a:gd name="T15" fmla="*/ 0 w 17"/>
              <a:gd name="T16" fmla="*/ 0 h 198"/>
              <a:gd name="T17" fmla="*/ 17 w 17"/>
              <a:gd name="T18" fmla="*/ 198 h 198"/>
            </a:gdLst>
            <a:ahLst/>
            <a:cxnLst>
              <a:cxn ang="T10">
                <a:pos x="T0" y="T1"/>
              </a:cxn>
              <a:cxn ang="T11">
                <a:pos x="T2" y="T3"/>
              </a:cxn>
              <a:cxn ang="T12">
                <a:pos x="T4" y="T5"/>
              </a:cxn>
              <a:cxn ang="T13">
                <a:pos x="T6" y="T7"/>
              </a:cxn>
              <a:cxn ang="T14">
                <a:pos x="T8" y="T9"/>
              </a:cxn>
            </a:cxnLst>
            <a:rect l="T15" t="T16" r="T17" b="T18"/>
            <a:pathLst>
              <a:path w="17" h="198">
                <a:moveTo>
                  <a:pt x="0" y="197"/>
                </a:moveTo>
                <a:lnTo>
                  <a:pt x="0" y="0"/>
                </a:lnTo>
                <a:lnTo>
                  <a:pt x="16" y="0"/>
                </a:lnTo>
                <a:lnTo>
                  <a:pt x="16" y="197"/>
                </a:lnTo>
                <a:lnTo>
                  <a:pt x="0" y="197"/>
                </a:lnTo>
              </a:path>
            </a:pathLst>
          </a:custGeom>
          <a:pattFill prst="pct25">
            <a:fgClr>
              <a:srgbClr val="000000"/>
            </a:fgClr>
            <a:bgClr>
              <a:srgbClr val="CCCCCC"/>
            </a:bgClr>
          </a:pattFill>
          <a:ln w="9525" cap="rnd">
            <a:noFill/>
            <a:round/>
            <a:headEnd/>
            <a:tailEnd/>
          </a:ln>
        </p:spPr>
        <p:txBody>
          <a:bodyPr/>
          <a:lstStyle/>
          <a:p>
            <a:endParaRPr lang="en-US"/>
          </a:p>
        </p:txBody>
      </p:sp>
      <p:sp>
        <p:nvSpPr>
          <p:cNvPr id="1058" name="Freeform 51" descr="25%"/>
          <p:cNvSpPr>
            <a:spLocks/>
          </p:cNvSpPr>
          <p:nvPr/>
        </p:nvSpPr>
        <p:spPr bwMode="auto">
          <a:xfrm>
            <a:off x="1528763" y="1657350"/>
            <a:ext cx="22225" cy="280988"/>
          </a:xfrm>
          <a:custGeom>
            <a:avLst/>
            <a:gdLst>
              <a:gd name="T0" fmla="*/ 0 w 17"/>
              <a:gd name="T1" fmla="*/ 206 h 207"/>
              <a:gd name="T2" fmla="*/ 0 w 17"/>
              <a:gd name="T3" fmla="*/ 0 h 207"/>
              <a:gd name="T4" fmla="*/ 16 w 17"/>
              <a:gd name="T5" fmla="*/ 0 h 207"/>
              <a:gd name="T6" fmla="*/ 16 w 17"/>
              <a:gd name="T7" fmla="*/ 206 h 207"/>
              <a:gd name="T8" fmla="*/ 0 w 17"/>
              <a:gd name="T9" fmla="*/ 206 h 207"/>
              <a:gd name="T10" fmla="*/ 0 60000 65536"/>
              <a:gd name="T11" fmla="*/ 0 60000 65536"/>
              <a:gd name="T12" fmla="*/ 0 60000 65536"/>
              <a:gd name="T13" fmla="*/ 0 60000 65536"/>
              <a:gd name="T14" fmla="*/ 0 60000 65536"/>
              <a:gd name="T15" fmla="*/ 0 w 17"/>
              <a:gd name="T16" fmla="*/ 0 h 207"/>
              <a:gd name="T17" fmla="*/ 17 w 17"/>
              <a:gd name="T18" fmla="*/ 207 h 207"/>
            </a:gdLst>
            <a:ahLst/>
            <a:cxnLst>
              <a:cxn ang="T10">
                <a:pos x="T0" y="T1"/>
              </a:cxn>
              <a:cxn ang="T11">
                <a:pos x="T2" y="T3"/>
              </a:cxn>
              <a:cxn ang="T12">
                <a:pos x="T4" y="T5"/>
              </a:cxn>
              <a:cxn ang="T13">
                <a:pos x="T6" y="T7"/>
              </a:cxn>
              <a:cxn ang="T14">
                <a:pos x="T8" y="T9"/>
              </a:cxn>
            </a:cxnLst>
            <a:rect l="T15" t="T16" r="T17" b="T18"/>
            <a:pathLst>
              <a:path w="17" h="207">
                <a:moveTo>
                  <a:pt x="0" y="206"/>
                </a:moveTo>
                <a:lnTo>
                  <a:pt x="0" y="0"/>
                </a:lnTo>
                <a:lnTo>
                  <a:pt x="16" y="0"/>
                </a:lnTo>
                <a:lnTo>
                  <a:pt x="16" y="206"/>
                </a:lnTo>
                <a:lnTo>
                  <a:pt x="0" y="206"/>
                </a:lnTo>
              </a:path>
            </a:pathLst>
          </a:custGeom>
          <a:pattFill prst="pct25">
            <a:fgClr>
              <a:srgbClr val="000000"/>
            </a:fgClr>
            <a:bgClr>
              <a:srgbClr val="CCCCCC"/>
            </a:bgClr>
          </a:pattFill>
          <a:ln w="9525" cap="rnd">
            <a:noFill/>
            <a:round/>
            <a:headEnd/>
            <a:tailEnd/>
          </a:ln>
        </p:spPr>
        <p:txBody>
          <a:bodyPr/>
          <a:lstStyle/>
          <a:p>
            <a:endParaRPr lang="en-US"/>
          </a:p>
        </p:txBody>
      </p:sp>
      <p:sp>
        <p:nvSpPr>
          <p:cNvPr id="1059" name="Freeform 52" descr="25%"/>
          <p:cNvSpPr>
            <a:spLocks/>
          </p:cNvSpPr>
          <p:nvPr/>
        </p:nvSpPr>
        <p:spPr bwMode="auto">
          <a:xfrm>
            <a:off x="1550988" y="1657350"/>
            <a:ext cx="22225" cy="280988"/>
          </a:xfrm>
          <a:custGeom>
            <a:avLst/>
            <a:gdLst>
              <a:gd name="T0" fmla="*/ 0 w 17"/>
              <a:gd name="T1" fmla="*/ 206 h 207"/>
              <a:gd name="T2" fmla="*/ 0 w 17"/>
              <a:gd name="T3" fmla="*/ 0 h 207"/>
              <a:gd name="T4" fmla="*/ 16 w 17"/>
              <a:gd name="T5" fmla="*/ 0 h 207"/>
              <a:gd name="T6" fmla="*/ 16 w 17"/>
              <a:gd name="T7" fmla="*/ 206 h 207"/>
              <a:gd name="T8" fmla="*/ 0 w 17"/>
              <a:gd name="T9" fmla="*/ 206 h 207"/>
              <a:gd name="T10" fmla="*/ 0 60000 65536"/>
              <a:gd name="T11" fmla="*/ 0 60000 65536"/>
              <a:gd name="T12" fmla="*/ 0 60000 65536"/>
              <a:gd name="T13" fmla="*/ 0 60000 65536"/>
              <a:gd name="T14" fmla="*/ 0 60000 65536"/>
              <a:gd name="T15" fmla="*/ 0 w 17"/>
              <a:gd name="T16" fmla="*/ 0 h 207"/>
              <a:gd name="T17" fmla="*/ 17 w 17"/>
              <a:gd name="T18" fmla="*/ 207 h 207"/>
            </a:gdLst>
            <a:ahLst/>
            <a:cxnLst>
              <a:cxn ang="T10">
                <a:pos x="T0" y="T1"/>
              </a:cxn>
              <a:cxn ang="T11">
                <a:pos x="T2" y="T3"/>
              </a:cxn>
              <a:cxn ang="T12">
                <a:pos x="T4" y="T5"/>
              </a:cxn>
              <a:cxn ang="T13">
                <a:pos x="T6" y="T7"/>
              </a:cxn>
              <a:cxn ang="T14">
                <a:pos x="T8" y="T9"/>
              </a:cxn>
            </a:cxnLst>
            <a:rect l="T15" t="T16" r="T17" b="T18"/>
            <a:pathLst>
              <a:path w="17" h="207">
                <a:moveTo>
                  <a:pt x="0" y="206"/>
                </a:moveTo>
                <a:lnTo>
                  <a:pt x="0" y="0"/>
                </a:lnTo>
                <a:lnTo>
                  <a:pt x="16" y="0"/>
                </a:lnTo>
                <a:lnTo>
                  <a:pt x="16" y="206"/>
                </a:lnTo>
                <a:lnTo>
                  <a:pt x="0" y="206"/>
                </a:lnTo>
              </a:path>
            </a:pathLst>
          </a:custGeom>
          <a:pattFill prst="pct25">
            <a:fgClr>
              <a:srgbClr val="000000"/>
            </a:fgClr>
            <a:bgClr>
              <a:srgbClr val="CCCCCC"/>
            </a:bgClr>
          </a:pattFill>
          <a:ln w="9525" cap="rnd">
            <a:noFill/>
            <a:round/>
            <a:headEnd/>
            <a:tailEnd/>
          </a:ln>
        </p:spPr>
        <p:txBody>
          <a:bodyPr/>
          <a:lstStyle/>
          <a:p>
            <a:endParaRPr lang="en-US"/>
          </a:p>
        </p:txBody>
      </p:sp>
      <p:sp>
        <p:nvSpPr>
          <p:cNvPr id="1060" name="Freeform 53" descr="25%"/>
          <p:cNvSpPr>
            <a:spLocks/>
          </p:cNvSpPr>
          <p:nvPr/>
        </p:nvSpPr>
        <p:spPr bwMode="auto">
          <a:xfrm>
            <a:off x="1571625" y="1657350"/>
            <a:ext cx="22225" cy="280988"/>
          </a:xfrm>
          <a:custGeom>
            <a:avLst/>
            <a:gdLst>
              <a:gd name="T0" fmla="*/ 0 w 17"/>
              <a:gd name="T1" fmla="*/ 206 h 207"/>
              <a:gd name="T2" fmla="*/ 0 w 17"/>
              <a:gd name="T3" fmla="*/ 0 h 207"/>
              <a:gd name="T4" fmla="*/ 16 w 17"/>
              <a:gd name="T5" fmla="*/ 0 h 207"/>
              <a:gd name="T6" fmla="*/ 16 w 17"/>
              <a:gd name="T7" fmla="*/ 206 h 207"/>
              <a:gd name="T8" fmla="*/ 0 w 17"/>
              <a:gd name="T9" fmla="*/ 206 h 207"/>
              <a:gd name="T10" fmla="*/ 0 60000 65536"/>
              <a:gd name="T11" fmla="*/ 0 60000 65536"/>
              <a:gd name="T12" fmla="*/ 0 60000 65536"/>
              <a:gd name="T13" fmla="*/ 0 60000 65536"/>
              <a:gd name="T14" fmla="*/ 0 60000 65536"/>
              <a:gd name="T15" fmla="*/ 0 w 17"/>
              <a:gd name="T16" fmla="*/ 0 h 207"/>
              <a:gd name="T17" fmla="*/ 17 w 17"/>
              <a:gd name="T18" fmla="*/ 207 h 207"/>
            </a:gdLst>
            <a:ahLst/>
            <a:cxnLst>
              <a:cxn ang="T10">
                <a:pos x="T0" y="T1"/>
              </a:cxn>
              <a:cxn ang="T11">
                <a:pos x="T2" y="T3"/>
              </a:cxn>
              <a:cxn ang="T12">
                <a:pos x="T4" y="T5"/>
              </a:cxn>
              <a:cxn ang="T13">
                <a:pos x="T6" y="T7"/>
              </a:cxn>
              <a:cxn ang="T14">
                <a:pos x="T8" y="T9"/>
              </a:cxn>
            </a:cxnLst>
            <a:rect l="T15" t="T16" r="T17" b="T18"/>
            <a:pathLst>
              <a:path w="17" h="207">
                <a:moveTo>
                  <a:pt x="0" y="206"/>
                </a:moveTo>
                <a:lnTo>
                  <a:pt x="0" y="0"/>
                </a:lnTo>
                <a:lnTo>
                  <a:pt x="16" y="0"/>
                </a:lnTo>
                <a:lnTo>
                  <a:pt x="16" y="206"/>
                </a:lnTo>
                <a:lnTo>
                  <a:pt x="0" y="206"/>
                </a:lnTo>
              </a:path>
            </a:pathLst>
          </a:custGeom>
          <a:pattFill prst="pct25">
            <a:fgClr>
              <a:srgbClr val="000000"/>
            </a:fgClr>
            <a:bgClr>
              <a:srgbClr val="CCCCCC"/>
            </a:bgClr>
          </a:pattFill>
          <a:ln w="9525" cap="rnd">
            <a:noFill/>
            <a:round/>
            <a:headEnd/>
            <a:tailEnd/>
          </a:ln>
        </p:spPr>
        <p:txBody>
          <a:bodyPr/>
          <a:lstStyle/>
          <a:p>
            <a:endParaRPr lang="en-US"/>
          </a:p>
        </p:txBody>
      </p:sp>
      <p:sp>
        <p:nvSpPr>
          <p:cNvPr id="1061" name="Freeform 54" descr="25%"/>
          <p:cNvSpPr>
            <a:spLocks/>
          </p:cNvSpPr>
          <p:nvPr/>
        </p:nvSpPr>
        <p:spPr bwMode="auto">
          <a:xfrm>
            <a:off x="1587500" y="1657350"/>
            <a:ext cx="23813" cy="280988"/>
          </a:xfrm>
          <a:custGeom>
            <a:avLst/>
            <a:gdLst>
              <a:gd name="T0" fmla="*/ 0 w 17"/>
              <a:gd name="T1" fmla="*/ 206 h 207"/>
              <a:gd name="T2" fmla="*/ 0 w 17"/>
              <a:gd name="T3" fmla="*/ 0 h 207"/>
              <a:gd name="T4" fmla="*/ 16 w 17"/>
              <a:gd name="T5" fmla="*/ 0 h 207"/>
              <a:gd name="T6" fmla="*/ 16 w 17"/>
              <a:gd name="T7" fmla="*/ 206 h 207"/>
              <a:gd name="T8" fmla="*/ 0 w 17"/>
              <a:gd name="T9" fmla="*/ 206 h 207"/>
              <a:gd name="T10" fmla="*/ 0 60000 65536"/>
              <a:gd name="T11" fmla="*/ 0 60000 65536"/>
              <a:gd name="T12" fmla="*/ 0 60000 65536"/>
              <a:gd name="T13" fmla="*/ 0 60000 65536"/>
              <a:gd name="T14" fmla="*/ 0 60000 65536"/>
              <a:gd name="T15" fmla="*/ 0 w 17"/>
              <a:gd name="T16" fmla="*/ 0 h 207"/>
              <a:gd name="T17" fmla="*/ 17 w 17"/>
              <a:gd name="T18" fmla="*/ 207 h 207"/>
            </a:gdLst>
            <a:ahLst/>
            <a:cxnLst>
              <a:cxn ang="T10">
                <a:pos x="T0" y="T1"/>
              </a:cxn>
              <a:cxn ang="T11">
                <a:pos x="T2" y="T3"/>
              </a:cxn>
              <a:cxn ang="T12">
                <a:pos x="T4" y="T5"/>
              </a:cxn>
              <a:cxn ang="T13">
                <a:pos x="T6" y="T7"/>
              </a:cxn>
              <a:cxn ang="T14">
                <a:pos x="T8" y="T9"/>
              </a:cxn>
            </a:cxnLst>
            <a:rect l="T15" t="T16" r="T17" b="T18"/>
            <a:pathLst>
              <a:path w="17" h="207">
                <a:moveTo>
                  <a:pt x="0" y="206"/>
                </a:moveTo>
                <a:lnTo>
                  <a:pt x="0" y="0"/>
                </a:lnTo>
                <a:lnTo>
                  <a:pt x="16" y="0"/>
                </a:lnTo>
                <a:lnTo>
                  <a:pt x="16" y="206"/>
                </a:lnTo>
                <a:lnTo>
                  <a:pt x="0" y="206"/>
                </a:lnTo>
              </a:path>
            </a:pathLst>
          </a:custGeom>
          <a:pattFill prst="pct25">
            <a:fgClr>
              <a:srgbClr val="000000"/>
            </a:fgClr>
            <a:bgClr>
              <a:srgbClr val="CCCCCC"/>
            </a:bgClr>
          </a:pattFill>
          <a:ln w="9525" cap="rnd">
            <a:noFill/>
            <a:round/>
            <a:headEnd/>
            <a:tailEnd/>
          </a:ln>
        </p:spPr>
        <p:txBody>
          <a:bodyPr/>
          <a:lstStyle/>
          <a:p>
            <a:endParaRPr lang="en-US"/>
          </a:p>
        </p:txBody>
      </p:sp>
      <p:sp>
        <p:nvSpPr>
          <p:cNvPr id="1062" name="Freeform 55" descr="25%"/>
          <p:cNvSpPr>
            <a:spLocks/>
          </p:cNvSpPr>
          <p:nvPr/>
        </p:nvSpPr>
        <p:spPr bwMode="auto">
          <a:xfrm>
            <a:off x="1606550" y="1657350"/>
            <a:ext cx="22225" cy="280988"/>
          </a:xfrm>
          <a:custGeom>
            <a:avLst/>
            <a:gdLst>
              <a:gd name="T0" fmla="*/ 0 w 17"/>
              <a:gd name="T1" fmla="*/ 206 h 207"/>
              <a:gd name="T2" fmla="*/ 0 w 17"/>
              <a:gd name="T3" fmla="*/ 0 h 207"/>
              <a:gd name="T4" fmla="*/ 16 w 17"/>
              <a:gd name="T5" fmla="*/ 0 h 207"/>
              <a:gd name="T6" fmla="*/ 16 w 17"/>
              <a:gd name="T7" fmla="*/ 206 h 207"/>
              <a:gd name="T8" fmla="*/ 0 w 17"/>
              <a:gd name="T9" fmla="*/ 206 h 207"/>
              <a:gd name="T10" fmla="*/ 0 60000 65536"/>
              <a:gd name="T11" fmla="*/ 0 60000 65536"/>
              <a:gd name="T12" fmla="*/ 0 60000 65536"/>
              <a:gd name="T13" fmla="*/ 0 60000 65536"/>
              <a:gd name="T14" fmla="*/ 0 60000 65536"/>
              <a:gd name="T15" fmla="*/ 0 w 17"/>
              <a:gd name="T16" fmla="*/ 0 h 207"/>
              <a:gd name="T17" fmla="*/ 17 w 17"/>
              <a:gd name="T18" fmla="*/ 207 h 207"/>
            </a:gdLst>
            <a:ahLst/>
            <a:cxnLst>
              <a:cxn ang="T10">
                <a:pos x="T0" y="T1"/>
              </a:cxn>
              <a:cxn ang="T11">
                <a:pos x="T2" y="T3"/>
              </a:cxn>
              <a:cxn ang="T12">
                <a:pos x="T4" y="T5"/>
              </a:cxn>
              <a:cxn ang="T13">
                <a:pos x="T6" y="T7"/>
              </a:cxn>
              <a:cxn ang="T14">
                <a:pos x="T8" y="T9"/>
              </a:cxn>
            </a:cxnLst>
            <a:rect l="T15" t="T16" r="T17" b="T18"/>
            <a:pathLst>
              <a:path w="17" h="207">
                <a:moveTo>
                  <a:pt x="0" y="206"/>
                </a:moveTo>
                <a:lnTo>
                  <a:pt x="0" y="0"/>
                </a:lnTo>
                <a:lnTo>
                  <a:pt x="16" y="0"/>
                </a:lnTo>
                <a:lnTo>
                  <a:pt x="16" y="206"/>
                </a:lnTo>
                <a:lnTo>
                  <a:pt x="0" y="206"/>
                </a:lnTo>
              </a:path>
            </a:pathLst>
          </a:custGeom>
          <a:pattFill prst="pct25">
            <a:fgClr>
              <a:srgbClr val="000000"/>
            </a:fgClr>
            <a:bgClr>
              <a:srgbClr val="CCCCCC"/>
            </a:bgClr>
          </a:pattFill>
          <a:ln w="9525" cap="rnd">
            <a:noFill/>
            <a:round/>
            <a:headEnd/>
            <a:tailEnd/>
          </a:ln>
        </p:spPr>
        <p:txBody>
          <a:bodyPr/>
          <a:lstStyle/>
          <a:p>
            <a:endParaRPr lang="en-US"/>
          </a:p>
        </p:txBody>
      </p:sp>
      <p:sp>
        <p:nvSpPr>
          <p:cNvPr id="1063" name="Freeform 56" descr="25%"/>
          <p:cNvSpPr>
            <a:spLocks/>
          </p:cNvSpPr>
          <p:nvPr/>
        </p:nvSpPr>
        <p:spPr bwMode="auto">
          <a:xfrm>
            <a:off x="1624013" y="1666875"/>
            <a:ext cx="23812" cy="282575"/>
          </a:xfrm>
          <a:custGeom>
            <a:avLst/>
            <a:gdLst>
              <a:gd name="T0" fmla="*/ 0 w 17"/>
              <a:gd name="T1" fmla="*/ 206 h 207"/>
              <a:gd name="T2" fmla="*/ 0 w 17"/>
              <a:gd name="T3" fmla="*/ 0 h 207"/>
              <a:gd name="T4" fmla="*/ 16 w 17"/>
              <a:gd name="T5" fmla="*/ 0 h 207"/>
              <a:gd name="T6" fmla="*/ 16 w 17"/>
              <a:gd name="T7" fmla="*/ 206 h 207"/>
              <a:gd name="T8" fmla="*/ 0 w 17"/>
              <a:gd name="T9" fmla="*/ 206 h 207"/>
              <a:gd name="T10" fmla="*/ 0 60000 65536"/>
              <a:gd name="T11" fmla="*/ 0 60000 65536"/>
              <a:gd name="T12" fmla="*/ 0 60000 65536"/>
              <a:gd name="T13" fmla="*/ 0 60000 65536"/>
              <a:gd name="T14" fmla="*/ 0 60000 65536"/>
              <a:gd name="T15" fmla="*/ 0 w 17"/>
              <a:gd name="T16" fmla="*/ 0 h 207"/>
              <a:gd name="T17" fmla="*/ 17 w 17"/>
              <a:gd name="T18" fmla="*/ 207 h 207"/>
            </a:gdLst>
            <a:ahLst/>
            <a:cxnLst>
              <a:cxn ang="T10">
                <a:pos x="T0" y="T1"/>
              </a:cxn>
              <a:cxn ang="T11">
                <a:pos x="T2" y="T3"/>
              </a:cxn>
              <a:cxn ang="T12">
                <a:pos x="T4" y="T5"/>
              </a:cxn>
              <a:cxn ang="T13">
                <a:pos x="T6" y="T7"/>
              </a:cxn>
              <a:cxn ang="T14">
                <a:pos x="T8" y="T9"/>
              </a:cxn>
            </a:cxnLst>
            <a:rect l="T15" t="T16" r="T17" b="T18"/>
            <a:pathLst>
              <a:path w="17" h="207">
                <a:moveTo>
                  <a:pt x="0" y="206"/>
                </a:moveTo>
                <a:lnTo>
                  <a:pt x="0" y="0"/>
                </a:lnTo>
                <a:lnTo>
                  <a:pt x="16" y="0"/>
                </a:lnTo>
                <a:lnTo>
                  <a:pt x="16" y="206"/>
                </a:lnTo>
                <a:lnTo>
                  <a:pt x="0" y="206"/>
                </a:lnTo>
              </a:path>
            </a:pathLst>
          </a:custGeom>
          <a:pattFill prst="pct25">
            <a:fgClr>
              <a:srgbClr val="000000"/>
            </a:fgClr>
            <a:bgClr>
              <a:srgbClr val="CCCCCC"/>
            </a:bgClr>
          </a:pattFill>
          <a:ln w="9525" cap="rnd">
            <a:noFill/>
            <a:round/>
            <a:headEnd/>
            <a:tailEnd/>
          </a:ln>
        </p:spPr>
        <p:txBody>
          <a:bodyPr/>
          <a:lstStyle/>
          <a:p>
            <a:endParaRPr lang="en-US"/>
          </a:p>
        </p:txBody>
      </p:sp>
      <p:sp>
        <p:nvSpPr>
          <p:cNvPr id="1064" name="Freeform 57" descr="25%"/>
          <p:cNvSpPr>
            <a:spLocks/>
          </p:cNvSpPr>
          <p:nvPr/>
        </p:nvSpPr>
        <p:spPr bwMode="auto">
          <a:xfrm>
            <a:off x="1646238" y="1671638"/>
            <a:ext cx="22225" cy="284162"/>
          </a:xfrm>
          <a:custGeom>
            <a:avLst/>
            <a:gdLst>
              <a:gd name="T0" fmla="*/ 0 w 17"/>
              <a:gd name="T1" fmla="*/ 207 h 208"/>
              <a:gd name="T2" fmla="*/ 0 w 17"/>
              <a:gd name="T3" fmla="*/ 0 h 208"/>
              <a:gd name="T4" fmla="*/ 16 w 17"/>
              <a:gd name="T5" fmla="*/ 0 h 208"/>
              <a:gd name="T6" fmla="*/ 16 w 17"/>
              <a:gd name="T7" fmla="*/ 207 h 208"/>
              <a:gd name="T8" fmla="*/ 0 w 17"/>
              <a:gd name="T9" fmla="*/ 207 h 208"/>
              <a:gd name="T10" fmla="*/ 0 60000 65536"/>
              <a:gd name="T11" fmla="*/ 0 60000 65536"/>
              <a:gd name="T12" fmla="*/ 0 60000 65536"/>
              <a:gd name="T13" fmla="*/ 0 60000 65536"/>
              <a:gd name="T14" fmla="*/ 0 60000 65536"/>
              <a:gd name="T15" fmla="*/ 0 w 17"/>
              <a:gd name="T16" fmla="*/ 0 h 208"/>
              <a:gd name="T17" fmla="*/ 17 w 17"/>
              <a:gd name="T18" fmla="*/ 208 h 208"/>
            </a:gdLst>
            <a:ahLst/>
            <a:cxnLst>
              <a:cxn ang="T10">
                <a:pos x="T0" y="T1"/>
              </a:cxn>
              <a:cxn ang="T11">
                <a:pos x="T2" y="T3"/>
              </a:cxn>
              <a:cxn ang="T12">
                <a:pos x="T4" y="T5"/>
              </a:cxn>
              <a:cxn ang="T13">
                <a:pos x="T6" y="T7"/>
              </a:cxn>
              <a:cxn ang="T14">
                <a:pos x="T8" y="T9"/>
              </a:cxn>
            </a:cxnLst>
            <a:rect l="T15" t="T16" r="T17" b="T18"/>
            <a:pathLst>
              <a:path w="17" h="208">
                <a:moveTo>
                  <a:pt x="0" y="207"/>
                </a:moveTo>
                <a:lnTo>
                  <a:pt x="0" y="0"/>
                </a:lnTo>
                <a:lnTo>
                  <a:pt x="16" y="0"/>
                </a:lnTo>
                <a:lnTo>
                  <a:pt x="16" y="207"/>
                </a:lnTo>
                <a:lnTo>
                  <a:pt x="0" y="207"/>
                </a:lnTo>
              </a:path>
            </a:pathLst>
          </a:custGeom>
          <a:pattFill prst="pct25">
            <a:fgClr>
              <a:srgbClr val="000000"/>
            </a:fgClr>
            <a:bgClr>
              <a:srgbClr val="CCCCCC"/>
            </a:bgClr>
          </a:pattFill>
          <a:ln w="9525" cap="rnd">
            <a:noFill/>
            <a:round/>
            <a:headEnd/>
            <a:tailEnd/>
          </a:ln>
        </p:spPr>
        <p:txBody>
          <a:bodyPr/>
          <a:lstStyle/>
          <a:p>
            <a:endParaRPr lang="en-US"/>
          </a:p>
        </p:txBody>
      </p:sp>
      <p:sp>
        <p:nvSpPr>
          <p:cNvPr id="1065" name="Freeform 58" descr="25%"/>
          <p:cNvSpPr>
            <a:spLocks/>
          </p:cNvSpPr>
          <p:nvPr/>
        </p:nvSpPr>
        <p:spPr bwMode="auto">
          <a:xfrm>
            <a:off x="1665288" y="1676400"/>
            <a:ext cx="23812" cy="284163"/>
          </a:xfrm>
          <a:custGeom>
            <a:avLst/>
            <a:gdLst>
              <a:gd name="T0" fmla="*/ 0 w 17"/>
              <a:gd name="T1" fmla="*/ 207 h 208"/>
              <a:gd name="T2" fmla="*/ 0 w 17"/>
              <a:gd name="T3" fmla="*/ 0 h 208"/>
              <a:gd name="T4" fmla="*/ 16 w 17"/>
              <a:gd name="T5" fmla="*/ 0 h 208"/>
              <a:gd name="T6" fmla="*/ 16 w 17"/>
              <a:gd name="T7" fmla="*/ 207 h 208"/>
              <a:gd name="T8" fmla="*/ 0 w 17"/>
              <a:gd name="T9" fmla="*/ 207 h 208"/>
              <a:gd name="T10" fmla="*/ 0 60000 65536"/>
              <a:gd name="T11" fmla="*/ 0 60000 65536"/>
              <a:gd name="T12" fmla="*/ 0 60000 65536"/>
              <a:gd name="T13" fmla="*/ 0 60000 65536"/>
              <a:gd name="T14" fmla="*/ 0 60000 65536"/>
              <a:gd name="T15" fmla="*/ 0 w 17"/>
              <a:gd name="T16" fmla="*/ 0 h 208"/>
              <a:gd name="T17" fmla="*/ 17 w 17"/>
              <a:gd name="T18" fmla="*/ 208 h 208"/>
            </a:gdLst>
            <a:ahLst/>
            <a:cxnLst>
              <a:cxn ang="T10">
                <a:pos x="T0" y="T1"/>
              </a:cxn>
              <a:cxn ang="T11">
                <a:pos x="T2" y="T3"/>
              </a:cxn>
              <a:cxn ang="T12">
                <a:pos x="T4" y="T5"/>
              </a:cxn>
              <a:cxn ang="T13">
                <a:pos x="T6" y="T7"/>
              </a:cxn>
              <a:cxn ang="T14">
                <a:pos x="T8" y="T9"/>
              </a:cxn>
            </a:cxnLst>
            <a:rect l="T15" t="T16" r="T17" b="T18"/>
            <a:pathLst>
              <a:path w="17" h="208">
                <a:moveTo>
                  <a:pt x="0" y="207"/>
                </a:moveTo>
                <a:lnTo>
                  <a:pt x="0" y="0"/>
                </a:lnTo>
                <a:lnTo>
                  <a:pt x="16" y="0"/>
                </a:lnTo>
                <a:lnTo>
                  <a:pt x="16" y="207"/>
                </a:lnTo>
                <a:lnTo>
                  <a:pt x="0" y="207"/>
                </a:lnTo>
              </a:path>
            </a:pathLst>
          </a:custGeom>
          <a:pattFill prst="pct25">
            <a:fgClr>
              <a:srgbClr val="000000"/>
            </a:fgClr>
            <a:bgClr>
              <a:srgbClr val="CCCCCC"/>
            </a:bgClr>
          </a:pattFill>
          <a:ln w="9525" cap="rnd">
            <a:noFill/>
            <a:round/>
            <a:headEnd/>
            <a:tailEnd/>
          </a:ln>
        </p:spPr>
        <p:txBody>
          <a:bodyPr/>
          <a:lstStyle/>
          <a:p>
            <a:endParaRPr lang="en-US"/>
          </a:p>
        </p:txBody>
      </p:sp>
      <p:sp>
        <p:nvSpPr>
          <p:cNvPr id="1066" name="Freeform 59" descr="25%"/>
          <p:cNvSpPr>
            <a:spLocks/>
          </p:cNvSpPr>
          <p:nvPr/>
        </p:nvSpPr>
        <p:spPr bwMode="auto">
          <a:xfrm>
            <a:off x="1687513" y="1684338"/>
            <a:ext cx="22225" cy="282575"/>
          </a:xfrm>
          <a:custGeom>
            <a:avLst/>
            <a:gdLst>
              <a:gd name="T0" fmla="*/ 0 w 17"/>
              <a:gd name="T1" fmla="*/ 207 h 208"/>
              <a:gd name="T2" fmla="*/ 0 w 17"/>
              <a:gd name="T3" fmla="*/ 0 h 208"/>
              <a:gd name="T4" fmla="*/ 16 w 17"/>
              <a:gd name="T5" fmla="*/ 0 h 208"/>
              <a:gd name="T6" fmla="*/ 16 w 17"/>
              <a:gd name="T7" fmla="*/ 207 h 208"/>
              <a:gd name="T8" fmla="*/ 0 w 17"/>
              <a:gd name="T9" fmla="*/ 207 h 208"/>
              <a:gd name="T10" fmla="*/ 0 60000 65536"/>
              <a:gd name="T11" fmla="*/ 0 60000 65536"/>
              <a:gd name="T12" fmla="*/ 0 60000 65536"/>
              <a:gd name="T13" fmla="*/ 0 60000 65536"/>
              <a:gd name="T14" fmla="*/ 0 60000 65536"/>
              <a:gd name="T15" fmla="*/ 0 w 17"/>
              <a:gd name="T16" fmla="*/ 0 h 208"/>
              <a:gd name="T17" fmla="*/ 17 w 17"/>
              <a:gd name="T18" fmla="*/ 208 h 208"/>
            </a:gdLst>
            <a:ahLst/>
            <a:cxnLst>
              <a:cxn ang="T10">
                <a:pos x="T0" y="T1"/>
              </a:cxn>
              <a:cxn ang="T11">
                <a:pos x="T2" y="T3"/>
              </a:cxn>
              <a:cxn ang="T12">
                <a:pos x="T4" y="T5"/>
              </a:cxn>
              <a:cxn ang="T13">
                <a:pos x="T6" y="T7"/>
              </a:cxn>
              <a:cxn ang="T14">
                <a:pos x="T8" y="T9"/>
              </a:cxn>
            </a:cxnLst>
            <a:rect l="T15" t="T16" r="T17" b="T18"/>
            <a:pathLst>
              <a:path w="17" h="208">
                <a:moveTo>
                  <a:pt x="0" y="207"/>
                </a:moveTo>
                <a:lnTo>
                  <a:pt x="0" y="0"/>
                </a:lnTo>
                <a:lnTo>
                  <a:pt x="16" y="0"/>
                </a:lnTo>
                <a:lnTo>
                  <a:pt x="16" y="207"/>
                </a:lnTo>
                <a:lnTo>
                  <a:pt x="0" y="207"/>
                </a:lnTo>
              </a:path>
            </a:pathLst>
          </a:custGeom>
          <a:pattFill prst="pct25">
            <a:fgClr>
              <a:srgbClr val="000000"/>
            </a:fgClr>
            <a:bgClr>
              <a:srgbClr val="CCCCCC"/>
            </a:bgClr>
          </a:pattFill>
          <a:ln w="9525" cap="rnd">
            <a:noFill/>
            <a:round/>
            <a:headEnd/>
            <a:tailEnd/>
          </a:ln>
        </p:spPr>
        <p:txBody>
          <a:bodyPr/>
          <a:lstStyle/>
          <a:p>
            <a:endParaRPr lang="en-US"/>
          </a:p>
        </p:txBody>
      </p:sp>
      <p:sp>
        <p:nvSpPr>
          <p:cNvPr id="1067" name="Freeform 60" descr="25%"/>
          <p:cNvSpPr>
            <a:spLocks/>
          </p:cNvSpPr>
          <p:nvPr/>
        </p:nvSpPr>
        <p:spPr bwMode="auto">
          <a:xfrm>
            <a:off x="1704975" y="1690688"/>
            <a:ext cx="23813" cy="282575"/>
          </a:xfrm>
          <a:custGeom>
            <a:avLst/>
            <a:gdLst>
              <a:gd name="T0" fmla="*/ 0 w 17"/>
              <a:gd name="T1" fmla="*/ 207 h 208"/>
              <a:gd name="T2" fmla="*/ 0 w 17"/>
              <a:gd name="T3" fmla="*/ 0 h 208"/>
              <a:gd name="T4" fmla="*/ 16 w 17"/>
              <a:gd name="T5" fmla="*/ 0 h 208"/>
              <a:gd name="T6" fmla="*/ 16 w 17"/>
              <a:gd name="T7" fmla="*/ 207 h 208"/>
              <a:gd name="T8" fmla="*/ 0 w 17"/>
              <a:gd name="T9" fmla="*/ 207 h 208"/>
              <a:gd name="T10" fmla="*/ 0 60000 65536"/>
              <a:gd name="T11" fmla="*/ 0 60000 65536"/>
              <a:gd name="T12" fmla="*/ 0 60000 65536"/>
              <a:gd name="T13" fmla="*/ 0 60000 65536"/>
              <a:gd name="T14" fmla="*/ 0 60000 65536"/>
              <a:gd name="T15" fmla="*/ 0 w 17"/>
              <a:gd name="T16" fmla="*/ 0 h 208"/>
              <a:gd name="T17" fmla="*/ 17 w 17"/>
              <a:gd name="T18" fmla="*/ 208 h 208"/>
            </a:gdLst>
            <a:ahLst/>
            <a:cxnLst>
              <a:cxn ang="T10">
                <a:pos x="T0" y="T1"/>
              </a:cxn>
              <a:cxn ang="T11">
                <a:pos x="T2" y="T3"/>
              </a:cxn>
              <a:cxn ang="T12">
                <a:pos x="T4" y="T5"/>
              </a:cxn>
              <a:cxn ang="T13">
                <a:pos x="T6" y="T7"/>
              </a:cxn>
              <a:cxn ang="T14">
                <a:pos x="T8" y="T9"/>
              </a:cxn>
            </a:cxnLst>
            <a:rect l="T15" t="T16" r="T17" b="T18"/>
            <a:pathLst>
              <a:path w="17" h="208">
                <a:moveTo>
                  <a:pt x="0" y="207"/>
                </a:moveTo>
                <a:lnTo>
                  <a:pt x="0" y="0"/>
                </a:lnTo>
                <a:lnTo>
                  <a:pt x="16" y="0"/>
                </a:lnTo>
                <a:lnTo>
                  <a:pt x="16" y="207"/>
                </a:lnTo>
                <a:lnTo>
                  <a:pt x="0" y="207"/>
                </a:lnTo>
              </a:path>
            </a:pathLst>
          </a:custGeom>
          <a:pattFill prst="pct25">
            <a:fgClr>
              <a:srgbClr val="000000"/>
            </a:fgClr>
            <a:bgClr>
              <a:srgbClr val="CCCCCC"/>
            </a:bgClr>
          </a:pattFill>
          <a:ln w="9525" cap="rnd">
            <a:noFill/>
            <a:round/>
            <a:headEnd/>
            <a:tailEnd/>
          </a:ln>
        </p:spPr>
        <p:txBody>
          <a:bodyPr/>
          <a:lstStyle/>
          <a:p>
            <a:endParaRPr lang="en-US"/>
          </a:p>
        </p:txBody>
      </p:sp>
      <p:sp>
        <p:nvSpPr>
          <p:cNvPr id="1068" name="Freeform 61" descr="25%"/>
          <p:cNvSpPr>
            <a:spLocks/>
          </p:cNvSpPr>
          <p:nvPr/>
        </p:nvSpPr>
        <p:spPr bwMode="auto">
          <a:xfrm>
            <a:off x="1727200" y="1697038"/>
            <a:ext cx="22225" cy="282575"/>
          </a:xfrm>
          <a:custGeom>
            <a:avLst/>
            <a:gdLst>
              <a:gd name="T0" fmla="*/ 0 w 17"/>
              <a:gd name="T1" fmla="*/ 206 h 207"/>
              <a:gd name="T2" fmla="*/ 0 w 17"/>
              <a:gd name="T3" fmla="*/ 0 h 207"/>
              <a:gd name="T4" fmla="*/ 16 w 17"/>
              <a:gd name="T5" fmla="*/ 0 h 207"/>
              <a:gd name="T6" fmla="*/ 16 w 17"/>
              <a:gd name="T7" fmla="*/ 206 h 207"/>
              <a:gd name="T8" fmla="*/ 0 w 17"/>
              <a:gd name="T9" fmla="*/ 206 h 207"/>
              <a:gd name="T10" fmla="*/ 0 60000 65536"/>
              <a:gd name="T11" fmla="*/ 0 60000 65536"/>
              <a:gd name="T12" fmla="*/ 0 60000 65536"/>
              <a:gd name="T13" fmla="*/ 0 60000 65536"/>
              <a:gd name="T14" fmla="*/ 0 60000 65536"/>
              <a:gd name="T15" fmla="*/ 0 w 17"/>
              <a:gd name="T16" fmla="*/ 0 h 207"/>
              <a:gd name="T17" fmla="*/ 17 w 17"/>
              <a:gd name="T18" fmla="*/ 207 h 207"/>
            </a:gdLst>
            <a:ahLst/>
            <a:cxnLst>
              <a:cxn ang="T10">
                <a:pos x="T0" y="T1"/>
              </a:cxn>
              <a:cxn ang="T11">
                <a:pos x="T2" y="T3"/>
              </a:cxn>
              <a:cxn ang="T12">
                <a:pos x="T4" y="T5"/>
              </a:cxn>
              <a:cxn ang="T13">
                <a:pos x="T6" y="T7"/>
              </a:cxn>
              <a:cxn ang="T14">
                <a:pos x="T8" y="T9"/>
              </a:cxn>
            </a:cxnLst>
            <a:rect l="T15" t="T16" r="T17" b="T18"/>
            <a:pathLst>
              <a:path w="17" h="207">
                <a:moveTo>
                  <a:pt x="0" y="206"/>
                </a:moveTo>
                <a:lnTo>
                  <a:pt x="0" y="0"/>
                </a:lnTo>
                <a:lnTo>
                  <a:pt x="16" y="0"/>
                </a:lnTo>
                <a:lnTo>
                  <a:pt x="16" y="206"/>
                </a:lnTo>
                <a:lnTo>
                  <a:pt x="0" y="206"/>
                </a:lnTo>
              </a:path>
            </a:pathLst>
          </a:custGeom>
          <a:pattFill prst="pct25">
            <a:fgClr>
              <a:srgbClr val="000000"/>
            </a:fgClr>
            <a:bgClr>
              <a:srgbClr val="CCCCCC"/>
            </a:bgClr>
          </a:pattFill>
          <a:ln w="9525" cap="rnd">
            <a:noFill/>
            <a:round/>
            <a:headEnd/>
            <a:tailEnd/>
          </a:ln>
        </p:spPr>
        <p:txBody>
          <a:bodyPr/>
          <a:lstStyle/>
          <a:p>
            <a:endParaRPr lang="en-US"/>
          </a:p>
        </p:txBody>
      </p:sp>
      <p:sp>
        <p:nvSpPr>
          <p:cNvPr id="1069" name="Freeform 62" descr="25%"/>
          <p:cNvSpPr>
            <a:spLocks/>
          </p:cNvSpPr>
          <p:nvPr/>
        </p:nvSpPr>
        <p:spPr bwMode="auto">
          <a:xfrm>
            <a:off x="1747838" y="1704975"/>
            <a:ext cx="22225" cy="284163"/>
          </a:xfrm>
          <a:custGeom>
            <a:avLst/>
            <a:gdLst>
              <a:gd name="T0" fmla="*/ 0 w 17"/>
              <a:gd name="T1" fmla="*/ 207 h 208"/>
              <a:gd name="T2" fmla="*/ 0 w 17"/>
              <a:gd name="T3" fmla="*/ 0 h 208"/>
              <a:gd name="T4" fmla="*/ 16 w 17"/>
              <a:gd name="T5" fmla="*/ 0 h 208"/>
              <a:gd name="T6" fmla="*/ 16 w 17"/>
              <a:gd name="T7" fmla="*/ 207 h 208"/>
              <a:gd name="T8" fmla="*/ 0 w 17"/>
              <a:gd name="T9" fmla="*/ 207 h 208"/>
              <a:gd name="T10" fmla="*/ 0 60000 65536"/>
              <a:gd name="T11" fmla="*/ 0 60000 65536"/>
              <a:gd name="T12" fmla="*/ 0 60000 65536"/>
              <a:gd name="T13" fmla="*/ 0 60000 65536"/>
              <a:gd name="T14" fmla="*/ 0 60000 65536"/>
              <a:gd name="T15" fmla="*/ 0 w 17"/>
              <a:gd name="T16" fmla="*/ 0 h 208"/>
              <a:gd name="T17" fmla="*/ 17 w 17"/>
              <a:gd name="T18" fmla="*/ 208 h 208"/>
            </a:gdLst>
            <a:ahLst/>
            <a:cxnLst>
              <a:cxn ang="T10">
                <a:pos x="T0" y="T1"/>
              </a:cxn>
              <a:cxn ang="T11">
                <a:pos x="T2" y="T3"/>
              </a:cxn>
              <a:cxn ang="T12">
                <a:pos x="T4" y="T5"/>
              </a:cxn>
              <a:cxn ang="T13">
                <a:pos x="T6" y="T7"/>
              </a:cxn>
              <a:cxn ang="T14">
                <a:pos x="T8" y="T9"/>
              </a:cxn>
            </a:cxnLst>
            <a:rect l="T15" t="T16" r="T17" b="T18"/>
            <a:pathLst>
              <a:path w="17" h="208">
                <a:moveTo>
                  <a:pt x="0" y="207"/>
                </a:moveTo>
                <a:lnTo>
                  <a:pt x="0" y="0"/>
                </a:lnTo>
                <a:lnTo>
                  <a:pt x="16" y="0"/>
                </a:lnTo>
                <a:lnTo>
                  <a:pt x="16" y="207"/>
                </a:lnTo>
                <a:lnTo>
                  <a:pt x="0" y="207"/>
                </a:lnTo>
              </a:path>
            </a:pathLst>
          </a:custGeom>
          <a:pattFill prst="pct25">
            <a:fgClr>
              <a:srgbClr val="000000"/>
            </a:fgClr>
            <a:bgClr>
              <a:srgbClr val="CCCCCC"/>
            </a:bgClr>
          </a:pattFill>
          <a:ln w="9525" cap="rnd">
            <a:noFill/>
            <a:round/>
            <a:headEnd/>
            <a:tailEnd/>
          </a:ln>
        </p:spPr>
        <p:txBody>
          <a:bodyPr/>
          <a:lstStyle/>
          <a:p>
            <a:endParaRPr lang="en-US"/>
          </a:p>
        </p:txBody>
      </p:sp>
      <p:sp>
        <p:nvSpPr>
          <p:cNvPr id="1070" name="Freeform 63" descr="25%"/>
          <p:cNvSpPr>
            <a:spLocks/>
          </p:cNvSpPr>
          <p:nvPr/>
        </p:nvSpPr>
        <p:spPr bwMode="auto">
          <a:xfrm>
            <a:off x="1763713" y="1709738"/>
            <a:ext cx="23812" cy="284162"/>
          </a:xfrm>
          <a:custGeom>
            <a:avLst/>
            <a:gdLst>
              <a:gd name="T0" fmla="*/ 0 w 17"/>
              <a:gd name="T1" fmla="*/ 207 h 208"/>
              <a:gd name="T2" fmla="*/ 0 w 17"/>
              <a:gd name="T3" fmla="*/ 0 h 208"/>
              <a:gd name="T4" fmla="*/ 16 w 17"/>
              <a:gd name="T5" fmla="*/ 0 h 208"/>
              <a:gd name="T6" fmla="*/ 16 w 17"/>
              <a:gd name="T7" fmla="*/ 207 h 208"/>
              <a:gd name="T8" fmla="*/ 0 w 17"/>
              <a:gd name="T9" fmla="*/ 207 h 208"/>
              <a:gd name="T10" fmla="*/ 0 60000 65536"/>
              <a:gd name="T11" fmla="*/ 0 60000 65536"/>
              <a:gd name="T12" fmla="*/ 0 60000 65536"/>
              <a:gd name="T13" fmla="*/ 0 60000 65536"/>
              <a:gd name="T14" fmla="*/ 0 60000 65536"/>
              <a:gd name="T15" fmla="*/ 0 w 17"/>
              <a:gd name="T16" fmla="*/ 0 h 208"/>
              <a:gd name="T17" fmla="*/ 17 w 17"/>
              <a:gd name="T18" fmla="*/ 208 h 208"/>
            </a:gdLst>
            <a:ahLst/>
            <a:cxnLst>
              <a:cxn ang="T10">
                <a:pos x="T0" y="T1"/>
              </a:cxn>
              <a:cxn ang="T11">
                <a:pos x="T2" y="T3"/>
              </a:cxn>
              <a:cxn ang="T12">
                <a:pos x="T4" y="T5"/>
              </a:cxn>
              <a:cxn ang="T13">
                <a:pos x="T6" y="T7"/>
              </a:cxn>
              <a:cxn ang="T14">
                <a:pos x="T8" y="T9"/>
              </a:cxn>
            </a:cxnLst>
            <a:rect l="T15" t="T16" r="T17" b="T18"/>
            <a:pathLst>
              <a:path w="17" h="208">
                <a:moveTo>
                  <a:pt x="0" y="207"/>
                </a:moveTo>
                <a:lnTo>
                  <a:pt x="0" y="0"/>
                </a:lnTo>
                <a:lnTo>
                  <a:pt x="16" y="0"/>
                </a:lnTo>
                <a:lnTo>
                  <a:pt x="16" y="207"/>
                </a:lnTo>
                <a:lnTo>
                  <a:pt x="0" y="207"/>
                </a:lnTo>
              </a:path>
            </a:pathLst>
          </a:custGeom>
          <a:pattFill prst="pct25">
            <a:fgClr>
              <a:srgbClr val="000000"/>
            </a:fgClr>
            <a:bgClr>
              <a:srgbClr val="CCCCCC"/>
            </a:bgClr>
          </a:pattFill>
          <a:ln w="9525" cap="rnd">
            <a:noFill/>
            <a:round/>
            <a:headEnd/>
            <a:tailEnd/>
          </a:ln>
        </p:spPr>
        <p:txBody>
          <a:bodyPr/>
          <a:lstStyle/>
          <a:p>
            <a:endParaRPr lang="en-US"/>
          </a:p>
        </p:txBody>
      </p:sp>
      <p:sp>
        <p:nvSpPr>
          <p:cNvPr id="1071" name="Freeform 64" descr="25%"/>
          <p:cNvSpPr>
            <a:spLocks/>
          </p:cNvSpPr>
          <p:nvPr/>
        </p:nvSpPr>
        <p:spPr bwMode="auto">
          <a:xfrm>
            <a:off x="1781175" y="1719263"/>
            <a:ext cx="22225" cy="284162"/>
          </a:xfrm>
          <a:custGeom>
            <a:avLst/>
            <a:gdLst>
              <a:gd name="T0" fmla="*/ 0 w 17"/>
              <a:gd name="T1" fmla="*/ 207 h 208"/>
              <a:gd name="T2" fmla="*/ 0 w 17"/>
              <a:gd name="T3" fmla="*/ 0 h 208"/>
              <a:gd name="T4" fmla="*/ 16 w 17"/>
              <a:gd name="T5" fmla="*/ 0 h 208"/>
              <a:gd name="T6" fmla="*/ 16 w 17"/>
              <a:gd name="T7" fmla="*/ 207 h 208"/>
              <a:gd name="T8" fmla="*/ 0 w 17"/>
              <a:gd name="T9" fmla="*/ 207 h 208"/>
              <a:gd name="T10" fmla="*/ 0 60000 65536"/>
              <a:gd name="T11" fmla="*/ 0 60000 65536"/>
              <a:gd name="T12" fmla="*/ 0 60000 65536"/>
              <a:gd name="T13" fmla="*/ 0 60000 65536"/>
              <a:gd name="T14" fmla="*/ 0 60000 65536"/>
              <a:gd name="T15" fmla="*/ 0 w 17"/>
              <a:gd name="T16" fmla="*/ 0 h 208"/>
              <a:gd name="T17" fmla="*/ 17 w 17"/>
              <a:gd name="T18" fmla="*/ 208 h 208"/>
            </a:gdLst>
            <a:ahLst/>
            <a:cxnLst>
              <a:cxn ang="T10">
                <a:pos x="T0" y="T1"/>
              </a:cxn>
              <a:cxn ang="T11">
                <a:pos x="T2" y="T3"/>
              </a:cxn>
              <a:cxn ang="T12">
                <a:pos x="T4" y="T5"/>
              </a:cxn>
              <a:cxn ang="T13">
                <a:pos x="T6" y="T7"/>
              </a:cxn>
              <a:cxn ang="T14">
                <a:pos x="T8" y="T9"/>
              </a:cxn>
            </a:cxnLst>
            <a:rect l="T15" t="T16" r="T17" b="T18"/>
            <a:pathLst>
              <a:path w="17" h="208">
                <a:moveTo>
                  <a:pt x="0" y="207"/>
                </a:moveTo>
                <a:lnTo>
                  <a:pt x="0" y="0"/>
                </a:lnTo>
                <a:lnTo>
                  <a:pt x="16" y="0"/>
                </a:lnTo>
                <a:lnTo>
                  <a:pt x="16" y="207"/>
                </a:lnTo>
                <a:lnTo>
                  <a:pt x="0" y="207"/>
                </a:lnTo>
              </a:path>
            </a:pathLst>
          </a:custGeom>
          <a:pattFill prst="pct25">
            <a:fgClr>
              <a:srgbClr val="000000"/>
            </a:fgClr>
            <a:bgClr>
              <a:srgbClr val="CCCCCC"/>
            </a:bgClr>
          </a:pattFill>
          <a:ln w="9525" cap="rnd">
            <a:noFill/>
            <a:round/>
            <a:headEnd/>
            <a:tailEnd/>
          </a:ln>
        </p:spPr>
        <p:txBody>
          <a:bodyPr/>
          <a:lstStyle/>
          <a:p>
            <a:endParaRPr lang="en-US"/>
          </a:p>
        </p:txBody>
      </p:sp>
      <p:sp>
        <p:nvSpPr>
          <p:cNvPr id="1072" name="Freeform 65" descr="25%"/>
          <p:cNvSpPr>
            <a:spLocks/>
          </p:cNvSpPr>
          <p:nvPr/>
        </p:nvSpPr>
        <p:spPr bwMode="auto">
          <a:xfrm>
            <a:off x="1797050" y="1719263"/>
            <a:ext cx="25400" cy="284162"/>
          </a:xfrm>
          <a:custGeom>
            <a:avLst/>
            <a:gdLst>
              <a:gd name="T0" fmla="*/ 0 w 17"/>
              <a:gd name="T1" fmla="*/ 207 h 208"/>
              <a:gd name="T2" fmla="*/ 0 w 17"/>
              <a:gd name="T3" fmla="*/ 0 h 208"/>
              <a:gd name="T4" fmla="*/ 16 w 17"/>
              <a:gd name="T5" fmla="*/ 0 h 208"/>
              <a:gd name="T6" fmla="*/ 16 w 17"/>
              <a:gd name="T7" fmla="*/ 207 h 208"/>
              <a:gd name="T8" fmla="*/ 0 w 17"/>
              <a:gd name="T9" fmla="*/ 207 h 208"/>
              <a:gd name="T10" fmla="*/ 0 60000 65536"/>
              <a:gd name="T11" fmla="*/ 0 60000 65536"/>
              <a:gd name="T12" fmla="*/ 0 60000 65536"/>
              <a:gd name="T13" fmla="*/ 0 60000 65536"/>
              <a:gd name="T14" fmla="*/ 0 60000 65536"/>
              <a:gd name="T15" fmla="*/ 0 w 17"/>
              <a:gd name="T16" fmla="*/ 0 h 208"/>
              <a:gd name="T17" fmla="*/ 17 w 17"/>
              <a:gd name="T18" fmla="*/ 208 h 208"/>
            </a:gdLst>
            <a:ahLst/>
            <a:cxnLst>
              <a:cxn ang="T10">
                <a:pos x="T0" y="T1"/>
              </a:cxn>
              <a:cxn ang="T11">
                <a:pos x="T2" y="T3"/>
              </a:cxn>
              <a:cxn ang="T12">
                <a:pos x="T4" y="T5"/>
              </a:cxn>
              <a:cxn ang="T13">
                <a:pos x="T6" y="T7"/>
              </a:cxn>
              <a:cxn ang="T14">
                <a:pos x="T8" y="T9"/>
              </a:cxn>
            </a:cxnLst>
            <a:rect l="T15" t="T16" r="T17" b="T18"/>
            <a:pathLst>
              <a:path w="17" h="208">
                <a:moveTo>
                  <a:pt x="0" y="207"/>
                </a:moveTo>
                <a:lnTo>
                  <a:pt x="0" y="0"/>
                </a:lnTo>
                <a:lnTo>
                  <a:pt x="16" y="0"/>
                </a:lnTo>
                <a:lnTo>
                  <a:pt x="16" y="207"/>
                </a:lnTo>
                <a:lnTo>
                  <a:pt x="0" y="207"/>
                </a:lnTo>
              </a:path>
            </a:pathLst>
          </a:custGeom>
          <a:pattFill prst="pct25">
            <a:fgClr>
              <a:srgbClr val="000000"/>
            </a:fgClr>
            <a:bgClr>
              <a:srgbClr val="CCCCCC"/>
            </a:bgClr>
          </a:pattFill>
          <a:ln w="9525" cap="rnd">
            <a:noFill/>
            <a:round/>
            <a:headEnd/>
            <a:tailEnd/>
          </a:ln>
        </p:spPr>
        <p:txBody>
          <a:bodyPr/>
          <a:lstStyle/>
          <a:p>
            <a:endParaRPr lang="en-US"/>
          </a:p>
        </p:txBody>
      </p:sp>
      <p:sp>
        <p:nvSpPr>
          <p:cNvPr id="1073" name="Freeform 66" descr="25%"/>
          <p:cNvSpPr>
            <a:spLocks/>
          </p:cNvSpPr>
          <p:nvPr/>
        </p:nvSpPr>
        <p:spPr bwMode="auto">
          <a:xfrm>
            <a:off x="1817688" y="1722438"/>
            <a:ext cx="22225" cy="284162"/>
          </a:xfrm>
          <a:custGeom>
            <a:avLst/>
            <a:gdLst>
              <a:gd name="T0" fmla="*/ 0 w 17"/>
              <a:gd name="T1" fmla="*/ 207 h 208"/>
              <a:gd name="T2" fmla="*/ 0 w 17"/>
              <a:gd name="T3" fmla="*/ 0 h 208"/>
              <a:gd name="T4" fmla="*/ 16 w 17"/>
              <a:gd name="T5" fmla="*/ 0 h 208"/>
              <a:gd name="T6" fmla="*/ 16 w 17"/>
              <a:gd name="T7" fmla="*/ 207 h 208"/>
              <a:gd name="T8" fmla="*/ 0 w 17"/>
              <a:gd name="T9" fmla="*/ 207 h 208"/>
              <a:gd name="T10" fmla="*/ 0 60000 65536"/>
              <a:gd name="T11" fmla="*/ 0 60000 65536"/>
              <a:gd name="T12" fmla="*/ 0 60000 65536"/>
              <a:gd name="T13" fmla="*/ 0 60000 65536"/>
              <a:gd name="T14" fmla="*/ 0 60000 65536"/>
              <a:gd name="T15" fmla="*/ 0 w 17"/>
              <a:gd name="T16" fmla="*/ 0 h 208"/>
              <a:gd name="T17" fmla="*/ 17 w 17"/>
              <a:gd name="T18" fmla="*/ 208 h 208"/>
            </a:gdLst>
            <a:ahLst/>
            <a:cxnLst>
              <a:cxn ang="T10">
                <a:pos x="T0" y="T1"/>
              </a:cxn>
              <a:cxn ang="T11">
                <a:pos x="T2" y="T3"/>
              </a:cxn>
              <a:cxn ang="T12">
                <a:pos x="T4" y="T5"/>
              </a:cxn>
              <a:cxn ang="T13">
                <a:pos x="T6" y="T7"/>
              </a:cxn>
              <a:cxn ang="T14">
                <a:pos x="T8" y="T9"/>
              </a:cxn>
            </a:cxnLst>
            <a:rect l="T15" t="T16" r="T17" b="T18"/>
            <a:pathLst>
              <a:path w="17" h="208">
                <a:moveTo>
                  <a:pt x="0" y="207"/>
                </a:moveTo>
                <a:lnTo>
                  <a:pt x="0" y="0"/>
                </a:lnTo>
                <a:lnTo>
                  <a:pt x="16" y="0"/>
                </a:lnTo>
                <a:lnTo>
                  <a:pt x="16" y="207"/>
                </a:lnTo>
                <a:lnTo>
                  <a:pt x="0" y="207"/>
                </a:lnTo>
              </a:path>
            </a:pathLst>
          </a:custGeom>
          <a:pattFill prst="pct25">
            <a:fgClr>
              <a:srgbClr val="000000"/>
            </a:fgClr>
            <a:bgClr>
              <a:srgbClr val="CCCCCC"/>
            </a:bgClr>
          </a:pattFill>
          <a:ln w="9525" cap="rnd">
            <a:noFill/>
            <a:round/>
            <a:headEnd/>
            <a:tailEnd/>
          </a:ln>
        </p:spPr>
        <p:txBody>
          <a:bodyPr/>
          <a:lstStyle/>
          <a:p>
            <a:endParaRPr lang="en-US"/>
          </a:p>
        </p:txBody>
      </p:sp>
      <p:sp>
        <p:nvSpPr>
          <p:cNvPr id="1074" name="Freeform 67" descr="25%"/>
          <p:cNvSpPr>
            <a:spLocks/>
          </p:cNvSpPr>
          <p:nvPr/>
        </p:nvSpPr>
        <p:spPr bwMode="auto">
          <a:xfrm>
            <a:off x="1835150" y="1735138"/>
            <a:ext cx="23813" cy="276225"/>
          </a:xfrm>
          <a:custGeom>
            <a:avLst/>
            <a:gdLst>
              <a:gd name="T0" fmla="*/ 0 w 17"/>
              <a:gd name="T1" fmla="*/ 202 h 203"/>
              <a:gd name="T2" fmla="*/ 0 w 17"/>
              <a:gd name="T3" fmla="*/ 0 h 203"/>
              <a:gd name="T4" fmla="*/ 16 w 17"/>
              <a:gd name="T5" fmla="*/ 0 h 203"/>
              <a:gd name="T6" fmla="*/ 16 w 17"/>
              <a:gd name="T7" fmla="*/ 202 h 203"/>
              <a:gd name="T8" fmla="*/ 0 w 17"/>
              <a:gd name="T9" fmla="*/ 202 h 203"/>
              <a:gd name="T10" fmla="*/ 0 60000 65536"/>
              <a:gd name="T11" fmla="*/ 0 60000 65536"/>
              <a:gd name="T12" fmla="*/ 0 60000 65536"/>
              <a:gd name="T13" fmla="*/ 0 60000 65536"/>
              <a:gd name="T14" fmla="*/ 0 60000 65536"/>
              <a:gd name="T15" fmla="*/ 0 w 17"/>
              <a:gd name="T16" fmla="*/ 0 h 203"/>
              <a:gd name="T17" fmla="*/ 17 w 17"/>
              <a:gd name="T18" fmla="*/ 203 h 203"/>
            </a:gdLst>
            <a:ahLst/>
            <a:cxnLst>
              <a:cxn ang="T10">
                <a:pos x="T0" y="T1"/>
              </a:cxn>
              <a:cxn ang="T11">
                <a:pos x="T2" y="T3"/>
              </a:cxn>
              <a:cxn ang="T12">
                <a:pos x="T4" y="T5"/>
              </a:cxn>
              <a:cxn ang="T13">
                <a:pos x="T6" y="T7"/>
              </a:cxn>
              <a:cxn ang="T14">
                <a:pos x="T8" y="T9"/>
              </a:cxn>
            </a:cxnLst>
            <a:rect l="T15" t="T16" r="T17" b="T18"/>
            <a:pathLst>
              <a:path w="17" h="203">
                <a:moveTo>
                  <a:pt x="0" y="202"/>
                </a:moveTo>
                <a:lnTo>
                  <a:pt x="0" y="0"/>
                </a:lnTo>
                <a:lnTo>
                  <a:pt x="16" y="0"/>
                </a:lnTo>
                <a:lnTo>
                  <a:pt x="16" y="202"/>
                </a:lnTo>
                <a:lnTo>
                  <a:pt x="0" y="202"/>
                </a:lnTo>
              </a:path>
            </a:pathLst>
          </a:custGeom>
          <a:pattFill prst="pct25">
            <a:fgClr>
              <a:srgbClr val="000000"/>
            </a:fgClr>
            <a:bgClr>
              <a:srgbClr val="CCCCCC"/>
            </a:bgClr>
          </a:pattFill>
          <a:ln w="9525" cap="rnd">
            <a:noFill/>
            <a:round/>
            <a:headEnd/>
            <a:tailEnd/>
          </a:ln>
        </p:spPr>
        <p:txBody>
          <a:bodyPr/>
          <a:lstStyle/>
          <a:p>
            <a:endParaRPr lang="en-US"/>
          </a:p>
        </p:txBody>
      </p:sp>
      <p:sp>
        <p:nvSpPr>
          <p:cNvPr id="1075" name="Freeform 68" descr="25%"/>
          <p:cNvSpPr>
            <a:spLocks/>
          </p:cNvSpPr>
          <p:nvPr/>
        </p:nvSpPr>
        <p:spPr bwMode="auto">
          <a:xfrm>
            <a:off x="1857375" y="1743075"/>
            <a:ext cx="22225" cy="271463"/>
          </a:xfrm>
          <a:custGeom>
            <a:avLst/>
            <a:gdLst>
              <a:gd name="T0" fmla="*/ 0 w 17"/>
              <a:gd name="T1" fmla="*/ 199 h 200"/>
              <a:gd name="T2" fmla="*/ 0 w 17"/>
              <a:gd name="T3" fmla="*/ 0 h 200"/>
              <a:gd name="T4" fmla="*/ 16 w 17"/>
              <a:gd name="T5" fmla="*/ 0 h 200"/>
              <a:gd name="T6" fmla="*/ 16 w 17"/>
              <a:gd name="T7" fmla="*/ 199 h 200"/>
              <a:gd name="T8" fmla="*/ 0 w 17"/>
              <a:gd name="T9" fmla="*/ 199 h 200"/>
              <a:gd name="T10" fmla="*/ 0 60000 65536"/>
              <a:gd name="T11" fmla="*/ 0 60000 65536"/>
              <a:gd name="T12" fmla="*/ 0 60000 65536"/>
              <a:gd name="T13" fmla="*/ 0 60000 65536"/>
              <a:gd name="T14" fmla="*/ 0 60000 65536"/>
              <a:gd name="T15" fmla="*/ 0 w 17"/>
              <a:gd name="T16" fmla="*/ 0 h 200"/>
              <a:gd name="T17" fmla="*/ 17 w 17"/>
              <a:gd name="T18" fmla="*/ 200 h 200"/>
            </a:gdLst>
            <a:ahLst/>
            <a:cxnLst>
              <a:cxn ang="T10">
                <a:pos x="T0" y="T1"/>
              </a:cxn>
              <a:cxn ang="T11">
                <a:pos x="T2" y="T3"/>
              </a:cxn>
              <a:cxn ang="T12">
                <a:pos x="T4" y="T5"/>
              </a:cxn>
              <a:cxn ang="T13">
                <a:pos x="T6" y="T7"/>
              </a:cxn>
              <a:cxn ang="T14">
                <a:pos x="T8" y="T9"/>
              </a:cxn>
            </a:cxnLst>
            <a:rect l="T15" t="T16" r="T17" b="T18"/>
            <a:pathLst>
              <a:path w="17" h="200">
                <a:moveTo>
                  <a:pt x="0" y="199"/>
                </a:moveTo>
                <a:lnTo>
                  <a:pt x="0" y="0"/>
                </a:lnTo>
                <a:lnTo>
                  <a:pt x="16" y="0"/>
                </a:lnTo>
                <a:lnTo>
                  <a:pt x="16" y="199"/>
                </a:lnTo>
                <a:lnTo>
                  <a:pt x="0" y="199"/>
                </a:lnTo>
              </a:path>
            </a:pathLst>
          </a:custGeom>
          <a:pattFill prst="pct25">
            <a:fgClr>
              <a:srgbClr val="000000"/>
            </a:fgClr>
            <a:bgClr>
              <a:srgbClr val="CCCCCC"/>
            </a:bgClr>
          </a:pattFill>
          <a:ln w="9525" cap="rnd">
            <a:noFill/>
            <a:round/>
            <a:headEnd/>
            <a:tailEnd/>
          </a:ln>
        </p:spPr>
        <p:txBody>
          <a:bodyPr/>
          <a:lstStyle/>
          <a:p>
            <a:endParaRPr lang="en-US"/>
          </a:p>
        </p:txBody>
      </p:sp>
      <p:sp>
        <p:nvSpPr>
          <p:cNvPr id="1076" name="Freeform 69" descr="25%"/>
          <p:cNvSpPr>
            <a:spLocks/>
          </p:cNvSpPr>
          <p:nvPr/>
        </p:nvSpPr>
        <p:spPr bwMode="auto">
          <a:xfrm>
            <a:off x="1876425" y="1751013"/>
            <a:ext cx="22225" cy="265112"/>
          </a:xfrm>
          <a:custGeom>
            <a:avLst/>
            <a:gdLst>
              <a:gd name="T0" fmla="*/ 0 w 17"/>
              <a:gd name="T1" fmla="*/ 194 h 195"/>
              <a:gd name="T2" fmla="*/ 0 w 17"/>
              <a:gd name="T3" fmla="*/ 0 h 195"/>
              <a:gd name="T4" fmla="*/ 16 w 17"/>
              <a:gd name="T5" fmla="*/ 0 h 195"/>
              <a:gd name="T6" fmla="*/ 16 w 17"/>
              <a:gd name="T7" fmla="*/ 194 h 195"/>
              <a:gd name="T8" fmla="*/ 0 w 17"/>
              <a:gd name="T9" fmla="*/ 194 h 195"/>
              <a:gd name="T10" fmla="*/ 0 60000 65536"/>
              <a:gd name="T11" fmla="*/ 0 60000 65536"/>
              <a:gd name="T12" fmla="*/ 0 60000 65536"/>
              <a:gd name="T13" fmla="*/ 0 60000 65536"/>
              <a:gd name="T14" fmla="*/ 0 60000 65536"/>
              <a:gd name="T15" fmla="*/ 0 w 17"/>
              <a:gd name="T16" fmla="*/ 0 h 195"/>
              <a:gd name="T17" fmla="*/ 17 w 17"/>
              <a:gd name="T18" fmla="*/ 195 h 195"/>
            </a:gdLst>
            <a:ahLst/>
            <a:cxnLst>
              <a:cxn ang="T10">
                <a:pos x="T0" y="T1"/>
              </a:cxn>
              <a:cxn ang="T11">
                <a:pos x="T2" y="T3"/>
              </a:cxn>
              <a:cxn ang="T12">
                <a:pos x="T4" y="T5"/>
              </a:cxn>
              <a:cxn ang="T13">
                <a:pos x="T6" y="T7"/>
              </a:cxn>
              <a:cxn ang="T14">
                <a:pos x="T8" y="T9"/>
              </a:cxn>
            </a:cxnLst>
            <a:rect l="T15" t="T16" r="T17" b="T18"/>
            <a:pathLst>
              <a:path w="17" h="195">
                <a:moveTo>
                  <a:pt x="0" y="194"/>
                </a:moveTo>
                <a:lnTo>
                  <a:pt x="0" y="0"/>
                </a:lnTo>
                <a:lnTo>
                  <a:pt x="16" y="0"/>
                </a:lnTo>
                <a:lnTo>
                  <a:pt x="16" y="194"/>
                </a:lnTo>
                <a:lnTo>
                  <a:pt x="0" y="194"/>
                </a:lnTo>
              </a:path>
            </a:pathLst>
          </a:custGeom>
          <a:pattFill prst="pct25">
            <a:fgClr>
              <a:srgbClr val="000000"/>
            </a:fgClr>
            <a:bgClr>
              <a:srgbClr val="CCCCCC"/>
            </a:bgClr>
          </a:pattFill>
          <a:ln w="9525" cap="rnd">
            <a:noFill/>
            <a:round/>
            <a:headEnd/>
            <a:tailEnd/>
          </a:ln>
        </p:spPr>
        <p:txBody>
          <a:bodyPr/>
          <a:lstStyle/>
          <a:p>
            <a:endParaRPr lang="en-US"/>
          </a:p>
        </p:txBody>
      </p:sp>
      <p:sp>
        <p:nvSpPr>
          <p:cNvPr id="1077" name="Freeform 70" descr="25%"/>
          <p:cNvSpPr>
            <a:spLocks/>
          </p:cNvSpPr>
          <p:nvPr/>
        </p:nvSpPr>
        <p:spPr bwMode="auto">
          <a:xfrm>
            <a:off x="1125538" y="1768475"/>
            <a:ext cx="22225" cy="207963"/>
          </a:xfrm>
          <a:custGeom>
            <a:avLst/>
            <a:gdLst>
              <a:gd name="T0" fmla="*/ 0 w 17"/>
              <a:gd name="T1" fmla="*/ 152 h 153"/>
              <a:gd name="T2" fmla="*/ 0 w 17"/>
              <a:gd name="T3" fmla="*/ 0 h 153"/>
              <a:gd name="T4" fmla="*/ 16 w 17"/>
              <a:gd name="T5" fmla="*/ 0 h 153"/>
              <a:gd name="T6" fmla="*/ 16 w 17"/>
              <a:gd name="T7" fmla="*/ 152 h 153"/>
              <a:gd name="T8" fmla="*/ 0 w 17"/>
              <a:gd name="T9" fmla="*/ 152 h 153"/>
              <a:gd name="T10" fmla="*/ 0 60000 65536"/>
              <a:gd name="T11" fmla="*/ 0 60000 65536"/>
              <a:gd name="T12" fmla="*/ 0 60000 65536"/>
              <a:gd name="T13" fmla="*/ 0 60000 65536"/>
              <a:gd name="T14" fmla="*/ 0 60000 65536"/>
              <a:gd name="T15" fmla="*/ 0 w 17"/>
              <a:gd name="T16" fmla="*/ 0 h 153"/>
              <a:gd name="T17" fmla="*/ 17 w 17"/>
              <a:gd name="T18" fmla="*/ 153 h 153"/>
            </a:gdLst>
            <a:ahLst/>
            <a:cxnLst>
              <a:cxn ang="T10">
                <a:pos x="T0" y="T1"/>
              </a:cxn>
              <a:cxn ang="T11">
                <a:pos x="T2" y="T3"/>
              </a:cxn>
              <a:cxn ang="T12">
                <a:pos x="T4" y="T5"/>
              </a:cxn>
              <a:cxn ang="T13">
                <a:pos x="T6" y="T7"/>
              </a:cxn>
              <a:cxn ang="T14">
                <a:pos x="T8" y="T9"/>
              </a:cxn>
            </a:cxnLst>
            <a:rect l="T15" t="T16" r="T17" b="T18"/>
            <a:pathLst>
              <a:path w="17" h="153">
                <a:moveTo>
                  <a:pt x="0" y="152"/>
                </a:moveTo>
                <a:lnTo>
                  <a:pt x="0" y="0"/>
                </a:lnTo>
                <a:lnTo>
                  <a:pt x="16" y="0"/>
                </a:lnTo>
                <a:lnTo>
                  <a:pt x="16" y="152"/>
                </a:lnTo>
                <a:lnTo>
                  <a:pt x="0" y="152"/>
                </a:lnTo>
              </a:path>
            </a:pathLst>
          </a:custGeom>
          <a:pattFill prst="pct25">
            <a:fgClr>
              <a:srgbClr val="000000"/>
            </a:fgClr>
            <a:bgClr>
              <a:srgbClr val="CCCCCC"/>
            </a:bgClr>
          </a:pattFill>
          <a:ln w="9525" cap="rnd">
            <a:noFill/>
            <a:round/>
            <a:headEnd/>
            <a:tailEnd/>
          </a:ln>
        </p:spPr>
        <p:txBody>
          <a:bodyPr/>
          <a:lstStyle/>
          <a:p>
            <a:endParaRPr lang="en-US"/>
          </a:p>
        </p:txBody>
      </p:sp>
      <p:sp>
        <p:nvSpPr>
          <p:cNvPr id="1078" name="Freeform 71" descr="25%"/>
          <p:cNvSpPr>
            <a:spLocks/>
          </p:cNvSpPr>
          <p:nvPr/>
        </p:nvSpPr>
        <p:spPr bwMode="auto">
          <a:xfrm>
            <a:off x="1106488" y="1768475"/>
            <a:ext cx="23812" cy="207963"/>
          </a:xfrm>
          <a:custGeom>
            <a:avLst/>
            <a:gdLst>
              <a:gd name="T0" fmla="*/ 0 w 17"/>
              <a:gd name="T1" fmla="*/ 152 h 153"/>
              <a:gd name="T2" fmla="*/ 0 w 17"/>
              <a:gd name="T3" fmla="*/ 0 h 153"/>
              <a:gd name="T4" fmla="*/ 16 w 17"/>
              <a:gd name="T5" fmla="*/ 0 h 153"/>
              <a:gd name="T6" fmla="*/ 16 w 17"/>
              <a:gd name="T7" fmla="*/ 152 h 153"/>
              <a:gd name="T8" fmla="*/ 0 w 17"/>
              <a:gd name="T9" fmla="*/ 152 h 153"/>
              <a:gd name="T10" fmla="*/ 0 60000 65536"/>
              <a:gd name="T11" fmla="*/ 0 60000 65536"/>
              <a:gd name="T12" fmla="*/ 0 60000 65536"/>
              <a:gd name="T13" fmla="*/ 0 60000 65536"/>
              <a:gd name="T14" fmla="*/ 0 60000 65536"/>
              <a:gd name="T15" fmla="*/ 0 w 17"/>
              <a:gd name="T16" fmla="*/ 0 h 153"/>
              <a:gd name="T17" fmla="*/ 17 w 17"/>
              <a:gd name="T18" fmla="*/ 153 h 153"/>
            </a:gdLst>
            <a:ahLst/>
            <a:cxnLst>
              <a:cxn ang="T10">
                <a:pos x="T0" y="T1"/>
              </a:cxn>
              <a:cxn ang="T11">
                <a:pos x="T2" y="T3"/>
              </a:cxn>
              <a:cxn ang="T12">
                <a:pos x="T4" y="T5"/>
              </a:cxn>
              <a:cxn ang="T13">
                <a:pos x="T6" y="T7"/>
              </a:cxn>
              <a:cxn ang="T14">
                <a:pos x="T8" y="T9"/>
              </a:cxn>
            </a:cxnLst>
            <a:rect l="T15" t="T16" r="T17" b="T18"/>
            <a:pathLst>
              <a:path w="17" h="153">
                <a:moveTo>
                  <a:pt x="0" y="152"/>
                </a:moveTo>
                <a:lnTo>
                  <a:pt x="0" y="0"/>
                </a:lnTo>
                <a:lnTo>
                  <a:pt x="16" y="0"/>
                </a:lnTo>
                <a:lnTo>
                  <a:pt x="16" y="152"/>
                </a:lnTo>
                <a:lnTo>
                  <a:pt x="0" y="152"/>
                </a:lnTo>
              </a:path>
            </a:pathLst>
          </a:custGeom>
          <a:pattFill prst="pct25">
            <a:fgClr>
              <a:srgbClr val="000000"/>
            </a:fgClr>
            <a:bgClr>
              <a:srgbClr val="CCCCCC"/>
            </a:bgClr>
          </a:pattFill>
          <a:ln w="9525" cap="rnd">
            <a:noFill/>
            <a:round/>
            <a:headEnd/>
            <a:tailEnd/>
          </a:ln>
        </p:spPr>
        <p:txBody>
          <a:bodyPr/>
          <a:lstStyle/>
          <a:p>
            <a:endParaRPr lang="en-US"/>
          </a:p>
        </p:txBody>
      </p:sp>
      <p:sp>
        <p:nvSpPr>
          <p:cNvPr id="1079" name="Freeform 72" descr="25%"/>
          <p:cNvSpPr>
            <a:spLocks/>
          </p:cNvSpPr>
          <p:nvPr/>
        </p:nvSpPr>
        <p:spPr bwMode="auto">
          <a:xfrm>
            <a:off x="1087438" y="1785938"/>
            <a:ext cx="23812" cy="209550"/>
          </a:xfrm>
          <a:custGeom>
            <a:avLst/>
            <a:gdLst>
              <a:gd name="T0" fmla="*/ 0 w 17"/>
              <a:gd name="T1" fmla="*/ 153 h 154"/>
              <a:gd name="T2" fmla="*/ 0 w 17"/>
              <a:gd name="T3" fmla="*/ 0 h 154"/>
              <a:gd name="T4" fmla="*/ 16 w 17"/>
              <a:gd name="T5" fmla="*/ 0 h 154"/>
              <a:gd name="T6" fmla="*/ 16 w 17"/>
              <a:gd name="T7" fmla="*/ 153 h 154"/>
              <a:gd name="T8" fmla="*/ 0 w 17"/>
              <a:gd name="T9" fmla="*/ 153 h 154"/>
              <a:gd name="T10" fmla="*/ 0 60000 65536"/>
              <a:gd name="T11" fmla="*/ 0 60000 65536"/>
              <a:gd name="T12" fmla="*/ 0 60000 65536"/>
              <a:gd name="T13" fmla="*/ 0 60000 65536"/>
              <a:gd name="T14" fmla="*/ 0 60000 65536"/>
              <a:gd name="T15" fmla="*/ 0 w 17"/>
              <a:gd name="T16" fmla="*/ 0 h 154"/>
              <a:gd name="T17" fmla="*/ 17 w 17"/>
              <a:gd name="T18" fmla="*/ 154 h 154"/>
            </a:gdLst>
            <a:ahLst/>
            <a:cxnLst>
              <a:cxn ang="T10">
                <a:pos x="T0" y="T1"/>
              </a:cxn>
              <a:cxn ang="T11">
                <a:pos x="T2" y="T3"/>
              </a:cxn>
              <a:cxn ang="T12">
                <a:pos x="T4" y="T5"/>
              </a:cxn>
              <a:cxn ang="T13">
                <a:pos x="T6" y="T7"/>
              </a:cxn>
              <a:cxn ang="T14">
                <a:pos x="T8" y="T9"/>
              </a:cxn>
            </a:cxnLst>
            <a:rect l="T15" t="T16" r="T17" b="T18"/>
            <a:pathLst>
              <a:path w="17" h="154">
                <a:moveTo>
                  <a:pt x="0" y="153"/>
                </a:moveTo>
                <a:lnTo>
                  <a:pt x="0" y="0"/>
                </a:lnTo>
                <a:lnTo>
                  <a:pt x="16" y="0"/>
                </a:lnTo>
                <a:lnTo>
                  <a:pt x="16" y="153"/>
                </a:lnTo>
                <a:lnTo>
                  <a:pt x="0" y="153"/>
                </a:lnTo>
              </a:path>
            </a:pathLst>
          </a:custGeom>
          <a:pattFill prst="pct25">
            <a:fgClr>
              <a:srgbClr val="000000"/>
            </a:fgClr>
            <a:bgClr>
              <a:srgbClr val="CCCCCC"/>
            </a:bgClr>
          </a:pattFill>
          <a:ln w="9525" cap="rnd">
            <a:noFill/>
            <a:round/>
            <a:headEnd/>
            <a:tailEnd/>
          </a:ln>
        </p:spPr>
        <p:txBody>
          <a:bodyPr/>
          <a:lstStyle/>
          <a:p>
            <a:endParaRPr lang="en-US"/>
          </a:p>
        </p:txBody>
      </p:sp>
      <p:sp>
        <p:nvSpPr>
          <p:cNvPr id="1080" name="Freeform 73" descr="25%"/>
          <p:cNvSpPr>
            <a:spLocks/>
          </p:cNvSpPr>
          <p:nvPr/>
        </p:nvSpPr>
        <p:spPr bwMode="auto">
          <a:xfrm>
            <a:off x="1125538" y="1768475"/>
            <a:ext cx="22225" cy="207963"/>
          </a:xfrm>
          <a:custGeom>
            <a:avLst/>
            <a:gdLst>
              <a:gd name="T0" fmla="*/ 0 w 17"/>
              <a:gd name="T1" fmla="*/ 152 h 153"/>
              <a:gd name="T2" fmla="*/ 0 w 17"/>
              <a:gd name="T3" fmla="*/ 0 h 153"/>
              <a:gd name="T4" fmla="*/ 16 w 17"/>
              <a:gd name="T5" fmla="*/ 0 h 153"/>
              <a:gd name="T6" fmla="*/ 16 w 17"/>
              <a:gd name="T7" fmla="*/ 152 h 153"/>
              <a:gd name="T8" fmla="*/ 0 w 17"/>
              <a:gd name="T9" fmla="*/ 152 h 153"/>
              <a:gd name="T10" fmla="*/ 0 60000 65536"/>
              <a:gd name="T11" fmla="*/ 0 60000 65536"/>
              <a:gd name="T12" fmla="*/ 0 60000 65536"/>
              <a:gd name="T13" fmla="*/ 0 60000 65536"/>
              <a:gd name="T14" fmla="*/ 0 60000 65536"/>
              <a:gd name="T15" fmla="*/ 0 w 17"/>
              <a:gd name="T16" fmla="*/ 0 h 153"/>
              <a:gd name="T17" fmla="*/ 17 w 17"/>
              <a:gd name="T18" fmla="*/ 153 h 153"/>
            </a:gdLst>
            <a:ahLst/>
            <a:cxnLst>
              <a:cxn ang="T10">
                <a:pos x="T0" y="T1"/>
              </a:cxn>
              <a:cxn ang="T11">
                <a:pos x="T2" y="T3"/>
              </a:cxn>
              <a:cxn ang="T12">
                <a:pos x="T4" y="T5"/>
              </a:cxn>
              <a:cxn ang="T13">
                <a:pos x="T6" y="T7"/>
              </a:cxn>
              <a:cxn ang="T14">
                <a:pos x="T8" y="T9"/>
              </a:cxn>
            </a:cxnLst>
            <a:rect l="T15" t="T16" r="T17" b="T18"/>
            <a:pathLst>
              <a:path w="17" h="153">
                <a:moveTo>
                  <a:pt x="0" y="152"/>
                </a:moveTo>
                <a:lnTo>
                  <a:pt x="0" y="0"/>
                </a:lnTo>
                <a:lnTo>
                  <a:pt x="16" y="0"/>
                </a:lnTo>
                <a:lnTo>
                  <a:pt x="16" y="152"/>
                </a:lnTo>
                <a:lnTo>
                  <a:pt x="0" y="152"/>
                </a:lnTo>
              </a:path>
            </a:pathLst>
          </a:custGeom>
          <a:pattFill prst="pct25">
            <a:fgClr>
              <a:srgbClr val="000000"/>
            </a:fgClr>
            <a:bgClr>
              <a:srgbClr val="CCCCCC"/>
            </a:bgClr>
          </a:pattFill>
          <a:ln w="9525" cap="rnd">
            <a:noFill/>
            <a:round/>
            <a:headEnd/>
            <a:tailEnd/>
          </a:ln>
        </p:spPr>
        <p:txBody>
          <a:bodyPr/>
          <a:lstStyle/>
          <a:p>
            <a:endParaRPr lang="en-US"/>
          </a:p>
        </p:txBody>
      </p:sp>
      <p:sp>
        <p:nvSpPr>
          <p:cNvPr id="1081" name="Freeform 74" descr="25%"/>
          <p:cNvSpPr>
            <a:spLocks/>
          </p:cNvSpPr>
          <p:nvPr/>
        </p:nvSpPr>
        <p:spPr bwMode="auto">
          <a:xfrm>
            <a:off x="1068388" y="1789113"/>
            <a:ext cx="22225" cy="206375"/>
          </a:xfrm>
          <a:custGeom>
            <a:avLst/>
            <a:gdLst>
              <a:gd name="T0" fmla="*/ 0 w 17"/>
              <a:gd name="T1" fmla="*/ 151 h 152"/>
              <a:gd name="T2" fmla="*/ 0 w 17"/>
              <a:gd name="T3" fmla="*/ 0 h 152"/>
              <a:gd name="T4" fmla="*/ 16 w 17"/>
              <a:gd name="T5" fmla="*/ 0 h 152"/>
              <a:gd name="T6" fmla="*/ 16 w 17"/>
              <a:gd name="T7" fmla="*/ 151 h 152"/>
              <a:gd name="T8" fmla="*/ 0 w 17"/>
              <a:gd name="T9" fmla="*/ 151 h 152"/>
              <a:gd name="T10" fmla="*/ 0 60000 65536"/>
              <a:gd name="T11" fmla="*/ 0 60000 65536"/>
              <a:gd name="T12" fmla="*/ 0 60000 65536"/>
              <a:gd name="T13" fmla="*/ 0 60000 65536"/>
              <a:gd name="T14" fmla="*/ 0 60000 65536"/>
              <a:gd name="T15" fmla="*/ 0 w 17"/>
              <a:gd name="T16" fmla="*/ 0 h 152"/>
              <a:gd name="T17" fmla="*/ 17 w 17"/>
              <a:gd name="T18" fmla="*/ 152 h 152"/>
            </a:gdLst>
            <a:ahLst/>
            <a:cxnLst>
              <a:cxn ang="T10">
                <a:pos x="T0" y="T1"/>
              </a:cxn>
              <a:cxn ang="T11">
                <a:pos x="T2" y="T3"/>
              </a:cxn>
              <a:cxn ang="T12">
                <a:pos x="T4" y="T5"/>
              </a:cxn>
              <a:cxn ang="T13">
                <a:pos x="T6" y="T7"/>
              </a:cxn>
              <a:cxn ang="T14">
                <a:pos x="T8" y="T9"/>
              </a:cxn>
            </a:cxnLst>
            <a:rect l="T15" t="T16" r="T17" b="T18"/>
            <a:pathLst>
              <a:path w="17" h="152">
                <a:moveTo>
                  <a:pt x="0" y="151"/>
                </a:moveTo>
                <a:lnTo>
                  <a:pt x="0" y="0"/>
                </a:lnTo>
                <a:lnTo>
                  <a:pt x="16" y="0"/>
                </a:lnTo>
                <a:lnTo>
                  <a:pt x="16" y="151"/>
                </a:lnTo>
                <a:lnTo>
                  <a:pt x="0" y="151"/>
                </a:lnTo>
              </a:path>
            </a:pathLst>
          </a:custGeom>
          <a:pattFill prst="pct25">
            <a:fgClr>
              <a:srgbClr val="000000"/>
            </a:fgClr>
            <a:bgClr>
              <a:srgbClr val="CCCCCC"/>
            </a:bgClr>
          </a:pattFill>
          <a:ln w="9525" cap="rnd">
            <a:noFill/>
            <a:round/>
            <a:headEnd/>
            <a:tailEnd/>
          </a:ln>
        </p:spPr>
        <p:txBody>
          <a:bodyPr/>
          <a:lstStyle/>
          <a:p>
            <a:endParaRPr lang="en-US"/>
          </a:p>
        </p:txBody>
      </p:sp>
      <p:sp>
        <p:nvSpPr>
          <p:cNvPr id="1082" name="Freeform 75" descr="25%"/>
          <p:cNvSpPr>
            <a:spLocks/>
          </p:cNvSpPr>
          <p:nvPr/>
        </p:nvSpPr>
        <p:spPr bwMode="auto">
          <a:xfrm>
            <a:off x="1047750" y="1789113"/>
            <a:ext cx="25400" cy="206375"/>
          </a:xfrm>
          <a:custGeom>
            <a:avLst/>
            <a:gdLst>
              <a:gd name="T0" fmla="*/ 0 w 17"/>
              <a:gd name="T1" fmla="*/ 151 h 152"/>
              <a:gd name="T2" fmla="*/ 0 w 17"/>
              <a:gd name="T3" fmla="*/ 0 h 152"/>
              <a:gd name="T4" fmla="*/ 16 w 17"/>
              <a:gd name="T5" fmla="*/ 0 h 152"/>
              <a:gd name="T6" fmla="*/ 16 w 17"/>
              <a:gd name="T7" fmla="*/ 151 h 152"/>
              <a:gd name="T8" fmla="*/ 0 w 17"/>
              <a:gd name="T9" fmla="*/ 151 h 152"/>
              <a:gd name="T10" fmla="*/ 0 60000 65536"/>
              <a:gd name="T11" fmla="*/ 0 60000 65536"/>
              <a:gd name="T12" fmla="*/ 0 60000 65536"/>
              <a:gd name="T13" fmla="*/ 0 60000 65536"/>
              <a:gd name="T14" fmla="*/ 0 60000 65536"/>
              <a:gd name="T15" fmla="*/ 0 w 17"/>
              <a:gd name="T16" fmla="*/ 0 h 152"/>
              <a:gd name="T17" fmla="*/ 17 w 17"/>
              <a:gd name="T18" fmla="*/ 152 h 152"/>
            </a:gdLst>
            <a:ahLst/>
            <a:cxnLst>
              <a:cxn ang="T10">
                <a:pos x="T0" y="T1"/>
              </a:cxn>
              <a:cxn ang="T11">
                <a:pos x="T2" y="T3"/>
              </a:cxn>
              <a:cxn ang="T12">
                <a:pos x="T4" y="T5"/>
              </a:cxn>
              <a:cxn ang="T13">
                <a:pos x="T6" y="T7"/>
              </a:cxn>
              <a:cxn ang="T14">
                <a:pos x="T8" y="T9"/>
              </a:cxn>
            </a:cxnLst>
            <a:rect l="T15" t="T16" r="T17" b="T18"/>
            <a:pathLst>
              <a:path w="17" h="152">
                <a:moveTo>
                  <a:pt x="0" y="151"/>
                </a:moveTo>
                <a:lnTo>
                  <a:pt x="0" y="0"/>
                </a:lnTo>
                <a:lnTo>
                  <a:pt x="16" y="0"/>
                </a:lnTo>
                <a:lnTo>
                  <a:pt x="16" y="151"/>
                </a:lnTo>
                <a:lnTo>
                  <a:pt x="0" y="151"/>
                </a:lnTo>
              </a:path>
            </a:pathLst>
          </a:custGeom>
          <a:pattFill prst="pct25">
            <a:fgClr>
              <a:srgbClr val="000000"/>
            </a:fgClr>
            <a:bgClr>
              <a:srgbClr val="CCCCCC"/>
            </a:bgClr>
          </a:pattFill>
          <a:ln w="9525" cap="rnd">
            <a:noFill/>
            <a:round/>
            <a:headEnd/>
            <a:tailEnd/>
          </a:ln>
        </p:spPr>
        <p:txBody>
          <a:bodyPr/>
          <a:lstStyle/>
          <a:p>
            <a:endParaRPr lang="en-US"/>
          </a:p>
        </p:txBody>
      </p:sp>
      <p:sp>
        <p:nvSpPr>
          <p:cNvPr id="1083" name="Freeform 76" descr="25%"/>
          <p:cNvSpPr>
            <a:spLocks/>
          </p:cNvSpPr>
          <p:nvPr/>
        </p:nvSpPr>
        <p:spPr bwMode="auto">
          <a:xfrm>
            <a:off x="1028700" y="1790700"/>
            <a:ext cx="22225" cy="206375"/>
          </a:xfrm>
          <a:custGeom>
            <a:avLst/>
            <a:gdLst>
              <a:gd name="T0" fmla="*/ 0 w 17"/>
              <a:gd name="T1" fmla="*/ 151 h 152"/>
              <a:gd name="T2" fmla="*/ 0 w 17"/>
              <a:gd name="T3" fmla="*/ 0 h 152"/>
              <a:gd name="T4" fmla="*/ 16 w 17"/>
              <a:gd name="T5" fmla="*/ 0 h 152"/>
              <a:gd name="T6" fmla="*/ 16 w 17"/>
              <a:gd name="T7" fmla="*/ 151 h 152"/>
              <a:gd name="T8" fmla="*/ 0 w 17"/>
              <a:gd name="T9" fmla="*/ 151 h 152"/>
              <a:gd name="T10" fmla="*/ 0 60000 65536"/>
              <a:gd name="T11" fmla="*/ 0 60000 65536"/>
              <a:gd name="T12" fmla="*/ 0 60000 65536"/>
              <a:gd name="T13" fmla="*/ 0 60000 65536"/>
              <a:gd name="T14" fmla="*/ 0 60000 65536"/>
              <a:gd name="T15" fmla="*/ 0 w 17"/>
              <a:gd name="T16" fmla="*/ 0 h 152"/>
              <a:gd name="T17" fmla="*/ 17 w 17"/>
              <a:gd name="T18" fmla="*/ 152 h 152"/>
            </a:gdLst>
            <a:ahLst/>
            <a:cxnLst>
              <a:cxn ang="T10">
                <a:pos x="T0" y="T1"/>
              </a:cxn>
              <a:cxn ang="T11">
                <a:pos x="T2" y="T3"/>
              </a:cxn>
              <a:cxn ang="T12">
                <a:pos x="T4" y="T5"/>
              </a:cxn>
              <a:cxn ang="T13">
                <a:pos x="T6" y="T7"/>
              </a:cxn>
              <a:cxn ang="T14">
                <a:pos x="T8" y="T9"/>
              </a:cxn>
            </a:cxnLst>
            <a:rect l="T15" t="T16" r="T17" b="T18"/>
            <a:pathLst>
              <a:path w="17" h="152">
                <a:moveTo>
                  <a:pt x="0" y="151"/>
                </a:moveTo>
                <a:lnTo>
                  <a:pt x="0" y="0"/>
                </a:lnTo>
                <a:lnTo>
                  <a:pt x="16" y="0"/>
                </a:lnTo>
                <a:lnTo>
                  <a:pt x="16" y="151"/>
                </a:lnTo>
                <a:lnTo>
                  <a:pt x="0" y="151"/>
                </a:lnTo>
              </a:path>
            </a:pathLst>
          </a:custGeom>
          <a:pattFill prst="pct25">
            <a:fgClr>
              <a:srgbClr val="000000"/>
            </a:fgClr>
            <a:bgClr>
              <a:srgbClr val="CCCCCC"/>
            </a:bgClr>
          </a:pattFill>
          <a:ln w="9525" cap="rnd">
            <a:noFill/>
            <a:round/>
            <a:headEnd/>
            <a:tailEnd/>
          </a:ln>
        </p:spPr>
        <p:txBody>
          <a:bodyPr/>
          <a:lstStyle/>
          <a:p>
            <a:endParaRPr lang="en-US"/>
          </a:p>
        </p:txBody>
      </p:sp>
      <p:sp>
        <p:nvSpPr>
          <p:cNvPr id="1084" name="Freeform 77" descr="25%"/>
          <p:cNvSpPr>
            <a:spLocks/>
          </p:cNvSpPr>
          <p:nvPr/>
        </p:nvSpPr>
        <p:spPr bwMode="auto">
          <a:xfrm>
            <a:off x="1011238" y="1811338"/>
            <a:ext cx="23812" cy="184150"/>
          </a:xfrm>
          <a:custGeom>
            <a:avLst/>
            <a:gdLst>
              <a:gd name="T0" fmla="*/ 0 w 17"/>
              <a:gd name="T1" fmla="*/ 134 h 135"/>
              <a:gd name="T2" fmla="*/ 0 w 17"/>
              <a:gd name="T3" fmla="*/ 0 h 135"/>
              <a:gd name="T4" fmla="*/ 16 w 17"/>
              <a:gd name="T5" fmla="*/ 0 h 135"/>
              <a:gd name="T6" fmla="*/ 16 w 17"/>
              <a:gd name="T7" fmla="*/ 134 h 135"/>
              <a:gd name="T8" fmla="*/ 0 w 17"/>
              <a:gd name="T9" fmla="*/ 134 h 135"/>
              <a:gd name="T10" fmla="*/ 0 60000 65536"/>
              <a:gd name="T11" fmla="*/ 0 60000 65536"/>
              <a:gd name="T12" fmla="*/ 0 60000 65536"/>
              <a:gd name="T13" fmla="*/ 0 60000 65536"/>
              <a:gd name="T14" fmla="*/ 0 60000 65536"/>
              <a:gd name="T15" fmla="*/ 0 w 17"/>
              <a:gd name="T16" fmla="*/ 0 h 135"/>
              <a:gd name="T17" fmla="*/ 17 w 17"/>
              <a:gd name="T18" fmla="*/ 135 h 135"/>
            </a:gdLst>
            <a:ahLst/>
            <a:cxnLst>
              <a:cxn ang="T10">
                <a:pos x="T0" y="T1"/>
              </a:cxn>
              <a:cxn ang="T11">
                <a:pos x="T2" y="T3"/>
              </a:cxn>
              <a:cxn ang="T12">
                <a:pos x="T4" y="T5"/>
              </a:cxn>
              <a:cxn ang="T13">
                <a:pos x="T6" y="T7"/>
              </a:cxn>
              <a:cxn ang="T14">
                <a:pos x="T8" y="T9"/>
              </a:cxn>
            </a:cxnLst>
            <a:rect l="T15" t="T16" r="T17" b="T18"/>
            <a:pathLst>
              <a:path w="17" h="135">
                <a:moveTo>
                  <a:pt x="0" y="134"/>
                </a:moveTo>
                <a:lnTo>
                  <a:pt x="0" y="0"/>
                </a:lnTo>
                <a:lnTo>
                  <a:pt x="16" y="0"/>
                </a:lnTo>
                <a:lnTo>
                  <a:pt x="16" y="134"/>
                </a:lnTo>
                <a:lnTo>
                  <a:pt x="0" y="134"/>
                </a:lnTo>
              </a:path>
            </a:pathLst>
          </a:custGeom>
          <a:pattFill prst="pct25">
            <a:fgClr>
              <a:srgbClr val="000000"/>
            </a:fgClr>
            <a:bgClr>
              <a:srgbClr val="CCCCCC"/>
            </a:bgClr>
          </a:pattFill>
          <a:ln w="9525" cap="rnd">
            <a:noFill/>
            <a:round/>
            <a:headEnd/>
            <a:tailEnd/>
          </a:ln>
        </p:spPr>
        <p:txBody>
          <a:bodyPr/>
          <a:lstStyle/>
          <a:p>
            <a:endParaRPr lang="en-US"/>
          </a:p>
        </p:txBody>
      </p:sp>
      <p:sp>
        <p:nvSpPr>
          <p:cNvPr id="1085" name="Freeform 78" descr="25%"/>
          <p:cNvSpPr>
            <a:spLocks/>
          </p:cNvSpPr>
          <p:nvPr/>
        </p:nvSpPr>
        <p:spPr bwMode="auto">
          <a:xfrm>
            <a:off x="1546225" y="1751013"/>
            <a:ext cx="306388" cy="219075"/>
          </a:xfrm>
          <a:custGeom>
            <a:avLst/>
            <a:gdLst>
              <a:gd name="T0" fmla="*/ 168 w 225"/>
              <a:gd name="T1" fmla="*/ 57 h 161"/>
              <a:gd name="T2" fmla="*/ 181 w 225"/>
              <a:gd name="T3" fmla="*/ 53 h 161"/>
              <a:gd name="T4" fmla="*/ 198 w 225"/>
              <a:gd name="T5" fmla="*/ 49 h 161"/>
              <a:gd name="T6" fmla="*/ 216 w 225"/>
              <a:gd name="T7" fmla="*/ 38 h 161"/>
              <a:gd name="T8" fmla="*/ 223 w 225"/>
              <a:gd name="T9" fmla="*/ 34 h 161"/>
              <a:gd name="T10" fmla="*/ 223 w 225"/>
              <a:gd name="T11" fmla="*/ 28 h 161"/>
              <a:gd name="T12" fmla="*/ 188 w 225"/>
              <a:gd name="T13" fmla="*/ 7 h 161"/>
              <a:gd name="T14" fmla="*/ 113 w 225"/>
              <a:gd name="T15" fmla="*/ 2 h 161"/>
              <a:gd name="T16" fmla="*/ 40 w 225"/>
              <a:gd name="T17" fmla="*/ 13 h 161"/>
              <a:gd name="T18" fmla="*/ 16 w 225"/>
              <a:gd name="T19" fmla="*/ 17 h 161"/>
              <a:gd name="T20" fmla="*/ 16 w 225"/>
              <a:gd name="T21" fmla="*/ 24 h 161"/>
              <a:gd name="T22" fmla="*/ 23 w 225"/>
              <a:gd name="T23" fmla="*/ 28 h 161"/>
              <a:gd name="T24" fmla="*/ 60 w 225"/>
              <a:gd name="T25" fmla="*/ 60 h 161"/>
              <a:gd name="T26" fmla="*/ 61 w 225"/>
              <a:gd name="T27" fmla="*/ 67 h 161"/>
              <a:gd name="T28" fmla="*/ 55 w 225"/>
              <a:gd name="T29" fmla="*/ 68 h 161"/>
              <a:gd name="T30" fmla="*/ 34 w 225"/>
              <a:gd name="T31" fmla="*/ 68 h 161"/>
              <a:gd name="T32" fmla="*/ 28 w 225"/>
              <a:gd name="T33" fmla="*/ 66 h 161"/>
              <a:gd name="T34" fmla="*/ 12 w 225"/>
              <a:gd name="T35" fmla="*/ 57 h 161"/>
              <a:gd name="T36" fmla="*/ 7 w 225"/>
              <a:gd name="T37" fmla="*/ 59 h 161"/>
              <a:gd name="T38" fmla="*/ 2 w 225"/>
              <a:gd name="T39" fmla="*/ 64 h 161"/>
              <a:gd name="T40" fmla="*/ 0 w 225"/>
              <a:gd name="T41" fmla="*/ 70 h 161"/>
              <a:gd name="T42" fmla="*/ 2 w 225"/>
              <a:gd name="T43" fmla="*/ 75 h 161"/>
              <a:gd name="T44" fmla="*/ 5 w 225"/>
              <a:gd name="T45" fmla="*/ 80 h 161"/>
              <a:gd name="T46" fmla="*/ 40 w 225"/>
              <a:gd name="T47" fmla="*/ 101 h 161"/>
              <a:gd name="T48" fmla="*/ 44 w 225"/>
              <a:gd name="T49" fmla="*/ 105 h 161"/>
              <a:gd name="T50" fmla="*/ 46 w 225"/>
              <a:gd name="T51" fmla="*/ 113 h 161"/>
              <a:gd name="T52" fmla="*/ 41 w 225"/>
              <a:gd name="T53" fmla="*/ 117 h 161"/>
              <a:gd name="T54" fmla="*/ 16 w 225"/>
              <a:gd name="T55" fmla="*/ 132 h 161"/>
              <a:gd name="T56" fmla="*/ 13 w 225"/>
              <a:gd name="T57" fmla="*/ 137 h 161"/>
              <a:gd name="T58" fmla="*/ 19 w 225"/>
              <a:gd name="T59" fmla="*/ 143 h 161"/>
              <a:gd name="T60" fmla="*/ 24 w 225"/>
              <a:gd name="T61" fmla="*/ 146 h 161"/>
              <a:gd name="T62" fmla="*/ 51 w 225"/>
              <a:gd name="T63" fmla="*/ 155 h 161"/>
              <a:gd name="T64" fmla="*/ 117 w 225"/>
              <a:gd name="T65" fmla="*/ 159 h 161"/>
              <a:gd name="T66" fmla="*/ 147 w 225"/>
              <a:gd name="T67" fmla="*/ 154 h 161"/>
              <a:gd name="T68" fmla="*/ 152 w 225"/>
              <a:gd name="T69" fmla="*/ 152 h 161"/>
              <a:gd name="T70" fmla="*/ 162 w 225"/>
              <a:gd name="T71" fmla="*/ 141 h 161"/>
              <a:gd name="T72" fmla="*/ 165 w 225"/>
              <a:gd name="T73" fmla="*/ 129 h 161"/>
              <a:gd name="T74" fmla="*/ 163 w 225"/>
              <a:gd name="T75" fmla="*/ 122 h 161"/>
              <a:gd name="T76" fmla="*/ 139 w 225"/>
              <a:gd name="T77" fmla="*/ 105 h 161"/>
              <a:gd name="T78" fmla="*/ 133 w 225"/>
              <a:gd name="T79" fmla="*/ 102 h 161"/>
              <a:gd name="T80" fmla="*/ 129 w 225"/>
              <a:gd name="T81" fmla="*/ 97 h 161"/>
              <a:gd name="T82" fmla="*/ 132 w 225"/>
              <a:gd name="T83" fmla="*/ 91 h 161"/>
              <a:gd name="T84" fmla="*/ 155 w 225"/>
              <a:gd name="T85" fmla="*/ 91 h 161"/>
              <a:gd name="T86" fmla="*/ 175 w 225"/>
              <a:gd name="T87" fmla="*/ 88 h 161"/>
              <a:gd name="T88" fmla="*/ 181 w 225"/>
              <a:gd name="T89" fmla="*/ 84 h 161"/>
              <a:gd name="T90" fmla="*/ 181 w 225"/>
              <a:gd name="T91" fmla="*/ 78 h 161"/>
              <a:gd name="T92" fmla="*/ 169 w 225"/>
              <a:gd name="T93" fmla="*/ 70 h 161"/>
              <a:gd name="T94" fmla="*/ 167 w 225"/>
              <a:gd name="T95" fmla="*/ 64 h 161"/>
              <a:gd name="T96" fmla="*/ 165 w 225"/>
              <a:gd name="T97" fmla="*/ 60 h 1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25"/>
              <a:gd name="T148" fmla="*/ 0 h 161"/>
              <a:gd name="T149" fmla="*/ 225 w 225"/>
              <a:gd name="T150" fmla="*/ 161 h 1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25" h="161">
                <a:moveTo>
                  <a:pt x="165" y="60"/>
                </a:moveTo>
                <a:lnTo>
                  <a:pt x="167" y="59"/>
                </a:lnTo>
                <a:lnTo>
                  <a:pt x="168" y="57"/>
                </a:lnTo>
                <a:lnTo>
                  <a:pt x="173" y="55"/>
                </a:lnTo>
                <a:lnTo>
                  <a:pt x="176" y="54"/>
                </a:lnTo>
                <a:lnTo>
                  <a:pt x="181" y="53"/>
                </a:lnTo>
                <a:lnTo>
                  <a:pt x="191" y="51"/>
                </a:lnTo>
                <a:lnTo>
                  <a:pt x="196" y="50"/>
                </a:lnTo>
                <a:lnTo>
                  <a:pt x="198" y="49"/>
                </a:lnTo>
                <a:lnTo>
                  <a:pt x="199" y="48"/>
                </a:lnTo>
                <a:lnTo>
                  <a:pt x="214" y="40"/>
                </a:lnTo>
                <a:lnTo>
                  <a:pt x="216" y="38"/>
                </a:lnTo>
                <a:lnTo>
                  <a:pt x="217" y="38"/>
                </a:lnTo>
                <a:lnTo>
                  <a:pt x="221" y="36"/>
                </a:lnTo>
                <a:lnTo>
                  <a:pt x="223" y="34"/>
                </a:lnTo>
                <a:lnTo>
                  <a:pt x="224" y="31"/>
                </a:lnTo>
                <a:lnTo>
                  <a:pt x="223" y="30"/>
                </a:lnTo>
                <a:lnTo>
                  <a:pt x="223" y="28"/>
                </a:lnTo>
                <a:lnTo>
                  <a:pt x="219" y="24"/>
                </a:lnTo>
                <a:lnTo>
                  <a:pt x="210" y="17"/>
                </a:lnTo>
                <a:lnTo>
                  <a:pt x="188" y="7"/>
                </a:lnTo>
                <a:lnTo>
                  <a:pt x="162" y="2"/>
                </a:lnTo>
                <a:lnTo>
                  <a:pt x="137" y="0"/>
                </a:lnTo>
                <a:lnTo>
                  <a:pt x="113" y="2"/>
                </a:lnTo>
                <a:lnTo>
                  <a:pt x="88" y="7"/>
                </a:lnTo>
                <a:lnTo>
                  <a:pt x="63" y="10"/>
                </a:lnTo>
                <a:lnTo>
                  <a:pt x="40" y="13"/>
                </a:lnTo>
                <a:lnTo>
                  <a:pt x="25" y="14"/>
                </a:lnTo>
                <a:lnTo>
                  <a:pt x="19" y="15"/>
                </a:lnTo>
                <a:lnTo>
                  <a:pt x="16" y="17"/>
                </a:lnTo>
                <a:lnTo>
                  <a:pt x="15" y="19"/>
                </a:lnTo>
                <a:lnTo>
                  <a:pt x="15" y="21"/>
                </a:lnTo>
                <a:lnTo>
                  <a:pt x="16" y="24"/>
                </a:lnTo>
                <a:lnTo>
                  <a:pt x="17" y="25"/>
                </a:lnTo>
                <a:lnTo>
                  <a:pt x="19" y="26"/>
                </a:lnTo>
                <a:lnTo>
                  <a:pt x="23" y="28"/>
                </a:lnTo>
                <a:lnTo>
                  <a:pt x="34" y="38"/>
                </a:lnTo>
                <a:lnTo>
                  <a:pt x="51" y="53"/>
                </a:lnTo>
                <a:lnTo>
                  <a:pt x="60" y="60"/>
                </a:lnTo>
                <a:lnTo>
                  <a:pt x="62" y="62"/>
                </a:lnTo>
                <a:lnTo>
                  <a:pt x="62" y="64"/>
                </a:lnTo>
                <a:lnTo>
                  <a:pt x="61" y="67"/>
                </a:lnTo>
                <a:lnTo>
                  <a:pt x="59" y="67"/>
                </a:lnTo>
                <a:lnTo>
                  <a:pt x="56" y="68"/>
                </a:lnTo>
                <a:lnTo>
                  <a:pt x="55" y="68"/>
                </a:lnTo>
                <a:lnTo>
                  <a:pt x="51" y="68"/>
                </a:lnTo>
                <a:lnTo>
                  <a:pt x="41" y="68"/>
                </a:lnTo>
                <a:lnTo>
                  <a:pt x="34" y="68"/>
                </a:lnTo>
                <a:lnTo>
                  <a:pt x="31" y="67"/>
                </a:lnTo>
                <a:lnTo>
                  <a:pt x="30" y="67"/>
                </a:lnTo>
                <a:lnTo>
                  <a:pt x="28" y="66"/>
                </a:lnTo>
                <a:lnTo>
                  <a:pt x="23" y="61"/>
                </a:lnTo>
                <a:lnTo>
                  <a:pt x="16" y="57"/>
                </a:lnTo>
                <a:lnTo>
                  <a:pt x="12" y="57"/>
                </a:lnTo>
                <a:lnTo>
                  <a:pt x="10" y="57"/>
                </a:lnTo>
                <a:lnTo>
                  <a:pt x="9" y="57"/>
                </a:lnTo>
                <a:lnTo>
                  <a:pt x="7" y="59"/>
                </a:lnTo>
                <a:lnTo>
                  <a:pt x="4" y="60"/>
                </a:lnTo>
                <a:lnTo>
                  <a:pt x="3" y="62"/>
                </a:lnTo>
                <a:lnTo>
                  <a:pt x="2" y="64"/>
                </a:lnTo>
                <a:lnTo>
                  <a:pt x="2" y="67"/>
                </a:lnTo>
                <a:lnTo>
                  <a:pt x="0" y="68"/>
                </a:lnTo>
                <a:lnTo>
                  <a:pt x="0" y="70"/>
                </a:lnTo>
                <a:lnTo>
                  <a:pt x="1" y="73"/>
                </a:lnTo>
                <a:lnTo>
                  <a:pt x="2" y="74"/>
                </a:lnTo>
                <a:lnTo>
                  <a:pt x="2" y="75"/>
                </a:lnTo>
                <a:lnTo>
                  <a:pt x="3" y="76"/>
                </a:lnTo>
                <a:lnTo>
                  <a:pt x="4" y="78"/>
                </a:lnTo>
                <a:lnTo>
                  <a:pt x="5" y="80"/>
                </a:lnTo>
                <a:lnTo>
                  <a:pt x="8" y="80"/>
                </a:lnTo>
                <a:lnTo>
                  <a:pt x="23" y="91"/>
                </a:lnTo>
                <a:lnTo>
                  <a:pt x="40" y="101"/>
                </a:lnTo>
                <a:lnTo>
                  <a:pt x="41" y="102"/>
                </a:lnTo>
                <a:lnTo>
                  <a:pt x="42" y="103"/>
                </a:lnTo>
                <a:lnTo>
                  <a:pt x="44" y="105"/>
                </a:lnTo>
                <a:lnTo>
                  <a:pt x="46" y="109"/>
                </a:lnTo>
                <a:lnTo>
                  <a:pt x="46" y="112"/>
                </a:lnTo>
                <a:lnTo>
                  <a:pt x="46" y="113"/>
                </a:lnTo>
                <a:lnTo>
                  <a:pt x="44" y="114"/>
                </a:lnTo>
                <a:lnTo>
                  <a:pt x="43" y="116"/>
                </a:lnTo>
                <a:lnTo>
                  <a:pt x="41" y="117"/>
                </a:lnTo>
                <a:lnTo>
                  <a:pt x="28" y="124"/>
                </a:lnTo>
                <a:lnTo>
                  <a:pt x="17" y="131"/>
                </a:lnTo>
                <a:lnTo>
                  <a:pt x="16" y="132"/>
                </a:lnTo>
                <a:lnTo>
                  <a:pt x="13" y="133"/>
                </a:lnTo>
                <a:lnTo>
                  <a:pt x="13" y="136"/>
                </a:lnTo>
                <a:lnTo>
                  <a:pt x="13" y="137"/>
                </a:lnTo>
                <a:lnTo>
                  <a:pt x="16" y="139"/>
                </a:lnTo>
                <a:lnTo>
                  <a:pt x="17" y="141"/>
                </a:lnTo>
                <a:lnTo>
                  <a:pt x="19" y="143"/>
                </a:lnTo>
                <a:lnTo>
                  <a:pt x="21" y="144"/>
                </a:lnTo>
                <a:lnTo>
                  <a:pt x="23" y="145"/>
                </a:lnTo>
                <a:lnTo>
                  <a:pt x="24" y="146"/>
                </a:lnTo>
                <a:lnTo>
                  <a:pt x="26" y="147"/>
                </a:lnTo>
                <a:lnTo>
                  <a:pt x="34" y="149"/>
                </a:lnTo>
                <a:lnTo>
                  <a:pt x="51" y="155"/>
                </a:lnTo>
                <a:lnTo>
                  <a:pt x="73" y="158"/>
                </a:lnTo>
                <a:lnTo>
                  <a:pt x="95" y="160"/>
                </a:lnTo>
                <a:lnTo>
                  <a:pt x="117" y="159"/>
                </a:lnTo>
                <a:lnTo>
                  <a:pt x="136" y="157"/>
                </a:lnTo>
                <a:lnTo>
                  <a:pt x="144" y="155"/>
                </a:lnTo>
                <a:lnTo>
                  <a:pt x="147" y="154"/>
                </a:lnTo>
                <a:lnTo>
                  <a:pt x="149" y="154"/>
                </a:lnTo>
                <a:lnTo>
                  <a:pt x="151" y="153"/>
                </a:lnTo>
                <a:lnTo>
                  <a:pt x="152" y="152"/>
                </a:lnTo>
                <a:lnTo>
                  <a:pt x="154" y="151"/>
                </a:lnTo>
                <a:lnTo>
                  <a:pt x="157" y="148"/>
                </a:lnTo>
                <a:lnTo>
                  <a:pt x="162" y="141"/>
                </a:lnTo>
                <a:lnTo>
                  <a:pt x="163" y="136"/>
                </a:lnTo>
                <a:lnTo>
                  <a:pt x="165" y="133"/>
                </a:lnTo>
                <a:lnTo>
                  <a:pt x="165" y="129"/>
                </a:lnTo>
                <a:lnTo>
                  <a:pt x="165" y="126"/>
                </a:lnTo>
                <a:lnTo>
                  <a:pt x="165" y="124"/>
                </a:lnTo>
                <a:lnTo>
                  <a:pt x="163" y="122"/>
                </a:lnTo>
                <a:lnTo>
                  <a:pt x="159" y="117"/>
                </a:lnTo>
                <a:lnTo>
                  <a:pt x="145" y="110"/>
                </a:lnTo>
                <a:lnTo>
                  <a:pt x="139" y="105"/>
                </a:lnTo>
                <a:lnTo>
                  <a:pt x="136" y="104"/>
                </a:lnTo>
                <a:lnTo>
                  <a:pt x="133" y="103"/>
                </a:lnTo>
                <a:lnTo>
                  <a:pt x="133" y="102"/>
                </a:lnTo>
                <a:lnTo>
                  <a:pt x="131" y="100"/>
                </a:lnTo>
                <a:lnTo>
                  <a:pt x="129" y="98"/>
                </a:lnTo>
                <a:lnTo>
                  <a:pt x="129" y="97"/>
                </a:lnTo>
                <a:lnTo>
                  <a:pt x="129" y="95"/>
                </a:lnTo>
                <a:lnTo>
                  <a:pt x="130" y="93"/>
                </a:lnTo>
                <a:lnTo>
                  <a:pt x="132" y="91"/>
                </a:lnTo>
                <a:lnTo>
                  <a:pt x="133" y="91"/>
                </a:lnTo>
                <a:lnTo>
                  <a:pt x="137" y="91"/>
                </a:lnTo>
                <a:lnTo>
                  <a:pt x="155" y="91"/>
                </a:lnTo>
                <a:lnTo>
                  <a:pt x="162" y="90"/>
                </a:lnTo>
                <a:lnTo>
                  <a:pt x="173" y="89"/>
                </a:lnTo>
                <a:lnTo>
                  <a:pt x="175" y="88"/>
                </a:lnTo>
                <a:lnTo>
                  <a:pt x="177" y="87"/>
                </a:lnTo>
                <a:lnTo>
                  <a:pt x="181" y="86"/>
                </a:lnTo>
                <a:lnTo>
                  <a:pt x="181" y="84"/>
                </a:lnTo>
                <a:lnTo>
                  <a:pt x="181" y="81"/>
                </a:lnTo>
                <a:lnTo>
                  <a:pt x="181" y="80"/>
                </a:lnTo>
                <a:lnTo>
                  <a:pt x="181" y="78"/>
                </a:lnTo>
                <a:lnTo>
                  <a:pt x="174" y="73"/>
                </a:lnTo>
                <a:lnTo>
                  <a:pt x="173" y="71"/>
                </a:lnTo>
                <a:lnTo>
                  <a:pt x="169" y="70"/>
                </a:lnTo>
                <a:lnTo>
                  <a:pt x="169" y="67"/>
                </a:lnTo>
                <a:lnTo>
                  <a:pt x="167" y="66"/>
                </a:lnTo>
                <a:lnTo>
                  <a:pt x="167" y="64"/>
                </a:lnTo>
                <a:lnTo>
                  <a:pt x="165" y="63"/>
                </a:lnTo>
                <a:lnTo>
                  <a:pt x="165" y="60"/>
                </a:lnTo>
              </a:path>
            </a:pathLst>
          </a:custGeom>
          <a:pattFill prst="pct25">
            <a:fgClr>
              <a:srgbClr val="000000"/>
            </a:fgClr>
            <a:bgClr>
              <a:srgbClr val="CCCCCC"/>
            </a:bgClr>
          </a:pattFill>
          <a:ln w="9525" cap="rnd">
            <a:noFill/>
            <a:round/>
            <a:headEnd/>
            <a:tailEnd/>
          </a:ln>
        </p:spPr>
        <p:txBody>
          <a:bodyPr/>
          <a:lstStyle/>
          <a:p>
            <a:endParaRPr lang="en-US"/>
          </a:p>
        </p:txBody>
      </p:sp>
      <p:sp>
        <p:nvSpPr>
          <p:cNvPr id="1086" name="Freeform 79" descr="25%"/>
          <p:cNvSpPr>
            <a:spLocks/>
          </p:cNvSpPr>
          <p:nvPr/>
        </p:nvSpPr>
        <p:spPr bwMode="auto">
          <a:xfrm>
            <a:off x="1370013" y="1685925"/>
            <a:ext cx="23812" cy="269875"/>
          </a:xfrm>
          <a:custGeom>
            <a:avLst/>
            <a:gdLst>
              <a:gd name="T0" fmla="*/ 0 w 17"/>
              <a:gd name="T1" fmla="*/ 197 h 198"/>
              <a:gd name="T2" fmla="*/ 0 w 17"/>
              <a:gd name="T3" fmla="*/ 0 h 198"/>
              <a:gd name="T4" fmla="*/ 16 w 17"/>
              <a:gd name="T5" fmla="*/ 0 h 198"/>
              <a:gd name="T6" fmla="*/ 16 w 17"/>
              <a:gd name="T7" fmla="*/ 197 h 198"/>
              <a:gd name="T8" fmla="*/ 0 w 17"/>
              <a:gd name="T9" fmla="*/ 197 h 198"/>
              <a:gd name="T10" fmla="*/ 0 60000 65536"/>
              <a:gd name="T11" fmla="*/ 0 60000 65536"/>
              <a:gd name="T12" fmla="*/ 0 60000 65536"/>
              <a:gd name="T13" fmla="*/ 0 60000 65536"/>
              <a:gd name="T14" fmla="*/ 0 60000 65536"/>
              <a:gd name="T15" fmla="*/ 0 w 17"/>
              <a:gd name="T16" fmla="*/ 0 h 198"/>
              <a:gd name="T17" fmla="*/ 17 w 17"/>
              <a:gd name="T18" fmla="*/ 198 h 198"/>
            </a:gdLst>
            <a:ahLst/>
            <a:cxnLst>
              <a:cxn ang="T10">
                <a:pos x="T0" y="T1"/>
              </a:cxn>
              <a:cxn ang="T11">
                <a:pos x="T2" y="T3"/>
              </a:cxn>
              <a:cxn ang="T12">
                <a:pos x="T4" y="T5"/>
              </a:cxn>
              <a:cxn ang="T13">
                <a:pos x="T6" y="T7"/>
              </a:cxn>
              <a:cxn ang="T14">
                <a:pos x="T8" y="T9"/>
              </a:cxn>
            </a:cxnLst>
            <a:rect l="T15" t="T16" r="T17" b="T18"/>
            <a:pathLst>
              <a:path w="17" h="198">
                <a:moveTo>
                  <a:pt x="0" y="197"/>
                </a:moveTo>
                <a:lnTo>
                  <a:pt x="0" y="0"/>
                </a:lnTo>
                <a:lnTo>
                  <a:pt x="16" y="0"/>
                </a:lnTo>
                <a:lnTo>
                  <a:pt x="16" y="197"/>
                </a:lnTo>
                <a:lnTo>
                  <a:pt x="0" y="197"/>
                </a:lnTo>
              </a:path>
            </a:pathLst>
          </a:custGeom>
          <a:pattFill prst="pct25">
            <a:fgClr>
              <a:srgbClr val="000000"/>
            </a:fgClr>
            <a:bgClr>
              <a:srgbClr val="CCCCCC"/>
            </a:bgClr>
          </a:pattFill>
          <a:ln w="9525" cap="rnd">
            <a:noFill/>
            <a:round/>
            <a:headEnd/>
            <a:tailEnd/>
          </a:ln>
        </p:spPr>
        <p:txBody>
          <a:bodyPr/>
          <a:lstStyle/>
          <a:p>
            <a:endParaRPr lang="en-US"/>
          </a:p>
        </p:txBody>
      </p:sp>
      <p:sp>
        <p:nvSpPr>
          <p:cNvPr id="1087" name="Freeform 80" descr="25%"/>
          <p:cNvSpPr>
            <a:spLocks/>
          </p:cNvSpPr>
          <p:nvPr/>
        </p:nvSpPr>
        <p:spPr bwMode="auto">
          <a:xfrm>
            <a:off x="1352550" y="1701800"/>
            <a:ext cx="22225" cy="254000"/>
          </a:xfrm>
          <a:custGeom>
            <a:avLst/>
            <a:gdLst>
              <a:gd name="T0" fmla="*/ 0 w 17"/>
              <a:gd name="T1" fmla="*/ 185 h 186"/>
              <a:gd name="T2" fmla="*/ 0 w 17"/>
              <a:gd name="T3" fmla="*/ 0 h 186"/>
              <a:gd name="T4" fmla="*/ 16 w 17"/>
              <a:gd name="T5" fmla="*/ 0 h 186"/>
              <a:gd name="T6" fmla="*/ 16 w 17"/>
              <a:gd name="T7" fmla="*/ 185 h 186"/>
              <a:gd name="T8" fmla="*/ 0 w 17"/>
              <a:gd name="T9" fmla="*/ 185 h 186"/>
              <a:gd name="T10" fmla="*/ 0 60000 65536"/>
              <a:gd name="T11" fmla="*/ 0 60000 65536"/>
              <a:gd name="T12" fmla="*/ 0 60000 65536"/>
              <a:gd name="T13" fmla="*/ 0 60000 65536"/>
              <a:gd name="T14" fmla="*/ 0 60000 65536"/>
              <a:gd name="T15" fmla="*/ 0 w 17"/>
              <a:gd name="T16" fmla="*/ 0 h 186"/>
              <a:gd name="T17" fmla="*/ 17 w 17"/>
              <a:gd name="T18" fmla="*/ 186 h 186"/>
            </a:gdLst>
            <a:ahLst/>
            <a:cxnLst>
              <a:cxn ang="T10">
                <a:pos x="T0" y="T1"/>
              </a:cxn>
              <a:cxn ang="T11">
                <a:pos x="T2" y="T3"/>
              </a:cxn>
              <a:cxn ang="T12">
                <a:pos x="T4" y="T5"/>
              </a:cxn>
              <a:cxn ang="T13">
                <a:pos x="T6" y="T7"/>
              </a:cxn>
              <a:cxn ang="T14">
                <a:pos x="T8" y="T9"/>
              </a:cxn>
            </a:cxnLst>
            <a:rect l="T15" t="T16" r="T17" b="T18"/>
            <a:pathLst>
              <a:path w="17" h="186">
                <a:moveTo>
                  <a:pt x="0" y="185"/>
                </a:moveTo>
                <a:lnTo>
                  <a:pt x="0" y="0"/>
                </a:lnTo>
                <a:lnTo>
                  <a:pt x="16" y="0"/>
                </a:lnTo>
                <a:lnTo>
                  <a:pt x="16" y="185"/>
                </a:lnTo>
                <a:lnTo>
                  <a:pt x="0" y="185"/>
                </a:lnTo>
              </a:path>
            </a:pathLst>
          </a:custGeom>
          <a:pattFill prst="pct25">
            <a:fgClr>
              <a:srgbClr val="000000"/>
            </a:fgClr>
            <a:bgClr>
              <a:srgbClr val="CCCCCC"/>
            </a:bgClr>
          </a:pattFill>
          <a:ln w="9525" cap="rnd">
            <a:noFill/>
            <a:round/>
            <a:headEnd/>
            <a:tailEnd/>
          </a:ln>
        </p:spPr>
        <p:txBody>
          <a:bodyPr/>
          <a:lstStyle/>
          <a:p>
            <a:endParaRPr lang="en-US"/>
          </a:p>
        </p:txBody>
      </p:sp>
      <p:sp>
        <p:nvSpPr>
          <p:cNvPr id="1088" name="Freeform 81" descr="25%"/>
          <p:cNvSpPr>
            <a:spLocks/>
          </p:cNvSpPr>
          <p:nvPr/>
        </p:nvSpPr>
        <p:spPr bwMode="auto">
          <a:xfrm>
            <a:off x="1331913" y="1703388"/>
            <a:ext cx="23812" cy="252412"/>
          </a:xfrm>
          <a:custGeom>
            <a:avLst/>
            <a:gdLst>
              <a:gd name="T0" fmla="*/ 0 w 17"/>
              <a:gd name="T1" fmla="*/ 185 h 186"/>
              <a:gd name="T2" fmla="*/ 0 w 17"/>
              <a:gd name="T3" fmla="*/ 0 h 186"/>
              <a:gd name="T4" fmla="*/ 16 w 17"/>
              <a:gd name="T5" fmla="*/ 0 h 186"/>
              <a:gd name="T6" fmla="*/ 16 w 17"/>
              <a:gd name="T7" fmla="*/ 185 h 186"/>
              <a:gd name="T8" fmla="*/ 0 w 17"/>
              <a:gd name="T9" fmla="*/ 185 h 186"/>
              <a:gd name="T10" fmla="*/ 0 60000 65536"/>
              <a:gd name="T11" fmla="*/ 0 60000 65536"/>
              <a:gd name="T12" fmla="*/ 0 60000 65536"/>
              <a:gd name="T13" fmla="*/ 0 60000 65536"/>
              <a:gd name="T14" fmla="*/ 0 60000 65536"/>
              <a:gd name="T15" fmla="*/ 0 w 17"/>
              <a:gd name="T16" fmla="*/ 0 h 186"/>
              <a:gd name="T17" fmla="*/ 17 w 17"/>
              <a:gd name="T18" fmla="*/ 186 h 186"/>
            </a:gdLst>
            <a:ahLst/>
            <a:cxnLst>
              <a:cxn ang="T10">
                <a:pos x="T0" y="T1"/>
              </a:cxn>
              <a:cxn ang="T11">
                <a:pos x="T2" y="T3"/>
              </a:cxn>
              <a:cxn ang="T12">
                <a:pos x="T4" y="T5"/>
              </a:cxn>
              <a:cxn ang="T13">
                <a:pos x="T6" y="T7"/>
              </a:cxn>
              <a:cxn ang="T14">
                <a:pos x="T8" y="T9"/>
              </a:cxn>
            </a:cxnLst>
            <a:rect l="T15" t="T16" r="T17" b="T18"/>
            <a:pathLst>
              <a:path w="17" h="186">
                <a:moveTo>
                  <a:pt x="0" y="185"/>
                </a:moveTo>
                <a:lnTo>
                  <a:pt x="0" y="0"/>
                </a:lnTo>
                <a:lnTo>
                  <a:pt x="16" y="0"/>
                </a:lnTo>
                <a:lnTo>
                  <a:pt x="16" y="185"/>
                </a:lnTo>
                <a:lnTo>
                  <a:pt x="0" y="185"/>
                </a:lnTo>
              </a:path>
            </a:pathLst>
          </a:custGeom>
          <a:pattFill prst="pct25">
            <a:fgClr>
              <a:srgbClr val="000000"/>
            </a:fgClr>
            <a:bgClr>
              <a:srgbClr val="CCCCCC"/>
            </a:bgClr>
          </a:pattFill>
          <a:ln w="9525" cap="rnd">
            <a:noFill/>
            <a:round/>
            <a:headEnd/>
            <a:tailEnd/>
          </a:ln>
        </p:spPr>
        <p:txBody>
          <a:bodyPr/>
          <a:lstStyle/>
          <a:p>
            <a:endParaRPr lang="en-US"/>
          </a:p>
        </p:txBody>
      </p:sp>
      <p:sp>
        <p:nvSpPr>
          <p:cNvPr id="1089" name="Freeform 82" descr="25%"/>
          <p:cNvSpPr>
            <a:spLocks/>
          </p:cNvSpPr>
          <p:nvPr/>
        </p:nvSpPr>
        <p:spPr bwMode="auto">
          <a:xfrm>
            <a:off x="1312863" y="1703388"/>
            <a:ext cx="23812" cy="269875"/>
          </a:xfrm>
          <a:custGeom>
            <a:avLst/>
            <a:gdLst>
              <a:gd name="T0" fmla="*/ 0 w 17"/>
              <a:gd name="T1" fmla="*/ 198 h 199"/>
              <a:gd name="T2" fmla="*/ 0 w 17"/>
              <a:gd name="T3" fmla="*/ 0 h 199"/>
              <a:gd name="T4" fmla="*/ 16 w 17"/>
              <a:gd name="T5" fmla="*/ 0 h 199"/>
              <a:gd name="T6" fmla="*/ 16 w 17"/>
              <a:gd name="T7" fmla="*/ 198 h 199"/>
              <a:gd name="T8" fmla="*/ 0 w 17"/>
              <a:gd name="T9" fmla="*/ 198 h 199"/>
              <a:gd name="T10" fmla="*/ 0 60000 65536"/>
              <a:gd name="T11" fmla="*/ 0 60000 65536"/>
              <a:gd name="T12" fmla="*/ 0 60000 65536"/>
              <a:gd name="T13" fmla="*/ 0 60000 65536"/>
              <a:gd name="T14" fmla="*/ 0 60000 65536"/>
              <a:gd name="T15" fmla="*/ 0 w 17"/>
              <a:gd name="T16" fmla="*/ 0 h 199"/>
              <a:gd name="T17" fmla="*/ 17 w 17"/>
              <a:gd name="T18" fmla="*/ 199 h 199"/>
            </a:gdLst>
            <a:ahLst/>
            <a:cxnLst>
              <a:cxn ang="T10">
                <a:pos x="T0" y="T1"/>
              </a:cxn>
              <a:cxn ang="T11">
                <a:pos x="T2" y="T3"/>
              </a:cxn>
              <a:cxn ang="T12">
                <a:pos x="T4" y="T5"/>
              </a:cxn>
              <a:cxn ang="T13">
                <a:pos x="T6" y="T7"/>
              </a:cxn>
              <a:cxn ang="T14">
                <a:pos x="T8" y="T9"/>
              </a:cxn>
            </a:cxnLst>
            <a:rect l="T15" t="T16" r="T17" b="T18"/>
            <a:pathLst>
              <a:path w="17" h="199">
                <a:moveTo>
                  <a:pt x="0" y="198"/>
                </a:moveTo>
                <a:lnTo>
                  <a:pt x="0" y="0"/>
                </a:lnTo>
                <a:lnTo>
                  <a:pt x="16" y="0"/>
                </a:lnTo>
                <a:lnTo>
                  <a:pt x="16" y="198"/>
                </a:lnTo>
                <a:lnTo>
                  <a:pt x="0" y="198"/>
                </a:lnTo>
              </a:path>
            </a:pathLst>
          </a:custGeom>
          <a:pattFill prst="pct25">
            <a:fgClr>
              <a:srgbClr val="000000"/>
            </a:fgClr>
            <a:bgClr>
              <a:srgbClr val="CCCCCC"/>
            </a:bgClr>
          </a:pattFill>
          <a:ln w="9525" cap="rnd">
            <a:noFill/>
            <a:round/>
            <a:headEnd/>
            <a:tailEnd/>
          </a:ln>
        </p:spPr>
        <p:txBody>
          <a:bodyPr/>
          <a:lstStyle/>
          <a:p>
            <a:endParaRPr lang="en-US"/>
          </a:p>
        </p:txBody>
      </p:sp>
      <p:sp>
        <p:nvSpPr>
          <p:cNvPr id="1090" name="Freeform 83" descr="25%"/>
          <p:cNvSpPr>
            <a:spLocks/>
          </p:cNvSpPr>
          <p:nvPr/>
        </p:nvSpPr>
        <p:spPr bwMode="auto">
          <a:xfrm>
            <a:off x="1295400" y="1717675"/>
            <a:ext cx="22225" cy="241300"/>
          </a:xfrm>
          <a:custGeom>
            <a:avLst/>
            <a:gdLst>
              <a:gd name="T0" fmla="*/ 0 w 17"/>
              <a:gd name="T1" fmla="*/ 176 h 177"/>
              <a:gd name="T2" fmla="*/ 0 w 17"/>
              <a:gd name="T3" fmla="*/ 0 h 177"/>
              <a:gd name="T4" fmla="*/ 16 w 17"/>
              <a:gd name="T5" fmla="*/ 0 h 177"/>
              <a:gd name="T6" fmla="*/ 16 w 17"/>
              <a:gd name="T7" fmla="*/ 176 h 177"/>
              <a:gd name="T8" fmla="*/ 0 w 17"/>
              <a:gd name="T9" fmla="*/ 176 h 177"/>
              <a:gd name="T10" fmla="*/ 0 60000 65536"/>
              <a:gd name="T11" fmla="*/ 0 60000 65536"/>
              <a:gd name="T12" fmla="*/ 0 60000 65536"/>
              <a:gd name="T13" fmla="*/ 0 60000 65536"/>
              <a:gd name="T14" fmla="*/ 0 60000 65536"/>
              <a:gd name="T15" fmla="*/ 0 w 17"/>
              <a:gd name="T16" fmla="*/ 0 h 177"/>
              <a:gd name="T17" fmla="*/ 17 w 17"/>
              <a:gd name="T18" fmla="*/ 177 h 177"/>
            </a:gdLst>
            <a:ahLst/>
            <a:cxnLst>
              <a:cxn ang="T10">
                <a:pos x="T0" y="T1"/>
              </a:cxn>
              <a:cxn ang="T11">
                <a:pos x="T2" y="T3"/>
              </a:cxn>
              <a:cxn ang="T12">
                <a:pos x="T4" y="T5"/>
              </a:cxn>
              <a:cxn ang="T13">
                <a:pos x="T6" y="T7"/>
              </a:cxn>
              <a:cxn ang="T14">
                <a:pos x="T8" y="T9"/>
              </a:cxn>
            </a:cxnLst>
            <a:rect l="T15" t="T16" r="T17" b="T18"/>
            <a:pathLst>
              <a:path w="17" h="177">
                <a:moveTo>
                  <a:pt x="0" y="176"/>
                </a:moveTo>
                <a:lnTo>
                  <a:pt x="0" y="0"/>
                </a:lnTo>
                <a:lnTo>
                  <a:pt x="16" y="0"/>
                </a:lnTo>
                <a:lnTo>
                  <a:pt x="16" y="176"/>
                </a:lnTo>
                <a:lnTo>
                  <a:pt x="0" y="176"/>
                </a:lnTo>
              </a:path>
            </a:pathLst>
          </a:custGeom>
          <a:pattFill prst="pct25">
            <a:fgClr>
              <a:srgbClr val="000000"/>
            </a:fgClr>
            <a:bgClr>
              <a:srgbClr val="CCCCCC"/>
            </a:bgClr>
          </a:pattFill>
          <a:ln w="9525" cap="rnd">
            <a:noFill/>
            <a:round/>
            <a:headEnd/>
            <a:tailEnd/>
          </a:ln>
        </p:spPr>
        <p:txBody>
          <a:bodyPr/>
          <a:lstStyle/>
          <a:p>
            <a:endParaRPr lang="en-US"/>
          </a:p>
        </p:txBody>
      </p:sp>
      <p:sp>
        <p:nvSpPr>
          <p:cNvPr id="1091" name="Freeform 84" descr="25%"/>
          <p:cNvSpPr>
            <a:spLocks/>
          </p:cNvSpPr>
          <p:nvPr/>
        </p:nvSpPr>
        <p:spPr bwMode="auto">
          <a:xfrm>
            <a:off x="1273175" y="1722438"/>
            <a:ext cx="23813" cy="255587"/>
          </a:xfrm>
          <a:custGeom>
            <a:avLst/>
            <a:gdLst>
              <a:gd name="T0" fmla="*/ 0 w 17"/>
              <a:gd name="T1" fmla="*/ 186 h 187"/>
              <a:gd name="T2" fmla="*/ 0 w 17"/>
              <a:gd name="T3" fmla="*/ 0 h 187"/>
              <a:gd name="T4" fmla="*/ 16 w 17"/>
              <a:gd name="T5" fmla="*/ 0 h 187"/>
              <a:gd name="T6" fmla="*/ 16 w 17"/>
              <a:gd name="T7" fmla="*/ 186 h 187"/>
              <a:gd name="T8" fmla="*/ 0 w 17"/>
              <a:gd name="T9" fmla="*/ 186 h 187"/>
              <a:gd name="T10" fmla="*/ 0 60000 65536"/>
              <a:gd name="T11" fmla="*/ 0 60000 65536"/>
              <a:gd name="T12" fmla="*/ 0 60000 65536"/>
              <a:gd name="T13" fmla="*/ 0 60000 65536"/>
              <a:gd name="T14" fmla="*/ 0 60000 65536"/>
              <a:gd name="T15" fmla="*/ 0 w 17"/>
              <a:gd name="T16" fmla="*/ 0 h 187"/>
              <a:gd name="T17" fmla="*/ 17 w 17"/>
              <a:gd name="T18" fmla="*/ 187 h 187"/>
            </a:gdLst>
            <a:ahLst/>
            <a:cxnLst>
              <a:cxn ang="T10">
                <a:pos x="T0" y="T1"/>
              </a:cxn>
              <a:cxn ang="T11">
                <a:pos x="T2" y="T3"/>
              </a:cxn>
              <a:cxn ang="T12">
                <a:pos x="T4" y="T5"/>
              </a:cxn>
              <a:cxn ang="T13">
                <a:pos x="T6" y="T7"/>
              </a:cxn>
              <a:cxn ang="T14">
                <a:pos x="T8" y="T9"/>
              </a:cxn>
            </a:cxnLst>
            <a:rect l="T15" t="T16" r="T17" b="T18"/>
            <a:pathLst>
              <a:path w="17" h="187">
                <a:moveTo>
                  <a:pt x="0" y="186"/>
                </a:moveTo>
                <a:lnTo>
                  <a:pt x="0" y="0"/>
                </a:lnTo>
                <a:lnTo>
                  <a:pt x="16" y="0"/>
                </a:lnTo>
                <a:lnTo>
                  <a:pt x="16" y="186"/>
                </a:lnTo>
                <a:lnTo>
                  <a:pt x="0" y="186"/>
                </a:lnTo>
              </a:path>
            </a:pathLst>
          </a:custGeom>
          <a:pattFill prst="pct25">
            <a:fgClr>
              <a:srgbClr val="000000"/>
            </a:fgClr>
            <a:bgClr>
              <a:srgbClr val="CCCCCC"/>
            </a:bgClr>
          </a:pattFill>
          <a:ln w="9525" cap="rnd">
            <a:noFill/>
            <a:round/>
            <a:headEnd/>
            <a:tailEnd/>
          </a:ln>
        </p:spPr>
        <p:txBody>
          <a:bodyPr/>
          <a:lstStyle/>
          <a:p>
            <a:endParaRPr lang="en-US"/>
          </a:p>
        </p:txBody>
      </p:sp>
      <p:sp>
        <p:nvSpPr>
          <p:cNvPr id="1092" name="Freeform 85" descr="25%"/>
          <p:cNvSpPr>
            <a:spLocks/>
          </p:cNvSpPr>
          <p:nvPr/>
        </p:nvSpPr>
        <p:spPr bwMode="auto">
          <a:xfrm>
            <a:off x="1257300" y="1722438"/>
            <a:ext cx="22225" cy="255587"/>
          </a:xfrm>
          <a:custGeom>
            <a:avLst/>
            <a:gdLst>
              <a:gd name="T0" fmla="*/ 0 w 17"/>
              <a:gd name="T1" fmla="*/ 186 h 187"/>
              <a:gd name="T2" fmla="*/ 0 w 17"/>
              <a:gd name="T3" fmla="*/ 0 h 187"/>
              <a:gd name="T4" fmla="*/ 16 w 17"/>
              <a:gd name="T5" fmla="*/ 0 h 187"/>
              <a:gd name="T6" fmla="*/ 16 w 17"/>
              <a:gd name="T7" fmla="*/ 186 h 187"/>
              <a:gd name="T8" fmla="*/ 0 w 17"/>
              <a:gd name="T9" fmla="*/ 186 h 187"/>
              <a:gd name="T10" fmla="*/ 0 60000 65536"/>
              <a:gd name="T11" fmla="*/ 0 60000 65536"/>
              <a:gd name="T12" fmla="*/ 0 60000 65536"/>
              <a:gd name="T13" fmla="*/ 0 60000 65536"/>
              <a:gd name="T14" fmla="*/ 0 60000 65536"/>
              <a:gd name="T15" fmla="*/ 0 w 17"/>
              <a:gd name="T16" fmla="*/ 0 h 187"/>
              <a:gd name="T17" fmla="*/ 17 w 17"/>
              <a:gd name="T18" fmla="*/ 187 h 187"/>
            </a:gdLst>
            <a:ahLst/>
            <a:cxnLst>
              <a:cxn ang="T10">
                <a:pos x="T0" y="T1"/>
              </a:cxn>
              <a:cxn ang="T11">
                <a:pos x="T2" y="T3"/>
              </a:cxn>
              <a:cxn ang="T12">
                <a:pos x="T4" y="T5"/>
              </a:cxn>
              <a:cxn ang="T13">
                <a:pos x="T6" y="T7"/>
              </a:cxn>
              <a:cxn ang="T14">
                <a:pos x="T8" y="T9"/>
              </a:cxn>
            </a:cxnLst>
            <a:rect l="T15" t="T16" r="T17" b="T18"/>
            <a:pathLst>
              <a:path w="17" h="187">
                <a:moveTo>
                  <a:pt x="0" y="186"/>
                </a:moveTo>
                <a:lnTo>
                  <a:pt x="0" y="0"/>
                </a:lnTo>
                <a:lnTo>
                  <a:pt x="16" y="0"/>
                </a:lnTo>
                <a:lnTo>
                  <a:pt x="16" y="186"/>
                </a:lnTo>
                <a:lnTo>
                  <a:pt x="0" y="186"/>
                </a:lnTo>
              </a:path>
            </a:pathLst>
          </a:custGeom>
          <a:pattFill prst="pct25">
            <a:fgClr>
              <a:srgbClr val="000000"/>
            </a:fgClr>
            <a:bgClr>
              <a:srgbClr val="CCCCCC"/>
            </a:bgClr>
          </a:pattFill>
          <a:ln w="9525" cap="rnd">
            <a:noFill/>
            <a:round/>
            <a:headEnd/>
            <a:tailEnd/>
          </a:ln>
        </p:spPr>
        <p:txBody>
          <a:bodyPr/>
          <a:lstStyle/>
          <a:p>
            <a:endParaRPr lang="en-US"/>
          </a:p>
        </p:txBody>
      </p:sp>
      <p:sp>
        <p:nvSpPr>
          <p:cNvPr id="1093" name="Freeform 86" descr="25%"/>
          <p:cNvSpPr>
            <a:spLocks/>
          </p:cNvSpPr>
          <p:nvPr/>
        </p:nvSpPr>
        <p:spPr bwMode="auto">
          <a:xfrm>
            <a:off x="1235075" y="1738313"/>
            <a:ext cx="23813" cy="234950"/>
          </a:xfrm>
          <a:custGeom>
            <a:avLst/>
            <a:gdLst>
              <a:gd name="T0" fmla="*/ 0 w 17"/>
              <a:gd name="T1" fmla="*/ 172 h 173"/>
              <a:gd name="T2" fmla="*/ 0 w 17"/>
              <a:gd name="T3" fmla="*/ 0 h 173"/>
              <a:gd name="T4" fmla="*/ 16 w 17"/>
              <a:gd name="T5" fmla="*/ 0 h 173"/>
              <a:gd name="T6" fmla="*/ 16 w 17"/>
              <a:gd name="T7" fmla="*/ 172 h 173"/>
              <a:gd name="T8" fmla="*/ 0 w 17"/>
              <a:gd name="T9" fmla="*/ 172 h 173"/>
              <a:gd name="T10" fmla="*/ 0 60000 65536"/>
              <a:gd name="T11" fmla="*/ 0 60000 65536"/>
              <a:gd name="T12" fmla="*/ 0 60000 65536"/>
              <a:gd name="T13" fmla="*/ 0 60000 65536"/>
              <a:gd name="T14" fmla="*/ 0 60000 65536"/>
              <a:gd name="T15" fmla="*/ 0 w 17"/>
              <a:gd name="T16" fmla="*/ 0 h 173"/>
              <a:gd name="T17" fmla="*/ 17 w 17"/>
              <a:gd name="T18" fmla="*/ 173 h 173"/>
            </a:gdLst>
            <a:ahLst/>
            <a:cxnLst>
              <a:cxn ang="T10">
                <a:pos x="T0" y="T1"/>
              </a:cxn>
              <a:cxn ang="T11">
                <a:pos x="T2" y="T3"/>
              </a:cxn>
              <a:cxn ang="T12">
                <a:pos x="T4" y="T5"/>
              </a:cxn>
              <a:cxn ang="T13">
                <a:pos x="T6" y="T7"/>
              </a:cxn>
              <a:cxn ang="T14">
                <a:pos x="T8" y="T9"/>
              </a:cxn>
            </a:cxnLst>
            <a:rect l="T15" t="T16" r="T17" b="T18"/>
            <a:pathLst>
              <a:path w="17" h="173">
                <a:moveTo>
                  <a:pt x="0" y="172"/>
                </a:moveTo>
                <a:lnTo>
                  <a:pt x="0" y="0"/>
                </a:lnTo>
                <a:lnTo>
                  <a:pt x="16" y="0"/>
                </a:lnTo>
                <a:lnTo>
                  <a:pt x="16" y="172"/>
                </a:lnTo>
                <a:lnTo>
                  <a:pt x="0" y="172"/>
                </a:lnTo>
              </a:path>
            </a:pathLst>
          </a:custGeom>
          <a:pattFill prst="pct25">
            <a:fgClr>
              <a:srgbClr val="000000"/>
            </a:fgClr>
            <a:bgClr>
              <a:srgbClr val="CCCCCC"/>
            </a:bgClr>
          </a:pattFill>
          <a:ln w="9525" cap="rnd">
            <a:noFill/>
            <a:round/>
            <a:headEnd/>
            <a:tailEnd/>
          </a:ln>
        </p:spPr>
        <p:txBody>
          <a:bodyPr/>
          <a:lstStyle/>
          <a:p>
            <a:endParaRPr lang="en-US"/>
          </a:p>
        </p:txBody>
      </p:sp>
      <p:sp>
        <p:nvSpPr>
          <p:cNvPr id="1094" name="Freeform 87" descr="25%"/>
          <p:cNvSpPr>
            <a:spLocks/>
          </p:cNvSpPr>
          <p:nvPr/>
        </p:nvSpPr>
        <p:spPr bwMode="auto">
          <a:xfrm>
            <a:off x="1217613" y="1739900"/>
            <a:ext cx="22225" cy="227013"/>
          </a:xfrm>
          <a:custGeom>
            <a:avLst/>
            <a:gdLst>
              <a:gd name="T0" fmla="*/ 0 w 17"/>
              <a:gd name="T1" fmla="*/ 167 h 168"/>
              <a:gd name="T2" fmla="*/ 0 w 17"/>
              <a:gd name="T3" fmla="*/ 0 h 168"/>
              <a:gd name="T4" fmla="*/ 16 w 17"/>
              <a:gd name="T5" fmla="*/ 0 h 168"/>
              <a:gd name="T6" fmla="*/ 16 w 17"/>
              <a:gd name="T7" fmla="*/ 167 h 168"/>
              <a:gd name="T8" fmla="*/ 0 w 17"/>
              <a:gd name="T9" fmla="*/ 167 h 168"/>
              <a:gd name="T10" fmla="*/ 0 60000 65536"/>
              <a:gd name="T11" fmla="*/ 0 60000 65536"/>
              <a:gd name="T12" fmla="*/ 0 60000 65536"/>
              <a:gd name="T13" fmla="*/ 0 60000 65536"/>
              <a:gd name="T14" fmla="*/ 0 60000 65536"/>
              <a:gd name="T15" fmla="*/ 0 w 17"/>
              <a:gd name="T16" fmla="*/ 0 h 168"/>
              <a:gd name="T17" fmla="*/ 17 w 17"/>
              <a:gd name="T18" fmla="*/ 168 h 168"/>
            </a:gdLst>
            <a:ahLst/>
            <a:cxnLst>
              <a:cxn ang="T10">
                <a:pos x="T0" y="T1"/>
              </a:cxn>
              <a:cxn ang="T11">
                <a:pos x="T2" y="T3"/>
              </a:cxn>
              <a:cxn ang="T12">
                <a:pos x="T4" y="T5"/>
              </a:cxn>
              <a:cxn ang="T13">
                <a:pos x="T6" y="T7"/>
              </a:cxn>
              <a:cxn ang="T14">
                <a:pos x="T8" y="T9"/>
              </a:cxn>
            </a:cxnLst>
            <a:rect l="T15" t="T16" r="T17" b="T18"/>
            <a:pathLst>
              <a:path w="17" h="168">
                <a:moveTo>
                  <a:pt x="0" y="167"/>
                </a:moveTo>
                <a:lnTo>
                  <a:pt x="0" y="0"/>
                </a:lnTo>
                <a:lnTo>
                  <a:pt x="16" y="0"/>
                </a:lnTo>
                <a:lnTo>
                  <a:pt x="16" y="167"/>
                </a:lnTo>
                <a:lnTo>
                  <a:pt x="0" y="167"/>
                </a:lnTo>
              </a:path>
            </a:pathLst>
          </a:custGeom>
          <a:pattFill prst="pct25">
            <a:fgClr>
              <a:srgbClr val="000000"/>
            </a:fgClr>
            <a:bgClr>
              <a:srgbClr val="CCCCCC"/>
            </a:bgClr>
          </a:pattFill>
          <a:ln w="9525" cap="rnd">
            <a:noFill/>
            <a:round/>
            <a:headEnd/>
            <a:tailEnd/>
          </a:ln>
        </p:spPr>
        <p:txBody>
          <a:bodyPr/>
          <a:lstStyle/>
          <a:p>
            <a:endParaRPr lang="en-US"/>
          </a:p>
        </p:txBody>
      </p:sp>
      <p:sp>
        <p:nvSpPr>
          <p:cNvPr id="1095" name="Freeform 88" descr="25%"/>
          <p:cNvSpPr>
            <a:spLocks/>
          </p:cNvSpPr>
          <p:nvPr/>
        </p:nvSpPr>
        <p:spPr bwMode="auto">
          <a:xfrm>
            <a:off x="1198563" y="1741488"/>
            <a:ext cx="22225" cy="231775"/>
          </a:xfrm>
          <a:custGeom>
            <a:avLst/>
            <a:gdLst>
              <a:gd name="T0" fmla="*/ 0 w 17"/>
              <a:gd name="T1" fmla="*/ 170 h 171"/>
              <a:gd name="T2" fmla="*/ 0 w 17"/>
              <a:gd name="T3" fmla="*/ 0 h 171"/>
              <a:gd name="T4" fmla="*/ 16 w 17"/>
              <a:gd name="T5" fmla="*/ 0 h 171"/>
              <a:gd name="T6" fmla="*/ 16 w 17"/>
              <a:gd name="T7" fmla="*/ 170 h 171"/>
              <a:gd name="T8" fmla="*/ 0 w 17"/>
              <a:gd name="T9" fmla="*/ 170 h 171"/>
              <a:gd name="T10" fmla="*/ 0 60000 65536"/>
              <a:gd name="T11" fmla="*/ 0 60000 65536"/>
              <a:gd name="T12" fmla="*/ 0 60000 65536"/>
              <a:gd name="T13" fmla="*/ 0 60000 65536"/>
              <a:gd name="T14" fmla="*/ 0 60000 65536"/>
              <a:gd name="T15" fmla="*/ 0 w 17"/>
              <a:gd name="T16" fmla="*/ 0 h 171"/>
              <a:gd name="T17" fmla="*/ 17 w 17"/>
              <a:gd name="T18" fmla="*/ 171 h 171"/>
            </a:gdLst>
            <a:ahLst/>
            <a:cxnLst>
              <a:cxn ang="T10">
                <a:pos x="T0" y="T1"/>
              </a:cxn>
              <a:cxn ang="T11">
                <a:pos x="T2" y="T3"/>
              </a:cxn>
              <a:cxn ang="T12">
                <a:pos x="T4" y="T5"/>
              </a:cxn>
              <a:cxn ang="T13">
                <a:pos x="T6" y="T7"/>
              </a:cxn>
              <a:cxn ang="T14">
                <a:pos x="T8" y="T9"/>
              </a:cxn>
            </a:cxnLst>
            <a:rect l="T15" t="T16" r="T17" b="T18"/>
            <a:pathLst>
              <a:path w="17" h="171">
                <a:moveTo>
                  <a:pt x="0" y="170"/>
                </a:moveTo>
                <a:lnTo>
                  <a:pt x="0" y="0"/>
                </a:lnTo>
                <a:lnTo>
                  <a:pt x="16" y="0"/>
                </a:lnTo>
                <a:lnTo>
                  <a:pt x="16" y="170"/>
                </a:lnTo>
                <a:lnTo>
                  <a:pt x="0" y="170"/>
                </a:lnTo>
              </a:path>
            </a:pathLst>
          </a:custGeom>
          <a:pattFill prst="pct25">
            <a:fgClr>
              <a:srgbClr val="000000"/>
            </a:fgClr>
            <a:bgClr>
              <a:srgbClr val="CCCCCC"/>
            </a:bgClr>
          </a:pattFill>
          <a:ln w="9525" cap="rnd">
            <a:noFill/>
            <a:round/>
            <a:headEnd/>
            <a:tailEnd/>
          </a:ln>
        </p:spPr>
        <p:txBody>
          <a:bodyPr/>
          <a:lstStyle/>
          <a:p>
            <a:endParaRPr lang="en-US"/>
          </a:p>
        </p:txBody>
      </p:sp>
      <p:sp>
        <p:nvSpPr>
          <p:cNvPr id="1096" name="Freeform 89" descr="25%"/>
          <p:cNvSpPr>
            <a:spLocks/>
          </p:cNvSpPr>
          <p:nvPr/>
        </p:nvSpPr>
        <p:spPr bwMode="auto">
          <a:xfrm>
            <a:off x="1182688" y="1754188"/>
            <a:ext cx="23812" cy="222250"/>
          </a:xfrm>
          <a:custGeom>
            <a:avLst/>
            <a:gdLst>
              <a:gd name="T0" fmla="*/ 0 w 17"/>
              <a:gd name="T1" fmla="*/ 162 h 163"/>
              <a:gd name="T2" fmla="*/ 0 w 17"/>
              <a:gd name="T3" fmla="*/ 0 h 163"/>
              <a:gd name="T4" fmla="*/ 16 w 17"/>
              <a:gd name="T5" fmla="*/ 0 h 163"/>
              <a:gd name="T6" fmla="*/ 16 w 17"/>
              <a:gd name="T7" fmla="*/ 162 h 163"/>
              <a:gd name="T8" fmla="*/ 0 w 17"/>
              <a:gd name="T9" fmla="*/ 162 h 163"/>
              <a:gd name="T10" fmla="*/ 0 60000 65536"/>
              <a:gd name="T11" fmla="*/ 0 60000 65536"/>
              <a:gd name="T12" fmla="*/ 0 60000 65536"/>
              <a:gd name="T13" fmla="*/ 0 60000 65536"/>
              <a:gd name="T14" fmla="*/ 0 60000 65536"/>
              <a:gd name="T15" fmla="*/ 0 w 17"/>
              <a:gd name="T16" fmla="*/ 0 h 163"/>
              <a:gd name="T17" fmla="*/ 17 w 17"/>
              <a:gd name="T18" fmla="*/ 163 h 163"/>
            </a:gdLst>
            <a:ahLst/>
            <a:cxnLst>
              <a:cxn ang="T10">
                <a:pos x="T0" y="T1"/>
              </a:cxn>
              <a:cxn ang="T11">
                <a:pos x="T2" y="T3"/>
              </a:cxn>
              <a:cxn ang="T12">
                <a:pos x="T4" y="T5"/>
              </a:cxn>
              <a:cxn ang="T13">
                <a:pos x="T6" y="T7"/>
              </a:cxn>
              <a:cxn ang="T14">
                <a:pos x="T8" y="T9"/>
              </a:cxn>
            </a:cxnLst>
            <a:rect l="T15" t="T16" r="T17" b="T18"/>
            <a:pathLst>
              <a:path w="17" h="163">
                <a:moveTo>
                  <a:pt x="0" y="162"/>
                </a:moveTo>
                <a:lnTo>
                  <a:pt x="0" y="0"/>
                </a:lnTo>
                <a:lnTo>
                  <a:pt x="16" y="0"/>
                </a:lnTo>
                <a:lnTo>
                  <a:pt x="16" y="162"/>
                </a:lnTo>
                <a:lnTo>
                  <a:pt x="0" y="162"/>
                </a:lnTo>
              </a:path>
            </a:pathLst>
          </a:custGeom>
          <a:pattFill prst="pct25">
            <a:fgClr>
              <a:srgbClr val="000000"/>
            </a:fgClr>
            <a:bgClr>
              <a:srgbClr val="CCCCCC"/>
            </a:bgClr>
          </a:pattFill>
          <a:ln w="9525" cap="rnd">
            <a:noFill/>
            <a:round/>
            <a:headEnd/>
            <a:tailEnd/>
          </a:ln>
        </p:spPr>
        <p:txBody>
          <a:bodyPr/>
          <a:lstStyle/>
          <a:p>
            <a:endParaRPr lang="en-US"/>
          </a:p>
        </p:txBody>
      </p:sp>
      <p:sp>
        <p:nvSpPr>
          <p:cNvPr id="1097" name="Freeform 90" descr="25%"/>
          <p:cNvSpPr>
            <a:spLocks/>
          </p:cNvSpPr>
          <p:nvPr/>
        </p:nvSpPr>
        <p:spPr bwMode="auto">
          <a:xfrm>
            <a:off x="1160463" y="1760538"/>
            <a:ext cx="23812" cy="219075"/>
          </a:xfrm>
          <a:custGeom>
            <a:avLst/>
            <a:gdLst>
              <a:gd name="T0" fmla="*/ 0 w 17"/>
              <a:gd name="T1" fmla="*/ 159 h 160"/>
              <a:gd name="T2" fmla="*/ 0 w 17"/>
              <a:gd name="T3" fmla="*/ 0 h 160"/>
              <a:gd name="T4" fmla="*/ 16 w 17"/>
              <a:gd name="T5" fmla="*/ 0 h 160"/>
              <a:gd name="T6" fmla="*/ 16 w 17"/>
              <a:gd name="T7" fmla="*/ 159 h 160"/>
              <a:gd name="T8" fmla="*/ 0 w 17"/>
              <a:gd name="T9" fmla="*/ 159 h 160"/>
              <a:gd name="T10" fmla="*/ 0 60000 65536"/>
              <a:gd name="T11" fmla="*/ 0 60000 65536"/>
              <a:gd name="T12" fmla="*/ 0 60000 65536"/>
              <a:gd name="T13" fmla="*/ 0 60000 65536"/>
              <a:gd name="T14" fmla="*/ 0 60000 65536"/>
              <a:gd name="T15" fmla="*/ 0 w 17"/>
              <a:gd name="T16" fmla="*/ 0 h 160"/>
              <a:gd name="T17" fmla="*/ 17 w 17"/>
              <a:gd name="T18" fmla="*/ 160 h 160"/>
            </a:gdLst>
            <a:ahLst/>
            <a:cxnLst>
              <a:cxn ang="T10">
                <a:pos x="T0" y="T1"/>
              </a:cxn>
              <a:cxn ang="T11">
                <a:pos x="T2" y="T3"/>
              </a:cxn>
              <a:cxn ang="T12">
                <a:pos x="T4" y="T5"/>
              </a:cxn>
              <a:cxn ang="T13">
                <a:pos x="T6" y="T7"/>
              </a:cxn>
              <a:cxn ang="T14">
                <a:pos x="T8" y="T9"/>
              </a:cxn>
            </a:cxnLst>
            <a:rect l="T15" t="T16" r="T17" b="T18"/>
            <a:pathLst>
              <a:path w="17" h="160">
                <a:moveTo>
                  <a:pt x="0" y="159"/>
                </a:moveTo>
                <a:lnTo>
                  <a:pt x="0" y="0"/>
                </a:lnTo>
                <a:lnTo>
                  <a:pt x="16" y="0"/>
                </a:lnTo>
                <a:lnTo>
                  <a:pt x="16" y="159"/>
                </a:lnTo>
                <a:lnTo>
                  <a:pt x="0" y="159"/>
                </a:lnTo>
              </a:path>
            </a:pathLst>
          </a:custGeom>
          <a:pattFill prst="pct25">
            <a:fgClr>
              <a:srgbClr val="000000"/>
            </a:fgClr>
            <a:bgClr>
              <a:srgbClr val="CCCCCC"/>
            </a:bgClr>
          </a:pattFill>
          <a:ln w="9525" cap="rnd">
            <a:noFill/>
            <a:round/>
            <a:headEnd/>
            <a:tailEnd/>
          </a:ln>
        </p:spPr>
        <p:txBody>
          <a:bodyPr/>
          <a:lstStyle/>
          <a:p>
            <a:endParaRPr lang="en-US"/>
          </a:p>
        </p:txBody>
      </p:sp>
      <p:sp>
        <p:nvSpPr>
          <p:cNvPr id="1098" name="Freeform 91" descr="25%"/>
          <p:cNvSpPr>
            <a:spLocks/>
          </p:cNvSpPr>
          <p:nvPr/>
        </p:nvSpPr>
        <p:spPr bwMode="auto">
          <a:xfrm>
            <a:off x="1144588" y="1765300"/>
            <a:ext cx="23812" cy="214313"/>
          </a:xfrm>
          <a:custGeom>
            <a:avLst/>
            <a:gdLst>
              <a:gd name="T0" fmla="*/ 0 w 17"/>
              <a:gd name="T1" fmla="*/ 156 h 157"/>
              <a:gd name="T2" fmla="*/ 0 w 17"/>
              <a:gd name="T3" fmla="*/ 0 h 157"/>
              <a:gd name="T4" fmla="*/ 16 w 17"/>
              <a:gd name="T5" fmla="*/ 0 h 157"/>
              <a:gd name="T6" fmla="*/ 16 w 17"/>
              <a:gd name="T7" fmla="*/ 156 h 157"/>
              <a:gd name="T8" fmla="*/ 0 w 17"/>
              <a:gd name="T9" fmla="*/ 156 h 157"/>
              <a:gd name="T10" fmla="*/ 0 60000 65536"/>
              <a:gd name="T11" fmla="*/ 0 60000 65536"/>
              <a:gd name="T12" fmla="*/ 0 60000 65536"/>
              <a:gd name="T13" fmla="*/ 0 60000 65536"/>
              <a:gd name="T14" fmla="*/ 0 60000 65536"/>
              <a:gd name="T15" fmla="*/ 0 w 17"/>
              <a:gd name="T16" fmla="*/ 0 h 157"/>
              <a:gd name="T17" fmla="*/ 17 w 17"/>
              <a:gd name="T18" fmla="*/ 157 h 157"/>
            </a:gdLst>
            <a:ahLst/>
            <a:cxnLst>
              <a:cxn ang="T10">
                <a:pos x="T0" y="T1"/>
              </a:cxn>
              <a:cxn ang="T11">
                <a:pos x="T2" y="T3"/>
              </a:cxn>
              <a:cxn ang="T12">
                <a:pos x="T4" y="T5"/>
              </a:cxn>
              <a:cxn ang="T13">
                <a:pos x="T6" y="T7"/>
              </a:cxn>
              <a:cxn ang="T14">
                <a:pos x="T8" y="T9"/>
              </a:cxn>
            </a:cxnLst>
            <a:rect l="T15" t="T16" r="T17" b="T18"/>
            <a:pathLst>
              <a:path w="17" h="157">
                <a:moveTo>
                  <a:pt x="0" y="156"/>
                </a:moveTo>
                <a:lnTo>
                  <a:pt x="0" y="0"/>
                </a:lnTo>
                <a:lnTo>
                  <a:pt x="16" y="0"/>
                </a:lnTo>
                <a:lnTo>
                  <a:pt x="16" y="156"/>
                </a:lnTo>
                <a:lnTo>
                  <a:pt x="0" y="156"/>
                </a:lnTo>
              </a:path>
            </a:pathLst>
          </a:custGeom>
          <a:pattFill prst="pct25">
            <a:fgClr>
              <a:srgbClr val="000000"/>
            </a:fgClr>
            <a:bgClr>
              <a:srgbClr val="CCCCCC"/>
            </a:bgClr>
          </a:pattFill>
          <a:ln w="9525" cap="rnd">
            <a:noFill/>
            <a:round/>
            <a:headEnd/>
            <a:tailEnd/>
          </a:ln>
        </p:spPr>
        <p:txBody>
          <a:bodyPr/>
          <a:lstStyle/>
          <a:p>
            <a:endParaRPr lang="en-US"/>
          </a:p>
        </p:txBody>
      </p:sp>
      <p:sp>
        <p:nvSpPr>
          <p:cNvPr id="1099" name="Freeform 92" descr="25%"/>
          <p:cNvSpPr>
            <a:spLocks/>
          </p:cNvSpPr>
          <p:nvPr/>
        </p:nvSpPr>
        <p:spPr bwMode="auto">
          <a:xfrm>
            <a:off x="1484313" y="1649413"/>
            <a:ext cx="23812" cy="293687"/>
          </a:xfrm>
          <a:custGeom>
            <a:avLst/>
            <a:gdLst>
              <a:gd name="T0" fmla="*/ 0 w 17"/>
              <a:gd name="T1" fmla="*/ 214 h 215"/>
              <a:gd name="T2" fmla="*/ 0 w 17"/>
              <a:gd name="T3" fmla="*/ 0 h 215"/>
              <a:gd name="T4" fmla="*/ 16 w 17"/>
              <a:gd name="T5" fmla="*/ 0 h 215"/>
              <a:gd name="T6" fmla="*/ 16 w 17"/>
              <a:gd name="T7" fmla="*/ 214 h 215"/>
              <a:gd name="T8" fmla="*/ 0 w 17"/>
              <a:gd name="T9" fmla="*/ 214 h 215"/>
              <a:gd name="T10" fmla="*/ 0 60000 65536"/>
              <a:gd name="T11" fmla="*/ 0 60000 65536"/>
              <a:gd name="T12" fmla="*/ 0 60000 65536"/>
              <a:gd name="T13" fmla="*/ 0 60000 65536"/>
              <a:gd name="T14" fmla="*/ 0 60000 65536"/>
              <a:gd name="T15" fmla="*/ 0 w 17"/>
              <a:gd name="T16" fmla="*/ 0 h 215"/>
              <a:gd name="T17" fmla="*/ 17 w 17"/>
              <a:gd name="T18" fmla="*/ 215 h 215"/>
            </a:gdLst>
            <a:ahLst/>
            <a:cxnLst>
              <a:cxn ang="T10">
                <a:pos x="T0" y="T1"/>
              </a:cxn>
              <a:cxn ang="T11">
                <a:pos x="T2" y="T3"/>
              </a:cxn>
              <a:cxn ang="T12">
                <a:pos x="T4" y="T5"/>
              </a:cxn>
              <a:cxn ang="T13">
                <a:pos x="T6" y="T7"/>
              </a:cxn>
              <a:cxn ang="T14">
                <a:pos x="T8" y="T9"/>
              </a:cxn>
            </a:cxnLst>
            <a:rect l="T15" t="T16" r="T17" b="T18"/>
            <a:pathLst>
              <a:path w="17" h="215">
                <a:moveTo>
                  <a:pt x="0" y="214"/>
                </a:moveTo>
                <a:lnTo>
                  <a:pt x="0" y="0"/>
                </a:lnTo>
                <a:lnTo>
                  <a:pt x="16" y="0"/>
                </a:lnTo>
                <a:lnTo>
                  <a:pt x="16" y="214"/>
                </a:lnTo>
                <a:lnTo>
                  <a:pt x="0" y="214"/>
                </a:lnTo>
              </a:path>
            </a:pathLst>
          </a:custGeom>
          <a:pattFill prst="pct25">
            <a:fgClr>
              <a:srgbClr val="000000"/>
            </a:fgClr>
            <a:bgClr>
              <a:srgbClr val="CCCCCC"/>
            </a:bgClr>
          </a:pattFill>
          <a:ln w="9525" cap="rnd">
            <a:noFill/>
            <a:round/>
            <a:headEnd/>
            <a:tailEnd/>
          </a:ln>
        </p:spPr>
        <p:txBody>
          <a:bodyPr/>
          <a:lstStyle/>
          <a:p>
            <a:endParaRPr lang="en-US"/>
          </a:p>
        </p:txBody>
      </p:sp>
      <p:sp>
        <p:nvSpPr>
          <p:cNvPr id="1100" name="Freeform 93" descr="25%"/>
          <p:cNvSpPr>
            <a:spLocks/>
          </p:cNvSpPr>
          <p:nvPr/>
        </p:nvSpPr>
        <p:spPr bwMode="auto">
          <a:xfrm>
            <a:off x="1466850" y="1662113"/>
            <a:ext cx="23813" cy="296862"/>
          </a:xfrm>
          <a:custGeom>
            <a:avLst/>
            <a:gdLst>
              <a:gd name="T0" fmla="*/ 0 w 17"/>
              <a:gd name="T1" fmla="*/ 216 h 217"/>
              <a:gd name="T2" fmla="*/ 0 w 17"/>
              <a:gd name="T3" fmla="*/ 0 h 217"/>
              <a:gd name="T4" fmla="*/ 16 w 17"/>
              <a:gd name="T5" fmla="*/ 0 h 217"/>
              <a:gd name="T6" fmla="*/ 16 w 17"/>
              <a:gd name="T7" fmla="*/ 216 h 217"/>
              <a:gd name="T8" fmla="*/ 0 w 17"/>
              <a:gd name="T9" fmla="*/ 216 h 217"/>
              <a:gd name="T10" fmla="*/ 0 60000 65536"/>
              <a:gd name="T11" fmla="*/ 0 60000 65536"/>
              <a:gd name="T12" fmla="*/ 0 60000 65536"/>
              <a:gd name="T13" fmla="*/ 0 60000 65536"/>
              <a:gd name="T14" fmla="*/ 0 60000 65536"/>
              <a:gd name="T15" fmla="*/ 0 w 17"/>
              <a:gd name="T16" fmla="*/ 0 h 217"/>
              <a:gd name="T17" fmla="*/ 17 w 17"/>
              <a:gd name="T18" fmla="*/ 217 h 217"/>
            </a:gdLst>
            <a:ahLst/>
            <a:cxnLst>
              <a:cxn ang="T10">
                <a:pos x="T0" y="T1"/>
              </a:cxn>
              <a:cxn ang="T11">
                <a:pos x="T2" y="T3"/>
              </a:cxn>
              <a:cxn ang="T12">
                <a:pos x="T4" y="T5"/>
              </a:cxn>
              <a:cxn ang="T13">
                <a:pos x="T6" y="T7"/>
              </a:cxn>
              <a:cxn ang="T14">
                <a:pos x="T8" y="T9"/>
              </a:cxn>
            </a:cxnLst>
            <a:rect l="T15" t="T16" r="T17" b="T18"/>
            <a:pathLst>
              <a:path w="17" h="217">
                <a:moveTo>
                  <a:pt x="0" y="216"/>
                </a:moveTo>
                <a:lnTo>
                  <a:pt x="0" y="0"/>
                </a:lnTo>
                <a:lnTo>
                  <a:pt x="16" y="0"/>
                </a:lnTo>
                <a:lnTo>
                  <a:pt x="16" y="216"/>
                </a:lnTo>
                <a:lnTo>
                  <a:pt x="0" y="216"/>
                </a:lnTo>
              </a:path>
            </a:pathLst>
          </a:custGeom>
          <a:pattFill prst="pct25">
            <a:fgClr>
              <a:srgbClr val="000000"/>
            </a:fgClr>
            <a:bgClr>
              <a:srgbClr val="CCCCCC"/>
            </a:bgClr>
          </a:pattFill>
          <a:ln w="9525" cap="rnd">
            <a:noFill/>
            <a:round/>
            <a:headEnd/>
            <a:tailEnd/>
          </a:ln>
        </p:spPr>
        <p:txBody>
          <a:bodyPr/>
          <a:lstStyle/>
          <a:p>
            <a:endParaRPr lang="en-US"/>
          </a:p>
        </p:txBody>
      </p:sp>
      <p:sp>
        <p:nvSpPr>
          <p:cNvPr id="1101" name="Freeform 94" descr="25%"/>
          <p:cNvSpPr>
            <a:spLocks/>
          </p:cNvSpPr>
          <p:nvPr/>
        </p:nvSpPr>
        <p:spPr bwMode="auto">
          <a:xfrm>
            <a:off x="1446213" y="1666875"/>
            <a:ext cx="23812" cy="290513"/>
          </a:xfrm>
          <a:custGeom>
            <a:avLst/>
            <a:gdLst>
              <a:gd name="T0" fmla="*/ 0 w 17"/>
              <a:gd name="T1" fmla="*/ 212 h 213"/>
              <a:gd name="T2" fmla="*/ 0 w 17"/>
              <a:gd name="T3" fmla="*/ 0 h 213"/>
              <a:gd name="T4" fmla="*/ 16 w 17"/>
              <a:gd name="T5" fmla="*/ 0 h 213"/>
              <a:gd name="T6" fmla="*/ 16 w 17"/>
              <a:gd name="T7" fmla="*/ 212 h 213"/>
              <a:gd name="T8" fmla="*/ 0 w 17"/>
              <a:gd name="T9" fmla="*/ 212 h 213"/>
              <a:gd name="T10" fmla="*/ 0 60000 65536"/>
              <a:gd name="T11" fmla="*/ 0 60000 65536"/>
              <a:gd name="T12" fmla="*/ 0 60000 65536"/>
              <a:gd name="T13" fmla="*/ 0 60000 65536"/>
              <a:gd name="T14" fmla="*/ 0 60000 65536"/>
              <a:gd name="T15" fmla="*/ 0 w 17"/>
              <a:gd name="T16" fmla="*/ 0 h 213"/>
              <a:gd name="T17" fmla="*/ 17 w 17"/>
              <a:gd name="T18" fmla="*/ 213 h 213"/>
            </a:gdLst>
            <a:ahLst/>
            <a:cxnLst>
              <a:cxn ang="T10">
                <a:pos x="T0" y="T1"/>
              </a:cxn>
              <a:cxn ang="T11">
                <a:pos x="T2" y="T3"/>
              </a:cxn>
              <a:cxn ang="T12">
                <a:pos x="T4" y="T5"/>
              </a:cxn>
              <a:cxn ang="T13">
                <a:pos x="T6" y="T7"/>
              </a:cxn>
              <a:cxn ang="T14">
                <a:pos x="T8" y="T9"/>
              </a:cxn>
            </a:cxnLst>
            <a:rect l="T15" t="T16" r="T17" b="T18"/>
            <a:pathLst>
              <a:path w="17" h="213">
                <a:moveTo>
                  <a:pt x="0" y="212"/>
                </a:moveTo>
                <a:lnTo>
                  <a:pt x="0" y="0"/>
                </a:lnTo>
                <a:lnTo>
                  <a:pt x="16" y="0"/>
                </a:lnTo>
                <a:lnTo>
                  <a:pt x="16" y="212"/>
                </a:lnTo>
                <a:lnTo>
                  <a:pt x="0" y="212"/>
                </a:lnTo>
              </a:path>
            </a:pathLst>
          </a:custGeom>
          <a:pattFill prst="pct25">
            <a:fgClr>
              <a:srgbClr val="000000"/>
            </a:fgClr>
            <a:bgClr>
              <a:srgbClr val="CCCCCC"/>
            </a:bgClr>
          </a:pattFill>
          <a:ln w="9525" cap="rnd">
            <a:noFill/>
            <a:round/>
            <a:headEnd/>
            <a:tailEnd/>
          </a:ln>
        </p:spPr>
        <p:txBody>
          <a:bodyPr/>
          <a:lstStyle/>
          <a:p>
            <a:endParaRPr lang="en-US"/>
          </a:p>
        </p:txBody>
      </p:sp>
      <p:sp>
        <p:nvSpPr>
          <p:cNvPr id="1102" name="Freeform 95" descr="25%"/>
          <p:cNvSpPr>
            <a:spLocks/>
          </p:cNvSpPr>
          <p:nvPr/>
        </p:nvSpPr>
        <p:spPr bwMode="auto">
          <a:xfrm>
            <a:off x="1428750" y="1666875"/>
            <a:ext cx="22225" cy="292100"/>
          </a:xfrm>
          <a:custGeom>
            <a:avLst/>
            <a:gdLst>
              <a:gd name="T0" fmla="*/ 0 w 17"/>
              <a:gd name="T1" fmla="*/ 213 h 214"/>
              <a:gd name="T2" fmla="*/ 0 w 17"/>
              <a:gd name="T3" fmla="*/ 0 h 214"/>
              <a:gd name="T4" fmla="*/ 16 w 17"/>
              <a:gd name="T5" fmla="*/ 0 h 214"/>
              <a:gd name="T6" fmla="*/ 16 w 17"/>
              <a:gd name="T7" fmla="*/ 213 h 214"/>
              <a:gd name="T8" fmla="*/ 0 w 17"/>
              <a:gd name="T9" fmla="*/ 213 h 214"/>
              <a:gd name="T10" fmla="*/ 0 60000 65536"/>
              <a:gd name="T11" fmla="*/ 0 60000 65536"/>
              <a:gd name="T12" fmla="*/ 0 60000 65536"/>
              <a:gd name="T13" fmla="*/ 0 60000 65536"/>
              <a:gd name="T14" fmla="*/ 0 60000 65536"/>
              <a:gd name="T15" fmla="*/ 0 w 17"/>
              <a:gd name="T16" fmla="*/ 0 h 214"/>
              <a:gd name="T17" fmla="*/ 17 w 17"/>
              <a:gd name="T18" fmla="*/ 214 h 214"/>
            </a:gdLst>
            <a:ahLst/>
            <a:cxnLst>
              <a:cxn ang="T10">
                <a:pos x="T0" y="T1"/>
              </a:cxn>
              <a:cxn ang="T11">
                <a:pos x="T2" y="T3"/>
              </a:cxn>
              <a:cxn ang="T12">
                <a:pos x="T4" y="T5"/>
              </a:cxn>
              <a:cxn ang="T13">
                <a:pos x="T6" y="T7"/>
              </a:cxn>
              <a:cxn ang="T14">
                <a:pos x="T8" y="T9"/>
              </a:cxn>
            </a:cxnLst>
            <a:rect l="T15" t="T16" r="T17" b="T18"/>
            <a:pathLst>
              <a:path w="17" h="214">
                <a:moveTo>
                  <a:pt x="0" y="213"/>
                </a:moveTo>
                <a:lnTo>
                  <a:pt x="0" y="0"/>
                </a:lnTo>
                <a:lnTo>
                  <a:pt x="16" y="0"/>
                </a:lnTo>
                <a:lnTo>
                  <a:pt x="16" y="213"/>
                </a:lnTo>
                <a:lnTo>
                  <a:pt x="0" y="213"/>
                </a:lnTo>
              </a:path>
            </a:pathLst>
          </a:custGeom>
          <a:pattFill prst="pct25">
            <a:fgClr>
              <a:srgbClr val="000000"/>
            </a:fgClr>
            <a:bgClr>
              <a:srgbClr val="CCCCCC"/>
            </a:bgClr>
          </a:pattFill>
          <a:ln w="9525" cap="rnd">
            <a:noFill/>
            <a:round/>
            <a:headEnd/>
            <a:tailEnd/>
          </a:ln>
        </p:spPr>
        <p:txBody>
          <a:bodyPr/>
          <a:lstStyle/>
          <a:p>
            <a:endParaRPr lang="en-US"/>
          </a:p>
        </p:txBody>
      </p:sp>
      <p:sp>
        <p:nvSpPr>
          <p:cNvPr id="1103" name="Freeform 96" descr="25%"/>
          <p:cNvSpPr>
            <a:spLocks/>
          </p:cNvSpPr>
          <p:nvPr/>
        </p:nvSpPr>
        <p:spPr bwMode="auto">
          <a:xfrm>
            <a:off x="1409700" y="1666875"/>
            <a:ext cx="23813" cy="292100"/>
          </a:xfrm>
          <a:custGeom>
            <a:avLst/>
            <a:gdLst>
              <a:gd name="T0" fmla="*/ 0 w 17"/>
              <a:gd name="T1" fmla="*/ 213 h 214"/>
              <a:gd name="T2" fmla="*/ 0 w 17"/>
              <a:gd name="T3" fmla="*/ 0 h 214"/>
              <a:gd name="T4" fmla="*/ 16 w 17"/>
              <a:gd name="T5" fmla="*/ 0 h 214"/>
              <a:gd name="T6" fmla="*/ 16 w 17"/>
              <a:gd name="T7" fmla="*/ 213 h 214"/>
              <a:gd name="T8" fmla="*/ 0 w 17"/>
              <a:gd name="T9" fmla="*/ 213 h 214"/>
              <a:gd name="T10" fmla="*/ 0 60000 65536"/>
              <a:gd name="T11" fmla="*/ 0 60000 65536"/>
              <a:gd name="T12" fmla="*/ 0 60000 65536"/>
              <a:gd name="T13" fmla="*/ 0 60000 65536"/>
              <a:gd name="T14" fmla="*/ 0 60000 65536"/>
              <a:gd name="T15" fmla="*/ 0 w 17"/>
              <a:gd name="T16" fmla="*/ 0 h 214"/>
              <a:gd name="T17" fmla="*/ 17 w 17"/>
              <a:gd name="T18" fmla="*/ 214 h 214"/>
            </a:gdLst>
            <a:ahLst/>
            <a:cxnLst>
              <a:cxn ang="T10">
                <a:pos x="T0" y="T1"/>
              </a:cxn>
              <a:cxn ang="T11">
                <a:pos x="T2" y="T3"/>
              </a:cxn>
              <a:cxn ang="T12">
                <a:pos x="T4" y="T5"/>
              </a:cxn>
              <a:cxn ang="T13">
                <a:pos x="T6" y="T7"/>
              </a:cxn>
              <a:cxn ang="T14">
                <a:pos x="T8" y="T9"/>
              </a:cxn>
            </a:cxnLst>
            <a:rect l="T15" t="T16" r="T17" b="T18"/>
            <a:pathLst>
              <a:path w="17" h="214">
                <a:moveTo>
                  <a:pt x="0" y="213"/>
                </a:moveTo>
                <a:lnTo>
                  <a:pt x="0" y="0"/>
                </a:lnTo>
                <a:lnTo>
                  <a:pt x="16" y="0"/>
                </a:lnTo>
                <a:lnTo>
                  <a:pt x="16" y="213"/>
                </a:lnTo>
                <a:lnTo>
                  <a:pt x="0" y="213"/>
                </a:lnTo>
              </a:path>
            </a:pathLst>
          </a:custGeom>
          <a:pattFill prst="pct25">
            <a:fgClr>
              <a:srgbClr val="000000"/>
            </a:fgClr>
            <a:bgClr>
              <a:srgbClr val="CCCCCC"/>
            </a:bgClr>
          </a:pattFill>
          <a:ln w="9525" cap="rnd">
            <a:noFill/>
            <a:round/>
            <a:headEnd/>
            <a:tailEnd/>
          </a:ln>
        </p:spPr>
        <p:txBody>
          <a:bodyPr/>
          <a:lstStyle/>
          <a:p>
            <a:endParaRPr lang="en-US"/>
          </a:p>
        </p:txBody>
      </p:sp>
      <p:sp>
        <p:nvSpPr>
          <p:cNvPr id="1104" name="Freeform 97" descr="25%"/>
          <p:cNvSpPr>
            <a:spLocks/>
          </p:cNvSpPr>
          <p:nvPr/>
        </p:nvSpPr>
        <p:spPr bwMode="auto">
          <a:xfrm>
            <a:off x="1390650" y="1685925"/>
            <a:ext cx="22225" cy="290513"/>
          </a:xfrm>
          <a:custGeom>
            <a:avLst/>
            <a:gdLst>
              <a:gd name="T0" fmla="*/ 0 w 17"/>
              <a:gd name="T1" fmla="*/ 212 h 213"/>
              <a:gd name="T2" fmla="*/ 0 w 17"/>
              <a:gd name="T3" fmla="*/ 0 h 213"/>
              <a:gd name="T4" fmla="*/ 16 w 17"/>
              <a:gd name="T5" fmla="*/ 0 h 213"/>
              <a:gd name="T6" fmla="*/ 16 w 17"/>
              <a:gd name="T7" fmla="*/ 212 h 213"/>
              <a:gd name="T8" fmla="*/ 0 w 17"/>
              <a:gd name="T9" fmla="*/ 212 h 213"/>
              <a:gd name="T10" fmla="*/ 0 60000 65536"/>
              <a:gd name="T11" fmla="*/ 0 60000 65536"/>
              <a:gd name="T12" fmla="*/ 0 60000 65536"/>
              <a:gd name="T13" fmla="*/ 0 60000 65536"/>
              <a:gd name="T14" fmla="*/ 0 60000 65536"/>
              <a:gd name="T15" fmla="*/ 0 w 17"/>
              <a:gd name="T16" fmla="*/ 0 h 213"/>
              <a:gd name="T17" fmla="*/ 17 w 17"/>
              <a:gd name="T18" fmla="*/ 213 h 213"/>
            </a:gdLst>
            <a:ahLst/>
            <a:cxnLst>
              <a:cxn ang="T10">
                <a:pos x="T0" y="T1"/>
              </a:cxn>
              <a:cxn ang="T11">
                <a:pos x="T2" y="T3"/>
              </a:cxn>
              <a:cxn ang="T12">
                <a:pos x="T4" y="T5"/>
              </a:cxn>
              <a:cxn ang="T13">
                <a:pos x="T6" y="T7"/>
              </a:cxn>
              <a:cxn ang="T14">
                <a:pos x="T8" y="T9"/>
              </a:cxn>
            </a:cxnLst>
            <a:rect l="T15" t="T16" r="T17" b="T18"/>
            <a:pathLst>
              <a:path w="17" h="213">
                <a:moveTo>
                  <a:pt x="0" y="212"/>
                </a:moveTo>
                <a:lnTo>
                  <a:pt x="0" y="0"/>
                </a:lnTo>
                <a:lnTo>
                  <a:pt x="16" y="0"/>
                </a:lnTo>
                <a:lnTo>
                  <a:pt x="16" y="212"/>
                </a:lnTo>
                <a:lnTo>
                  <a:pt x="0" y="212"/>
                </a:lnTo>
              </a:path>
            </a:pathLst>
          </a:custGeom>
          <a:pattFill prst="pct25">
            <a:fgClr>
              <a:srgbClr val="000000"/>
            </a:fgClr>
            <a:bgClr>
              <a:srgbClr val="CCCCCC"/>
            </a:bgClr>
          </a:pattFill>
          <a:ln w="9525" cap="rnd">
            <a:noFill/>
            <a:round/>
            <a:headEnd/>
            <a:tailEnd/>
          </a:ln>
        </p:spPr>
        <p:txBody>
          <a:bodyPr/>
          <a:lstStyle/>
          <a:p>
            <a:endParaRPr lang="en-US"/>
          </a:p>
        </p:txBody>
      </p:sp>
      <p:sp>
        <p:nvSpPr>
          <p:cNvPr id="1105" name="Freeform 98" descr="25%"/>
          <p:cNvSpPr>
            <a:spLocks/>
          </p:cNvSpPr>
          <p:nvPr/>
        </p:nvSpPr>
        <p:spPr bwMode="auto">
          <a:xfrm>
            <a:off x="1281113" y="1992313"/>
            <a:ext cx="23812" cy="87312"/>
          </a:xfrm>
          <a:custGeom>
            <a:avLst/>
            <a:gdLst>
              <a:gd name="T0" fmla="*/ 0 w 17"/>
              <a:gd name="T1" fmla="*/ 64 h 65"/>
              <a:gd name="T2" fmla="*/ 0 w 17"/>
              <a:gd name="T3" fmla="*/ 0 h 65"/>
              <a:gd name="T4" fmla="*/ 16 w 17"/>
              <a:gd name="T5" fmla="*/ 0 h 65"/>
              <a:gd name="T6" fmla="*/ 16 w 17"/>
              <a:gd name="T7" fmla="*/ 64 h 65"/>
              <a:gd name="T8" fmla="*/ 0 w 17"/>
              <a:gd name="T9" fmla="*/ 64 h 65"/>
              <a:gd name="T10" fmla="*/ 0 60000 65536"/>
              <a:gd name="T11" fmla="*/ 0 60000 65536"/>
              <a:gd name="T12" fmla="*/ 0 60000 65536"/>
              <a:gd name="T13" fmla="*/ 0 60000 65536"/>
              <a:gd name="T14" fmla="*/ 0 60000 65536"/>
              <a:gd name="T15" fmla="*/ 0 w 17"/>
              <a:gd name="T16" fmla="*/ 0 h 65"/>
              <a:gd name="T17" fmla="*/ 17 w 17"/>
              <a:gd name="T18" fmla="*/ 65 h 65"/>
            </a:gdLst>
            <a:ahLst/>
            <a:cxnLst>
              <a:cxn ang="T10">
                <a:pos x="T0" y="T1"/>
              </a:cxn>
              <a:cxn ang="T11">
                <a:pos x="T2" y="T3"/>
              </a:cxn>
              <a:cxn ang="T12">
                <a:pos x="T4" y="T5"/>
              </a:cxn>
              <a:cxn ang="T13">
                <a:pos x="T6" y="T7"/>
              </a:cxn>
              <a:cxn ang="T14">
                <a:pos x="T8" y="T9"/>
              </a:cxn>
            </a:cxnLst>
            <a:rect l="T15" t="T16" r="T17" b="T18"/>
            <a:pathLst>
              <a:path w="17" h="65">
                <a:moveTo>
                  <a:pt x="0" y="64"/>
                </a:moveTo>
                <a:lnTo>
                  <a:pt x="0" y="0"/>
                </a:lnTo>
                <a:lnTo>
                  <a:pt x="16" y="0"/>
                </a:lnTo>
                <a:lnTo>
                  <a:pt x="16" y="64"/>
                </a:lnTo>
                <a:lnTo>
                  <a:pt x="0" y="64"/>
                </a:lnTo>
              </a:path>
            </a:pathLst>
          </a:custGeom>
          <a:pattFill prst="pct25">
            <a:fgClr>
              <a:srgbClr val="000000"/>
            </a:fgClr>
            <a:bgClr>
              <a:srgbClr val="CCCCCC"/>
            </a:bgClr>
          </a:pattFill>
          <a:ln w="9525" cap="rnd">
            <a:noFill/>
            <a:round/>
            <a:headEnd/>
            <a:tailEnd/>
          </a:ln>
        </p:spPr>
        <p:txBody>
          <a:bodyPr/>
          <a:lstStyle/>
          <a:p>
            <a:endParaRPr lang="en-US"/>
          </a:p>
        </p:txBody>
      </p:sp>
      <p:sp>
        <p:nvSpPr>
          <p:cNvPr id="1106" name="Freeform 99" descr="25%"/>
          <p:cNvSpPr>
            <a:spLocks/>
          </p:cNvSpPr>
          <p:nvPr/>
        </p:nvSpPr>
        <p:spPr bwMode="auto">
          <a:xfrm>
            <a:off x="1423988" y="1982788"/>
            <a:ext cx="22225" cy="114300"/>
          </a:xfrm>
          <a:custGeom>
            <a:avLst/>
            <a:gdLst>
              <a:gd name="T0" fmla="*/ 0 w 17"/>
              <a:gd name="T1" fmla="*/ 83 h 84"/>
              <a:gd name="T2" fmla="*/ 0 w 17"/>
              <a:gd name="T3" fmla="*/ 0 h 84"/>
              <a:gd name="T4" fmla="*/ 16 w 17"/>
              <a:gd name="T5" fmla="*/ 0 h 84"/>
              <a:gd name="T6" fmla="*/ 16 w 17"/>
              <a:gd name="T7" fmla="*/ 83 h 84"/>
              <a:gd name="T8" fmla="*/ 0 w 17"/>
              <a:gd name="T9" fmla="*/ 83 h 84"/>
              <a:gd name="T10" fmla="*/ 0 60000 65536"/>
              <a:gd name="T11" fmla="*/ 0 60000 65536"/>
              <a:gd name="T12" fmla="*/ 0 60000 65536"/>
              <a:gd name="T13" fmla="*/ 0 60000 65536"/>
              <a:gd name="T14" fmla="*/ 0 60000 65536"/>
              <a:gd name="T15" fmla="*/ 0 w 17"/>
              <a:gd name="T16" fmla="*/ 0 h 84"/>
              <a:gd name="T17" fmla="*/ 17 w 17"/>
              <a:gd name="T18" fmla="*/ 84 h 84"/>
            </a:gdLst>
            <a:ahLst/>
            <a:cxnLst>
              <a:cxn ang="T10">
                <a:pos x="T0" y="T1"/>
              </a:cxn>
              <a:cxn ang="T11">
                <a:pos x="T2" y="T3"/>
              </a:cxn>
              <a:cxn ang="T12">
                <a:pos x="T4" y="T5"/>
              </a:cxn>
              <a:cxn ang="T13">
                <a:pos x="T6" y="T7"/>
              </a:cxn>
              <a:cxn ang="T14">
                <a:pos x="T8" y="T9"/>
              </a:cxn>
            </a:cxnLst>
            <a:rect l="T15" t="T16" r="T17" b="T18"/>
            <a:pathLst>
              <a:path w="17" h="84">
                <a:moveTo>
                  <a:pt x="0" y="83"/>
                </a:moveTo>
                <a:lnTo>
                  <a:pt x="0" y="0"/>
                </a:lnTo>
                <a:lnTo>
                  <a:pt x="16" y="0"/>
                </a:lnTo>
                <a:lnTo>
                  <a:pt x="16" y="83"/>
                </a:lnTo>
                <a:lnTo>
                  <a:pt x="0" y="83"/>
                </a:lnTo>
              </a:path>
            </a:pathLst>
          </a:custGeom>
          <a:pattFill prst="pct25">
            <a:fgClr>
              <a:srgbClr val="000000"/>
            </a:fgClr>
            <a:bgClr>
              <a:srgbClr val="CCCCCC"/>
            </a:bgClr>
          </a:pattFill>
          <a:ln w="9525" cap="rnd">
            <a:noFill/>
            <a:round/>
            <a:headEnd/>
            <a:tailEnd/>
          </a:ln>
        </p:spPr>
        <p:txBody>
          <a:bodyPr/>
          <a:lstStyle/>
          <a:p>
            <a:endParaRPr lang="en-US"/>
          </a:p>
        </p:txBody>
      </p:sp>
      <p:sp>
        <p:nvSpPr>
          <p:cNvPr id="1107" name="Freeform 100"/>
          <p:cNvSpPr>
            <a:spLocks/>
          </p:cNvSpPr>
          <p:nvPr/>
        </p:nvSpPr>
        <p:spPr bwMode="auto">
          <a:xfrm>
            <a:off x="1512888" y="1684338"/>
            <a:ext cx="390525" cy="153987"/>
          </a:xfrm>
          <a:custGeom>
            <a:avLst/>
            <a:gdLst>
              <a:gd name="T0" fmla="*/ 0 w 287"/>
              <a:gd name="T1" fmla="*/ 0 h 114"/>
              <a:gd name="T2" fmla="*/ 0 w 287"/>
              <a:gd name="T3" fmla="*/ 38 h 114"/>
              <a:gd name="T4" fmla="*/ 286 w 287"/>
              <a:gd name="T5" fmla="*/ 113 h 114"/>
              <a:gd name="T6" fmla="*/ 284 w 287"/>
              <a:gd name="T7" fmla="*/ 92 h 114"/>
              <a:gd name="T8" fmla="*/ 2 w 287"/>
              <a:gd name="T9" fmla="*/ 2 h 114"/>
              <a:gd name="T10" fmla="*/ 0 w 287"/>
              <a:gd name="T11" fmla="*/ 0 h 114"/>
              <a:gd name="T12" fmla="*/ 0 60000 65536"/>
              <a:gd name="T13" fmla="*/ 0 60000 65536"/>
              <a:gd name="T14" fmla="*/ 0 60000 65536"/>
              <a:gd name="T15" fmla="*/ 0 60000 65536"/>
              <a:gd name="T16" fmla="*/ 0 60000 65536"/>
              <a:gd name="T17" fmla="*/ 0 60000 65536"/>
              <a:gd name="T18" fmla="*/ 0 w 287"/>
              <a:gd name="T19" fmla="*/ 0 h 114"/>
              <a:gd name="T20" fmla="*/ 287 w 287"/>
              <a:gd name="T21" fmla="*/ 114 h 114"/>
            </a:gdLst>
            <a:ahLst/>
            <a:cxnLst>
              <a:cxn ang="T12">
                <a:pos x="T0" y="T1"/>
              </a:cxn>
              <a:cxn ang="T13">
                <a:pos x="T2" y="T3"/>
              </a:cxn>
              <a:cxn ang="T14">
                <a:pos x="T4" y="T5"/>
              </a:cxn>
              <a:cxn ang="T15">
                <a:pos x="T6" y="T7"/>
              </a:cxn>
              <a:cxn ang="T16">
                <a:pos x="T8" y="T9"/>
              </a:cxn>
              <a:cxn ang="T17">
                <a:pos x="T10" y="T11"/>
              </a:cxn>
            </a:cxnLst>
            <a:rect l="T18" t="T19" r="T20" b="T21"/>
            <a:pathLst>
              <a:path w="287" h="114">
                <a:moveTo>
                  <a:pt x="0" y="0"/>
                </a:moveTo>
                <a:lnTo>
                  <a:pt x="0" y="38"/>
                </a:lnTo>
                <a:lnTo>
                  <a:pt x="286" y="113"/>
                </a:lnTo>
                <a:lnTo>
                  <a:pt x="284" y="92"/>
                </a:lnTo>
                <a:lnTo>
                  <a:pt x="2" y="2"/>
                </a:lnTo>
                <a:lnTo>
                  <a:pt x="0" y="0"/>
                </a:lnTo>
              </a:path>
            </a:pathLst>
          </a:custGeom>
          <a:solidFill>
            <a:srgbClr val="FFFFFF"/>
          </a:solidFill>
          <a:ln w="12700" cap="rnd" cmpd="sng">
            <a:solidFill>
              <a:srgbClr val="000000"/>
            </a:solidFill>
            <a:prstDash val="solid"/>
            <a:round/>
            <a:headEnd/>
            <a:tailEnd/>
          </a:ln>
        </p:spPr>
        <p:txBody>
          <a:bodyPr/>
          <a:lstStyle/>
          <a:p>
            <a:endParaRPr lang="en-US"/>
          </a:p>
        </p:txBody>
      </p:sp>
      <p:sp>
        <p:nvSpPr>
          <p:cNvPr id="1108" name="Freeform 101" descr="20%"/>
          <p:cNvSpPr>
            <a:spLocks/>
          </p:cNvSpPr>
          <p:nvPr/>
        </p:nvSpPr>
        <p:spPr bwMode="auto">
          <a:xfrm>
            <a:off x="1001713" y="1684338"/>
            <a:ext cx="514350" cy="179387"/>
          </a:xfrm>
          <a:custGeom>
            <a:avLst/>
            <a:gdLst>
              <a:gd name="T0" fmla="*/ 0 w 376"/>
              <a:gd name="T1" fmla="*/ 116 h 131"/>
              <a:gd name="T2" fmla="*/ 375 w 376"/>
              <a:gd name="T3" fmla="*/ 0 h 131"/>
              <a:gd name="T4" fmla="*/ 375 w 376"/>
              <a:gd name="T5" fmla="*/ 35 h 131"/>
              <a:gd name="T6" fmla="*/ 0 w 376"/>
              <a:gd name="T7" fmla="*/ 130 h 131"/>
              <a:gd name="T8" fmla="*/ 0 w 376"/>
              <a:gd name="T9" fmla="*/ 116 h 131"/>
              <a:gd name="T10" fmla="*/ 0 w 376"/>
              <a:gd name="T11" fmla="*/ 116 h 131"/>
              <a:gd name="T12" fmla="*/ 0 60000 65536"/>
              <a:gd name="T13" fmla="*/ 0 60000 65536"/>
              <a:gd name="T14" fmla="*/ 0 60000 65536"/>
              <a:gd name="T15" fmla="*/ 0 60000 65536"/>
              <a:gd name="T16" fmla="*/ 0 60000 65536"/>
              <a:gd name="T17" fmla="*/ 0 60000 65536"/>
              <a:gd name="T18" fmla="*/ 0 w 376"/>
              <a:gd name="T19" fmla="*/ 0 h 131"/>
              <a:gd name="T20" fmla="*/ 376 w 376"/>
              <a:gd name="T21" fmla="*/ 131 h 131"/>
            </a:gdLst>
            <a:ahLst/>
            <a:cxnLst>
              <a:cxn ang="T12">
                <a:pos x="T0" y="T1"/>
              </a:cxn>
              <a:cxn ang="T13">
                <a:pos x="T2" y="T3"/>
              </a:cxn>
              <a:cxn ang="T14">
                <a:pos x="T4" y="T5"/>
              </a:cxn>
              <a:cxn ang="T15">
                <a:pos x="T6" y="T7"/>
              </a:cxn>
              <a:cxn ang="T16">
                <a:pos x="T8" y="T9"/>
              </a:cxn>
              <a:cxn ang="T17">
                <a:pos x="T10" y="T11"/>
              </a:cxn>
            </a:cxnLst>
            <a:rect l="T18" t="T19" r="T20" b="T21"/>
            <a:pathLst>
              <a:path w="376" h="131">
                <a:moveTo>
                  <a:pt x="0" y="116"/>
                </a:moveTo>
                <a:lnTo>
                  <a:pt x="375" y="0"/>
                </a:lnTo>
                <a:lnTo>
                  <a:pt x="375" y="35"/>
                </a:lnTo>
                <a:lnTo>
                  <a:pt x="0" y="130"/>
                </a:lnTo>
                <a:lnTo>
                  <a:pt x="0" y="116"/>
                </a:lnTo>
              </a:path>
            </a:pathLst>
          </a:custGeom>
          <a:pattFill prst="pct20">
            <a:fgClr>
              <a:srgbClr val="000000"/>
            </a:fgClr>
            <a:bgClr>
              <a:srgbClr val="CCCCCC"/>
            </a:bgClr>
          </a:pattFill>
          <a:ln w="12700" cap="rnd" cmpd="sng">
            <a:solidFill>
              <a:srgbClr val="000000"/>
            </a:solidFill>
            <a:prstDash val="solid"/>
            <a:round/>
            <a:headEnd/>
            <a:tailEnd/>
          </a:ln>
        </p:spPr>
        <p:txBody>
          <a:bodyPr/>
          <a:lstStyle/>
          <a:p>
            <a:endParaRPr lang="en-US"/>
          </a:p>
        </p:txBody>
      </p:sp>
      <p:sp>
        <p:nvSpPr>
          <p:cNvPr id="1109" name="Freeform 102" descr="20%"/>
          <p:cNvSpPr>
            <a:spLocks/>
          </p:cNvSpPr>
          <p:nvPr/>
        </p:nvSpPr>
        <p:spPr bwMode="auto">
          <a:xfrm>
            <a:off x="1006475" y="1930400"/>
            <a:ext cx="509588" cy="76200"/>
          </a:xfrm>
          <a:custGeom>
            <a:avLst/>
            <a:gdLst>
              <a:gd name="T0" fmla="*/ 0 w 374"/>
              <a:gd name="T1" fmla="*/ 38 h 56"/>
              <a:gd name="T2" fmla="*/ 373 w 374"/>
              <a:gd name="T3" fmla="*/ 0 h 56"/>
              <a:gd name="T4" fmla="*/ 373 w 374"/>
              <a:gd name="T5" fmla="*/ 35 h 56"/>
              <a:gd name="T6" fmla="*/ 0 w 374"/>
              <a:gd name="T7" fmla="*/ 55 h 56"/>
              <a:gd name="T8" fmla="*/ 0 w 374"/>
              <a:gd name="T9" fmla="*/ 38 h 56"/>
              <a:gd name="T10" fmla="*/ 0 w 374"/>
              <a:gd name="T11" fmla="*/ 38 h 56"/>
              <a:gd name="T12" fmla="*/ 0 60000 65536"/>
              <a:gd name="T13" fmla="*/ 0 60000 65536"/>
              <a:gd name="T14" fmla="*/ 0 60000 65536"/>
              <a:gd name="T15" fmla="*/ 0 60000 65536"/>
              <a:gd name="T16" fmla="*/ 0 60000 65536"/>
              <a:gd name="T17" fmla="*/ 0 60000 65536"/>
              <a:gd name="T18" fmla="*/ 0 w 374"/>
              <a:gd name="T19" fmla="*/ 0 h 56"/>
              <a:gd name="T20" fmla="*/ 374 w 37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374" h="56">
                <a:moveTo>
                  <a:pt x="0" y="38"/>
                </a:moveTo>
                <a:lnTo>
                  <a:pt x="373" y="0"/>
                </a:lnTo>
                <a:lnTo>
                  <a:pt x="373" y="35"/>
                </a:lnTo>
                <a:lnTo>
                  <a:pt x="0" y="55"/>
                </a:lnTo>
                <a:lnTo>
                  <a:pt x="0" y="38"/>
                </a:lnTo>
              </a:path>
            </a:pathLst>
          </a:custGeom>
          <a:pattFill prst="pct20">
            <a:fgClr>
              <a:srgbClr val="000000"/>
            </a:fgClr>
            <a:bgClr>
              <a:srgbClr val="CCCCCC"/>
            </a:bgClr>
          </a:pattFill>
          <a:ln w="12700" cap="rnd" cmpd="sng">
            <a:solidFill>
              <a:srgbClr val="000000"/>
            </a:solidFill>
            <a:prstDash val="solid"/>
            <a:round/>
            <a:headEnd/>
            <a:tailEnd/>
          </a:ln>
        </p:spPr>
        <p:txBody>
          <a:bodyPr/>
          <a:lstStyle/>
          <a:p>
            <a:endParaRPr lang="en-US"/>
          </a:p>
        </p:txBody>
      </p:sp>
      <p:sp>
        <p:nvSpPr>
          <p:cNvPr id="1110" name="Freeform 103"/>
          <p:cNvSpPr>
            <a:spLocks/>
          </p:cNvSpPr>
          <p:nvPr/>
        </p:nvSpPr>
        <p:spPr bwMode="auto">
          <a:xfrm>
            <a:off x="1514475" y="1608138"/>
            <a:ext cx="379413" cy="158750"/>
          </a:xfrm>
          <a:custGeom>
            <a:avLst/>
            <a:gdLst>
              <a:gd name="T0" fmla="*/ 0 w 279"/>
              <a:gd name="T1" fmla="*/ 0 h 117"/>
              <a:gd name="T2" fmla="*/ 0 w 279"/>
              <a:gd name="T3" fmla="*/ 33 h 117"/>
              <a:gd name="T4" fmla="*/ 278 w 279"/>
              <a:gd name="T5" fmla="*/ 116 h 117"/>
              <a:gd name="T6" fmla="*/ 277 w 279"/>
              <a:gd name="T7" fmla="*/ 100 h 117"/>
              <a:gd name="T8" fmla="*/ 0 w 279"/>
              <a:gd name="T9" fmla="*/ 0 h 117"/>
              <a:gd name="T10" fmla="*/ 0 w 279"/>
              <a:gd name="T11" fmla="*/ 0 h 117"/>
              <a:gd name="T12" fmla="*/ 0 60000 65536"/>
              <a:gd name="T13" fmla="*/ 0 60000 65536"/>
              <a:gd name="T14" fmla="*/ 0 60000 65536"/>
              <a:gd name="T15" fmla="*/ 0 60000 65536"/>
              <a:gd name="T16" fmla="*/ 0 60000 65536"/>
              <a:gd name="T17" fmla="*/ 0 60000 65536"/>
              <a:gd name="T18" fmla="*/ 0 w 279"/>
              <a:gd name="T19" fmla="*/ 0 h 117"/>
              <a:gd name="T20" fmla="*/ 279 w 279"/>
              <a:gd name="T21" fmla="*/ 117 h 117"/>
            </a:gdLst>
            <a:ahLst/>
            <a:cxnLst>
              <a:cxn ang="T12">
                <a:pos x="T0" y="T1"/>
              </a:cxn>
              <a:cxn ang="T13">
                <a:pos x="T2" y="T3"/>
              </a:cxn>
              <a:cxn ang="T14">
                <a:pos x="T4" y="T5"/>
              </a:cxn>
              <a:cxn ang="T15">
                <a:pos x="T6" y="T7"/>
              </a:cxn>
              <a:cxn ang="T16">
                <a:pos x="T8" y="T9"/>
              </a:cxn>
              <a:cxn ang="T17">
                <a:pos x="T10" y="T11"/>
              </a:cxn>
            </a:cxnLst>
            <a:rect l="T18" t="T19" r="T20" b="T21"/>
            <a:pathLst>
              <a:path w="279" h="117">
                <a:moveTo>
                  <a:pt x="0" y="0"/>
                </a:moveTo>
                <a:lnTo>
                  <a:pt x="0" y="33"/>
                </a:lnTo>
                <a:lnTo>
                  <a:pt x="278" y="116"/>
                </a:lnTo>
                <a:lnTo>
                  <a:pt x="277" y="100"/>
                </a:lnTo>
                <a:lnTo>
                  <a:pt x="0" y="0"/>
                </a:lnTo>
              </a:path>
            </a:pathLst>
          </a:custGeom>
          <a:solidFill>
            <a:srgbClr val="FFFFFF"/>
          </a:solidFill>
          <a:ln w="12700" cap="rnd" cmpd="sng">
            <a:solidFill>
              <a:srgbClr val="000000"/>
            </a:solidFill>
            <a:prstDash val="solid"/>
            <a:round/>
            <a:headEnd/>
            <a:tailEnd/>
          </a:ln>
        </p:spPr>
        <p:txBody>
          <a:bodyPr/>
          <a:lstStyle/>
          <a:p>
            <a:endParaRPr lang="en-US"/>
          </a:p>
        </p:txBody>
      </p:sp>
      <p:sp>
        <p:nvSpPr>
          <p:cNvPr id="1111" name="Freeform 104" descr="20%"/>
          <p:cNvSpPr>
            <a:spLocks/>
          </p:cNvSpPr>
          <p:nvPr/>
        </p:nvSpPr>
        <p:spPr bwMode="auto">
          <a:xfrm>
            <a:off x="1506538" y="1635125"/>
            <a:ext cx="22225" cy="498475"/>
          </a:xfrm>
          <a:custGeom>
            <a:avLst/>
            <a:gdLst>
              <a:gd name="T0" fmla="*/ 0 w 17"/>
              <a:gd name="T1" fmla="*/ 365 h 366"/>
              <a:gd name="T2" fmla="*/ 0 w 17"/>
              <a:gd name="T3" fmla="*/ 0 h 366"/>
              <a:gd name="T4" fmla="*/ 16 w 17"/>
              <a:gd name="T5" fmla="*/ 0 h 366"/>
              <a:gd name="T6" fmla="*/ 16 w 17"/>
              <a:gd name="T7" fmla="*/ 365 h 366"/>
              <a:gd name="T8" fmla="*/ 0 w 17"/>
              <a:gd name="T9" fmla="*/ 365 h 366"/>
              <a:gd name="T10" fmla="*/ 0 60000 65536"/>
              <a:gd name="T11" fmla="*/ 0 60000 65536"/>
              <a:gd name="T12" fmla="*/ 0 60000 65536"/>
              <a:gd name="T13" fmla="*/ 0 60000 65536"/>
              <a:gd name="T14" fmla="*/ 0 60000 65536"/>
              <a:gd name="T15" fmla="*/ 0 w 17"/>
              <a:gd name="T16" fmla="*/ 0 h 366"/>
              <a:gd name="T17" fmla="*/ 17 w 17"/>
              <a:gd name="T18" fmla="*/ 366 h 366"/>
            </a:gdLst>
            <a:ahLst/>
            <a:cxnLst>
              <a:cxn ang="T10">
                <a:pos x="T0" y="T1"/>
              </a:cxn>
              <a:cxn ang="T11">
                <a:pos x="T2" y="T3"/>
              </a:cxn>
              <a:cxn ang="T12">
                <a:pos x="T4" y="T5"/>
              </a:cxn>
              <a:cxn ang="T13">
                <a:pos x="T6" y="T7"/>
              </a:cxn>
              <a:cxn ang="T14">
                <a:pos x="T8" y="T9"/>
              </a:cxn>
            </a:cxnLst>
            <a:rect l="T15" t="T16" r="T17" b="T18"/>
            <a:pathLst>
              <a:path w="17" h="366">
                <a:moveTo>
                  <a:pt x="0" y="365"/>
                </a:moveTo>
                <a:lnTo>
                  <a:pt x="0" y="0"/>
                </a:lnTo>
                <a:lnTo>
                  <a:pt x="16" y="0"/>
                </a:lnTo>
                <a:lnTo>
                  <a:pt x="16" y="365"/>
                </a:lnTo>
                <a:lnTo>
                  <a:pt x="0" y="365"/>
                </a:lnTo>
              </a:path>
            </a:pathLst>
          </a:custGeom>
          <a:pattFill prst="pct20">
            <a:fgClr>
              <a:srgbClr val="000000"/>
            </a:fgClr>
            <a:bgClr>
              <a:srgbClr val="CCCCCC"/>
            </a:bgClr>
          </a:pattFill>
          <a:ln w="12700" cap="rnd" cmpd="sng">
            <a:solidFill>
              <a:srgbClr val="000000"/>
            </a:solidFill>
            <a:prstDash val="solid"/>
            <a:round/>
            <a:headEnd/>
            <a:tailEnd/>
          </a:ln>
        </p:spPr>
        <p:txBody>
          <a:bodyPr/>
          <a:lstStyle/>
          <a:p>
            <a:endParaRPr lang="en-US"/>
          </a:p>
        </p:txBody>
      </p:sp>
      <p:sp>
        <p:nvSpPr>
          <p:cNvPr id="1112" name="Freeform 105"/>
          <p:cNvSpPr>
            <a:spLocks/>
          </p:cNvSpPr>
          <p:nvPr/>
        </p:nvSpPr>
        <p:spPr bwMode="auto">
          <a:xfrm>
            <a:off x="1212850" y="2074863"/>
            <a:ext cx="23813" cy="22225"/>
          </a:xfrm>
          <a:custGeom>
            <a:avLst/>
            <a:gdLst>
              <a:gd name="T0" fmla="*/ 1 w 18"/>
              <a:gd name="T1" fmla="*/ 3 h 17"/>
              <a:gd name="T2" fmla="*/ 6 w 18"/>
              <a:gd name="T3" fmla="*/ 6 h 17"/>
              <a:gd name="T4" fmla="*/ 7 w 18"/>
              <a:gd name="T5" fmla="*/ 11 h 17"/>
              <a:gd name="T6" fmla="*/ 7 w 18"/>
              <a:gd name="T7" fmla="*/ 16 h 17"/>
              <a:gd name="T8" fmla="*/ 10 w 18"/>
              <a:gd name="T9" fmla="*/ 16 h 17"/>
              <a:gd name="T10" fmla="*/ 10 w 18"/>
              <a:gd name="T11" fmla="*/ 11 h 17"/>
              <a:gd name="T12" fmla="*/ 9 w 18"/>
              <a:gd name="T13" fmla="*/ 5 h 17"/>
              <a:gd name="T14" fmla="*/ 12 w 18"/>
              <a:gd name="T15" fmla="*/ 3 h 17"/>
              <a:gd name="T16" fmla="*/ 17 w 18"/>
              <a:gd name="T17" fmla="*/ 3 h 17"/>
              <a:gd name="T18" fmla="*/ 16 w 18"/>
              <a:gd name="T19" fmla="*/ 3 h 17"/>
              <a:gd name="T20" fmla="*/ 7 w 18"/>
              <a:gd name="T21" fmla="*/ 4 h 17"/>
              <a:gd name="T22" fmla="*/ 8 w 18"/>
              <a:gd name="T23" fmla="*/ 0 h 17"/>
              <a:gd name="T24" fmla="*/ 6 w 18"/>
              <a:gd name="T25" fmla="*/ 0 h 17"/>
              <a:gd name="T26" fmla="*/ 7 w 18"/>
              <a:gd name="T27" fmla="*/ 5 h 17"/>
              <a:gd name="T28" fmla="*/ 0 w 18"/>
              <a:gd name="T29" fmla="*/ 3 h 17"/>
              <a:gd name="T30" fmla="*/ 1 w 18"/>
              <a:gd name="T31" fmla="*/ 3 h 17"/>
              <a:gd name="T32" fmla="*/ 1 w 18"/>
              <a:gd name="T33" fmla="*/ 3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17"/>
              <a:gd name="T53" fmla="*/ 18 w 18"/>
              <a:gd name="T54" fmla="*/ 17 h 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17">
                <a:moveTo>
                  <a:pt x="1" y="3"/>
                </a:moveTo>
                <a:lnTo>
                  <a:pt x="6" y="6"/>
                </a:lnTo>
                <a:lnTo>
                  <a:pt x="7" y="11"/>
                </a:lnTo>
                <a:lnTo>
                  <a:pt x="7" y="16"/>
                </a:lnTo>
                <a:lnTo>
                  <a:pt x="10" y="16"/>
                </a:lnTo>
                <a:lnTo>
                  <a:pt x="10" y="11"/>
                </a:lnTo>
                <a:lnTo>
                  <a:pt x="9" y="5"/>
                </a:lnTo>
                <a:lnTo>
                  <a:pt x="12" y="3"/>
                </a:lnTo>
                <a:lnTo>
                  <a:pt x="17" y="3"/>
                </a:lnTo>
                <a:lnTo>
                  <a:pt x="16" y="3"/>
                </a:lnTo>
                <a:lnTo>
                  <a:pt x="7" y="4"/>
                </a:lnTo>
                <a:lnTo>
                  <a:pt x="8" y="0"/>
                </a:lnTo>
                <a:lnTo>
                  <a:pt x="6" y="0"/>
                </a:lnTo>
                <a:lnTo>
                  <a:pt x="7" y="5"/>
                </a:lnTo>
                <a:lnTo>
                  <a:pt x="0" y="3"/>
                </a:lnTo>
                <a:lnTo>
                  <a:pt x="1" y="3"/>
                </a:lnTo>
              </a:path>
            </a:pathLst>
          </a:custGeom>
          <a:solidFill>
            <a:schemeClr val="hlink"/>
          </a:solidFill>
          <a:ln w="9525" cap="rnd">
            <a:noFill/>
            <a:round/>
            <a:headEnd/>
            <a:tailEnd/>
          </a:ln>
        </p:spPr>
        <p:txBody>
          <a:bodyPr/>
          <a:lstStyle/>
          <a:p>
            <a:endParaRPr lang="en-US"/>
          </a:p>
        </p:txBody>
      </p:sp>
      <p:sp>
        <p:nvSpPr>
          <p:cNvPr id="1113" name="Freeform 106" descr="20%"/>
          <p:cNvSpPr>
            <a:spLocks/>
          </p:cNvSpPr>
          <p:nvPr/>
        </p:nvSpPr>
        <p:spPr bwMode="auto">
          <a:xfrm>
            <a:off x="1208088" y="2027238"/>
            <a:ext cx="82550" cy="63500"/>
          </a:xfrm>
          <a:custGeom>
            <a:avLst/>
            <a:gdLst>
              <a:gd name="T0" fmla="*/ 20 w 61"/>
              <a:gd name="T1" fmla="*/ 3 h 46"/>
              <a:gd name="T2" fmla="*/ 26 w 61"/>
              <a:gd name="T3" fmla="*/ 2 h 46"/>
              <a:gd name="T4" fmla="*/ 29 w 61"/>
              <a:gd name="T5" fmla="*/ 0 h 46"/>
              <a:gd name="T6" fmla="*/ 31 w 61"/>
              <a:gd name="T7" fmla="*/ 4 h 46"/>
              <a:gd name="T8" fmla="*/ 36 w 61"/>
              <a:gd name="T9" fmla="*/ 3 h 46"/>
              <a:gd name="T10" fmla="*/ 41 w 61"/>
              <a:gd name="T11" fmla="*/ 0 h 46"/>
              <a:gd name="T12" fmla="*/ 40 w 61"/>
              <a:gd name="T13" fmla="*/ 6 h 46"/>
              <a:gd name="T14" fmla="*/ 39 w 61"/>
              <a:gd name="T15" fmla="*/ 8 h 46"/>
              <a:gd name="T16" fmla="*/ 36 w 61"/>
              <a:gd name="T17" fmla="*/ 10 h 46"/>
              <a:gd name="T18" fmla="*/ 42 w 61"/>
              <a:gd name="T19" fmla="*/ 10 h 46"/>
              <a:gd name="T20" fmla="*/ 40 w 61"/>
              <a:gd name="T21" fmla="*/ 14 h 46"/>
              <a:gd name="T22" fmla="*/ 44 w 61"/>
              <a:gd name="T23" fmla="*/ 10 h 46"/>
              <a:gd name="T24" fmla="*/ 52 w 61"/>
              <a:gd name="T25" fmla="*/ 8 h 46"/>
              <a:gd name="T26" fmla="*/ 49 w 61"/>
              <a:gd name="T27" fmla="*/ 16 h 46"/>
              <a:gd name="T28" fmla="*/ 54 w 61"/>
              <a:gd name="T29" fmla="*/ 15 h 46"/>
              <a:gd name="T30" fmla="*/ 60 w 61"/>
              <a:gd name="T31" fmla="*/ 16 h 46"/>
              <a:gd name="T32" fmla="*/ 56 w 61"/>
              <a:gd name="T33" fmla="*/ 18 h 46"/>
              <a:gd name="T34" fmla="*/ 50 w 61"/>
              <a:gd name="T35" fmla="*/ 19 h 46"/>
              <a:gd name="T36" fmla="*/ 50 w 61"/>
              <a:gd name="T37" fmla="*/ 22 h 46"/>
              <a:gd name="T38" fmla="*/ 58 w 61"/>
              <a:gd name="T39" fmla="*/ 23 h 46"/>
              <a:gd name="T40" fmla="*/ 53 w 61"/>
              <a:gd name="T41" fmla="*/ 30 h 46"/>
              <a:gd name="T42" fmla="*/ 60 w 61"/>
              <a:gd name="T43" fmla="*/ 31 h 46"/>
              <a:gd name="T44" fmla="*/ 59 w 61"/>
              <a:gd name="T45" fmla="*/ 35 h 46"/>
              <a:gd name="T46" fmla="*/ 50 w 61"/>
              <a:gd name="T47" fmla="*/ 39 h 46"/>
              <a:gd name="T48" fmla="*/ 44 w 61"/>
              <a:gd name="T49" fmla="*/ 42 h 46"/>
              <a:gd name="T50" fmla="*/ 34 w 61"/>
              <a:gd name="T51" fmla="*/ 44 h 46"/>
              <a:gd name="T52" fmla="*/ 29 w 61"/>
              <a:gd name="T53" fmla="*/ 45 h 46"/>
              <a:gd name="T54" fmla="*/ 26 w 61"/>
              <a:gd name="T55" fmla="*/ 45 h 46"/>
              <a:gd name="T56" fmla="*/ 20 w 61"/>
              <a:gd name="T57" fmla="*/ 43 h 46"/>
              <a:gd name="T58" fmla="*/ 7 w 61"/>
              <a:gd name="T59" fmla="*/ 39 h 46"/>
              <a:gd name="T60" fmla="*/ 2 w 61"/>
              <a:gd name="T61" fmla="*/ 34 h 46"/>
              <a:gd name="T62" fmla="*/ 0 w 61"/>
              <a:gd name="T63" fmla="*/ 24 h 46"/>
              <a:gd name="T64" fmla="*/ 9 w 61"/>
              <a:gd name="T65" fmla="*/ 25 h 46"/>
              <a:gd name="T66" fmla="*/ 0 w 61"/>
              <a:gd name="T67" fmla="*/ 19 h 46"/>
              <a:gd name="T68" fmla="*/ 14 w 61"/>
              <a:gd name="T69" fmla="*/ 19 h 46"/>
              <a:gd name="T70" fmla="*/ 9 w 61"/>
              <a:gd name="T71" fmla="*/ 14 h 46"/>
              <a:gd name="T72" fmla="*/ 9 w 61"/>
              <a:gd name="T73" fmla="*/ 10 h 46"/>
              <a:gd name="T74" fmla="*/ 14 w 61"/>
              <a:gd name="T75" fmla="*/ 11 h 46"/>
              <a:gd name="T76" fmla="*/ 18 w 61"/>
              <a:gd name="T77" fmla="*/ 12 h 46"/>
              <a:gd name="T78" fmla="*/ 19 w 61"/>
              <a:gd name="T79" fmla="*/ 10 h 46"/>
              <a:gd name="T80" fmla="*/ 14 w 61"/>
              <a:gd name="T81" fmla="*/ 7 h 46"/>
              <a:gd name="T82" fmla="*/ 12 w 61"/>
              <a:gd name="T83" fmla="*/ 3 h 46"/>
              <a:gd name="T84" fmla="*/ 16 w 61"/>
              <a:gd name="T85" fmla="*/ 3 h 46"/>
              <a:gd name="T86" fmla="*/ 16 w 61"/>
              <a:gd name="T87" fmla="*/ 0 h 46"/>
              <a:gd name="T88" fmla="*/ 20 w 61"/>
              <a:gd name="T89" fmla="*/ 3 h 46"/>
              <a:gd name="T90" fmla="*/ 20 w 61"/>
              <a:gd name="T91" fmla="*/ 3 h 4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
              <a:gd name="T139" fmla="*/ 0 h 46"/>
              <a:gd name="T140" fmla="*/ 61 w 61"/>
              <a:gd name="T141" fmla="*/ 46 h 4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 h="46">
                <a:moveTo>
                  <a:pt x="20" y="3"/>
                </a:moveTo>
                <a:lnTo>
                  <a:pt x="26" y="2"/>
                </a:lnTo>
                <a:lnTo>
                  <a:pt x="29" y="0"/>
                </a:lnTo>
                <a:lnTo>
                  <a:pt x="31" y="4"/>
                </a:lnTo>
                <a:lnTo>
                  <a:pt x="36" y="3"/>
                </a:lnTo>
                <a:lnTo>
                  <a:pt x="41" y="0"/>
                </a:lnTo>
                <a:lnTo>
                  <a:pt x="40" y="6"/>
                </a:lnTo>
                <a:lnTo>
                  <a:pt x="39" y="8"/>
                </a:lnTo>
                <a:lnTo>
                  <a:pt x="36" y="10"/>
                </a:lnTo>
                <a:lnTo>
                  <a:pt x="42" y="10"/>
                </a:lnTo>
                <a:lnTo>
                  <a:pt x="40" y="14"/>
                </a:lnTo>
                <a:lnTo>
                  <a:pt x="44" y="10"/>
                </a:lnTo>
                <a:lnTo>
                  <a:pt x="52" y="8"/>
                </a:lnTo>
                <a:lnTo>
                  <a:pt x="49" y="16"/>
                </a:lnTo>
                <a:lnTo>
                  <a:pt x="54" y="15"/>
                </a:lnTo>
                <a:lnTo>
                  <a:pt x="60" y="16"/>
                </a:lnTo>
                <a:lnTo>
                  <a:pt x="56" y="18"/>
                </a:lnTo>
                <a:lnTo>
                  <a:pt x="50" y="19"/>
                </a:lnTo>
                <a:lnTo>
                  <a:pt x="50" y="22"/>
                </a:lnTo>
                <a:lnTo>
                  <a:pt x="58" y="23"/>
                </a:lnTo>
                <a:lnTo>
                  <a:pt x="53" y="30"/>
                </a:lnTo>
                <a:lnTo>
                  <a:pt x="60" y="31"/>
                </a:lnTo>
                <a:lnTo>
                  <a:pt x="59" y="35"/>
                </a:lnTo>
                <a:lnTo>
                  <a:pt x="50" y="39"/>
                </a:lnTo>
                <a:lnTo>
                  <a:pt x="44" y="42"/>
                </a:lnTo>
                <a:lnTo>
                  <a:pt x="34" y="44"/>
                </a:lnTo>
                <a:lnTo>
                  <a:pt x="29" y="45"/>
                </a:lnTo>
                <a:lnTo>
                  <a:pt x="26" y="45"/>
                </a:lnTo>
                <a:lnTo>
                  <a:pt x="20" y="43"/>
                </a:lnTo>
                <a:lnTo>
                  <a:pt x="7" y="39"/>
                </a:lnTo>
                <a:lnTo>
                  <a:pt x="2" y="34"/>
                </a:lnTo>
                <a:lnTo>
                  <a:pt x="0" y="24"/>
                </a:lnTo>
                <a:lnTo>
                  <a:pt x="9" y="25"/>
                </a:lnTo>
                <a:lnTo>
                  <a:pt x="0" y="19"/>
                </a:lnTo>
                <a:lnTo>
                  <a:pt x="14" y="19"/>
                </a:lnTo>
                <a:lnTo>
                  <a:pt x="9" y="14"/>
                </a:lnTo>
                <a:lnTo>
                  <a:pt x="9" y="10"/>
                </a:lnTo>
                <a:lnTo>
                  <a:pt x="14" y="11"/>
                </a:lnTo>
                <a:lnTo>
                  <a:pt x="18" y="12"/>
                </a:lnTo>
                <a:lnTo>
                  <a:pt x="19" y="10"/>
                </a:lnTo>
                <a:lnTo>
                  <a:pt x="14" y="7"/>
                </a:lnTo>
                <a:lnTo>
                  <a:pt x="12" y="3"/>
                </a:lnTo>
                <a:lnTo>
                  <a:pt x="16" y="3"/>
                </a:lnTo>
                <a:lnTo>
                  <a:pt x="16" y="0"/>
                </a:lnTo>
                <a:lnTo>
                  <a:pt x="20" y="3"/>
                </a:lnTo>
              </a:path>
            </a:pathLst>
          </a:custGeom>
          <a:pattFill prst="pct20">
            <a:fgClr>
              <a:schemeClr val="tx2"/>
            </a:fgClr>
            <a:bgClr>
              <a:srgbClr val="CCCCCC"/>
            </a:bgClr>
          </a:pattFill>
          <a:ln w="9525" cap="rnd">
            <a:noFill/>
            <a:round/>
            <a:headEnd/>
            <a:tailEnd/>
          </a:ln>
        </p:spPr>
        <p:txBody>
          <a:bodyPr/>
          <a:lstStyle/>
          <a:p>
            <a:endParaRPr lang="en-US"/>
          </a:p>
        </p:txBody>
      </p:sp>
      <p:sp>
        <p:nvSpPr>
          <p:cNvPr id="1114" name="Freeform 107"/>
          <p:cNvSpPr>
            <a:spLocks/>
          </p:cNvSpPr>
          <p:nvPr/>
        </p:nvSpPr>
        <p:spPr bwMode="auto">
          <a:xfrm>
            <a:off x="1239838" y="2076450"/>
            <a:ext cx="23812" cy="22225"/>
          </a:xfrm>
          <a:custGeom>
            <a:avLst/>
            <a:gdLst>
              <a:gd name="T0" fmla="*/ 2 w 17"/>
              <a:gd name="T1" fmla="*/ 4 h 17"/>
              <a:gd name="T2" fmla="*/ 6 w 17"/>
              <a:gd name="T3" fmla="*/ 6 h 17"/>
              <a:gd name="T4" fmla="*/ 6 w 17"/>
              <a:gd name="T5" fmla="*/ 11 h 17"/>
              <a:gd name="T6" fmla="*/ 6 w 17"/>
              <a:gd name="T7" fmla="*/ 16 h 17"/>
              <a:gd name="T8" fmla="*/ 9 w 17"/>
              <a:gd name="T9" fmla="*/ 16 h 17"/>
              <a:gd name="T10" fmla="*/ 9 w 17"/>
              <a:gd name="T11" fmla="*/ 11 h 17"/>
              <a:gd name="T12" fmla="*/ 8 w 17"/>
              <a:gd name="T13" fmla="*/ 6 h 17"/>
              <a:gd name="T14" fmla="*/ 10 w 17"/>
              <a:gd name="T15" fmla="*/ 4 h 17"/>
              <a:gd name="T16" fmla="*/ 16 w 17"/>
              <a:gd name="T17" fmla="*/ 3 h 17"/>
              <a:gd name="T18" fmla="*/ 16 w 17"/>
              <a:gd name="T19" fmla="*/ 2 h 17"/>
              <a:gd name="T20" fmla="*/ 6 w 17"/>
              <a:gd name="T21" fmla="*/ 5 h 17"/>
              <a:gd name="T22" fmla="*/ 8 w 17"/>
              <a:gd name="T23" fmla="*/ 0 h 17"/>
              <a:gd name="T24" fmla="*/ 6 w 17"/>
              <a:gd name="T25" fmla="*/ 2 h 17"/>
              <a:gd name="T26" fmla="*/ 6 w 17"/>
              <a:gd name="T27" fmla="*/ 6 h 17"/>
              <a:gd name="T28" fmla="*/ 0 w 17"/>
              <a:gd name="T29" fmla="*/ 4 h 17"/>
              <a:gd name="T30" fmla="*/ 2 w 17"/>
              <a:gd name="T31" fmla="*/ 4 h 17"/>
              <a:gd name="T32" fmla="*/ 2 w 17"/>
              <a:gd name="T33" fmla="*/ 4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17"/>
              <a:gd name="T53" fmla="*/ 17 w 17"/>
              <a:gd name="T54" fmla="*/ 17 h 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17">
                <a:moveTo>
                  <a:pt x="2" y="4"/>
                </a:moveTo>
                <a:lnTo>
                  <a:pt x="6" y="6"/>
                </a:lnTo>
                <a:lnTo>
                  <a:pt x="6" y="11"/>
                </a:lnTo>
                <a:lnTo>
                  <a:pt x="6" y="16"/>
                </a:lnTo>
                <a:lnTo>
                  <a:pt x="9" y="16"/>
                </a:lnTo>
                <a:lnTo>
                  <a:pt x="9" y="11"/>
                </a:lnTo>
                <a:lnTo>
                  <a:pt x="8" y="6"/>
                </a:lnTo>
                <a:lnTo>
                  <a:pt x="10" y="4"/>
                </a:lnTo>
                <a:lnTo>
                  <a:pt x="16" y="3"/>
                </a:lnTo>
                <a:lnTo>
                  <a:pt x="16" y="2"/>
                </a:lnTo>
                <a:lnTo>
                  <a:pt x="6" y="5"/>
                </a:lnTo>
                <a:lnTo>
                  <a:pt x="8" y="0"/>
                </a:lnTo>
                <a:lnTo>
                  <a:pt x="6" y="2"/>
                </a:lnTo>
                <a:lnTo>
                  <a:pt x="6" y="6"/>
                </a:lnTo>
                <a:lnTo>
                  <a:pt x="0" y="4"/>
                </a:lnTo>
                <a:lnTo>
                  <a:pt x="2" y="4"/>
                </a:lnTo>
              </a:path>
            </a:pathLst>
          </a:custGeom>
          <a:solidFill>
            <a:schemeClr val="hlink"/>
          </a:solidFill>
          <a:ln w="9525" cap="rnd">
            <a:noFill/>
            <a:round/>
            <a:headEnd/>
            <a:tailEnd/>
          </a:ln>
        </p:spPr>
        <p:txBody>
          <a:bodyPr/>
          <a:lstStyle/>
          <a:p>
            <a:endParaRPr lang="en-US"/>
          </a:p>
        </p:txBody>
      </p:sp>
      <p:sp>
        <p:nvSpPr>
          <p:cNvPr id="1115" name="Freeform 110" descr="25%"/>
          <p:cNvSpPr>
            <a:spLocks/>
          </p:cNvSpPr>
          <p:nvPr/>
        </p:nvSpPr>
        <p:spPr bwMode="auto">
          <a:xfrm>
            <a:off x="960438" y="2041525"/>
            <a:ext cx="200025" cy="22225"/>
          </a:xfrm>
          <a:custGeom>
            <a:avLst/>
            <a:gdLst>
              <a:gd name="T0" fmla="*/ 37 w 146"/>
              <a:gd name="T1" fmla="*/ 2 h 17"/>
              <a:gd name="T2" fmla="*/ 145 w 146"/>
              <a:gd name="T3" fmla="*/ 16 h 17"/>
              <a:gd name="T4" fmla="*/ 0 w 146"/>
              <a:gd name="T5" fmla="*/ 4 h 17"/>
              <a:gd name="T6" fmla="*/ 37 w 146"/>
              <a:gd name="T7" fmla="*/ 0 h 17"/>
              <a:gd name="T8" fmla="*/ 37 w 146"/>
              <a:gd name="T9" fmla="*/ 2 h 17"/>
              <a:gd name="T10" fmla="*/ 37 w 146"/>
              <a:gd name="T11" fmla="*/ 2 h 17"/>
              <a:gd name="T12" fmla="*/ 0 60000 65536"/>
              <a:gd name="T13" fmla="*/ 0 60000 65536"/>
              <a:gd name="T14" fmla="*/ 0 60000 65536"/>
              <a:gd name="T15" fmla="*/ 0 60000 65536"/>
              <a:gd name="T16" fmla="*/ 0 60000 65536"/>
              <a:gd name="T17" fmla="*/ 0 60000 65536"/>
              <a:gd name="T18" fmla="*/ 0 w 146"/>
              <a:gd name="T19" fmla="*/ 0 h 17"/>
              <a:gd name="T20" fmla="*/ 146 w 146"/>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46" h="17">
                <a:moveTo>
                  <a:pt x="37" y="2"/>
                </a:moveTo>
                <a:lnTo>
                  <a:pt x="145" y="16"/>
                </a:lnTo>
                <a:lnTo>
                  <a:pt x="0" y="4"/>
                </a:lnTo>
                <a:lnTo>
                  <a:pt x="37" y="0"/>
                </a:lnTo>
                <a:lnTo>
                  <a:pt x="37" y="2"/>
                </a:lnTo>
              </a:path>
            </a:pathLst>
          </a:custGeom>
          <a:pattFill prst="pct25">
            <a:fgClr>
              <a:srgbClr val="000000"/>
            </a:fgClr>
            <a:bgClr>
              <a:srgbClr val="CCCCCC"/>
            </a:bgClr>
          </a:pattFill>
          <a:ln w="9525" cap="rnd">
            <a:noFill/>
            <a:round/>
            <a:headEnd/>
            <a:tailEnd/>
          </a:ln>
        </p:spPr>
        <p:txBody>
          <a:bodyPr/>
          <a:lstStyle/>
          <a:p>
            <a:endParaRPr lang="en-US"/>
          </a:p>
        </p:txBody>
      </p:sp>
      <p:sp>
        <p:nvSpPr>
          <p:cNvPr id="1116" name="Freeform 112"/>
          <p:cNvSpPr>
            <a:spLocks/>
          </p:cNvSpPr>
          <p:nvPr/>
        </p:nvSpPr>
        <p:spPr bwMode="auto">
          <a:xfrm>
            <a:off x="1514475" y="1843088"/>
            <a:ext cx="392113" cy="117475"/>
          </a:xfrm>
          <a:custGeom>
            <a:avLst/>
            <a:gdLst>
              <a:gd name="T0" fmla="*/ 0 w 288"/>
              <a:gd name="T1" fmla="*/ 0 h 86"/>
              <a:gd name="T2" fmla="*/ 0 w 288"/>
              <a:gd name="T3" fmla="*/ 35 h 86"/>
              <a:gd name="T4" fmla="*/ 287 w 288"/>
              <a:gd name="T5" fmla="*/ 85 h 86"/>
              <a:gd name="T6" fmla="*/ 285 w 288"/>
              <a:gd name="T7" fmla="*/ 59 h 86"/>
              <a:gd name="T8" fmla="*/ 0 w 288"/>
              <a:gd name="T9" fmla="*/ 1 h 86"/>
              <a:gd name="T10" fmla="*/ 0 w 288"/>
              <a:gd name="T11" fmla="*/ 0 h 86"/>
              <a:gd name="T12" fmla="*/ 0 60000 65536"/>
              <a:gd name="T13" fmla="*/ 0 60000 65536"/>
              <a:gd name="T14" fmla="*/ 0 60000 65536"/>
              <a:gd name="T15" fmla="*/ 0 60000 65536"/>
              <a:gd name="T16" fmla="*/ 0 60000 65536"/>
              <a:gd name="T17" fmla="*/ 0 60000 65536"/>
              <a:gd name="T18" fmla="*/ 0 w 288"/>
              <a:gd name="T19" fmla="*/ 0 h 86"/>
              <a:gd name="T20" fmla="*/ 288 w 288"/>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288" h="86">
                <a:moveTo>
                  <a:pt x="0" y="0"/>
                </a:moveTo>
                <a:lnTo>
                  <a:pt x="0" y="35"/>
                </a:lnTo>
                <a:lnTo>
                  <a:pt x="287" y="85"/>
                </a:lnTo>
                <a:lnTo>
                  <a:pt x="285" y="59"/>
                </a:lnTo>
                <a:lnTo>
                  <a:pt x="0" y="1"/>
                </a:lnTo>
                <a:lnTo>
                  <a:pt x="0" y="0"/>
                </a:lnTo>
              </a:path>
            </a:pathLst>
          </a:custGeom>
          <a:solidFill>
            <a:srgbClr val="FFFFFF"/>
          </a:solidFill>
          <a:ln w="12700" cap="rnd" cmpd="sng">
            <a:solidFill>
              <a:srgbClr val="000000"/>
            </a:solidFill>
            <a:prstDash val="solid"/>
            <a:round/>
            <a:headEnd/>
            <a:tailEnd/>
          </a:ln>
        </p:spPr>
        <p:txBody>
          <a:bodyPr/>
          <a:lstStyle/>
          <a:p>
            <a:endParaRPr lang="en-US"/>
          </a:p>
        </p:txBody>
      </p:sp>
      <p:sp>
        <p:nvSpPr>
          <p:cNvPr id="1117" name="Freeform 114"/>
          <p:cNvSpPr>
            <a:spLocks/>
          </p:cNvSpPr>
          <p:nvPr/>
        </p:nvSpPr>
        <p:spPr bwMode="auto">
          <a:xfrm>
            <a:off x="3214688" y="4440238"/>
            <a:ext cx="361950" cy="359662"/>
          </a:xfrm>
          <a:custGeom>
            <a:avLst/>
            <a:gdLst>
              <a:gd name="T0" fmla="*/ 236 w 267"/>
              <a:gd name="T1" fmla="*/ 42 h 257"/>
              <a:gd name="T2" fmla="*/ 239 w 267"/>
              <a:gd name="T3" fmla="*/ 30 h 257"/>
              <a:gd name="T4" fmla="*/ 240 w 267"/>
              <a:gd name="T5" fmla="*/ 19 h 257"/>
              <a:gd name="T6" fmla="*/ 231 w 267"/>
              <a:gd name="T7" fmla="*/ 1 h 257"/>
              <a:gd name="T8" fmla="*/ 204 w 267"/>
              <a:gd name="T9" fmla="*/ 5 h 257"/>
              <a:gd name="T10" fmla="*/ 194 w 267"/>
              <a:gd name="T11" fmla="*/ 16 h 257"/>
              <a:gd name="T12" fmla="*/ 197 w 267"/>
              <a:gd name="T13" fmla="*/ 27 h 257"/>
              <a:gd name="T14" fmla="*/ 197 w 267"/>
              <a:gd name="T15" fmla="*/ 35 h 257"/>
              <a:gd name="T16" fmla="*/ 202 w 267"/>
              <a:gd name="T17" fmla="*/ 39 h 257"/>
              <a:gd name="T18" fmla="*/ 204 w 267"/>
              <a:gd name="T19" fmla="*/ 46 h 257"/>
              <a:gd name="T20" fmla="*/ 213 w 267"/>
              <a:gd name="T21" fmla="*/ 48 h 257"/>
              <a:gd name="T22" fmla="*/ 206 w 267"/>
              <a:gd name="T23" fmla="*/ 64 h 257"/>
              <a:gd name="T24" fmla="*/ 189 w 267"/>
              <a:gd name="T25" fmla="*/ 83 h 257"/>
              <a:gd name="T26" fmla="*/ 185 w 267"/>
              <a:gd name="T27" fmla="*/ 89 h 257"/>
              <a:gd name="T28" fmla="*/ 168 w 267"/>
              <a:gd name="T29" fmla="*/ 92 h 257"/>
              <a:gd name="T30" fmla="*/ 145 w 267"/>
              <a:gd name="T31" fmla="*/ 89 h 257"/>
              <a:gd name="T32" fmla="*/ 139 w 267"/>
              <a:gd name="T33" fmla="*/ 102 h 257"/>
              <a:gd name="T34" fmla="*/ 139 w 267"/>
              <a:gd name="T35" fmla="*/ 102 h 257"/>
              <a:gd name="T36" fmla="*/ 122 w 267"/>
              <a:gd name="T37" fmla="*/ 101 h 257"/>
              <a:gd name="T38" fmla="*/ 118 w 267"/>
              <a:gd name="T39" fmla="*/ 81 h 257"/>
              <a:gd name="T40" fmla="*/ 95 w 267"/>
              <a:gd name="T41" fmla="*/ 61 h 257"/>
              <a:gd name="T42" fmla="*/ 57 w 267"/>
              <a:gd name="T43" fmla="*/ 79 h 257"/>
              <a:gd name="T44" fmla="*/ 47 w 267"/>
              <a:gd name="T45" fmla="*/ 105 h 257"/>
              <a:gd name="T46" fmla="*/ 3 w 267"/>
              <a:gd name="T47" fmla="*/ 113 h 257"/>
              <a:gd name="T48" fmla="*/ 20 w 267"/>
              <a:gd name="T49" fmla="*/ 229 h 257"/>
              <a:gd name="T50" fmla="*/ 63 w 267"/>
              <a:gd name="T51" fmla="*/ 227 h 257"/>
              <a:gd name="T52" fmla="*/ 114 w 267"/>
              <a:gd name="T53" fmla="*/ 235 h 257"/>
              <a:gd name="T54" fmla="*/ 90 w 267"/>
              <a:gd name="T55" fmla="*/ 242 h 257"/>
              <a:gd name="T56" fmla="*/ 105 w 267"/>
              <a:gd name="T57" fmla="*/ 249 h 257"/>
              <a:gd name="T58" fmla="*/ 141 w 267"/>
              <a:gd name="T59" fmla="*/ 249 h 257"/>
              <a:gd name="T60" fmla="*/ 147 w 267"/>
              <a:gd name="T61" fmla="*/ 242 h 257"/>
              <a:gd name="T62" fmla="*/ 162 w 267"/>
              <a:gd name="T63" fmla="*/ 236 h 257"/>
              <a:gd name="T64" fmla="*/ 155 w 267"/>
              <a:gd name="T65" fmla="*/ 247 h 257"/>
              <a:gd name="T66" fmla="*/ 164 w 267"/>
              <a:gd name="T67" fmla="*/ 248 h 257"/>
              <a:gd name="T68" fmla="*/ 163 w 267"/>
              <a:gd name="T69" fmla="*/ 241 h 257"/>
              <a:gd name="T70" fmla="*/ 189 w 267"/>
              <a:gd name="T71" fmla="*/ 233 h 257"/>
              <a:gd name="T72" fmla="*/ 200 w 267"/>
              <a:gd name="T73" fmla="*/ 242 h 257"/>
              <a:gd name="T74" fmla="*/ 196 w 267"/>
              <a:gd name="T75" fmla="*/ 253 h 257"/>
              <a:gd name="T76" fmla="*/ 207 w 267"/>
              <a:gd name="T77" fmla="*/ 255 h 257"/>
              <a:gd name="T78" fmla="*/ 206 w 267"/>
              <a:gd name="T79" fmla="*/ 246 h 257"/>
              <a:gd name="T80" fmla="*/ 221 w 267"/>
              <a:gd name="T81" fmla="*/ 248 h 257"/>
              <a:gd name="T82" fmla="*/ 228 w 267"/>
              <a:gd name="T83" fmla="*/ 255 h 257"/>
              <a:gd name="T84" fmla="*/ 233 w 267"/>
              <a:gd name="T85" fmla="*/ 246 h 257"/>
              <a:gd name="T86" fmla="*/ 235 w 267"/>
              <a:gd name="T87" fmla="*/ 235 h 257"/>
              <a:gd name="T88" fmla="*/ 243 w 267"/>
              <a:gd name="T89" fmla="*/ 243 h 257"/>
              <a:gd name="T90" fmla="*/ 252 w 267"/>
              <a:gd name="T91" fmla="*/ 247 h 257"/>
              <a:gd name="T92" fmla="*/ 255 w 267"/>
              <a:gd name="T93" fmla="*/ 239 h 257"/>
              <a:gd name="T94" fmla="*/ 251 w 267"/>
              <a:gd name="T95" fmla="*/ 231 h 257"/>
              <a:gd name="T96" fmla="*/ 207 w 267"/>
              <a:gd name="T97" fmla="*/ 216 h 257"/>
              <a:gd name="T98" fmla="*/ 208 w 267"/>
              <a:gd name="T99" fmla="*/ 193 h 257"/>
              <a:gd name="T100" fmla="*/ 223 w 267"/>
              <a:gd name="T101" fmla="*/ 190 h 257"/>
              <a:gd name="T102" fmla="*/ 238 w 267"/>
              <a:gd name="T103" fmla="*/ 192 h 257"/>
              <a:gd name="T104" fmla="*/ 241 w 267"/>
              <a:gd name="T105" fmla="*/ 181 h 257"/>
              <a:gd name="T106" fmla="*/ 249 w 267"/>
              <a:gd name="T107" fmla="*/ 163 h 257"/>
              <a:gd name="T108" fmla="*/ 254 w 267"/>
              <a:gd name="T109" fmla="*/ 144 h 257"/>
              <a:gd name="T110" fmla="*/ 265 w 267"/>
              <a:gd name="T111" fmla="*/ 80 h 257"/>
              <a:gd name="T112" fmla="*/ 257 w 267"/>
              <a:gd name="T113" fmla="*/ 63 h 257"/>
              <a:gd name="T114" fmla="*/ 242 w 267"/>
              <a:gd name="T115" fmla="*/ 51 h 25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7"/>
              <a:gd name="T175" fmla="*/ 0 h 257"/>
              <a:gd name="T176" fmla="*/ 267 w 267"/>
              <a:gd name="T177" fmla="*/ 257 h 25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7" h="257">
                <a:moveTo>
                  <a:pt x="242" y="51"/>
                </a:moveTo>
                <a:lnTo>
                  <a:pt x="241" y="46"/>
                </a:lnTo>
                <a:lnTo>
                  <a:pt x="240" y="44"/>
                </a:lnTo>
                <a:lnTo>
                  <a:pt x="239" y="43"/>
                </a:lnTo>
                <a:lnTo>
                  <a:pt x="238" y="42"/>
                </a:lnTo>
                <a:lnTo>
                  <a:pt x="236" y="42"/>
                </a:lnTo>
                <a:lnTo>
                  <a:pt x="235" y="40"/>
                </a:lnTo>
                <a:lnTo>
                  <a:pt x="236" y="37"/>
                </a:lnTo>
                <a:lnTo>
                  <a:pt x="237" y="35"/>
                </a:lnTo>
                <a:lnTo>
                  <a:pt x="238" y="35"/>
                </a:lnTo>
                <a:lnTo>
                  <a:pt x="239" y="33"/>
                </a:lnTo>
                <a:lnTo>
                  <a:pt x="239" y="30"/>
                </a:lnTo>
                <a:lnTo>
                  <a:pt x="239" y="28"/>
                </a:lnTo>
                <a:lnTo>
                  <a:pt x="239" y="25"/>
                </a:lnTo>
                <a:lnTo>
                  <a:pt x="240" y="25"/>
                </a:lnTo>
                <a:lnTo>
                  <a:pt x="240" y="24"/>
                </a:lnTo>
                <a:lnTo>
                  <a:pt x="240" y="21"/>
                </a:lnTo>
                <a:lnTo>
                  <a:pt x="240" y="19"/>
                </a:lnTo>
                <a:lnTo>
                  <a:pt x="240" y="15"/>
                </a:lnTo>
                <a:lnTo>
                  <a:pt x="238" y="11"/>
                </a:lnTo>
                <a:lnTo>
                  <a:pt x="238" y="7"/>
                </a:lnTo>
                <a:lnTo>
                  <a:pt x="235" y="4"/>
                </a:lnTo>
                <a:lnTo>
                  <a:pt x="232" y="3"/>
                </a:lnTo>
                <a:lnTo>
                  <a:pt x="231" y="1"/>
                </a:lnTo>
                <a:lnTo>
                  <a:pt x="227" y="0"/>
                </a:lnTo>
                <a:lnTo>
                  <a:pt x="225" y="0"/>
                </a:lnTo>
                <a:lnTo>
                  <a:pt x="216" y="0"/>
                </a:lnTo>
                <a:lnTo>
                  <a:pt x="210" y="2"/>
                </a:lnTo>
                <a:lnTo>
                  <a:pt x="207" y="3"/>
                </a:lnTo>
                <a:lnTo>
                  <a:pt x="204" y="5"/>
                </a:lnTo>
                <a:lnTo>
                  <a:pt x="201" y="6"/>
                </a:lnTo>
                <a:lnTo>
                  <a:pt x="198" y="7"/>
                </a:lnTo>
                <a:lnTo>
                  <a:pt x="197" y="9"/>
                </a:lnTo>
                <a:lnTo>
                  <a:pt x="196" y="11"/>
                </a:lnTo>
                <a:lnTo>
                  <a:pt x="195" y="13"/>
                </a:lnTo>
                <a:lnTo>
                  <a:pt x="194" y="16"/>
                </a:lnTo>
                <a:lnTo>
                  <a:pt x="194" y="18"/>
                </a:lnTo>
                <a:lnTo>
                  <a:pt x="194" y="20"/>
                </a:lnTo>
                <a:lnTo>
                  <a:pt x="195" y="21"/>
                </a:lnTo>
                <a:lnTo>
                  <a:pt x="197" y="22"/>
                </a:lnTo>
                <a:lnTo>
                  <a:pt x="197" y="25"/>
                </a:lnTo>
                <a:lnTo>
                  <a:pt x="197" y="27"/>
                </a:lnTo>
                <a:lnTo>
                  <a:pt x="198" y="27"/>
                </a:lnTo>
                <a:lnTo>
                  <a:pt x="199" y="28"/>
                </a:lnTo>
                <a:lnTo>
                  <a:pt x="199" y="29"/>
                </a:lnTo>
                <a:lnTo>
                  <a:pt x="198" y="31"/>
                </a:lnTo>
                <a:lnTo>
                  <a:pt x="197" y="33"/>
                </a:lnTo>
                <a:lnTo>
                  <a:pt x="197" y="35"/>
                </a:lnTo>
                <a:lnTo>
                  <a:pt x="197" y="36"/>
                </a:lnTo>
                <a:lnTo>
                  <a:pt x="198" y="36"/>
                </a:lnTo>
                <a:lnTo>
                  <a:pt x="200" y="36"/>
                </a:lnTo>
                <a:lnTo>
                  <a:pt x="201" y="37"/>
                </a:lnTo>
                <a:lnTo>
                  <a:pt x="201" y="39"/>
                </a:lnTo>
                <a:lnTo>
                  <a:pt x="202" y="39"/>
                </a:lnTo>
                <a:lnTo>
                  <a:pt x="202" y="41"/>
                </a:lnTo>
                <a:lnTo>
                  <a:pt x="202" y="42"/>
                </a:lnTo>
                <a:lnTo>
                  <a:pt x="203" y="42"/>
                </a:lnTo>
                <a:lnTo>
                  <a:pt x="204" y="43"/>
                </a:lnTo>
                <a:lnTo>
                  <a:pt x="204" y="44"/>
                </a:lnTo>
                <a:lnTo>
                  <a:pt x="204" y="46"/>
                </a:lnTo>
                <a:lnTo>
                  <a:pt x="204" y="47"/>
                </a:lnTo>
                <a:lnTo>
                  <a:pt x="205" y="47"/>
                </a:lnTo>
                <a:lnTo>
                  <a:pt x="206" y="48"/>
                </a:lnTo>
                <a:lnTo>
                  <a:pt x="208" y="48"/>
                </a:lnTo>
                <a:lnTo>
                  <a:pt x="212" y="47"/>
                </a:lnTo>
                <a:lnTo>
                  <a:pt x="213" y="48"/>
                </a:lnTo>
                <a:lnTo>
                  <a:pt x="213" y="49"/>
                </a:lnTo>
                <a:lnTo>
                  <a:pt x="213" y="52"/>
                </a:lnTo>
                <a:lnTo>
                  <a:pt x="214" y="52"/>
                </a:lnTo>
                <a:lnTo>
                  <a:pt x="212" y="57"/>
                </a:lnTo>
                <a:lnTo>
                  <a:pt x="208" y="60"/>
                </a:lnTo>
                <a:lnTo>
                  <a:pt x="206" y="64"/>
                </a:lnTo>
                <a:lnTo>
                  <a:pt x="203" y="67"/>
                </a:lnTo>
                <a:lnTo>
                  <a:pt x="201" y="70"/>
                </a:lnTo>
                <a:lnTo>
                  <a:pt x="200" y="73"/>
                </a:lnTo>
                <a:lnTo>
                  <a:pt x="196" y="79"/>
                </a:lnTo>
                <a:lnTo>
                  <a:pt x="194" y="81"/>
                </a:lnTo>
                <a:lnTo>
                  <a:pt x="189" y="83"/>
                </a:lnTo>
                <a:lnTo>
                  <a:pt x="186" y="83"/>
                </a:lnTo>
                <a:lnTo>
                  <a:pt x="185" y="83"/>
                </a:lnTo>
                <a:lnTo>
                  <a:pt x="185" y="85"/>
                </a:lnTo>
                <a:lnTo>
                  <a:pt x="185" y="87"/>
                </a:lnTo>
                <a:lnTo>
                  <a:pt x="185" y="88"/>
                </a:lnTo>
                <a:lnTo>
                  <a:pt x="185" y="89"/>
                </a:lnTo>
                <a:lnTo>
                  <a:pt x="183" y="91"/>
                </a:lnTo>
                <a:lnTo>
                  <a:pt x="180" y="92"/>
                </a:lnTo>
                <a:lnTo>
                  <a:pt x="177" y="93"/>
                </a:lnTo>
                <a:lnTo>
                  <a:pt x="174" y="93"/>
                </a:lnTo>
                <a:lnTo>
                  <a:pt x="171" y="93"/>
                </a:lnTo>
                <a:lnTo>
                  <a:pt x="168" y="92"/>
                </a:lnTo>
                <a:lnTo>
                  <a:pt x="165" y="92"/>
                </a:lnTo>
                <a:lnTo>
                  <a:pt x="162" y="90"/>
                </a:lnTo>
                <a:lnTo>
                  <a:pt x="158" y="89"/>
                </a:lnTo>
                <a:lnTo>
                  <a:pt x="155" y="89"/>
                </a:lnTo>
                <a:lnTo>
                  <a:pt x="148" y="87"/>
                </a:lnTo>
                <a:lnTo>
                  <a:pt x="145" y="89"/>
                </a:lnTo>
                <a:lnTo>
                  <a:pt x="143" y="89"/>
                </a:lnTo>
                <a:lnTo>
                  <a:pt x="139" y="95"/>
                </a:lnTo>
                <a:lnTo>
                  <a:pt x="137" y="97"/>
                </a:lnTo>
                <a:lnTo>
                  <a:pt x="136" y="99"/>
                </a:lnTo>
                <a:lnTo>
                  <a:pt x="134" y="102"/>
                </a:lnTo>
                <a:lnTo>
                  <a:pt x="139" y="102"/>
                </a:lnTo>
                <a:lnTo>
                  <a:pt x="142" y="99"/>
                </a:lnTo>
                <a:lnTo>
                  <a:pt x="145" y="99"/>
                </a:lnTo>
                <a:lnTo>
                  <a:pt x="147" y="100"/>
                </a:lnTo>
                <a:lnTo>
                  <a:pt x="150" y="101"/>
                </a:lnTo>
                <a:lnTo>
                  <a:pt x="151" y="102"/>
                </a:lnTo>
                <a:lnTo>
                  <a:pt x="139" y="102"/>
                </a:lnTo>
                <a:lnTo>
                  <a:pt x="134" y="102"/>
                </a:lnTo>
                <a:lnTo>
                  <a:pt x="129" y="102"/>
                </a:lnTo>
                <a:lnTo>
                  <a:pt x="126" y="102"/>
                </a:lnTo>
                <a:lnTo>
                  <a:pt x="124" y="102"/>
                </a:lnTo>
                <a:lnTo>
                  <a:pt x="123" y="102"/>
                </a:lnTo>
                <a:lnTo>
                  <a:pt x="122" y="101"/>
                </a:lnTo>
                <a:lnTo>
                  <a:pt x="120" y="102"/>
                </a:lnTo>
                <a:lnTo>
                  <a:pt x="118" y="102"/>
                </a:lnTo>
                <a:lnTo>
                  <a:pt x="118" y="100"/>
                </a:lnTo>
                <a:lnTo>
                  <a:pt x="118" y="96"/>
                </a:lnTo>
                <a:lnTo>
                  <a:pt x="118" y="89"/>
                </a:lnTo>
                <a:lnTo>
                  <a:pt x="118" y="81"/>
                </a:lnTo>
                <a:lnTo>
                  <a:pt x="117" y="77"/>
                </a:lnTo>
                <a:lnTo>
                  <a:pt x="117" y="75"/>
                </a:lnTo>
                <a:lnTo>
                  <a:pt x="117" y="73"/>
                </a:lnTo>
                <a:lnTo>
                  <a:pt x="112" y="63"/>
                </a:lnTo>
                <a:lnTo>
                  <a:pt x="111" y="63"/>
                </a:lnTo>
                <a:lnTo>
                  <a:pt x="95" y="61"/>
                </a:lnTo>
                <a:lnTo>
                  <a:pt x="87" y="63"/>
                </a:lnTo>
                <a:lnTo>
                  <a:pt x="85" y="63"/>
                </a:lnTo>
                <a:lnTo>
                  <a:pt x="84" y="65"/>
                </a:lnTo>
                <a:lnTo>
                  <a:pt x="77" y="75"/>
                </a:lnTo>
                <a:lnTo>
                  <a:pt x="66" y="77"/>
                </a:lnTo>
                <a:lnTo>
                  <a:pt x="57" y="79"/>
                </a:lnTo>
                <a:lnTo>
                  <a:pt x="55" y="79"/>
                </a:lnTo>
                <a:lnTo>
                  <a:pt x="55" y="81"/>
                </a:lnTo>
                <a:lnTo>
                  <a:pt x="55" y="83"/>
                </a:lnTo>
                <a:lnTo>
                  <a:pt x="56" y="95"/>
                </a:lnTo>
                <a:lnTo>
                  <a:pt x="47" y="99"/>
                </a:lnTo>
                <a:lnTo>
                  <a:pt x="47" y="105"/>
                </a:lnTo>
                <a:lnTo>
                  <a:pt x="47" y="111"/>
                </a:lnTo>
                <a:lnTo>
                  <a:pt x="46" y="111"/>
                </a:lnTo>
                <a:lnTo>
                  <a:pt x="45" y="112"/>
                </a:lnTo>
                <a:lnTo>
                  <a:pt x="44" y="112"/>
                </a:lnTo>
                <a:lnTo>
                  <a:pt x="42" y="113"/>
                </a:lnTo>
                <a:lnTo>
                  <a:pt x="3" y="113"/>
                </a:lnTo>
                <a:lnTo>
                  <a:pt x="0" y="115"/>
                </a:lnTo>
                <a:lnTo>
                  <a:pt x="1" y="119"/>
                </a:lnTo>
                <a:lnTo>
                  <a:pt x="8" y="120"/>
                </a:lnTo>
                <a:lnTo>
                  <a:pt x="8" y="229"/>
                </a:lnTo>
                <a:lnTo>
                  <a:pt x="14" y="231"/>
                </a:lnTo>
                <a:lnTo>
                  <a:pt x="20" y="229"/>
                </a:lnTo>
                <a:lnTo>
                  <a:pt x="20" y="216"/>
                </a:lnTo>
                <a:lnTo>
                  <a:pt x="52" y="226"/>
                </a:lnTo>
                <a:lnTo>
                  <a:pt x="52" y="249"/>
                </a:lnTo>
                <a:lnTo>
                  <a:pt x="57" y="250"/>
                </a:lnTo>
                <a:lnTo>
                  <a:pt x="63" y="249"/>
                </a:lnTo>
                <a:lnTo>
                  <a:pt x="63" y="227"/>
                </a:lnTo>
                <a:lnTo>
                  <a:pt x="114" y="227"/>
                </a:lnTo>
                <a:lnTo>
                  <a:pt x="114" y="230"/>
                </a:lnTo>
                <a:lnTo>
                  <a:pt x="118" y="231"/>
                </a:lnTo>
                <a:lnTo>
                  <a:pt x="118" y="233"/>
                </a:lnTo>
                <a:lnTo>
                  <a:pt x="117" y="233"/>
                </a:lnTo>
                <a:lnTo>
                  <a:pt x="114" y="235"/>
                </a:lnTo>
                <a:lnTo>
                  <a:pt x="111" y="236"/>
                </a:lnTo>
                <a:lnTo>
                  <a:pt x="108" y="237"/>
                </a:lnTo>
                <a:lnTo>
                  <a:pt x="103" y="238"/>
                </a:lnTo>
                <a:lnTo>
                  <a:pt x="95" y="240"/>
                </a:lnTo>
                <a:lnTo>
                  <a:pt x="93" y="241"/>
                </a:lnTo>
                <a:lnTo>
                  <a:pt x="90" y="242"/>
                </a:lnTo>
                <a:lnTo>
                  <a:pt x="90" y="245"/>
                </a:lnTo>
                <a:lnTo>
                  <a:pt x="90" y="246"/>
                </a:lnTo>
                <a:lnTo>
                  <a:pt x="90" y="247"/>
                </a:lnTo>
                <a:lnTo>
                  <a:pt x="93" y="248"/>
                </a:lnTo>
                <a:lnTo>
                  <a:pt x="100" y="249"/>
                </a:lnTo>
                <a:lnTo>
                  <a:pt x="105" y="249"/>
                </a:lnTo>
                <a:lnTo>
                  <a:pt x="114" y="249"/>
                </a:lnTo>
                <a:lnTo>
                  <a:pt x="127" y="249"/>
                </a:lnTo>
                <a:lnTo>
                  <a:pt x="131" y="247"/>
                </a:lnTo>
                <a:lnTo>
                  <a:pt x="134" y="247"/>
                </a:lnTo>
                <a:lnTo>
                  <a:pt x="135" y="249"/>
                </a:lnTo>
                <a:lnTo>
                  <a:pt x="141" y="249"/>
                </a:lnTo>
                <a:lnTo>
                  <a:pt x="143" y="249"/>
                </a:lnTo>
                <a:lnTo>
                  <a:pt x="145" y="249"/>
                </a:lnTo>
                <a:lnTo>
                  <a:pt x="146" y="248"/>
                </a:lnTo>
                <a:lnTo>
                  <a:pt x="147" y="247"/>
                </a:lnTo>
                <a:lnTo>
                  <a:pt x="147" y="244"/>
                </a:lnTo>
                <a:lnTo>
                  <a:pt x="147" y="242"/>
                </a:lnTo>
                <a:lnTo>
                  <a:pt x="147" y="239"/>
                </a:lnTo>
                <a:lnTo>
                  <a:pt x="147" y="237"/>
                </a:lnTo>
                <a:lnTo>
                  <a:pt x="146" y="235"/>
                </a:lnTo>
                <a:lnTo>
                  <a:pt x="147" y="233"/>
                </a:lnTo>
                <a:lnTo>
                  <a:pt x="159" y="233"/>
                </a:lnTo>
                <a:lnTo>
                  <a:pt x="162" y="236"/>
                </a:lnTo>
                <a:lnTo>
                  <a:pt x="161" y="238"/>
                </a:lnTo>
                <a:lnTo>
                  <a:pt x="157" y="242"/>
                </a:lnTo>
                <a:lnTo>
                  <a:pt x="156" y="242"/>
                </a:lnTo>
                <a:lnTo>
                  <a:pt x="155" y="243"/>
                </a:lnTo>
                <a:lnTo>
                  <a:pt x="155" y="245"/>
                </a:lnTo>
                <a:lnTo>
                  <a:pt x="155" y="247"/>
                </a:lnTo>
                <a:lnTo>
                  <a:pt x="156" y="248"/>
                </a:lnTo>
                <a:lnTo>
                  <a:pt x="157" y="249"/>
                </a:lnTo>
                <a:lnTo>
                  <a:pt x="158" y="249"/>
                </a:lnTo>
                <a:lnTo>
                  <a:pt x="160" y="249"/>
                </a:lnTo>
                <a:lnTo>
                  <a:pt x="162" y="249"/>
                </a:lnTo>
                <a:lnTo>
                  <a:pt x="164" y="248"/>
                </a:lnTo>
                <a:lnTo>
                  <a:pt x="165" y="247"/>
                </a:lnTo>
                <a:lnTo>
                  <a:pt x="165" y="246"/>
                </a:lnTo>
                <a:lnTo>
                  <a:pt x="165" y="245"/>
                </a:lnTo>
                <a:lnTo>
                  <a:pt x="165" y="243"/>
                </a:lnTo>
                <a:lnTo>
                  <a:pt x="164" y="242"/>
                </a:lnTo>
                <a:lnTo>
                  <a:pt x="163" y="241"/>
                </a:lnTo>
                <a:lnTo>
                  <a:pt x="165" y="240"/>
                </a:lnTo>
                <a:lnTo>
                  <a:pt x="168" y="238"/>
                </a:lnTo>
                <a:lnTo>
                  <a:pt x="178" y="235"/>
                </a:lnTo>
                <a:lnTo>
                  <a:pt x="182" y="233"/>
                </a:lnTo>
                <a:lnTo>
                  <a:pt x="186" y="233"/>
                </a:lnTo>
                <a:lnTo>
                  <a:pt x="189" y="233"/>
                </a:lnTo>
                <a:lnTo>
                  <a:pt x="192" y="236"/>
                </a:lnTo>
                <a:lnTo>
                  <a:pt x="192" y="238"/>
                </a:lnTo>
                <a:lnTo>
                  <a:pt x="192" y="239"/>
                </a:lnTo>
                <a:lnTo>
                  <a:pt x="195" y="241"/>
                </a:lnTo>
                <a:lnTo>
                  <a:pt x="197" y="241"/>
                </a:lnTo>
                <a:lnTo>
                  <a:pt x="200" y="242"/>
                </a:lnTo>
                <a:lnTo>
                  <a:pt x="200" y="246"/>
                </a:lnTo>
                <a:lnTo>
                  <a:pt x="198" y="246"/>
                </a:lnTo>
                <a:lnTo>
                  <a:pt x="197" y="248"/>
                </a:lnTo>
                <a:lnTo>
                  <a:pt x="196" y="250"/>
                </a:lnTo>
                <a:lnTo>
                  <a:pt x="196" y="251"/>
                </a:lnTo>
                <a:lnTo>
                  <a:pt x="196" y="253"/>
                </a:lnTo>
                <a:lnTo>
                  <a:pt x="197" y="255"/>
                </a:lnTo>
                <a:lnTo>
                  <a:pt x="198" y="255"/>
                </a:lnTo>
                <a:lnTo>
                  <a:pt x="200" y="255"/>
                </a:lnTo>
                <a:lnTo>
                  <a:pt x="204" y="256"/>
                </a:lnTo>
                <a:lnTo>
                  <a:pt x="206" y="255"/>
                </a:lnTo>
                <a:lnTo>
                  <a:pt x="207" y="255"/>
                </a:lnTo>
                <a:lnTo>
                  <a:pt x="208" y="253"/>
                </a:lnTo>
                <a:lnTo>
                  <a:pt x="209" y="251"/>
                </a:lnTo>
                <a:lnTo>
                  <a:pt x="209" y="250"/>
                </a:lnTo>
                <a:lnTo>
                  <a:pt x="208" y="248"/>
                </a:lnTo>
                <a:lnTo>
                  <a:pt x="207" y="247"/>
                </a:lnTo>
                <a:lnTo>
                  <a:pt x="206" y="246"/>
                </a:lnTo>
                <a:lnTo>
                  <a:pt x="208" y="238"/>
                </a:lnTo>
                <a:lnTo>
                  <a:pt x="213" y="238"/>
                </a:lnTo>
                <a:lnTo>
                  <a:pt x="223" y="243"/>
                </a:lnTo>
                <a:lnTo>
                  <a:pt x="222" y="244"/>
                </a:lnTo>
                <a:lnTo>
                  <a:pt x="221" y="246"/>
                </a:lnTo>
                <a:lnTo>
                  <a:pt x="221" y="248"/>
                </a:lnTo>
                <a:lnTo>
                  <a:pt x="221" y="250"/>
                </a:lnTo>
                <a:lnTo>
                  <a:pt x="222" y="251"/>
                </a:lnTo>
                <a:lnTo>
                  <a:pt x="223" y="253"/>
                </a:lnTo>
                <a:lnTo>
                  <a:pt x="225" y="253"/>
                </a:lnTo>
                <a:lnTo>
                  <a:pt x="226" y="254"/>
                </a:lnTo>
                <a:lnTo>
                  <a:pt x="228" y="255"/>
                </a:lnTo>
                <a:lnTo>
                  <a:pt x="230" y="253"/>
                </a:lnTo>
                <a:lnTo>
                  <a:pt x="232" y="252"/>
                </a:lnTo>
                <a:lnTo>
                  <a:pt x="233" y="250"/>
                </a:lnTo>
                <a:lnTo>
                  <a:pt x="233" y="249"/>
                </a:lnTo>
                <a:lnTo>
                  <a:pt x="234" y="247"/>
                </a:lnTo>
                <a:lnTo>
                  <a:pt x="233" y="246"/>
                </a:lnTo>
                <a:lnTo>
                  <a:pt x="233" y="245"/>
                </a:lnTo>
                <a:lnTo>
                  <a:pt x="232" y="244"/>
                </a:lnTo>
                <a:lnTo>
                  <a:pt x="231" y="243"/>
                </a:lnTo>
                <a:lnTo>
                  <a:pt x="221" y="238"/>
                </a:lnTo>
                <a:lnTo>
                  <a:pt x="221" y="235"/>
                </a:lnTo>
                <a:lnTo>
                  <a:pt x="235" y="235"/>
                </a:lnTo>
                <a:lnTo>
                  <a:pt x="246" y="237"/>
                </a:lnTo>
                <a:lnTo>
                  <a:pt x="245" y="238"/>
                </a:lnTo>
                <a:lnTo>
                  <a:pt x="244" y="238"/>
                </a:lnTo>
                <a:lnTo>
                  <a:pt x="243" y="240"/>
                </a:lnTo>
                <a:lnTo>
                  <a:pt x="243" y="242"/>
                </a:lnTo>
                <a:lnTo>
                  <a:pt x="243" y="243"/>
                </a:lnTo>
                <a:lnTo>
                  <a:pt x="244" y="246"/>
                </a:lnTo>
                <a:lnTo>
                  <a:pt x="245" y="247"/>
                </a:lnTo>
                <a:lnTo>
                  <a:pt x="247" y="247"/>
                </a:lnTo>
                <a:lnTo>
                  <a:pt x="249" y="247"/>
                </a:lnTo>
                <a:lnTo>
                  <a:pt x="250" y="247"/>
                </a:lnTo>
                <a:lnTo>
                  <a:pt x="252" y="247"/>
                </a:lnTo>
                <a:lnTo>
                  <a:pt x="254" y="246"/>
                </a:lnTo>
                <a:lnTo>
                  <a:pt x="255" y="245"/>
                </a:lnTo>
                <a:lnTo>
                  <a:pt x="255" y="243"/>
                </a:lnTo>
                <a:lnTo>
                  <a:pt x="256" y="243"/>
                </a:lnTo>
                <a:lnTo>
                  <a:pt x="256" y="241"/>
                </a:lnTo>
                <a:lnTo>
                  <a:pt x="255" y="239"/>
                </a:lnTo>
                <a:lnTo>
                  <a:pt x="255" y="238"/>
                </a:lnTo>
                <a:lnTo>
                  <a:pt x="254" y="238"/>
                </a:lnTo>
                <a:lnTo>
                  <a:pt x="253" y="237"/>
                </a:lnTo>
                <a:lnTo>
                  <a:pt x="251" y="236"/>
                </a:lnTo>
                <a:lnTo>
                  <a:pt x="251" y="233"/>
                </a:lnTo>
                <a:lnTo>
                  <a:pt x="251" y="231"/>
                </a:lnTo>
                <a:lnTo>
                  <a:pt x="250" y="231"/>
                </a:lnTo>
                <a:lnTo>
                  <a:pt x="213" y="227"/>
                </a:lnTo>
                <a:lnTo>
                  <a:pt x="210" y="226"/>
                </a:lnTo>
                <a:lnTo>
                  <a:pt x="205" y="224"/>
                </a:lnTo>
                <a:lnTo>
                  <a:pt x="206" y="218"/>
                </a:lnTo>
                <a:lnTo>
                  <a:pt x="207" y="216"/>
                </a:lnTo>
                <a:lnTo>
                  <a:pt x="208" y="209"/>
                </a:lnTo>
                <a:lnTo>
                  <a:pt x="207" y="204"/>
                </a:lnTo>
                <a:lnTo>
                  <a:pt x="206" y="201"/>
                </a:lnTo>
                <a:lnTo>
                  <a:pt x="206" y="197"/>
                </a:lnTo>
                <a:lnTo>
                  <a:pt x="206" y="194"/>
                </a:lnTo>
                <a:lnTo>
                  <a:pt x="208" y="193"/>
                </a:lnTo>
                <a:lnTo>
                  <a:pt x="211" y="192"/>
                </a:lnTo>
                <a:lnTo>
                  <a:pt x="214" y="191"/>
                </a:lnTo>
                <a:lnTo>
                  <a:pt x="217" y="191"/>
                </a:lnTo>
                <a:lnTo>
                  <a:pt x="219" y="191"/>
                </a:lnTo>
                <a:lnTo>
                  <a:pt x="223" y="191"/>
                </a:lnTo>
                <a:lnTo>
                  <a:pt x="223" y="190"/>
                </a:lnTo>
                <a:lnTo>
                  <a:pt x="226" y="191"/>
                </a:lnTo>
                <a:lnTo>
                  <a:pt x="230" y="192"/>
                </a:lnTo>
                <a:lnTo>
                  <a:pt x="232" y="193"/>
                </a:lnTo>
                <a:lnTo>
                  <a:pt x="234" y="195"/>
                </a:lnTo>
                <a:lnTo>
                  <a:pt x="235" y="194"/>
                </a:lnTo>
                <a:lnTo>
                  <a:pt x="238" y="192"/>
                </a:lnTo>
                <a:lnTo>
                  <a:pt x="239" y="191"/>
                </a:lnTo>
                <a:lnTo>
                  <a:pt x="241" y="190"/>
                </a:lnTo>
                <a:lnTo>
                  <a:pt x="241" y="188"/>
                </a:lnTo>
                <a:lnTo>
                  <a:pt x="240" y="185"/>
                </a:lnTo>
                <a:lnTo>
                  <a:pt x="240" y="183"/>
                </a:lnTo>
                <a:lnTo>
                  <a:pt x="241" y="181"/>
                </a:lnTo>
                <a:lnTo>
                  <a:pt x="242" y="179"/>
                </a:lnTo>
                <a:lnTo>
                  <a:pt x="242" y="177"/>
                </a:lnTo>
                <a:lnTo>
                  <a:pt x="244" y="173"/>
                </a:lnTo>
                <a:lnTo>
                  <a:pt x="246" y="169"/>
                </a:lnTo>
                <a:lnTo>
                  <a:pt x="248" y="166"/>
                </a:lnTo>
                <a:lnTo>
                  <a:pt x="249" y="163"/>
                </a:lnTo>
                <a:lnTo>
                  <a:pt x="248" y="161"/>
                </a:lnTo>
                <a:lnTo>
                  <a:pt x="247" y="157"/>
                </a:lnTo>
                <a:lnTo>
                  <a:pt x="249" y="152"/>
                </a:lnTo>
                <a:lnTo>
                  <a:pt x="251" y="150"/>
                </a:lnTo>
                <a:lnTo>
                  <a:pt x="252" y="147"/>
                </a:lnTo>
                <a:lnTo>
                  <a:pt x="254" y="144"/>
                </a:lnTo>
                <a:lnTo>
                  <a:pt x="257" y="136"/>
                </a:lnTo>
                <a:lnTo>
                  <a:pt x="257" y="133"/>
                </a:lnTo>
                <a:lnTo>
                  <a:pt x="257" y="131"/>
                </a:lnTo>
                <a:lnTo>
                  <a:pt x="260" y="106"/>
                </a:lnTo>
                <a:lnTo>
                  <a:pt x="264" y="84"/>
                </a:lnTo>
                <a:lnTo>
                  <a:pt x="265" y="80"/>
                </a:lnTo>
                <a:lnTo>
                  <a:pt x="266" y="78"/>
                </a:lnTo>
                <a:lnTo>
                  <a:pt x="266" y="76"/>
                </a:lnTo>
                <a:lnTo>
                  <a:pt x="264" y="72"/>
                </a:lnTo>
                <a:lnTo>
                  <a:pt x="262" y="70"/>
                </a:lnTo>
                <a:lnTo>
                  <a:pt x="261" y="69"/>
                </a:lnTo>
                <a:lnTo>
                  <a:pt x="257" y="63"/>
                </a:lnTo>
                <a:lnTo>
                  <a:pt x="251" y="59"/>
                </a:lnTo>
                <a:lnTo>
                  <a:pt x="248" y="57"/>
                </a:lnTo>
                <a:lnTo>
                  <a:pt x="245" y="55"/>
                </a:lnTo>
                <a:lnTo>
                  <a:pt x="244" y="53"/>
                </a:lnTo>
                <a:lnTo>
                  <a:pt x="242" y="51"/>
                </a:lnTo>
              </a:path>
            </a:pathLst>
          </a:custGeom>
          <a:solidFill>
            <a:schemeClr val="bg2"/>
          </a:solidFill>
          <a:ln w="28575" cap="rnd" cmpd="sng">
            <a:solidFill>
              <a:schemeClr val="bg2"/>
            </a:solidFill>
            <a:round/>
            <a:headEnd/>
            <a:tailEnd/>
          </a:ln>
        </p:spPr>
        <p:txBody>
          <a:bodyPr lIns="81864" tIns="40932" rIns="81864" bIns="40932">
            <a:spAutoFit/>
          </a:bodyPr>
          <a:lstStyle/>
          <a:p>
            <a:endParaRPr lang="en-US" dirty="0">
              <a:solidFill>
                <a:schemeClr val="bg2"/>
              </a:solidFill>
            </a:endParaRPr>
          </a:p>
        </p:txBody>
      </p:sp>
      <p:sp>
        <p:nvSpPr>
          <p:cNvPr id="1118" name="Rectangle 115"/>
          <p:cNvSpPr>
            <a:spLocks noChangeArrowheads="1"/>
          </p:cNvSpPr>
          <p:nvPr/>
        </p:nvSpPr>
        <p:spPr bwMode="auto">
          <a:xfrm>
            <a:off x="2832100" y="4416425"/>
            <a:ext cx="1046163" cy="622300"/>
          </a:xfrm>
          <a:prstGeom prst="rect">
            <a:avLst/>
          </a:prstGeom>
          <a:noFill/>
          <a:ln w="28575">
            <a:solidFill>
              <a:schemeClr val="bg2"/>
            </a:solidFill>
            <a:miter lim="800000"/>
            <a:headEnd/>
            <a:tailEnd/>
          </a:ln>
        </p:spPr>
        <p:txBody>
          <a:bodyPr lIns="81864" tIns="40932" rIns="81864" bIns="40932">
            <a:spAutoFit/>
          </a:bodyPr>
          <a:lstStyle/>
          <a:p>
            <a:endParaRPr lang="en-US"/>
          </a:p>
        </p:txBody>
      </p:sp>
      <p:sp>
        <p:nvSpPr>
          <p:cNvPr id="1119" name="Rectangle 116"/>
          <p:cNvSpPr>
            <a:spLocks noChangeArrowheads="1"/>
          </p:cNvSpPr>
          <p:nvPr/>
        </p:nvSpPr>
        <p:spPr bwMode="auto">
          <a:xfrm>
            <a:off x="2819400" y="4808538"/>
            <a:ext cx="1012825" cy="265112"/>
          </a:xfrm>
          <a:prstGeom prst="rect">
            <a:avLst/>
          </a:prstGeom>
          <a:noFill/>
          <a:ln w="28575">
            <a:noFill/>
            <a:miter lim="800000"/>
            <a:headEnd/>
            <a:tailEnd/>
          </a:ln>
        </p:spPr>
        <p:txBody>
          <a:bodyPr lIns="81864" tIns="40932" rIns="81864" bIns="40932">
            <a:spAutoFit/>
          </a:bodyPr>
          <a:lstStyle/>
          <a:p>
            <a:pPr algn="ctr" defTabSz="812800" eaLnBrk="0" hangingPunct="0">
              <a:spcAft>
                <a:spcPct val="67000"/>
              </a:spcAft>
            </a:pPr>
            <a:r>
              <a:rPr lang="en-US" sz="1200" dirty="0">
                <a:solidFill>
                  <a:schemeClr val="bg2"/>
                </a:solidFill>
              </a:rPr>
              <a:t>Authorizers</a:t>
            </a:r>
            <a:endParaRPr lang="en-US" sz="1100" dirty="0">
              <a:solidFill>
                <a:schemeClr val="bg2"/>
              </a:solidFill>
            </a:endParaRPr>
          </a:p>
        </p:txBody>
      </p:sp>
      <p:sp>
        <p:nvSpPr>
          <p:cNvPr id="1120" name="Rectangle 118"/>
          <p:cNvSpPr>
            <a:spLocks noChangeArrowheads="1"/>
          </p:cNvSpPr>
          <p:nvPr/>
        </p:nvSpPr>
        <p:spPr bwMode="auto">
          <a:xfrm>
            <a:off x="927100" y="2973388"/>
            <a:ext cx="1282700" cy="381000"/>
          </a:xfrm>
          <a:prstGeom prst="rect">
            <a:avLst/>
          </a:prstGeom>
          <a:noFill/>
          <a:ln w="12700">
            <a:solidFill>
              <a:schemeClr val="bg2"/>
            </a:solidFill>
            <a:miter lim="800000"/>
            <a:headEnd/>
            <a:tailEnd/>
          </a:ln>
        </p:spPr>
        <p:txBody>
          <a:bodyPr lIns="64713" tIns="32357" rIns="64713" bIns="32357" anchor="b" anchorCtr="1">
            <a:spAutoFit/>
          </a:bodyPr>
          <a:lstStyle/>
          <a:p>
            <a:r>
              <a:rPr lang="en-US" sz="1000" dirty="0">
                <a:solidFill>
                  <a:schemeClr val="bg2"/>
                </a:solidFill>
              </a:rPr>
              <a:t>Service Establishment</a:t>
            </a:r>
          </a:p>
        </p:txBody>
      </p:sp>
      <p:sp>
        <p:nvSpPr>
          <p:cNvPr id="1121" name="Freeform 119"/>
          <p:cNvSpPr>
            <a:spLocks/>
          </p:cNvSpPr>
          <p:nvPr/>
        </p:nvSpPr>
        <p:spPr bwMode="auto">
          <a:xfrm>
            <a:off x="1824038" y="3078163"/>
            <a:ext cx="292100" cy="115887"/>
          </a:xfrm>
          <a:custGeom>
            <a:avLst/>
            <a:gdLst>
              <a:gd name="T0" fmla="*/ 28 w 191"/>
              <a:gd name="T1" fmla="*/ 19 h 85"/>
              <a:gd name="T2" fmla="*/ 0 w 191"/>
              <a:gd name="T3" fmla="*/ 84 h 85"/>
              <a:gd name="T4" fmla="*/ 190 w 191"/>
              <a:gd name="T5" fmla="*/ 84 h 85"/>
              <a:gd name="T6" fmla="*/ 163 w 191"/>
              <a:gd name="T7" fmla="*/ 19 h 85"/>
              <a:gd name="T8" fmla="*/ 142 w 191"/>
              <a:gd name="T9" fmla="*/ 19 h 85"/>
              <a:gd name="T10" fmla="*/ 121 w 191"/>
              <a:gd name="T11" fmla="*/ 0 h 85"/>
              <a:gd name="T12" fmla="*/ 108 w 191"/>
              <a:gd name="T13" fmla="*/ 0 h 85"/>
              <a:gd name="T14" fmla="*/ 108 w 191"/>
              <a:gd name="T15" fmla="*/ 8 h 85"/>
              <a:gd name="T16" fmla="*/ 80 w 191"/>
              <a:gd name="T17" fmla="*/ 8 h 85"/>
              <a:gd name="T18" fmla="*/ 80 w 191"/>
              <a:gd name="T19" fmla="*/ 0 h 85"/>
              <a:gd name="T20" fmla="*/ 66 w 191"/>
              <a:gd name="T21" fmla="*/ 0 h 85"/>
              <a:gd name="T22" fmla="*/ 48 w 191"/>
              <a:gd name="T23" fmla="*/ 19 h 85"/>
              <a:gd name="T24" fmla="*/ 28 w 191"/>
              <a:gd name="T25" fmla="*/ 19 h 85"/>
              <a:gd name="T26" fmla="*/ 28 w 191"/>
              <a:gd name="T27" fmla="*/ 19 h 8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1"/>
              <a:gd name="T43" fmla="*/ 0 h 85"/>
              <a:gd name="T44" fmla="*/ 191 w 191"/>
              <a:gd name="T45" fmla="*/ 85 h 8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1" h="85">
                <a:moveTo>
                  <a:pt x="28" y="19"/>
                </a:moveTo>
                <a:lnTo>
                  <a:pt x="0" y="84"/>
                </a:lnTo>
                <a:lnTo>
                  <a:pt x="190" y="84"/>
                </a:lnTo>
                <a:lnTo>
                  <a:pt x="163" y="19"/>
                </a:lnTo>
                <a:lnTo>
                  <a:pt x="142" y="19"/>
                </a:lnTo>
                <a:lnTo>
                  <a:pt x="121" y="0"/>
                </a:lnTo>
                <a:lnTo>
                  <a:pt x="108" y="0"/>
                </a:lnTo>
                <a:lnTo>
                  <a:pt x="108" y="8"/>
                </a:lnTo>
                <a:lnTo>
                  <a:pt x="80" y="8"/>
                </a:lnTo>
                <a:lnTo>
                  <a:pt x="80" y="0"/>
                </a:lnTo>
                <a:lnTo>
                  <a:pt x="66" y="0"/>
                </a:lnTo>
                <a:lnTo>
                  <a:pt x="48" y="19"/>
                </a:lnTo>
                <a:lnTo>
                  <a:pt x="28" y="19"/>
                </a:lnTo>
              </a:path>
            </a:pathLst>
          </a:custGeom>
          <a:solidFill>
            <a:srgbClr val="DDDDDD"/>
          </a:solidFill>
          <a:ln w="12700" cap="rnd" cmpd="sng">
            <a:solidFill>
              <a:schemeClr val="bg2"/>
            </a:solidFill>
            <a:prstDash val="solid"/>
            <a:round/>
            <a:headEnd/>
            <a:tailEnd/>
          </a:ln>
        </p:spPr>
        <p:txBody>
          <a:bodyPr wrap="none" lIns="64713" tIns="32357" rIns="64713" bIns="32357">
            <a:spAutoFit/>
          </a:bodyPr>
          <a:lstStyle/>
          <a:p>
            <a:endParaRPr lang="en-US"/>
          </a:p>
        </p:txBody>
      </p:sp>
      <p:sp>
        <p:nvSpPr>
          <p:cNvPr id="1122" name="Freeform 120"/>
          <p:cNvSpPr>
            <a:spLocks/>
          </p:cNvSpPr>
          <p:nvPr/>
        </p:nvSpPr>
        <p:spPr bwMode="auto">
          <a:xfrm>
            <a:off x="1879600" y="3113088"/>
            <a:ext cx="182563" cy="58737"/>
          </a:xfrm>
          <a:custGeom>
            <a:avLst/>
            <a:gdLst>
              <a:gd name="T0" fmla="*/ 14 w 120"/>
              <a:gd name="T1" fmla="*/ 0 h 44"/>
              <a:gd name="T2" fmla="*/ 0 w 120"/>
              <a:gd name="T3" fmla="*/ 43 h 44"/>
              <a:gd name="T4" fmla="*/ 119 w 120"/>
              <a:gd name="T5" fmla="*/ 43 h 44"/>
              <a:gd name="T6" fmla="*/ 106 w 120"/>
              <a:gd name="T7" fmla="*/ 0 h 44"/>
              <a:gd name="T8" fmla="*/ 14 w 120"/>
              <a:gd name="T9" fmla="*/ 0 h 44"/>
              <a:gd name="T10" fmla="*/ 14 w 120"/>
              <a:gd name="T11" fmla="*/ 0 h 44"/>
              <a:gd name="T12" fmla="*/ 0 60000 65536"/>
              <a:gd name="T13" fmla="*/ 0 60000 65536"/>
              <a:gd name="T14" fmla="*/ 0 60000 65536"/>
              <a:gd name="T15" fmla="*/ 0 60000 65536"/>
              <a:gd name="T16" fmla="*/ 0 60000 65536"/>
              <a:gd name="T17" fmla="*/ 0 60000 65536"/>
              <a:gd name="T18" fmla="*/ 0 w 120"/>
              <a:gd name="T19" fmla="*/ 0 h 44"/>
              <a:gd name="T20" fmla="*/ 120 w 120"/>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20" h="44">
                <a:moveTo>
                  <a:pt x="14" y="0"/>
                </a:moveTo>
                <a:lnTo>
                  <a:pt x="0" y="43"/>
                </a:lnTo>
                <a:lnTo>
                  <a:pt x="119" y="43"/>
                </a:lnTo>
                <a:lnTo>
                  <a:pt x="106" y="0"/>
                </a:lnTo>
                <a:lnTo>
                  <a:pt x="14" y="0"/>
                </a:lnTo>
              </a:path>
            </a:pathLst>
          </a:custGeom>
          <a:solidFill>
            <a:srgbClr val="DDDDDD"/>
          </a:solidFill>
          <a:ln w="12700" cap="rnd" cmpd="sng">
            <a:solidFill>
              <a:schemeClr val="bg2"/>
            </a:solidFill>
            <a:prstDash val="solid"/>
            <a:round/>
            <a:headEnd/>
            <a:tailEnd/>
          </a:ln>
        </p:spPr>
        <p:txBody>
          <a:bodyPr wrap="none" lIns="64713" tIns="32357" rIns="64713" bIns="32357">
            <a:spAutoFit/>
          </a:bodyPr>
          <a:lstStyle/>
          <a:p>
            <a:endParaRPr lang="en-US"/>
          </a:p>
        </p:txBody>
      </p:sp>
      <p:sp>
        <p:nvSpPr>
          <p:cNvPr id="1123" name="Line 121"/>
          <p:cNvSpPr>
            <a:spLocks noChangeShapeType="1"/>
          </p:cNvSpPr>
          <p:nvPr/>
        </p:nvSpPr>
        <p:spPr bwMode="auto">
          <a:xfrm>
            <a:off x="1992313" y="3113088"/>
            <a:ext cx="12700" cy="57150"/>
          </a:xfrm>
          <a:prstGeom prst="line">
            <a:avLst/>
          </a:prstGeom>
          <a:noFill/>
          <a:ln w="12700">
            <a:solidFill>
              <a:schemeClr val="bg2"/>
            </a:solidFill>
            <a:round/>
            <a:headEnd type="none" w="sm" len="sm"/>
            <a:tailEnd type="none" w="sm" len="sm"/>
          </a:ln>
        </p:spPr>
        <p:txBody>
          <a:bodyPr wrap="none" lIns="64713" tIns="32357" rIns="64713" bIns="32357">
            <a:spAutoFit/>
          </a:bodyPr>
          <a:lstStyle/>
          <a:p>
            <a:endParaRPr lang="en-US"/>
          </a:p>
        </p:txBody>
      </p:sp>
      <p:sp>
        <p:nvSpPr>
          <p:cNvPr id="1124" name="Line 122"/>
          <p:cNvSpPr>
            <a:spLocks noChangeShapeType="1"/>
          </p:cNvSpPr>
          <p:nvPr/>
        </p:nvSpPr>
        <p:spPr bwMode="auto">
          <a:xfrm flipH="1">
            <a:off x="1935163" y="3113088"/>
            <a:ext cx="11112" cy="57150"/>
          </a:xfrm>
          <a:prstGeom prst="line">
            <a:avLst/>
          </a:prstGeom>
          <a:noFill/>
          <a:ln w="12700">
            <a:solidFill>
              <a:schemeClr val="bg2"/>
            </a:solidFill>
            <a:round/>
            <a:headEnd type="none" w="sm" len="sm"/>
            <a:tailEnd type="none" w="sm" len="sm"/>
          </a:ln>
        </p:spPr>
        <p:txBody>
          <a:bodyPr wrap="none" lIns="64713" tIns="32357" rIns="64713" bIns="32357">
            <a:spAutoFit/>
          </a:bodyPr>
          <a:lstStyle/>
          <a:p>
            <a:endParaRPr lang="en-US"/>
          </a:p>
        </p:txBody>
      </p:sp>
      <p:sp>
        <p:nvSpPr>
          <p:cNvPr id="1125" name="Line 123"/>
          <p:cNvSpPr>
            <a:spLocks noChangeShapeType="1"/>
          </p:cNvSpPr>
          <p:nvPr/>
        </p:nvSpPr>
        <p:spPr bwMode="auto">
          <a:xfrm>
            <a:off x="1885950" y="3152775"/>
            <a:ext cx="169863" cy="0"/>
          </a:xfrm>
          <a:prstGeom prst="line">
            <a:avLst/>
          </a:prstGeom>
          <a:noFill/>
          <a:ln w="12700">
            <a:solidFill>
              <a:schemeClr val="bg2"/>
            </a:solidFill>
            <a:round/>
            <a:headEnd type="none" w="sm" len="sm"/>
            <a:tailEnd type="none" w="sm" len="sm"/>
          </a:ln>
        </p:spPr>
        <p:txBody>
          <a:bodyPr wrap="none" lIns="64713" tIns="32357" rIns="64713" bIns="32357">
            <a:spAutoFit/>
          </a:bodyPr>
          <a:lstStyle/>
          <a:p>
            <a:endParaRPr lang="en-US"/>
          </a:p>
        </p:txBody>
      </p:sp>
      <p:sp>
        <p:nvSpPr>
          <p:cNvPr id="1126" name="Line 124"/>
          <p:cNvSpPr>
            <a:spLocks noChangeShapeType="1"/>
          </p:cNvSpPr>
          <p:nvPr/>
        </p:nvSpPr>
        <p:spPr bwMode="auto">
          <a:xfrm flipH="1">
            <a:off x="1890713" y="3135313"/>
            <a:ext cx="158750" cy="0"/>
          </a:xfrm>
          <a:prstGeom prst="line">
            <a:avLst/>
          </a:prstGeom>
          <a:noFill/>
          <a:ln w="12700">
            <a:solidFill>
              <a:schemeClr val="bg2"/>
            </a:solidFill>
            <a:round/>
            <a:headEnd type="none" w="sm" len="sm"/>
            <a:tailEnd type="none" w="sm" len="sm"/>
          </a:ln>
        </p:spPr>
        <p:txBody>
          <a:bodyPr wrap="none" lIns="64713" tIns="32357" rIns="64713" bIns="32357">
            <a:spAutoFit/>
          </a:bodyPr>
          <a:lstStyle/>
          <a:p>
            <a:endParaRPr lang="en-US"/>
          </a:p>
        </p:txBody>
      </p:sp>
      <p:sp>
        <p:nvSpPr>
          <p:cNvPr id="1127" name="Line 125"/>
          <p:cNvSpPr>
            <a:spLocks noChangeShapeType="1"/>
          </p:cNvSpPr>
          <p:nvPr/>
        </p:nvSpPr>
        <p:spPr bwMode="auto">
          <a:xfrm>
            <a:off x="1895475" y="3119438"/>
            <a:ext cx="149225" cy="0"/>
          </a:xfrm>
          <a:prstGeom prst="line">
            <a:avLst/>
          </a:prstGeom>
          <a:noFill/>
          <a:ln w="12700">
            <a:solidFill>
              <a:schemeClr val="bg2"/>
            </a:solidFill>
            <a:round/>
            <a:headEnd type="none" w="sm" len="sm"/>
            <a:tailEnd type="none" w="sm" len="sm"/>
          </a:ln>
        </p:spPr>
        <p:txBody>
          <a:bodyPr wrap="none" lIns="64713" tIns="32357" rIns="64713" bIns="32357">
            <a:spAutoFit/>
          </a:bodyPr>
          <a:lstStyle/>
          <a:p>
            <a:endParaRPr lang="en-US"/>
          </a:p>
        </p:txBody>
      </p:sp>
      <p:sp>
        <p:nvSpPr>
          <p:cNvPr id="1128" name="Freeform 126"/>
          <p:cNvSpPr>
            <a:spLocks/>
          </p:cNvSpPr>
          <p:nvPr/>
        </p:nvSpPr>
        <p:spPr bwMode="auto">
          <a:xfrm>
            <a:off x="1811338" y="3184525"/>
            <a:ext cx="292100" cy="23813"/>
          </a:xfrm>
          <a:custGeom>
            <a:avLst/>
            <a:gdLst>
              <a:gd name="T0" fmla="*/ 191 w 192"/>
              <a:gd name="T1" fmla="*/ 16 h 17"/>
              <a:gd name="T2" fmla="*/ 0 w 192"/>
              <a:gd name="T3" fmla="*/ 16 h 17"/>
              <a:gd name="T4" fmla="*/ 0 w 192"/>
              <a:gd name="T5" fmla="*/ 0 h 17"/>
              <a:gd name="T6" fmla="*/ 191 w 192"/>
              <a:gd name="T7" fmla="*/ 0 h 17"/>
              <a:gd name="T8" fmla="*/ 191 w 192"/>
              <a:gd name="T9" fmla="*/ 16 h 17"/>
              <a:gd name="T10" fmla="*/ 191 w 192"/>
              <a:gd name="T11" fmla="*/ 16 h 17"/>
              <a:gd name="T12" fmla="*/ 0 60000 65536"/>
              <a:gd name="T13" fmla="*/ 0 60000 65536"/>
              <a:gd name="T14" fmla="*/ 0 60000 65536"/>
              <a:gd name="T15" fmla="*/ 0 60000 65536"/>
              <a:gd name="T16" fmla="*/ 0 60000 65536"/>
              <a:gd name="T17" fmla="*/ 0 60000 65536"/>
              <a:gd name="T18" fmla="*/ 0 w 192"/>
              <a:gd name="T19" fmla="*/ 0 h 17"/>
              <a:gd name="T20" fmla="*/ 192 w 192"/>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92" h="17">
                <a:moveTo>
                  <a:pt x="191" y="16"/>
                </a:moveTo>
                <a:lnTo>
                  <a:pt x="0" y="16"/>
                </a:lnTo>
                <a:lnTo>
                  <a:pt x="0" y="0"/>
                </a:lnTo>
                <a:lnTo>
                  <a:pt x="191" y="0"/>
                </a:lnTo>
                <a:lnTo>
                  <a:pt x="191" y="16"/>
                </a:lnTo>
              </a:path>
            </a:pathLst>
          </a:custGeom>
          <a:solidFill>
            <a:srgbClr val="DDDDDD"/>
          </a:solidFill>
          <a:ln w="12700" cap="rnd" cmpd="sng">
            <a:solidFill>
              <a:schemeClr val="bg2"/>
            </a:solidFill>
            <a:prstDash val="solid"/>
            <a:round/>
            <a:headEnd/>
            <a:tailEnd/>
          </a:ln>
        </p:spPr>
        <p:txBody>
          <a:bodyPr wrap="none" lIns="64713" tIns="32357" rIns="64713" bIns="32357">
            <a:spAutoFit/>
          </a:bodyPr>
          <a:lstStyle/>
          <a:p>
            <a:endParaRPr lang="en-US"/>
          </a:p>
        </p:txBody>
      </p:sp>
      <p:sp>
        <p:nvSpPr>
          <p:cNvPr id="1129" name="Line 127"/>
          <p:cNvSpPr>
            <a:spLocks noChangeShapeType="1"/>
          </p:cNvSpPr>
          <p:nvPr/>
        </p:nvSpPr>
        <p:spPr bwMode="auto">
          <a:xfrm flipH="1">
            <a:off x="1824038" y="3074988"/>
            <a:ext cx="85725" cy="0"/>
          </a:xfrm>
          <a:prstGeom prst="line">
            <a:avLst/>
          </a:prstGeom>
          <a:noFill/>
          <a:ln w="12700">
            <a:solidFill>
              <a:schemeClr val="bg2"/>
            </a:solidFill>
            <a:round/>
            <a:headEnd type="none" w="sm" len="sm"/>
            <a:tailEnd type="none" w="sm" len="sm"/>
          </a:ln>
        </p:spPr>
        <p:txBody>
          <a:bodyPr wrap="none" lIns="64713" tIns="32357" rIns="64713" bIns="32357">
            <a:spAutoFit/>
          </a:bodyPr>
          <a:lstStyle/>
          <a:p>
            <a:endParaRPr lang="en-US"/>
          </a:p>
        </p:txBody>
      </p:sp>
      <p:sp>
        <p:nvSpPr>
          <p:cNvPr id="1130" name="Line 128"/>
          <p:cNvSpPr>
            <a:spLocks noChangeShapeType="1"/>
          </p:cNvSpPr>
          <p:nvPr/>
        </p:nvSpPr>
        <p:spPr bwMode="auto">
          <a:xfrm>
            <a:off x="2027238" y="3074988"/>
            <a:ext cx="87312" cy="0"/>
          </a:xfrm>
          <a:prstGeom prst="line">
            <a:avLst/>
          </a:prstGeom>
          <a:noFill/>
          <a:ln w="12700">
            <a:solidFill>
              <a:schemeClr val="bg2"/>
            </a:solidFill>
            <a:round/>
            <a:headEnd type="none" w="sm" len="sm"/>
            <a:tailEnd type="none" w="sm" len="sm"/>
          </a:ln>
        </p:spPr>
        <p:txBody>
          <a:bodyPr wrap="none" lIns="64713" tIns="32357" rIns="64713" bIns="32357">
            <a:spAutoFit/>
          </a:bodyPr>
          <a:lstStyle/>
          <a:p>
            <a:endParaRPr lang="en-US"/>
          </a:p>
        </p:txBody>
      </p:sp>
      <p:sp>
        <p:nvSpPr>
          <p:cNvPr id="1131" name="Line 129"/>
          <p:cNvSpPr>
            <a:spLocks noChangeShapeType="1"/>
          </p:cNvSpPr>
          <p:nvPr/>
        </p:nvSpPr>
        <p:spPr bwMode="auto">
          <a:xfrm flipV="1">
            <a:off x="2019300" y="3038475"/>
            <a:ext cx="42863" cy="28575"/>
          </a:xfrm>
          <a:prstGeom prst="line">
            <a:avLst/>
          </a:prstGeom>
          <a:noFill/>
          <a:ln w="12700">
            <a:solidFill>
              <a:schemeClr val="bg2"/>
            </a:solidFill>
            <a:round/>
            <a:headEnd type="none" w="sm" len="sm"/>
            <a:tailEnd type="none" w="sm" len="sm"/>
          </a:ln>
        </p:spPr>
        <p:txBody>
          <a:bodyPr wrap="none" lIns="64713" tIns="32357" rIns="64713" bIns="32357">
            <a:spAutoFit/>
          </a:bodyPr>
          <a:lstStyle/>
          <a:p>
            <a:endParaRPr lang="en-US"/>
          </a:p>
        </p:txBody>
      </p:sp>
      <p:sp>
        <p:nvSpPr>
          <p:cNvPr id="1132" name="Line 130"/>
          <p:cNvSpPr>
            <a:spLocks noChangeShapeType="1"/>
          </p:cNvSpPr>
          <p:nvPr/>
        </p:nvSpPr>
        <p:spPr bwMode="auto">
          <a:xfrm>
            <a:off x="1876425" y="3038475"/>
            <a:ext cx="39688" cy="26988"/>
          </a:xfrm>
          <a:prstGeom prst="line">
            <a:avLst/>
          </a:prstGeom>
          <a:noFill/>
          <a:ln w="12700">
            <a:solidFill>
              <a:schemeClr val="bg2"/>
            </a:solidFill>
            <a:round/>
            <a:headEnd type="none" w="sm" len="sm"/>
            <a:tailEnd type="none" w="sm" len="sm"/>
          </a:ln>
        </p:spPr>
        <p:txBody>
          <a:bodyPr wrap="none" lIns="64713" tIns="32357" rIns="64713" bIns="32357">
            <a:spAutoFit/>
          </a:bodyPr>
          <a:lstStyle/>
          <a:p>
            <a:endParaRPr lang="en-US"/>
          </a:p>
        </p:txBody>
      </p:sp>
      <p:sp>
        <p:nvSpPr>
          <p:cNvPr id="1133" name="Line 131"/>
          <p:cNvSpPr>
            <a:spLocks noChangeShapeType="1"/>
          </p:cNvSpPr>
          <p:nvPr/>
        </p:nvSpPr>
        <p:spPr bwMode="auto">
          <a:xfrm flipH="1">
            <a:off x="2116138" y="3124200"/>
            <a:ext cx="42862" cy="0"/>
          </a:xfrm>
          <a:prstGeom prst="line">
            <a:avLst/>
          </a:prstGeom>
          <a:noFill/>
          <a:ln w="12700">
            <a:solidFill>
              <a:schemeClr val="bg2"/>
            </a:solidFill>
            <a:round/>
            <a:headEnd type="none" w="sm" len="sm"/>
            <a:tailEnd type="none" w="sm" len="sm"/>
          </a:ln>
        </p:spPr>
        <p:txBody>
          <a:bodyPr wrap="none" lIns="64713" tIns="32357" rIns="64713" bIns="32357">
            <a:spAutoFit/>
          </a:bodyPr>
          <a:lstStyle/>
          <a:p>
            <a:endParaRPr lang="en-US"/>
          </a:p>
        </p:txBody>
      </p:sp>
      <p:sp>
        <p:nvSpPr>
          <p:cNvPr id="1134" name="Line 133"/>
          <p:cNvSpPr>
            <a:spLocks noChangeShapeType="1"/>
          </p:cNvSpPr>
          <p:nvPr/>
        </p:nvSpPr>
        <p:spPr bwMode="auto">
          <a:xfrm>
            <a:off x="936625" y="2870200"/>
            <a:ext cx="1233488" cy="0"/>
          </a:xfrm>
          <a:prstGeom prst="line">
            <a:avLst/>
          </a:prstGeom>
          <a:noFill/>
          <a:ln w="12700">
            <a:solidFill>
              <a:schemeClr val="bg2"/>
            </a:solidFill>
            <a:round/>
            <a:headEnd type="none" w="sm" len="sm"/>
            <a:tailEnd type="none" w="sm" len="sm"/>
          </a:ln>
        </p:spPr>
        <p:txBody>
          <a:bodyPr wrap="none" lIns="64713" tIns="32357" rIns="64713" bIns="32357">
            <a:spAutoFit/>
          </a:bodyPr>
          <a:lstStyle/>
          <a:p>
            <a:endParaRPr lang="en-US"/>
          </a:p>
        </p:txBody>
      </p:sp>
      <p:sp>
        <p:nvSpPr>
          <p:cNvPr id="1135" name="Freeform 134"/>
          <p:cNvSpPr>
            <a:spLocks/>
          </p:cNvSpPr>
          <p:nvPr/>
        </p:nvSpPr>
        <p:spPr bwMode="auto">
          <a:xfrm>
            <a:off x="1824038" y="3041650"/>
            <a:ext cx="292100" cy="47625"/>
          </a:xfrm>
          <a:custGeom>
            <a:avLst/>
            <a:gdLst>
              <a:gd name="T0" fmla="*/ 0 w 191"/>
              <a:gd name="T1" fmla="*/ 34 h 35"/>
              <a:gd name="T2" fmla="*/ 0 w 191"/>
              <a:gd name="T3" fmla="*/ 13 h 35"/>
              <a:gd name="T4" fmla="*/ 24 w 191"/>
              <a:gd name="T5" fmla="*/ 0 h 35"/>
              <a:gd name="T6" fmla="*/ 166 w 191"/>
              <a:gd name="T7" fmla="*/ 0 h 35"/>
              <a:gd name="T8" fmla="*/ 190 w 191"/>
              <a:gd name="T9" fmla="*/ 13 h 35"/>
              <a:gd name="T10" fmla="*/ 190 w 191"/>
              <a:gd name="T11" fmla="*/ 34 h 35"/>
              <a:gd name="T12" fmla="*/ 142 w 191"/>
              <a:gd name="T13" fmla="*/ 34 h 35"/>
              <a:gd name="T14" fmla="*/ 121 w 191"/>
              <a:gd name="T15" fmla="*/ 14 h 35"/>
              <a:gd name="T16" fmla="*/ 108 w 191"/>
              <a:gd name="T17" fmla="*/ 14 h 35"/>
              <a:gd name="T18" fmla="*/ 108 w 191"/>
              <a:gd name="T19" fmla="*/ 23 h 35"/>
              <a:gd name="T20" fmla="*/ 80 w 191"/>
              <a:gd name="T21" fmla="*/ 23 h 35"/>
              <a:gd name="T22" fmla="*/ 80 w 191"/>
              <a:gd name="T23" fmla="*/ 14 h 35"/>
              <a:gd name="T24" fmla="*/ 66 w 191"/>
              <a:gd name="T25" fmla="*/ 14 h 35"/>
              <a:gd name="T26" fmla="*/ 48 w 191"/>
              <a:gd name="T27" fmla="*/ 34 h 35"/>
              <a:gd name="T28" fmla="*/ 0 w 191"/>
              <a:gd name="T29" fmla="*/ 34 h 35"/>
              <a:gd name="T30" fmla="*/ 0 w 191"/>
              <a:gd name="T31" fmla="*/ 34 h 3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1"/>
              <a:gd name="T49" fmla="*/ 0 h 35"/>
              <a:gd name="T50" fmla="*/ 191 w 191"/>
              <a:gd name="T51" fmla="*/ 35 h 3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1" h="35">
                <a:moveTo>
                  <a:pt x="0" y="34"/>
                </a:moveTo>
                <a:lnTo>
                  <a:pt x="0" y="13"/>
                </a:lnTo>
                <a:lnTo>
                  <a:pt x="24" y="0"/>
                </a:lnTo>
                <a:lnTo>
                  <a:pt x="166" y="0"/>
                </a:lnTo>
                <a:lnTo>
                  <a:pt x="190" y="13"/>
                </a:lnTo>
                <a:lnTo>
                  <a:pt x="190" y="34"/>
                </a:lnTo>
                <a:lnTo>
                  <a:pt x="142" y="34"/>
                </a:lnTo>
                <a:lnTo>
                  <a:pt x="121" y="14"/>
                </a:lnTo>
                <a:lnTo>
                  <a:pt x="108" y="14"/>
                </a:lnTo>
                <a:lnTo>
                  <a:pt x="108" y="23"/>
                </a:lnTo>
                <a:lnTo>
                  <a:pt x="80" y="23"/>
                </a:lnTo>
                <a:lnTo>
                  <a:pt x="80" y="14"/>
                </a:lnTo>
                <a:lnTo>
                  <a:pt x="66" y="14"/>
                </a:lnTo>
                <a:lnTo>
                  <a:pt x="48" y="34"/>
                </a:lnTo>
                <a:lnTo>
                  <a:pt x="0" y="34"/>
                </a:lnTo>
              </a:path>
            </a:pathLst>
          </a:custGeom>
          <a:solidFill>
            <a:srgbClr val="DDDDDD"/>
          </a:solidFill>
          <a:ln w="12700" cap="rnd" cmpd="sng">
            <a:solidFill>
              <a:schemeClr val="bg2"/>
            </a:solidFill>
            <a:prstDash val="solid"/>
            <a:round/>
            <a:headEnd/>
            <a:tailEnd/>
          </a:ln>
        </p:spPr>
        <p:txBody>
          <a:bodyPr wrap="none" lIns="64713" tIns="32357" rIns="64713" bIns="32357">
            <a:spAutoFit/>
          </a:bodyPr>
          <a:lstStyle/>
          <a:p>
            <a:endParaRPr lang="en-US"/>
          </a:p>
        </p:txBody>
      </p:sp>
      <p:sp>
        <p:nvSpPr>
          <p:cNvPr id="1136" name="Rectangle 136"/>
          <p:cNvSpPr>
            <a:spLocks noChangeArrowheads="1"/>
          </p:cNvSpPr>
          <p:nvPr/>
        </p:nvSpPr>
        <p:spPr bwMode="auto">
          <a:xfrm>
            <a:off x="921311" y="2579688"/>
            <a:ext cx="618003" cy="234623"/>
          </a:xfrm>
          <a:prstGeom prst="rect">
            <a:avLst/>
          </a:prstGeom>
          <a:noFill/>
          <a:ln w="9525">
            <a:noFill/>
            <a:miter lim="800000"/>
            <a:headEnd/>
            <a:tailEnd/>
          </a:ln>
        </p:spPr>
        <p:txBody>
          <a:bodyPr wrap="none" lIns="64713" tIns="32357" rIns="64713" bIns="32357">
            <a:spAutoFit/>
          </a:bodyPr>
          <a:lstStyle/>
          <a:p>
            <a:pPr algn="ctr" defTabSz="812800" eaLnBrk="0" hangingPunct="0"/>
            <a:r>
              <a:rPr lang="en-US" sz="1100" dirty="0" err="1">
                <a:solidFill>
                  <a:schemeClr val="bg2"/>
                </a:solidFill>
              </a:rPr>
              <a:t>Relayer</a:t>
            </a:r>
            <a:endParaRPr lang="en-US" sz="1100" dirty="0">
              <a:solidFill>
                <a:schemeClr val="bg2"/>
              </a:solidFill>
            </a:endParaRPr>
          </a:p>
        </p:txBody>
      </p:sp>
      <p:pic>
        <p:nvPicPr>
          <p:cNvPr id="1137" name="Picture 137"/>
          <p:cNvPicPr>
            <a:picLocks noChangeArrowheads="1"/>
          </p:cNvPicPr>
          <p:nvPr/>
        </p:nvPicPr>
        <p:blipFill>
          <a:blip r:embed="rId4" cstate="print"/>
          <a:srcRect/>
          <a:stretch>
            <a:fillRect/>
          </a:stretch>
        </p:blipFill>
        <p:spPr bwMode="auto">
          <a:xfrm>
            <a:off x="1754188" y="2516188"/>
            <a:ext cx="415925" cy="341312"/>
          </a:xfrm>
          <a:prstGeom prst="rect">
            <a:avLst/>
          </a:prstGeom>
          <a:noFill/>
          <a:ln w="9525">
            <a:solidFill>
              <a:schemeClr val="bg2"/>
            </a:solidFill>
            <a:miter lim="800000"/>
            <a:headEnd/>
            <a:tailEnd/>
          </a:ln>
        </p:spPr>
      </p:pic>
      <p:sp>
        <p:nvSpPr>
          <p:cNvPr id="1138" name="Line 138"/>
          <p:cNvSpPr>
            <a:spLocks noChangeShapeType="1"/>
          </p:cNvSpPr>
          <p:nvPr/>
        </p:nvSpPr>
        <p:spPr bwMode="auto">
          <a:xfrm flipV="1">
            <a:off x="1090613" y="2781300"/>
            <a:ext cx="0" cy="293688"/>
          </a:xfrm>
          <a:prstGeom prst="line">
            <a:avLst/>
          </a:prstGeom>
          <a:noFill/>
          <a:ln w="12700">
            <a:solidFill>
              <a:schemeClr val="bg2"/>
            </a:solidFill>
            <a:round/>
            <a:headEnd type="none" w="sm" len="sm"/>
            <a:tailEnd type="stealth" w="med" len="lg"/>
          </a:ln>
        </p:spPr>
        <p:txBody>
          <a:bodyPr wrap="none" lIns="64713" tIns="32357" rIns="64713" bIns="32357">
            <a:spAutoFit/>
          </a:bodyPr>
          <a:lstStyle/>
          <a:p>
            <a:endParaRPr lang="en-US"/>
          </a:p>
        </p:txBody>
      </p:sp>
      <p:sp>
        <p:nvSpPr>
          <p:cNvPr id="1139" name="Line 139"/>
          <p:cNvSpPr>
            <a:spLocks noChangeShapeType="1"/>
          </p:cNvSpPr>
          <p:nvPr/>
        </p:nvSpPr>
        <p:spPr bwMode="auto">
          <a:xfrm>
            <a:off x="2179638" y="2389188"/>
            <a:ext cx="1568450" cy="719137"/>
          </a:xfrm>
          <a:prstGeom prst="line">
            <a:avLst/>
          </a:prstGeom>
          <a:noFill/>
          <a:ln w="12700">
            <a:solidFill>
              <a:schemeClr val="bg2"/>
            </a:solidFill>
            <a:round/>
            <a:headEnd type="none" w="sm" len="sm"/>
            <a:tailEnd type="stealth" w="med" len="lg"/>
          </a:ln>
        </p:spPr>
        <p:txBody>
          <a:bodyPr wrap="none" anchor="ctr"/>
          <a:lstStyle/>
          <a:p>
            <a:endParaRPr lang="en-US"/>
          </a:p>
        </p:txBody>
      </p:sp>
      <p:pic>
        <p:nvPicPr>
          <p:cNvPr id="1140" name="Picture 140"/>
          <p:cNvPicPr>
            <a:picLocks noChangeArrowheads="1"/>
          </p:cNvPicPr>
          <p:nvPr/>
        </p:nvPicPr>
        <p:blipFill>
          <a:blip r:embed="rId5" cstate="print"/>
          <a:srcRect/>
          <a:stretch>
            <a:fillRect/>
          </a:stretch>
        </p:blipFill>
        <p:spPr bwMode="auto">
          <a:xfrm>
            <a:off x="2643188" y="1682750"/>
            <a:ext cx="690562" cy="500063"/>
          </a:xfrm>
          <a:prstGeom prst="rect">
            <a:avLst/>
          </a:prstGeom>
          <a:noFill/>
          <a:ln w="9525">
            <a:noFill/>
            <a:miter lim="800000"/>
            <a:headEnd/>
            <a:tailEnd/>
          </a:ln>
        </p:spPr>
      </p:pic>
      <p:sp>
        <p:nvSpPr>
          <p:cNvPr id="1141" name="Rectangle 141"/>
          <p:cNvSpPr>
            <a:spLocks noChangeArrowheads="1"/>
          </p:cNvSpPr>
          <p:nvPr/>
        </p:nvSpPr>
        <p:spPr bwMode="auto">
          <a:xfrm>
            <a:off x="2255838" y="1250950"/>
            <a:ext cx="1435100" cy="390525"/>
          </a:xfrm>
          <a:prstGeom prst="rect">
            <a:avLst/>
          </a:prstGeom>
          <a:noFill/>
          <a:ln w="9525">
            <a:noFill/>
            <a:miter lim="800000"/>
            <a:headEnd/>
            <a:tailEnd/>
          </a:ln>
        </p:spPr>
        <p:txBody>
          <a:bodyPr wrap="none" lIns="81864" tIns="40932" rIns="81864" bIns="40932">
            <a:spAutoFit/>
          </a:bodyPr>
          <a:lstStyle/>
          <a:p>
            <a:pPr algn="ctr" defTabSz="812800" eaLnBrk="0" hangingPunct="0"/>
            <a:r>
              <a:rPr lang="en-US" sz="1000" dirty="0"/>
              <a:t>GNS Partners / Global</a:t>
            </a:r>
          </a:p>
          <a:p>
            <a:pPr algn="ctr" defTabSz="812800" eaLnBrk="0" hangingPunct="0"/>
            <a:r>
              <a:rPr lang="en-US" sz="1000" dirty="0"/>
              <a:t> Prepaid / V/MC…</a:t>
            </a:r>
          </a:p>
        </p:txBody>
      </p:sp>
      <p:sp>
        <p:nvSpPr>
          <p:cNvPr id="1142" name="Line 142"/>
          <p:cNvSpPr>
            <a:spLocks noChangeShapeType="1"/>
          </p:cNvSpPr>
          <p:nvPr/>
        </p:nvSpPr>
        <p:spPr bwMode="auto">
          <a:xfrm>
            <a:off x="3027363" y="2454275"/>
            <a:ext cx="1046162" cy="523875"/>
          </a:xfrm>
          <a:prstGeom prst="line">
            <a:avLst/>
          </a:prstGeom>
          <a:noFill/>
          <a:ln w="12700">
            <a:solidFill>
              <a:srgbClr val="000099"/>
            </a:solidFill>
            <a:round/>
            <a:headEnd type="stealth" w="med" len="lg"/>
            <a:tailEnd type="stealth" w="med" len="lg"/>
          </a:ln>
        </p:spPr>
        <p:txBody>
          <a:bodyPr wrap="none" anchor="ctr"/>
          <a:lstStyle/>
          <a:p>
            <a:endParaRPr lang="en-US"/>
          </a:p>
        </p:txBody>
      </p:sp>
      <p:sp>
        <p:nvSpPr>
          <p:cNvPr id="1143" name="Rectangle 143"/>
          <p:cNvSpPr>
            <a:spLocks noChangeArrowheads="1"/>
          </p:cNvSpPr>
          <p:nvPr/>
        </p:nvSpPr>
        <p:spPr bwMode="auto">
          <a:xfrm>
            <a:off x="2309813" y="1219200"/>
            <a:ext cx="1306512" cy="981075"/>
          </a:xfrm>
          <a:prstGeom prst="rect">
            <a:avLst/>
          </a:prstGeom>
          <a:noFill/>
          <a:ln w="28575">
            <a:solidFill>
              <a:schemeClr val="accent2"/>
            </a:solidFill>
            <a:miter lim="800000"/>
            <a:headEnd/>
            <a:tailEnd/>
          </a:ln>
        </p:spPr>
        <p:txBody>
          <a:bodyPr wrap="none" anchor="ctr"/>
          <a:lstStyle/>
          <a:p>
            <a:endParaRPr lang="en-US"/>
          </a:p>
        </p:txBody>
      </p:sp>
      <p:sp>
        <p:nvSpPr>
          <p:cNvPr id="1144" name="Rectangle 144"/>
          <p:cNvSpPr>
            <a:spLocks noChangeArrowheads="1"/>
          </p:cNvSpPr>
          <p:nvPr/>
        </p:nvSpPr>
        <p:spPr bwMode="auto">
          <a:xfrm>
            <a:off x="2439988" y="3435350"/>
            <a:ext cx="784225" cy="392113"/>
          </a:xfrm>
          <a:prstGeom prst="rect">
            <a:avLst/>
          </a:prstGeom>
          <a:noFill/>
          <a:ln w="9525" algn="ctr">
            <a:solidFill>
              <a:schemeClr val="bg2"/>
            </a:solidFill>
            <a:miter lim="800000"/>
            <a:headEnd/>
            <a:tailEnd/>
          </a:ln>
        </p:spPr>
        <p:txBody>
          <a:bodyPr lIns="81864" tIns="40932" rIns="81864" bIns="40932" anchor="ctr" anchorCtr="1"/>
          <a:lstStyle/>
          <a:p>
            <a:pPr algn="ctr" defTabSz="812800" eaLnBrk="0" hangingPunct="0">
              <a:spcAft>
                <a:spcPct val="67000"/>
              </a:spcAft>
            </a:pPr>
            <a:r>
              <a:rPr lang="en-US" sz="1000">
                <a:solidFill>
                  <a:schemeClr val="bg2"/>
                </a:solidFill>
              </a:rPr>
              <a:t>Encryption</a:t>
            </a:r>
          </a:p>
        </p:txBody>
      </p:sp>
      <p:sp>
        <p:nvSpPr>
          <p:cNvPr id="1145" name="Line 145"/>
          <p:cNvSpPr>
            <a:spLocks noChangeShapeType="1"/>
          </p:cNvSpPr>
          <p:nvPr/>
        </p:nvSpPr>
        <p:spPr bwMode="auto">
          <a:xfrm>
            <a:off x="3224213" y="3632200"/>
            <a:ext cx="477837" cy="0"/>
          </a:xfrm>
          <a:prstGeom prst="line">
            <a:avLst/>
          </a:prstGeom>
          <a:noFill/>
          <a:ln w="12700">
            <a:solidFill>
              <a:schemeClr val="bg2"/>
            </a:solidFill>
            <a:round/>
            <a:headEnd type="stealth" w="med" len="lg"/>
            <a:tailEnd type="stealth" w="med" len="lg"/>
          </a:ln>
        </p:spPr>
        <p:txBody>
          <a:bodyPr wrap="none" anchor="ctr"/>
          <a:lstStyle/>
          <a:p>
            <a:endParaRPr lang="en-US"/>
          </a:p>
        </p:txBody>
      </p:sp>
      <p:sp>
        <p:nvSpPr>
          <p:cNvPr id="1146" name="Rectangle 146"/>
          <p:cNvSpPr>
            <a:spLocks noChangeArrowheads="1"/>
          </p:cNvSpPr>
          <p:nvPr/>
        </p:nvSpPr>
        <p:spPr bwMode="auto">
          <a:xfrm>
            <a:off x="6623050" y="1408113"/>
            <a:ext cx="419100" cy="419100"/>
          </a:xfrm>
          <a:prstGeom prst="rect">
            <a:avLst/>
          </a:prstGeom>
          <a:solidFill>
            <a:srgbClr val="CCECFF"/>
          </a:solidFill>
          <a:ln w="28575">
            <a:solidFill>
              <a:schemeClr val="accent2"/>
            </a:solidFill>
            <a:miter lim="800000"/>
            <a:headEnd/>
            <a:tailEnd/>
          </a:ln>
        </p:spPr>
        <p:txBody>
          <a:bodyPr wrap="none" lIns="81864" tIns="40932" rIns="81864" bIns="40932" anchor="ctr"/>
          <a:lstStyle/>
          <a:p>
            <a:pPr algn="ctr" defTabSz="812800" eaLnBrk="0" hangingPunct="0"/>
            <a:r>
              <a:rPr lang="en-US" sz="1200" dirty="0"/>
              <a:t>S/E’s</a:t>
            </a:r>
          </a:p>
        </p:txBody>
      </p:sp>
      <p:sp>
        <p:nvSpPr>
          <p:cNvPr id="1147" name="Line 147"/>
          <p:cNvSpPr>
            <a:spLocks noChangeShapeType="1"/>
          </p:cNvSpPr>
          <p:nvPr/>
        </p:nvSpPr>
        <p:spPr bwMode="auto">
          <a:xfrm>
            <a:off x="6218238" y="1481138"/>
            <a:ext cx="404812" cy="0"/>
          </a:xfrm>
          <a:prstGeom prst="line">
            <a:avLst/>
          </a:prstGeom>
          <a:noFill/>
          <a:ln w="12700">
            <a:solidFill>
              <a:srgbClr val="008080"/>
            </a:solidFill>
            <a:round/>
            <a:headEnd type="stealth" w="med" len="lg"/>
            <a:tailEnd type="stealth" w="med" len="lg"/>
          </a:ln>
        </p:spPr>
        <p:txBody>
          <a:bodyPr wrap="none" anchor="ctr"/>
          <a:lstStyle/>
          <a:p>
            <a:endParaRPr lang="en-US"/>
          </a:p>
        </p:txBody>
      </p:sp>
      <p:sp>
        <p:nvSpPr>
          <p:cNvPr id="1148" name="Rectangle 148"/>
          <p:cNvSpPr>
            <a:spLocks noChangeArrowheads="1"/>
          </p:cNvSpPr>
          <p:nvPr/>
        </p:nvSpPr>
        <p:spPr bwMode="auto">
          <a:xfrm>
            <a:off x="5054600" y="5395913"/>
            <a:ext cx="712788" cy="577850"/>
          </a:xfrm>
          <a:prstGeom prst="rect">
            <a:avLst/>
          </a:prstGeom>
          <a:solidFill>
            <a:srgbClr val="CCECFF"/>
          </a:solidFill>
          <a:ln w="12700">
            <a:solidFill>
              <a:schemeClr val="bg2"/>
            </a:solidFill>
            <a:miter lim="800000"/>
            <a:headEnd/>
            <a:tailEnd/>
          </a:ln>
        </p:spPr>
        <p:txBody>
          <a:bodyPr wrap="none" lIns="81864" tIns="40932" rIns="81864" bIns="40932" anchor="ctr"/>
          <a:lstStyle/>
          <a:p>
            <a:pPr algn="ctr" defTabSz="812800" eaLnBrk="0" hangingPunct="0"/>
            <a:r>
              <a:rPr lang="en-US" sz="1200" dirty="0">
                <a:solidFill>
                  <a:schemeClr val="bg2"/>
                </a:solidFill>
              </a:rPr>
              <a:t>Travel</a:t>
            </a:r>
          </a:p>
          <a:p>
            <a:pPr algn="ctr" defTabSz="812800" eaLnBrk="0" hangingPunct="0"/>
            <a:r>
              <a:rPr lang="en-US" sz="1200" dirty="0">
                <a:solidFill>
                  <a:schemeClr val="bg2"/>
                </a:solidFill>
              </a:rPr>
              <a:t>Financial</a:t>
            </a:r>
          </a:p>
          <a:p>
            <a:pPr algn="ctr" defTabSz="812800" eaLnBrk="0" hangingPunct="0"/>
            <a:r>
              <a:rPr lang="en-US" sz="1200" dirty="0">
                <a:solidFill>
                  <a:schemeClr val="bg2"/>
                </a:solidFill>
              </a:rPr>
              <a:t>System</a:t>
            </a:r>
          </a:p>
        </p:txBody>
      </p:sp>
      <p:sp>
        <p:nvSpPr>
          <p:cNvPr id="1149" name="Rectangle 149"/>
          <p:cNvSpPr>
            <a:spLocks noChangeArrowheads="1"/>
          </p:cNvSpPr>
          <p:nvPr/>
        </p:nvSpPr>
        <p:spPr bwMode="auto">
          <a:xfrm>
            <a:off x="6297613" y="2716213"/>
            <a:ext cx="784225" cy="530225"/>
          </a:xfrm>
          <a:prstGeom prst="rect">
            <a:avLst/>
          </a:prstGeom>
          <a:noFill/>
          <a:ln w="9525" algn="ctr">
            <a:solidFill>
              <a:schemeClr val="bg2"/>
            </a:solidFill>
            <a:miter lim="800000"/>
            <a:headEnd/>
            <a:tailEnd/>
          </a:ln>
        </p:spPr>
        <p:txBody>
          <a:bodyPr lIns="81864" tIns="40932" rIns="81864" bIns="40932" anchor="ctr" anchorCtr="1"/>
          <a:lstStyle/>
          <a:p>
            <a:pPr algn="ctr" defTabSz="812800" eaLnBrk="0" hangingPunct="0">
              <a:spcAft>
                <a:spcPct val="67000"/>
              </a:spcAft>
            </a:pPr>
            <a:r>
              <a:rPr lang="en-US" sz="1200">
                <a:solidFill>
                  <a:schemeClr val="bg2"/>
                </a:solidFill>
              </a:rPr>
              <a:t>AXP-owned ATMs</a:t>
            </a:r>
          </a:p>
        </p:txBody>
      </p:sp>
      <p:grpSp>
        <p:nvGrpSpPr>
          <p:cNvPr id="1150" name="Group 150"/>
          <p:cNvGrpSpPr>
            <a:grpSpLocks/>
          </p:cNvGrpSpPr>
          <p:nvPr/>
        </p:nvGrpSpPr>
        <p:grpSpPr bwMode="auto">
          <a:xfrm>
            <a:off x="7277094" y="950913"/>
            <a:ext cx="1333499" cy="1335087"/>
            <a:chOff x="4896" y="2688"/>
            <a:chExt cx="777" cy="1008"/>
          </a:xfrm>
        </p:grpSpPr>
        <p:sp>
          <p:nvSpPr>
            <p:cNvPr id="1194" name="AutoShape 151"/>
            <p:cNvSpPr>
              <a:spLocks noChangeArrowheads="1"/>
            </p:cNvSpPr>
            <p:nvPr/>
          </p:nvSpPr>
          <p:spPr bwMode="auto">
            <a:xfrm>
              <a:off x="4896" y="2688"/>
              <a:ext cx="733" cy="1008"/>
            </a:xfrm>
            <a:prstGeom prst="flowChartDocument">
              <a:avLst/>
            </a:prstGeom>
            <a:solidFill>
              <a:schemeClr val="bg1"/>
            </a:solidFill>
            <a:ln w="28575">
              <a:solidFill>
                <a:srgbClr val="000099"/>
              </a:solidFill>
              <a:miter lim="800000"/>
              <a:headEnd type="none" w="sm" len="sm"/>
              <a:tailEnd type="none" w="med" len="lg"/>
            </a:ln>
          </p:spPr>
          <p:txBody>
            <a:bodyPr lIns="81299" tIns="40650" rIns="81299" bIns="40650">
              <a:spAutoFit/>
            </a:bodyPr>
            <a:lstStyle/>
            <a:p>
              <a:endParaRPr lang="en-US"/>
            </a:p>
          </p:txBody>
        </p:sp>
        <p:sp>
          <p:nvSpPr>
            <p:cNvPr id="1195" name="Text Box 152"/>
            <p:cNvSpPr txBox="1">
              <a:spLocks noChangeArrowheads="1"/>
            </p:cNvSpPr>
            <p:nvPr/>
          </p:nvSpPr>
          <p:spPr bwMode="auto">
            <a:xfrm>
              <a:off x="4896" y="2733"/>
              <a:ext cx="777" cy="917"/>
            </a:xfrm>
            <a:prstGeom prst="rect">
              <a:avLst/>
            </a:prstGeom>
            <a:noFill/>
            <a:ln w="101600">
              <a:noFill/>
              <a:miter lim="800000"/>
              <a:headEnd type="none" w="sm" len="sm"/>
              <a:tailEnd type="none" w="med" len="lg"/>
            </a:ln>
          </p:spPr>
          <p:txBody>
            <a:bodyPr lIns="81299" tIns="40650" rIns="81299" bIns="40650">
              <a:spAutoFit/>
            </a:bodyPr>
            <a:lstStyle/>
            <a:p>
              <a:pPr marL="101600" indent="-101600" defTabSz="812800" eaLnBrk="0" hangingPunct="0">
                <a:lnSpc>
                  <a:spcPct val="80000"/>
                </a:lnSpc>
                <a:spcBef>
                  <a:spcPct val="50000"/>
                </a:spcBef>
              </a:pPr>
              <a:r>
                <a:rPr lang="en-US" sz="1100" dirty="0">
                  <a:solidFill>
                    <a:srgbClr val="000099"/>
                  </a:solidFill>
                </a:rPr>
                <a:t>MVS Reports</a:t>
              </a:r>
              <a:r>
                <a:rPr lang="en-US" sz="1100" dirty="0">
                  <a:solidFill>
                    <a:schemeClr val="bg2"/>
                  </a:solidFill>
                </a:rPr>
                <a:t>:</a:t>
              </a:r>
              <a:endParaRPr lang="en-US" sz="900" dirty="0">
                <a:solidFill>
                  <a:schemeClr val="bg2"/>
                </a:solidFill>
              </a:endParaRPr>
            </a:p>
            <a:p>
              <a:pPr marL="101600" indent="-101600" defTabSz="812800" eaLnBrk="0" hangingPunct="0">
                <a:lnSpc>
                  <a:spcPct val="70000"/>
                </a:lnSpc>
                <a:spcBef>
                  <a:spcPct val="50000"/>
                </a:spcBef>
                <a:buFontTx/>
                <a:buChar char="•"/>
              </a:pPr>
              <a:r>
                <a:rPr lang="en-US" sz="900" dirty="0">
                  <a:solidFill>
                    <a:schemeClr val="bg2"/>
                  </a:solidFill>
                </a:rPr>
                <a:t>CAS-MIS</a:t>
              </a:r>
            </a:p>
            <a:p>
              <a:pPr marL="101600" indent="-101600" defTabSz="812800" eaLnBrk="0" hangingPunct="0">
                <a:lnSpc>
                  <a:spcPct val="70000"/>
                </a:lnSpc>
                <a:spcBef>
                  <a:spcPct val="50000"/>
                </a:spcBef>
                <a:buFontTx/>
                <a:buChar char="•"/>
              </a:pPr>
              <a:r>
                <a:rPr lang="en-US" sz="900" dirty="0">
                  <a:solidFill>
                    <a:schemeClr val="bg2"/>
                  </a:solidFill>
                </a:rPr>
                <a:t>Transaction Details</a:t>
              </a:r>
            </a:p>
            <a:p>
              <a:pPr marL="101600" indent="-101600" defTabSz="812800" eaLnBrk="0" hangingPunct="0">
                <a:lnSpc>
                  <a:spcPct val="70000"/>
                </a:lnSpc>
                <a:spcBef>
                  <a:spcPct val="50000"/>
                </a:spcBef>
                <a:buFontTx/>
                <a:buChar char="•"/>
              </a:pPr>
              <a:r>
                <a:rPr lang="en-US" sz="900" dirty="0">
                  <a:solidFill>
                    <a:schemeClr val="bg2"/>
                  </a:solidFill>
                </a:rPr>
                <a:t>Financial</a:t>
              </a:r>
            </a:p>
            <a:p>
              <a:pPr marL="101600" indent="-101600" defTabSz="812800" eaLnBrk="0" hangingPunct="0">
                <a:lnSpc>
                  <a:spcPct val="70000"/>
                </a:lnSpc>
                <a:spcBef>
                  <a:spcPct val="50000"/>
                </a:spcBef>
                <a:buFontTx/>
                <a:buChar char="•"/>
              </a:pPr>
              <a:r>
                <a:rPr lang="en-US" sz="900" dirty="0">
                  <a:solidFill>
                    <a:schemeClr val="bg2"/>
                  </a:solidFill>
                </a:rPr>
                <a:t>Direct Debit</a:t>
              </a:r>
            </a:p>
            <a:p>
              <a:pPr marL="101600" indent="-101600" defTabSz="812800" eaLnBrk="0" hangingPunct="0">
                <a:lnSpc>
                  <a:spcPct val="70000"/>
                </a:lnSpc>
                <a:spcBef>
                  <a:spcPct val="50000"/>
                </a:spcBef>
                <a:buFontTx/>
                <a:buChar char="•"/>
              </a:pPr>
              <a:r>
                <a:rPr lang="en-US" sz="900" dirty="0">
                  <a:solidFill>
                    <a:schemeClr val="bg2"/>
                  </a:solidFill>
                </a:rPr>
                <a:t>Audit</a:t>
              </a:r>
            </a:p>
            <a:p>
              <a:pPr marL="101600" indent="-101600" defTabSz="812800" eaLnBrk="0" hangingPunct="0">
                <a:lnSpc>
                  <a:spcPct val="70000"/>
                </a:lnSpc>
                <a:spcBef>
                  <a:spcPct val="50000"/>
                </a:spcBef>
                <a:buFontTx/>
                <a:buChar char="•"/>
              </a:pPr>
              <a:r>
                <a:rPr lang="en-US" sz="900" dirty="0">
                  <a:solidFill>
                    <a:schemeClr val="bg2"/>
                  </a:solidFill>
                </a:rPr>
                <a:t>etc. </a:t>
              </a:r>
            </a:p>
          </p:txBody>
        </p:sp>
      </p:grpSp>
      <p:sp>
        <p:nvSpPr>
          <p:cNvPr id="1152" name="AutoShape 154"/>
          <p:cNvSpPr>
            <a:spLocks/>
          </p:cNvSpPr>
          <p:nvPr/>
        </p:nvSpPr>
        <p:spPr bwMode="auto">
          <a:xfrm>
            <a:off x="2047875" y="3303588"/>
            <a:ext cx="461963" cy="2092325"/>
          </a:xfrm>
          <a:prstGeom prst="rightBrace">
            <a:avLst>
              <a:gd name="adj1" fmla="val 37743"/>
              <a:gd name="adj2" fmla="val 50491"/>
            </a:avLst>
          </a:prstGeom>
          <a:noFill/>
          <a:ln w="9525">
            <a:solidFill>
              <a:schemeClr val="bg2"/>
            </a:solidFill>
            <a:round/>
            <a:headEnd type="none" w="sm" len="sm"/>
            <a:tailEnd type="none" w="med" len="lg"/>
          </a:ln>
        </p:spPr>
        <p:txBody>
          <a:bodyPr wrap="none" anchor="ctr"/>
          <a:lstStyle/>
          <a:p>
            <a:endParaRPr lang="en-US"/>
          </a:p>
        </p:txBody>
      </p:sp>
      <p:sp>
        <p:nvSpPr>
          <p:cNvPr id="1153" name="Text Box 155"/>
          <p:cNvSpPr txBox="1">
            <a:spLocks noChangeArrowheads="1"/>
          </p:cNvSpPr>
          <p:nvPr/>
        </p:nvSpPr>
        <p:spPr bwMode="auto">
          <a:xfrm>
            <a:off x="2047875" y="3370263"/>
            <a:ext cx="327025" cy="2071687"/>
          </a:xfrm>
          <a:prstGeom prst="rect">
            <a:avLst/>
          </a:prstGeom>
          <a:noFill/>
          <a:ln w="9525">
            <a:solidFill>
              <a:schemeClr val="bg2"/>
            </a:solidFill>
            <a:miter lim="800000"/>
            <a:headEnd type="none" w="sm" len="sm"/>
            <a:tailEnd type="none" w="med" len="lg"/>
          </a:ln>
        </p:spPr>
        <p:txBody>
          <a:bodyPr lIns="81299" tIns="40650" rIns="81299" bIns="40650">
            <a:spAutoFit/>
          </a:bodyPr>
          <a:lstStyle/>
          <a:p>
            <a:pPr defTabSz="812800" eaLnBrk="0" hangingPunct="0">
              <a:spcBef>
                <a:spcPct val="50000"/>
              </a:spcBef>
            </a:pPr>
            <a:r>
              <a:rPr lang="en-US" sz="900" b="1" dirty="0">
                <a:solidFill>
                  <a:schemeClr val="bg2"/>
                </a:solidFill>
              </a:rPr>
              <a:t>F</a:t>
            </a:r>
          </a:p>
          <a:p>
            <a:pPr defTabSz="812800" eaLnBrk="0" hangingPunct="0">
              <a:spcBef>
                <a:spcPct val="50000"/>
              </a:spcBef>
            </a:pPr>
            <a:r>
              <a:rPr lang="en-US" sz="900" b="1" dirty="0">
                <a:solidFill>
                  <a:schemeClr val="bg2"/>
                </a:solidFill>
              </a:rPr>
              <a:t>I</a:t>
            </a:r>
          </a:p>
          <a:p>
            <a:pPr defTabSz="812800" eaLnBrk="0" hangingPunct="0">
              <a:spcBef>
                <a:spcPct val="50000"/>
              </a:spcBef>
            </a:pPr>
            <a:r>
              <a:rPr lang="en-US" sz="900" b="1" dirty="0">
                <a:solidFill>
                  <a:schemeClr val="bg2"/>
                </a:solidFill>
              </a:rPr>
              <a:t>L</a:t>
            </a:r>
          </a:p>
          <a:p>
            <a:pPr defTabSz="812800" eaLnBrk="0" hangingPunct="0">
              <a:spcBef>
                <a:spcPct val="50000"/>
              </a:spcBef>
            </a:pPr>
            <a:r>
              <a:rPr lang="en-US" sz="900" b="1" dirty="0">
                <a:solidFill>
                  <a:schemeClr val="bg2"/>
                </a:solidFill>
              </a:rPr>
              <a:t>E</a:t>
            </a:r>
          </a:p>
          <a:p>
            <a:pPr defTabSz="812800" eaLnBrk="0" hangingPunct="0">
              <a:spcBef>
                <a:spcPct val="50000"/>
              </a:spcBef>
            </a:pPr>
            <a:endParaRPr lang="en-US" sz="900" b="1" dirty="0">
              <a:solidFill>
                <a:schemeClr val="bg2"/>
              </a:solidFill>
            </a:endParaRPr>
          </a:p>
          <a:p>
            <a:pPr defTabSz="812800" eaLnBrk="0" hangingPunct="0">
              <a:spcBef>
                <a:spcPct val="50000"/>
              </a:spcBef>
            </a:pPr>
            <a:r>
              <a:rPr lang="en-US" sz="900" b="1" dirty="0">
                <a:solidFill>
                  <a:schemeClr val="bg2"/>
                </a:solidFill>
              </a:rPr>
              <a:t>F</a:t>
            </a:r>
          </a:p>
          <a:p>
            <a:pPr defTabSz="812800" eaLnBrk="0" hangingPunct="0">
              <a:spcBef>
                <a:spcPct val="50000"/>
              </a:spcBef>
            </a:pPr>
            <a:r>
              <a:rPr lang="en-US" sz="900" b="1" dirty="0">
                <a:solidFill>
                  <a:schemeClr val="bg2"/>
                </a:solidFill>
              </a:rPr>
              <a:t>E</a:t>
            </a:r>
          </a:p>
          <a:p>
            <a:pPr defTabSz="812800" eaLnBrk="0" hangingPunct="0">
              <a:spcBef>
                <a:spcPct val="50000"/>
              </a:spcBef>
            </a:pPr>
            <a:r>
              <a:rPr lang="en-US" sz="900" b="1" dirty="0">
                <a:solidFill>
                  <a:schemeClr val="bg2"/>
                </a:solidFill>
              </a:rPr>
              <a:t>E</a:t>
            </a:r>
          </a:p>
          <a:p>
            <a:pPr defTabSz="812800" eaLnBrk="0" hangingPunct="0">
              <a:spcBef>
                <a:spcPct val="50000"/>
              </a:spcBef>
            </a:pPr>
            <a:r>
              <a:rPr lang="en-US" sz="900" b="1" dirty="0">
                <a:solidFill>
                  <a:schemeClr val="bg2"/>
                </a:solidFill>
              </a:rPr>
              <a:t>D</a:t>
            </a:r>
          </a:p>
          <a:p>
            <a:pPr defTabSz="812800" eaLnBrk="0" hangingPunct="0">
              <a:spcBef>
                <a:spcPct val="50000"/>
              </a:spcBef>
            </a:pPr>
            <a:r>
              <a:rPr lang="en-US" sz="900" b="1" dirty="0">
                <a:solidFill>
                  <a:schemeClr val="bg2"/>
                </a:solidFill>
              </a:rPr>
              <a:t>S</a:t>
            </a:r>
          </a:p>
        </p:txBody>
      </p:sp>
      <p:sp>
        <p:nvSpPr>
          <p:cNvPr id="1154" name="AutoShape 156"/>
          <p:cNvSpPr>
            <a:spLocks/>
          </p:cNvSpPr>
          <p:nvPr/>
        </p:nvSpPr>
        <p:spPr bwMode="auto">
          <a:xfrm>
            <a:off x="7146925" y="2649538"/>
            <a:ext cx="261938" cy="2616200"/>
          </a:xfrm>
          <a:prstGeom prst="leftBrace">
            <a:avLst>
              <a:gd name="adj1" fmla="val 83232"/>
              <a:gd name="adj2" fmla="val 50000"/>
            </a:avLst>
          </a:prstGeom>
          <a:noFill/>
          <a:ln w="9525">
            <a:solidFill>
              <a:schemeClr val="bg2"/>
            </a:solidFill>
            <a:round/>
            <a:headEnd type="none" w="sm" len="sm"/>
            <a:tailEnd type="none" w="med" len="lg"/>
          </a:ln>
        </p:spPr>
        <p:txBody>
          <a:bodyPr lIns="81864" tIns="40932" rIns="81864" bIns="40932" anchor="ctr" anchorCtr="1"/>
          <a:lstStyle/>
          <a:p>
            <a:endParaRPr lang="en-US"/>
          </a:p>
        </p:txBody>
      </p:sp>
      <p:sp>
        <p:nvSpPr>
          <p:cNvPr id="1155" name="Line 157"/>
          <p:cNvSpPr>
            <a:spLocks noChangeShapeType="1"/>
          </p:cNvSpPr>
          <p:nvPr/>
        </p:nvSpPr>
        <p:spPr bwMode="auto">
          <a:xfrm flipH="1">
            <a:off x="5251450" y="2257425"/>
            <a:ext cx="1046163" cy="458788"/>
          </a:xfrm>
          <a:prstGeom prst="line">
            <a:avLst/>
          </a:prstGeom>
          <a:noFill/>
          <a:ln w="12700">
            <a:solidFill>
              <a:schemeClr val="bg2"/>
            </a:solidFill>
            <a:round/>
            <a:headEnd type="none" w="sm" len="sm"/>
            <a:tailEnd type="stealth" w="med" len="lg"/>
          </a:ln>
        </p:spPr>
        <p:txBody>
          <a:bodyPr wrap="none" anchor="ctr"/>
          <a:lstStyle/>
          <a:p>
            <a:endParaRPr lang="en-US"/>
          </a:p>
        </p:txBody>
      </p:sp>
      <p:sp>
        <p:nvSpPr>
          <p:cNvPr id="1156" name="Text Box 158"/>
          <p:cNvSpPr txBox="1">
            <a:spLocks noChangeArrowheads="1"/>
          </p:cNvSpPr>
          <p:nvPr/>
        </p:nvSpPr>
        <p:spPr bwMode="auto">
          <a:xfrm>
            <a:off x="815975" y="5562600"/>
            <a:ext cx="1698625" cy="882650"/>
          </a:xfrm>
          <a:prstGeom prst="rect">
            <a:avLst/>
          </a:prstGeom>
          <a:noFill/>
          <a:ln w="9525">
            <a:solidFill>
              <a:schemeClr val="bg2"/>
            </a:solidFill>
            <a:miter lim="800000"/>
            <a:headEnd type="none" w="sm" len="sm"/>
            <a:tailEnd type="none" w="med" len="lg"/>
          </a:ln>
        </p:spPr>
        <p:txBody>
          <a:bodyPr lIns="81299" tIns="40650" rIns="81299" bIns="40650">
            <a:spAutoFit/>
          </a:bodyPr>
          <a:lstStyle/>
          <a:p>
            <a:pPr defTabSz="812800" eaLnBrk="0" hangingPunct="0">
              <a:lnSpc>
                <a:spcPct val="90000"/>
              </a:lnSpc>
              <a:spcBef>
                <a:spcPct val="50000"/>
              </a:spcBef>
            </a:pPr>
            <a:r>
              <a:rPr lang="en-US" sz="800">
                <a:solidFill>
                  <a:schemeClr val="bg2"/>
                </a:solidFill>
              </a:rPr>
              <a:t>DCP = Distributed CAS Platform</a:t>
            </a:r>
          </a:p>
          <a:p>
            <a:pPr defTabSz="812800" eaLnBrk="0" hangingPunct="0">
              <a:lnSpc>
                <a:spcPct val="90000"/>
              </a:lnSpc>
              <a:spcBef>
                <a:spcPct val="50000"/>
              </a:spcBef>
            </a:pPr>
            <a:r>
              <a:rPr lang="en-US" sz="800">
                <a:solidFill>
                  <a:schemeClr val="bg2"/>
                </a:solidFill>
              </a:rPr>
              <a:t>GAN = Global Auth Network</a:t>
            </a:r>
          </a:p>
          <a:p>
            <a:pPr defTabSz="812800" eaLnBrk="0" hangingPunct="0">
              <a:lnSpc>
                <a:spcPct val="90000"/>
              </a:lnSpc>
              <a:spcBef>
                <a:spcPct val="50000"/>
              </a:spcBef>
            </a:pPr>
            <a:r>
              <a:rPr lang="en-US" sz="800">
                <a:solidFill>
                  <a:schemeClr val="bg2"/>
                </a:solidFill>
              </a:rPr>
              <a:t>NAC = Network Access Controller </a:t>
            </a:r>
          </a:p>
          <a:p>
            <a:pPr defTabSz="812800" eaLnBrk="0" hangingPunct="0">
              <a:lnSpc>
                <a:spcPct val="90000"/>
              </a:lnSpc>
              <a:spcBef>
                <a:spcPct val="50000"/>
              </a:spcBef>
            </a:pPr>
            <a:r>
              <a:rPr lang="en-US" sz="800">
                <a:solidFill>
                  <a:schemeClr val="bg2"/>
                </a:solidFill>
              </a:rPr>
              <a:t>POS = Point of Sale</a:t>
            </a:r>
          </a:p>
          <a:p>
            <a:pPr defTabSz="812800" eaLnBrk="0" hangingPunct="0">
              <a:lnSpc>
                <a:spcPct val="90000"/>
              </a:lnSpc>
              <a:spcBef>
                <a:spcPct val="50000"/>
              </a:spcBef>
            </a:pPr>
            <a:r>
              <a:rPr lang="en-US" sz="800">
                <a:solidFill>
                  <a:schemeClr val="bg2"/>
                </a:solidFill>
              </a:rPr>
              <a:t>VATM = Virtual ATM</a:t>
            </a:r>
            <a:endParaRPr lang="en-US" sz="900">
              <a:solidFill>
                <a:schemeClr val="bg2"/>
              </a:solidFill>
            </a:endParaRPr>
          </a:p>
        </p:txBody>
      </p:sp>
      <p:sp>
        <p:nvSpPr>
          <p:cNvPr id="1157" name="Text Box 159"/>
          <p:cNvSpPr txBox="1">
            <a:spLocks noChangeArrowheads="1"/>
          </p:cNvSpPr>
          <p:nvPr/>
        </p:nvSpPr>
        <p:spPr bwMode="auto">
          <a:xfrm>
            <a:off x="6297613" y="1997075"/>
            <a:ext cx="784225" cy="633413"/>
          </a:xfrm>
          <a:prstGeom prst="rect">
            <a:avLst/>
          </a:prstGeom>
          <a:noFill/>
          <a:ln w="9525" algn="ctr">
            <a:solidFill>
              <a:schemeClr val="bg2"/>
            </a:solidFill>
            <a:miter lim="800000"/>
            <a:headEnd type="none" w="sm" len="sm"/>
            <a:tailEnd type="none" w="med" len="lg"/>
          </a:ln>
        </p:spPr>
        <p:txBody>
          <a:bodyPr lIns="81864" tIns="40932" rIns="81864" bIns="40932" anchor="ctr" anchorCtr="1"/>
          <a:lstStyle/>
          <a:p>
            <a:pPr algn="ctr" defTabSz="812800" eaLnBrk="0" hangingPunct="0">
              <a:spcAft>
                <a:spcPct val="67000"/>
              </a:spcAft>
            </a:pPr>
            <a:r>
              <a:rPr lang="en-US" sz="1200">
                <a:solidFill>
                  <a:schemeClr val="bg2"/>
                </a:solidFill>
              </a:rPr>
              <a:t>Financial Services ATMs</a:t>
            </a:r>
          </a:p>
        </p:txBody>
      </p:sp>
      <p:sp>
        <p:nvSpPr>
          <p:cNvPr id="1158" name="Text Box 160"/>
          <p:cNvSpPr txBox="1">
            <a:spLocks noChangeArrowheads="1"/>
          </p:cNvSpPr>
          <p:nvPr/>
        </p:nvSpPr>
        <p:spPr bwMode="auto">
          <a:xfrm>
            <a:off x="5905500" y="5135563"/>
            <a:ext cx="1176338" cy="998537"/>
          </a:xfrm>
          <a:prstGeom prst="rect">
            <a:avLst/>
          </a:prstGeom>
          <a:noFill/>
          <a:ln w="3175">
            <a:solidFill>
              <a:schemeClr val="bg2"/>
            </a:solidFill>
            <a:miter lim="800000"/>
            <a:headEnd type="none" w="sm" len="sm"/>
            <a:tailEnd type="none" w="med" len="lg"/>
          </a:ln>
        </p:spPr>
        <p:txBody>
          <a:bodyPr lIns="81299" tIns="40650" rIns="81299" bIns="40650">
            <a:spAutoFit/>
          </a:bodyPr>
          <a:lstStyle/>
          <a:p>
            <a:pPr algn="ctr" defTabSz="812800" eaLnBrk="0" hangingPunct="0">
              <a:spcBef>
                <a:spcPct val="50000"/>
              </a:spcBef>
            </a:pPr>
            <a:r>
              <a:rPr lang="en-US" sz="1200">
                <a:solidFill>
                  <a:schemeClr val="bg2"/>
                </a:solidFill>
              </a:rPr>
              <a:t>IMS, CICS, Triumph, Globestar, Regional C/M Systems</a:t>
            </a:r>
          </a:p>
        </p:txBody>
      </p:sp>
      <p:sp>
        <p:nvSpPr>
          <p:cNvPr id="1159" name="Line 161"/>
          <p:cNvSpPr>
            <a:spLocks noChangeShapeType="1"/>
          </p:cNvSpPr>
          <p:nvPr/>
        </p:nvSpPr>
        <p:spPr bwMode="auto">
          <a:xfrm>
            <a:off x="3224213" y="3240088"/>
            <a:ext cx="477837" cy="0"/>
          </a:xfrm>
          <a:prstGeom prst="line">
            <a:avLst/>
          </a:prstGeom>
          <a:noFill/>
          <a:ln w="12700">
            <a:solidFill>
              <a:schemeClr val="bg2"/>
            </a:solidFill>
            <a:round/>
            <a:headEnd type="none" w="med" len="lg"/>
            <a:tailEnd type="stealth" w="med" len="lg"/>
          </a:ln>
        </p:spPr>
        <p:txBody>
          <a:bodyPr wrap="none" anchor="ctr"/>
          <a:lstStyle/>
          <a:p>
            <a:endParaRPr lang="en-US"/>
          </a:p>
        </p:txBody>
      </p:sp>
      <p:sp>
        <p:nvSpPr>
          <p:cNvPr id="1160" name="Line 162"/>
          <p:cNvSpPr>
            <a:spLocks noChangeShapeType="1"/>
          </p:cNvSpPr>
          <p:nvPr/>
        </p:nvSpPr>
        <p:spPr bwMode="auto">
          <a:xfrm flipH="1">
            <a:off x="5186363" y="2257425"/>
            <a:ext cx="457200" cy="261938"/>
          </a:xfrm>
          <a:prstGeom prst="line">
            <a:avLst/>
          </a:prstGeom>
          <a:noFill/>
          <a:ln w="12700">
            <a:solidFill>
              <a:srgbClr val="000099"/>
            </a:solidFill>
            <a:round/>
            <a:headEnd type="none" w="sm" len="sm"/>
            <a:tailEnd type="stealth" w="med" len="lg"/>
          </a:ln>
        </p:spPr>
        <p:txBody>
          <a:bodyPr wrap="none" anchor="ctr"/>
          <a:lstStyle/>
          <a:p>
            <a:endParaRPr lang="en-US"/>
          </a:p>
        </p:txBody>
      </p:sp>
      <p:sp>
        <p:nvSpPr>
          <p:cNvPr id="1161" name="Line 163"/>
          <p:cNvSpPr>
            <a:spLocks noChangeShapeType="1"/>
          </p:cNvSpPr>
          <p:nvPr/>
        </p:nvSpPr>
        <p:spPr bwMode="auto">
          <a:xfrm flipV="1">
            <a:off x="5383213" y="3957638"/>
            <a:ext cx="1698625" cy="0"/>
          </a:xfrm>
          <a:prstGeom prst="line">
            <a:avLst/>
          </a:prstGeom>
          <a:noFill/>
          <a:ln w="12700">
            <a:solidFill>
              <a:srgbClr val="000099"/>
            </a:solidFill>
            <a:round/>
            <a:headEnd type="none" w="med" len="lg"/>
            <a:tailEnd type="triangle" w="med" len="med"/>
          </a:ln>
        </p:spPr>
        <p:txBody>
          <a:bodyPr wrap="none" anchor="ctr"/>
          <a:lstStyle/>
          <a:p>
            <a:endParaRPr lang="en-US"/>
          </a:p>
        </p:txBody>
      </p:sp>
      <p:sp>
        <p:nvSpPr>
          <p:cNvPr id="1162" name="Freeform 164" descr="20%"/>
          <p:cNvSpPr>
            <a:spLocks/>
          </p:cNvSpPr>
          <p:nvPr/>
        </p:nvSpPr>
        <p:spPr bwMode="auto">
          <a:xfrm>
            <a:off x="1006475" y="1844675"/>
            <a:ext cx="509588" cy="115888"/>
          </a:xfrm>
          <a:custGeom>
            <a:avLst/>
            <a:gdLst>
              <a:gd name="T0" fmla="*/ 0 w 374"/>
              <a:gd name="T1" fmla="*/ 66 h 85"/>
              <a:gd name="T2" fmla="*/ 373 w 374"/>
              <a:gd name="T3" fmla="*/ 0 h 85"/>
              <a:gd name="T4" fmla="*/ 373 w 374"/>
              <a:gd name="T5" fmla="*/ 33 h 85"/>
              <a:gd name="T6" fmla="*/ 0 w 374"/>
              <a:gd name="T7" fmla="*/ 84 h 85"/>
              <a:gd name="T8" fmla="*/ 0 w 374"/>
              <a:gd name="T9" fmla="*/ 66 h 85"/>
              <a:gd name="T10" fmla="*/ 0 w 374"/>
              <a:gd name="T11" fmla="*/ 66 h 85"/>
              <a:gd name="T12" fmla="*/ 0 60000 65536"/>
              <a:gd name="T13" fmla="*/ 0 60000 65536"/>
              <a:gd name="T14" fmla="*/ 0 60000 65536"/>
              <a:gd name="T15" fmla="*/ 0 60000 65536"/>
              <a:gd name="T16" fmla="*/ 0 60000 65536"/>
              <a:gd name="T17" fmla="*/ 0 60000 65536"/>
              <a:gd name="T18" fmla="*/ 0 w 374"/>
              <a:gd name="T19" fmla="*/ 0 h 85"/>
              <a:gd name="T20" fmla="*/ 374 w 374"/>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374" h="85">
                <a:moveTo>
                  <a:pt x="0" y="66"/>
                </a:moveTo>
                <a:lnTo>
                  <a:pt x="373" y="0"/>
                </a:lnTo>
                <a:lnTo>
                  <a:pt x="373" y="33"/>
                </a:lnTo>
                <a:lnTo>
                  <a:pt x="0" y="84"/>
                </a:lnTo>
                <a:lnTo>
                  <a:pt x="0" y="66"/>
                </a:lnTo>
              </a:path>
            </a:pathLst>
          </a:custGeom>
          <a:pattFill prst="pct20">
            <a:fgClr>
              <a:srgbClr val="000000"/>
            </a:fgClr>
            <a:bgClr>
              <a:srgbClr val="CCCCCC"/>
            </a:bgClr>
          </a:pattFill>
          <a:ln w="12700" cap="rnd" cmpd="sng">
            <a:solidFill>
              <a:srgbClr val="000000"/>
            </a:solidFill>
            <a:prstDash val="solid"/>
            <a:round/>
            <a:headEnd/>
            <a:tailEnd/>
          </a:ln>
        </p:spPr>
        <p:txBody>
          <a:bodyPr/>
          <a:lstStyle/>
          <a:p>
            <a:endParaRPr lang="en-US"/>
          </a:p>
        </p:txBody>
      </p:sp>
      <p:sp>
        <p:nvSpPr>
          <p:cNvPr id="1163" name="Rectangle 165"/>
          <p:cNvSpPr>
            <a:spLocks noChangeArrowheads="1"/>
          </p:cNvSpPr>
          <p:nvPr/>
        </p:nvSpPr>
        <p:spPr bwMode="auto">
          <a:xfrm>
            <a:off x="4073525" y="4349750"/>
            <a:ext cx="512763" cy="317500"/>
          </a:xfrm>
          <a:prstGeom prst="rect">
            <a:avLst/>
          </a:prstGeom>
          <a:solidFill>
            <a:srgbClr val="CCECFF"/>
          </a:solidFill>
          <a:ln w="28575">
            <a:solidFill>
              <a:schemeClr val="accent2"/>
            </a:solidFill>
            <a:miter lim="800000"/>
            <a:headEnd/>
            <a:tailEnd/>
          </a:ln>
        </p:spPr>
        <p:txBody>
          <a:bodyPr wrap="none" lIns="81864" tIns="40932" rIns="81864" bIns="40932" anchor="ctr"/>
          <a:lstStyle/>
          <a:p>
            <a:pPr algn="ctr" defTabSz="812800" eaLnBrk="0" hangingPunct="0"/>
            <a:r>
              <a:rPr lang="en-US" sz="1400" dirty="0"/>
              <a:t>NAC</a:t>
            </a:r>
          </a:p>
        </p:txBody>
      </p:sp>
      <p:sp>
        <p:nvSpPr>
          <p:cNvPr id="1164" name="Line 166"/>
          <p:cNvSpPr>
            <a:spLocks noChangeShapeType="1"/>
          </p:cNvSpPr>
          <p:nvPr/>
        </p:nvSpPr>
        <p:spPr bwMode="auto">
          <a:xfrm>
            <a:off x="4629150" y="5724525"/>
            <a:ext cx="425450" cy="0"/>
          </a:xfrm>
          <a:prstGeom prst="line">
            <a:avLst/>
          </a:prstGeom>
          <a:noFill/>
          <a:ln w="12700">
            <a:solidFill>
              <a:schemeClr val="bg2"/>
            </a:solidFill>
            <a:round/>
            <a:headEnd type="stealth" w="med" len="lg"/>
            <a:tailEnd type="stealth" w="med" len="lg"/>
          </a:ln>
        </p:spPr>
        <p:txBody>
          <a:bodyPr wrap="none" anchor="ctr"/>
          <a:lstStyle/>
          <a:p>
            <a:endParaRPr lang="en-US"/>
          </a:p>
        </p:txBody>
      </p:sp>
      <p:sp>
        <p:nvSpPr>
          <p:cNvPr id="1165" name="Line 167"/>
          <p:cNvSpPr>
            <a:spLocks noChangeShapeType="1"/>
          </p:cNvSpPr>
          <p:nvPr/>
        </p:nvSpPr>
        <p:spPr bwMode="auto">
          <a:xfrm flipV="1">
            <a:off x="3811588" y="4024313"/>
            <a:ext cx="0" cy="392112"/>
          </a:xfrm>
          <a:prstGeom prst="line">
            <a:avLst/>
          </a:prstGeom>
          <a:noFill/>
          <a:ln w="12700">
            <a:solidFill>
              <a:schemeClr val="bg2"/>
            </a:solidFill>
            <a:round/>
            <a:headEnd type="none" w="sm" len="sm"/>
            <a:tailEnd type="stealth" w="med" len="lg"/>
          </a:ln>
        </p:spPr>
        <p:txBody>
          <a:bodyPr wrap="none" anchor="ctr"/>
          <a:lstStyle/>
          <a:p>
            <a:endParaRPr lang="en-US"/>
          </a:p>
        </p:txBody>
      </p:sp>
      <p:sp>
        <p:nvSpPr>
          <p:cNvPr id="1166" name="Line 168"/>
          <p:cNvSpPr>
            <a:spLocks noChangeShapeType="1"/>
          </p:cNvSpPr>
          <p:nvPr/>
        </p:nvSpPr>
        <p:spPr bwMode="auto">
          <a:xfrm>
            <a:off x="5383213" y="3632200"/>
            <a:ext cx="587375" cy="0"/>
          </a:xfrm>
          <a:prstGeom prst="line">
            <a:avLst/>
          </a:prstGeom>
          <a:noFill/>
          <a:ln w="12700">
            <a:solidFill>
              <a:schemeClr val="bg2"/>
            </a:solidFill>
            <a:round/>
            <a:headEnd type="stealth" w="med" len="lg"/>
            <a:tailEnd type="stealth" w="med" len="lg"/>
          </a:ln>
        </p:spPr>
        <p:txBody>
          <a:bodyPr wrap="none" anchor="ctr"/>
          <a:lstStyle/>
          <a:p>
            <a:endParaRPr lang="en-US"/>
          </a:p>
        </p:txBody>
      </p:sp>
      <p:sp>
        <p:nvSpPr>
          <p:cNvPr id="1167" name="Line 169"/>
          <p:cNvSpPr>
            <a:spLocks noChangeShapeType="1"/>
          </p:cNvSpPr>
          <p:nvPr/>
        </p:nvSpPr>
        <p:spPr bwMode="auto">
          <a:xfrm>
            <a:off x="5121275" y="4024313"/>
            <a:ext cx="784225" cy="784225"/>
          </a:xfrm>
          <a:prstGeom prst="line">
            <a:avLst/>
          </a:prstGeom>
          <a:noFill/>
          <a:ln w="12700">
            <a:solidFill>
              <a:schemeClr val="bg2"/>
            </a:solidFill>
            <a:round/>
            <a:headEnd type="stealth" w="med" len="lg"/>
            <a:tailEnd type="stealth" w="med" len="lg"/>
          </a:ln>
        </p:spPr>
        <p:txBody>
          <a:bodyPr wrap="none" anchor="ctr"/>
          <a:lstStyle/>
          <a:p>
            <a:endParaRPr lang="en-US"/>
          </a:p>
        </p:txBody>
      </p:sp>
      <p:sp>
        <p:nvSpPr>
          <p:cNvPr id="1168" name="Line 170"/>
          <p:cNvSpPr>
            <a:spLocks noChangeShapeType="1"/>
          </p:cNvSpPr>
          <p:nvPr/>
        </p:nvSpPr>
        <p:spPr bwMode="auto">
          <a:xfrm>
            <a:off x="4794250" y="4089400"/>
            <a:ext cx="1044575" cy="1046163"/>
          </a:xfrm>
          <a:prstGeom prst="line">
            <a:avLst/>
          </a:prstGeom>
          <a:noFill/>
          <a:ln w="12700">
            <a:solidFill>
              <a:schemeClr val="bg2"/>
            </a:solidFill>
            <a:round/>
            <a:headEnd type="stealth" w="med" len="lg"/>
            <a:tailEnd type="stealth" w="med" len="lg"/>
          </a:ln>
        </p:spPr>
        <p:txBody>
          <a:bodyPr wrap="none" anchor="ctr"/>
          <a:lstStyle/>
          <a:p>
            <a:endParaRPr lang="en-US"/>
          </a:p>
        </p:txBody>
      </p:sp>
      <p:sp>
        <p:nvSpPr>
          <p:cNvPr id="1169" name="Rectangle 171"/>
          <p:cNvSpPr>
            <a:spLocks noChangeArrowheads="1"/>
          </p:cNvSpPr>
          <p:nvPr/>
        </p:nvSpPr>
        <p:spPr bwMode="auto">
          <a:xfrm>
            <a:off x="3748088" y="1219200"/>
            <a:ext cx="752475" cy="839788"/>
          </a:xfrm>
          <a:prstGeom prst="rect">
            <a:avLst/>
          </a:prstGeom>
          <a:noFill/>
          <a:ln w="28575">
            <a:solidFill>
              <a:schemeClr val="accent2"/>
            </a:solidFill>
            <a:miter lim="800000"/>
            <a:headEnd/>
            <a:tailEnd/>
          </a:ln>
        </p:spPr>
        <p:txBody>
          <a:bodyPr wrap="none" anchor="ctr"/>
          <a:lstStyle/>
          <a:p>
            <a:endParaRPr lang="en-US"/>
          </a:p>
        </p:txBody>
      </p:sp>
      <p:sp>
        <p:nvSpPr>
          <p:cNvPr id="1170" name="Rectangle 172"/>
          <p:cNvSpPr>
            <a:spLocks noChangeArrowheads="1"/>
          </p:cNvSpPr>
          <p:nvPr/>
        </p:nvSpPr>
        <p:spPr bwMode="auto">
          <a:xfrm>
            <a:off x="3681413" y="1219200"/>
            <a:ext cx="784225" cy="374650"/>
          </a:xfrm>
          <a:prstGeom prst="rect">
            <a:avLst/>
          </a:prstGeom>
          <a:noFill/>
          <a:ln w="9525">
            <a:noFill/>
            <a:miter lim="800000"/>
            <a:headEnd/>
            <a:tailEnd/>
          </a:ln>
        </p:spPr>
        <p:txBody>
          <a:bodyPr lIns="81864" tIns="40932" rIns="81864" bIns="40932">
            <a:spAutoFit/>
          </a:bodyPr>
          <a:lstStyle/>
          <a:p>
            <a:pPr algn="ctr" defTabSz="812800" eaLnBrk="0" hangingPunct="0">
              <a:lnSpc>
                <a:spcPct val="80000"/>
              </a:lnSpc>
              <a:spcAft>
                <a:spcPct val="67000"/>
              </a:spcAft>
            </a:pPr>
            <a:r>
              <a:rPr lang="en-US" sz="1200" dirty="0"/>
              <a:t>Internet Sources</a:t>
            </a:r>
            <a:endParaRPr lang="en-US" sz="1400" dirty="0"/>
          </a:p>
        </p:txBody>
      </p:sp>
      <p:sp>
        <p:nvSpPr>
          <p:cNvPr id="1171" name="Rectangle 173"/>
          <p:cNvSpPr>
            <a:spLocks noChangeArrowheads="1"/>
          </p:cNvSpPr>
          <p:nvPr/>
        </p:nvSpPr>
        <p:spPr bwMode="auto">
          <a:xfrm>
            <a:off x="4597400" y="1219200"/>
            <a:ext cx="752475" cy="839788"/>
          </a:xfrm>
          <a:prstGeom prst="rect">
            <a:avLst/>
          </a:prstGeom>
          <a:noFill/>
          <a:ln w="28575">
            <a:solidFill>
              <a:schemeClr val="accent2"/>
            </a:solidFill>
            <a:miter lim="800000"/>
            <a:headEnd/>
            <a:tailEnd/>
          </a:ln>
        </p:spPr>
        <p:txBody>
          <a:bodyPr wrap="none" anchor="ctr"/>
          <a:lstStyle/>
          <a:p>
            <a:endParaRPr lang="en-US"/>
          </a:p>
        </p:txBody>
      </p:sp>
      <p:sp>
        <p:nvSpPr>
          <p:cNvPr id="1172" name="Rectangle 174"/>
          <p:cNvSpPr>
            <a:spLocks noChangeArrowheads="1"/>
          </p:cNvSpPr>
          <p:nvPr/>
        </p:nvSpPr>
        <p:spPr bwMode="auto">
          <a:xfrm>
            <a:off x="4532313" y="1219200"/>
            <a:ext cx="784225" cy="374650"/>
          </a:xfrm>
          <a:prstGeom prst="rect">
            <a:avLst/>
          </a:prstGeom>
          <a:noFill/>
          <a:ln w="9525">
            <a:noFill/>
            <a:miter lim="800000"/>
            <a:headEnd/>
            <a:tailEnd/>
          </a:ln>
        </p:spPr>
        <p:txBody>
          <a:bodyPr lIns="81864" tIns="40932" rIns="81864" bIns="40932">
            <a:spAutoFit/>
          </a:bodyPr>
          <a:lstStyle/>
          <a:p>
            <a:pPr algn="ctr" defTabSz="812800" eaLnBrk="0" hangingPunct="0">
              <a:lnSpc>
                <a:spcPct val="80000"/>
              </a:lnSpc>
              <a:spcAft>
                <a:spcPct val="67000"/>
              </a:spcAft>
            </a:pPr>
            <a:r>
              <a:rPr lang="en-US" sz="1200" dirty="0"/>
              <a:t>Direct Links</a:t>
            </a:r>
            <a:endParaRPr lang="en-US" sz="1400" dirty="0"/>
          </a:p>
        </p:txBody>
      </p:sp>
      <p:grpSp>
        <p:nvGrpSpPr>
          <p:cNvPr id="1173" name="Group 175"/>
          <p:cNvGrpSpPr>
            <a:grpSpLocks/>
          </p:cNvGrpSpPr>
          <p:nvPr/>
        </p:nvGrpSpPr>
        <p:grpSpPr bwMode="auto">
          <a:xfrm>
            <a:off x="4732338" y="1758950"/>
            <a:ext cx="454025" cy="234950"/>
            <a:chOff x="2501" y="1117"/>
            <a:chExt cx="332" cy="172"/>
          </a:xfrm>
        </p:grpSpPr>
        <p:sp>
          <p:nvSpPr>
            <p:cNvPr id="1184" name="Freeform 176"/>
            <p:cNvSpPr>
              <a:spLocks/>
            </p:cNvSpPr>
            <p:nvPr/>
          </p:nvSpPr>
          <p:spPr bwMode="auto">
            <a:xfrm>
              <a:off x="2809" y="1125"/>
              <a:ext cx="24" cy="164"/>
            </a:xfrm>
            <a:custGeom>
              <a:avLst/>
              <a:gdLst>
                <a:gd name="T0" fmla="*/ 0 w 24"/>
                <a:gd name="T1" fmla="*/ 176 h 177"/>
                <a:gd name="T2" fmla="*/ 23 w 24"/>
                <a:gd name="T3" fmla="*/ 176 h 177"/>
                <a:gd name="T4" fmla="*/ 23 w 24"/>
                <a:gd name="T5" fmla="*/ 0 h 177"/>
                <a:gd name="T6" fmla="*/ 0 w 24"/>
                <a:gd name="T7" fmla="*/ 0 h 177"/>
                <a:gd name="T8" fmla="*/ 0 w 24"/>
                <a:gd name="T9" fmla="*/ 175 h 177"/>
                <a:gd name="T10" fmla="*/ 0 w 24"/>
                <a:gd name="T11" fmla="*/ 176 h 177"/>
                <a:gd name="T12" fmla="*/ 0 60000 65536"/>
                <a:gd name="T13" fmla="*/ 0 60000 65536"/>
                <a:gd name="T14" fmla="*/ 0 60000 65536"/>
                <a:gd name="T15" fmla="*/ 0 60000 65536"/>
                <a:gd name="T16" fmla="*/ 0 60000 65536"/>
                <a:gd name="T17" fmla="*/ 0 60000 65536"/>
                <a:gd name="T18" fmla="*/ 0 w 24"/>
                <a:gd name="T19" fmla="*/ 0 h 177"/>
                <a:gd name="T20" fmla="*/ 24 w 24"/>
                <a:gd name="T21" fmla="*/ 177 h 177"/>
              </a:gdLst>
              <a:ahLst/>
              <a:cxnLst>
                <a:cxn ang="T12">
                  <a:pos x="T0" y="T1"/>
                </a:cxn>
                <a:cxn ang="T13">
                  <a:pos x="T2" y="T3"/>
                </a:cxn>
                <a:cxn ang="T14">
                  <a:pos x="T4" y="T5"/>
                </a:cxn>
                <a:cxn ang="T15">
                  <a:pos x="T6" y="T7"/>
                </a:cxn>
                <a:cxn ang="T16">
                  <a:pos x="T8" y="T9"/>
                </a:cxn>
                <a:cxn ang="T17">
                  <a:pos x="T10" y="T11"/>
                </a:cxn>
              </a:cxnLst>
              <a:rect l="T18" t="T19" r="T20" b="T21"/>
              <a:pathLst>
                <a:path w="24" h="177">
                  <a:moveTo>
                    <a:pt x="0" y="176"/>
                  </a:moveTo>
                  <a:lnTo>
                    <a:pt x="23" y="176"/>
                  </a:lnTo>
                  <a:lnTo>
                    <a:pt x="23" y="0"/>
                  </a:lnTo>
                  <a:lnTo>
                    <a:pt x="0" y="0"/>
                  </a:lnTo>
                  <a:lnTo>
                    <a:pt x="0" y="175"/>
                  </a:lnTo>
                  <a:lnTo>
                    <a:pt x="0" y="176"/>
                  </a:lnTo>
                </a:path>
              </a:pathLst>
            </a:custGeom>
            <a:noFill/>
            <a:ln w="12700" cap="rnd" cmpd="sng">
              <a:solidFill>
                <a:schemeClr val="tx1"/>
              </a:solidFill>
              <a:prstDash val="solid"/>
              <a:round/>
              <a:headEnd/>
              <a:tailEnd/>
            </a:ln>
          </p:spPr>
          <p:txBody>
            <a:bodyPr/>
            <a:lstStyle/>
            <a:p>
              <a:endParaRPr lang="en-US"/>
            </a:p>
          </p:txBody>
        </p:sp>
        <p:sp>
          <p:nvSpPr>
            <p:cNvPr id="1185" name="Freeform 177"/>
            <p:cNvSpPr>
              <a:spLocks/>
            </p:cNvSpPr>
            <p:nvPr/>
          </p:nvSpPr>
          <p:spPr bwMode="auto">
            <a:xfrm>
              <a:off x="2501" y="1121"/>
              <a:ext cx="27" cy="168"/>
            </a:xfrm>
            <a:custGeom>
              <a:avLst/>
              <a:gdLst>
                <a:gd name="T0" fmla="*/ 4 w 27"/>
                <a:gd name="T1" fmla="*/ 180 h 181"/>
                <a:gd name="T2" fmla="*/ 26 w 27"/>
                <a:gd name="T3" fmla="*/ 180 h 181"/>
                <a:gd name="T4" fmla="*/ 26 w 27"/>
                <a:gd name="T5" fmla="*/ 0 h 181"/>
                <a:gd name="T6" fmla="*/ 0 w 27"/>
                <a:gd name="T7" fmla="*/ 0 h 181"/>
                <a:gd name="T8" fmla="*/ 0 w 27"/>
                <a:gd name="T9" fmla="*/ 180 h 181"/>
                <a:gd name="T10" fmla="*/ 4 w 27"/>
                <a:gd name="T11" fmla="*/ 180 h 181"/>
                <a:gd name="T12" fmla="*/ 0 60000 65536"/>
                <a:gd name="T13" fmla="*/ 0 60000 65536"/>
                <a:gd name="T14" fmla="*/ 0 60000 65536"/>
                <a:gd name="T15" fmla="*/ 0 60000 65536"/>
                <a:gd name="T16" fmla="*/ 0 60000 65536"/>
                <a:gd name="T17" fmla="*/ 0 60000 65536"/>
                <a:gd name="T18" fmla="*/ 0 w 27"/>
                <a:gd name="T19" fmla="*/ 0 h 181"/>
                <a:gd name="T20" fmla="*/ 27 w 27"/>
                <a:gd name="T21" fmla="*/ 181 h 181"/>
              </a:gdLst>
              <a:ahLst/>
              <a:cxnLst>
                <a:cxn ang="T12">
                  <a:pos x="T0" y="T1"/>
                </a:cxn>
                <a:cxn ang="T13">
                  <a:pos x="T2" y="T3"/>
                </a:cxn>
                <a:cxn ang="T14">
                  <a:pos x="T4" y="T5"/>
                </a:cxn>
                <a:cxn ang="T15">
                  <a:pos x="T6" y="T7"/>
                </a:cxn>
                <a:cxn ang="T16">
                  <a:pos x="T8" y="T9"/>
                </a:cxn>
                <a:cxn ang="T17">
                  <a:pos x="T10" y="T11"/>
                </a:cxn>
              </a:cxnLst>
              <a:rect l="T18" t="T19" r="T20" b="T21"/>
              <a:pathLst>
                <a:path w="27" h="181">
                  <a:moveTo>
                    <a:pt x="4" y="180"/>
                  </a:moveTo>
                  <a:lnTo>
                    <a:pt x="26" y="180"/>
                  </a:lnTo>
                  <a:lnTo>
                    <a:pt x="26" y="0"/>
                  </a:lnTo>
                  <a:lnTo>
                    <a:pt x="0" y="0"/>
                  </a:lnTo>
                  <a:lnTo>
                    <a:pt x="0" y="180"/>
                  </a:lnTo>
                  <a:lnTo>
                    <a:pt x="4" y="180"/>
                  </a:lnTo>
                </a:path>
              </a:pathLst>
            </a:custGeom>
            <a:noFill/>
            <a:ln w="12700" cap="rnd" cmpd="sng">
              <a:solidFill>
                <a:schemeClr val="tx1"/>
              </a:solidFill>
              <a:prstDash val="solid"/>
              <a:round/>
              <a:headEnd/>
              <a:tailEnd/>
            </a:ln>
          </p:spPr>
          <p:txBody>
            <a:bodyPr/>
            <a:lstStyle/>
            <a:p>
              <a:endParaRPr lang="en-US"/>
            </a:p>
          </p:txBody>
        </p:sp>
        <p:sp>
          <p:nvSpPr>
            <p:cNvPr id="1186" name="Freeform 178"/>
            <p:cNvSpPr>
              <a:spLocks/>
            </p:cNvSpPr>
            <p:nvPr/>
          </p:nvSpPr>
          <p:spPr bwMode="auto">
            <a:xfrm>
              <a:off x="2501" y="1117"/>
              <a:ext cx="332" cy="16"/>
            </a:xfrm>
            <a:custGeom>
              <a:avLst/>
              <a:gdLst>
                <a:gd name="T0" fmla="*/ 331 w 332"/>
                <a:gd name="T1" fmla="*/ 16 h 17"/>
                <a:gd name="T2" fmla="*/ 331 w 332"/>
                <a:gd name="T3" fmla="*/ 0 h 17"/>
                <a:gd name="T4" fmla="*/ 0 w 332"/>
                <a:gd name="T5" fmla="*/ 0 h 17"/>
                <a:gd name="T6" fmla="*/ 0 w 332"/>
                <a:gd name="T7" fmla="*/ 16 h 17"/>
                <a:gd name="T8" fmla="*/ 331 w 332"/>
                <a:gd name="T9" fmla="*/ 16 h 17"/>
                <a:gd name="T10" fmla="*/ 0 60000 65536"/>
                <a:gd name="T11" fmla="*/ 0 60000 65536"/>
                <a:gd name="T12" fmla="*/ 0 60000 65536"/>
                <a:gd name="T13" fmla="*/ 0 60000 65536"/>
                <a:gd name="T14" fmla="*/ 0 60000 65536"/>
                <a:gd name="T15" fmla="*/ 0 w 332"/>
                <a:gd name="T16" fmla="*/ 0 h 17"/>
                <a:gd name="T17" fmla="*/ 332 w 332"/>
                <a:gd name="T18" fmla="*/ 17 h 17"/>
              </a:gdLst>
              <a:ahLst/>
              <a:cxnLst>
                <a:cxn ang="T10">
                  <a:pos x="T0" y="T1"/>
                </a:cxn>
                <a:cxn ang="T11">
                  <a:pos x="T2" y="T3"/>
                </a:cxn>
                <a:cxn ang="T12">
                  <a:pos x="T4" y="T5"/>
                </a:cxn>
                <a:cxn ang="T13">
                  <a:pos x="T6" y="T7"/>
                </a:cxn>
                <a:cxn ang="T14">
                  <a:pos x="T8" y="T9"/>
                </a:cxn>
              </a:cxnLst>
              <a:rect l="T15" t="T16" r="T17" b="T18"/>
              <a:pathLst>
                <a:path w="332" h="17">
                  <a:moveTo>
                    <a:pt x="331" y="16"/>
                  </a:moveTo>
                  <a:lnTo>
                    <a:pt x="331" y="0"/>
                  </a:lnTo>
                  <a:lnTo>
                    <a:pt x="0" y="0"/>
                  </a:lnTo>
                  <a:lnTo>
                    <a:pt x="0" y="16"/>
                  </a:lnTo>
                  <a:lnTo>
                    <a:pt x="331" y="16"/>
                  </a:lnTo>
                </a:path>
              </a:pathLst>
            </a:custGeom>
            <a:noFill/>
            <a:ln w="12700" cap="rnd" cmpd="sng">
              <a:solidFill>
                <a:schemeClr val="tx1"/>
              </a:solidFill>
              <a:prstDash val="solid"/>
              <a:round/>
              <a:headEnd/>
              <a:tailEnd/>
            </a:ln>
          </p:spPr>
          <p:txBody>
            <a:bodyPr/>
            <a:lstStyle/>
            <a:p>
              <a:endParaRPr lang="en-US"/>
            </a:p>
          </p:txBody>
        </p:sp>
        <p:sp>
          <p:nvSpPr>
            <p:cNvPr id="1187" name="Freeform 179"/>
            <p:cNvSpPr>
              <a:spLocks/>
            </p:cNvSpPr>
            <p:nvPr/>
          </p:nvSpPr>
          <p:spPr bwMode="auto">
            <a:xfrm>
              <a:off x="2525" y="1206"/>
              <a:ext cx="285" cy="83"/>
            </a:xfrm>
            <a:custGeom>
              <a:avLst/>
              <a:gdLst>
                <a:gd name="T0" fmla="*/ 284 w 285"/>
                <a:gd name="T1" fmla="*/ 89 h 90"/>
                <a:gd name="T2" fmla="*/ 0 w 285"/>
                <a:gd name="T3" fmla="*/ 89 h 90"/>
                <a:gd name="T4" fmla="*/ 0 w 285"/>
                <a:gd name="T5" fmla="*/ 0 h 90"/>
                <a:gd name="T6" fmla="*/ 284 w 285"/>
                <a:gd name="T7" fmla="*/ 0 h 90"/>
                <a:gd name="T8" fmla="*/ 284 w 285"/>
                <a:gd name="T9" fmla="*/ 89 h 90"/>
                <a:gd name="T10" fmla="*/ 0 60000 65536"/>
                <a:gd name="T11" fmla="*/ 0 60000 65536"/>
                <a:gd name="T12" fmla="*/ 0 60000 65536"/>
                <a:gd name="T13" fmla="*/ 0 60000 65536"/>
                <a:gd name="T14" fmla="*/ 0 60000 65536"/>
                <a:gd name="T15" fmla="*/ 0 w 285"/>
                <a:gd name="T16" fmla="*/ 0 h 90"/>
                <a:gd name="T17" fmla="*/ 285 w 285"/>
                <a:gd name="T18" fmla="*/ 90 h 90"/>
              </a:gdLst>
              <a:ahLst/>
              <a:cxnLst>
                <a:cxn ang="T10">
                  <a:pos x="T0" y="T1"/>
                </a:cxn>
                <a:cxn ang="T11">
                  <a:pos x="T2" y="T3"/>
                </a:cxn>
                <a:cxn ang="T12">
                  <a:pos x="T4" y="T5"/>
                </a:cxn>
                <a:cxn ang="T13">
                  <a:pos x="T6" y="T7"/>
                </a:cxn>
                <a:cxn ang="T14">
                  <a:pos x="T8" y="T9"/>
                </a:cxn>
              </a:cxnLst>
              <a:rect l="T15" t="T16" r="T17" b="T18"/>
              <a:pathLst>
                <a:path w="285" h="90">
                  <a:moveTo>
                    <a:pt x="284" y="89"/>
                  </a:moveTo>
                  <a:lnTo>
                    <a:pt x="0" y="89"/>
                  </a:lnTo>
                  <a:lnTo>
                    <a:pt x="0" y="0"/>
                  </a:lnTo>
                  <a:lnTo>
                    <a:pt x="284" y="0"/>
                  </a:lnTo>
                  <a:lnTo>
                    <a:pt x="284" y="89"/>
                  </a:lnTo>
                </a:path>
              </a:pathLst>
            </a:custGeom>
            <a:noFill/>
            <a:ln w="12700" cap="rnd" cmpd="sng">
              <a:solidFill>
                <a:schemeClr val="tx1"/>
              </a:solidFill>
              <a:prstDash val="solid"/>
              <a:round/>
              <a:headEnd/>
              <a:tailEnd/>
            </a:ln>
          </p:spPr>
          <p:txBody>
            <a:bodyPr/>
            <a:lstStyle/>
            <a:p>
              <a:endParaRPr lang="en-US"/>
            </a:p>
          </p:txBody>
        </p:sp>
        <p:sp>
          <p:nvSpPr>
            <p:cNvPr id="1188" name="Freeform 180"/>
            <p:cNvSpPr>
              <a:spLocks/>
            </p:cNvSpPr>
            <p:nvPr/>
          </p:nvSpPr>
          <p:spPr bwMode="auto">
            <a:xfrm>
              <a:off x="2525" y="1179"/>
              <a:ext cx="285" cy="28"/>
            </a:xfrm>
            <a:custGeom>
              <a:avLst/>
              <a:gdLst>
                <a:gd name="T0" fmla="*/ 0 w 285"/>
                <a:gd name="T1" fmla="*/ 29 h 30"/>
                <a:gd name="T2" fmla="*/ 284 w 285"/>
                <a:gd name="T3" fmla="*/ 29 h 30"/>
                <a:gd name="T4" fmla="*/ 284 w 285"/>
                <a:gd name="T5" fmla="*/ 0 h 30"/>
                <a:gd name="T6" fmla="*/ 0 w 285"/>
                <a:gd name="T7" fmla="*/ 0 h 30"/>
                <a:gd name="T8" fmla="*/ 0 w 285"/>
                <a:gd name="T9" fmla="*/ 29 h 30"/>
                <a:gd name="T10" fmla="*/ 0 60000 65536"/>
                <a:gd name="T11" fmla="*/ 0 60000 65536"/>
                <a:gd name="T12" fmla="*/ 0 60000 65536"/>
                <a:gd name="T13" fmla="*/ 0 60000 65536"/>
                <a:gd name="T14" fmla="*/ 0 60000 65536"/>
                <a:gd name="T15" fmla="*/ 0 w 285"/>
                <a:gd name="T16" fmla="*/ 0 h 30"/>
                <a:gd name="T17" fmla="*/ 285 w 285"/>
                <a:gd name="T18" fmla="*/ 30 h 30"/>
              </a:gdLst>
              <a:ahLst/>
              <a:cxnLst>
                <a:cxn ang="T10">
                  <a:pos x="T0" y="T1"/>
                </a:cxn>
                <a:cxn ang="T11">
                  <a:pos x="T2" y="T3"/>
                </a:cxn>
                <a:cxn ang="T12">
                  <a:pos x="T4" y="T5"/>
                </a:cxn>
                <a:cxn ang="T13">
                  <a:pos x="T6" y="T7"/>
                </a:cxn>
                <a:cxn ang="T14">
                  <a:pos x="T8" y="T9"/>
                </a:cxn>
              </a:cxnLst>
              <a:rect l="T15" t="T16" r="T17" b="T18"/>
              <a:pathLst>
                <a:path w="285" h="30">
                  <a:moveTo>
                    <a:pt x="0" y="29"/>
                  </a:moveTo>
                  <a:lnTo>
                    <a:pt x="284" y="29"/>
                  </a:lnTo>
                  <a:lnTo>
                    <a:pt x="284" y="0"/>
                  </a:lnTo>
                  <a:lnTo>
                    <a:pt x="0" y="0"/>
                  </a:lnTo>
                  <a:lnTo>
                    <a:pt x="0" y="29"/>
                  </a:lnTo>
                </a:path>
              </a:pathLst>
            </a:custGeom>
            <a:noFill/>
            <a:ln w="12700" cap="rnd" cmpd="sng">
              <a:solidFill>
                <a:schemeClr val="tx1"/>
              </a:solidFill>
              <a:prstDash val="solid"/>
              <a:round/>
              <a:headEnd/>
              <a:tailEnd/>
            </a:ln>
          </p:spPr>
          <p:txBody>
            <a:bodyPr/>
            <a:lstStyle/>
            <a:p>
              <a:endParaRPr lang="en-US"/>
            </a:p>
          </p:txBody>
        </p:sp>
        <p:sp>
          <p:nvSpPr>
            <p:cNvPr id="1189" name="Freeform 181"/>
            <p:cNvSpPr>
              <a:spLocks/>
            </p:cNvSpPr>
            <p:nvPr/>
          </p:nvSpPr>
          <p:spPr bwMode="auto">
            <a:xfrm>
              <a:off x="2525" y="1155"/>
              <a:ext cx="285" cy="25"/>
            </a:xfrm>
            <a:custGeom>
              <a:avLst/>
              <a:gdLst>
                <a:gd name="T0" fmla="*/ 284 w 285"/>
                <a:gd name="T1" fmla="*/ 26 h 27"/>
                <a:gd name="T2" fmla="*/ 0 w 285"/>
                <a:gd name="T3" fmla="*/ 26 h 27"/>
                <a:gd name="T4" fmla="*/ 0 w 285"/>
                <a:gd name="T5" fmla="*/ 0 h 27"/>
                <a:gd name="T6" fmla="*/ 284 w 285"/>
                <a:gd name="T7" fmla="*/ 0 h 27"/>
                <a:gd name="T8" fmla="*/ 284 w 285"/>
                <a:gd name="T9" fmla="*/ 26 h 27"/>
                <a:gd name="T10" fmla="*/ 0 60000 65536"/>
                <a:gd name="T11" fmla="*/ 0 60000 65536"/>
                <a:gd name="T12" fmla="*/ 0 60000 65536"/>
                <a:gd name="T13" fmla="*/ 0 60000 65536"/>
                <a:gd name="T14" fmla="*/ 0 60000 65536"/>
                <a:gd name="T15" fmla="*/ 0 w 285"/>
                <a:gd name="T16" fmla="*/ 0 h 27"/>
                <a:gd name="T17" fmla="*/ 285 w 285"/>
                <a:gd name="T18" fmla="*/ 27 h 27"/>
              </a:gdLst>
              <a:ahLst/>
              <a:cxnLst>
                <a:cxn ang="T10">
                  <a:pos x="T0" y="T1"/>
                </a:cxn>
                <a:cxn ang="T11">
                  <a:pos x="T2" y="T3"/>
                </a:cxn>
                <a:cxn ang="T12">
                  <a:pos x="T4" y="T5"/>
                </a:cxn>
                <a:cxn ang="T13">
                  <a:pos x="T6" y="T7"/>
                </a:cxn>
                <a:cxn ang="T14">
                  <a:pos x="T8" y="T9"/>
                </a:cxn>
              </a:cxnLst>
              <a:rect l="T15" t="T16" r="T17" b="T18"/>
              <a:pathLst>
                <a:path w="285" h="27">
                  <a:moveTo>
                    <a:pt x="284" y="26"/>
                  </a:moveTo>
                  <a:lnTo>
                    <a:pt x="0" y="26"/>
                  </a:lnTo>
                  <a:lnTo>
                    <a:pt x="0" y="0"/>
                  </a:lnTo>
                  <a:lnTo>
                    <a:pt x="284" y="0"/>
                  </a:lnTo>
                  <a:lnTo>
                    <a:pt x="284" y="26"/>
                  </a:lnTo>
                </a:path>
              </a:pathLst>
            </a:custGeom>
            <a:noFill/>
            <a:ln w="12700" cap="rnd" cmpd="sng">
              <a:solidFill>
                <a:schemeClr val="tx1"/>
              </a:solidFill>
              <a:prstDash val="solid"/>
              <a:round/>
              <a:headEnd/>
              <a:tailEnd/>
            </a:ln>
          </p:spPr>
          <p:txBody>
            <a:bodyPr/>
            <a:lstStyle/>
            <a:p>
              <a:endParaRPr lang="en-US"/>
            </a:p>
          </p:txBody>
        </p:sp>
        <p:sp>
          <p:nvSpPr>
            <p:cNvPr id="1190" name="Freeform 182"/>
            <p:cNvSpPr>
              <a:spLocks/>
            </p:cNvSpPr>
            <p:nvPr/>
          </p:nvSpPr>
          <p:spPr bwMode="auto">
            <a:xfrm>
              <a:off x="2694" y="1165"/>
              <a:ext cx="82" cy="16"/>
            </a:xfrm>
            <a:custGeom>
              <a:avLst/>
              <a:gdLst>
                <a:gd name="T0" fmla="*/ 81 w 82"/>
                <a:gd name="T1" fmla="*/ 0 h 17"/>
                <a:gd name="T2" fmla="*/ 0 w 82"/>
                <a:gd name="T3" fmla="*/ 0 h 17"/>
                <a:gd name="T4" fmla="*/ 0 w 82"/>
                <a:gd name="T5" fmla="*/ 16 h 17"/>
                <a:gd name="T6" fmla="*/ 81 w 82"/>
                <a:gd name="T7" fmla="*/ 16 h 17"/>
                <a:gd name="T8" fmla="*/ 81 w 82"/>
                <a:gd name="T9" fmla="*/ 0 h 17"/>
                <a:gd name="T10" fmla="*/ 81 w 82"/>
                <a:gd name="T11" fmla="*/ 0 h 17"/>
                <a:gd name="T12" fmla="*/ 0 60000 65536"/>
                <a:gd name="T13" fmla="*/ 0 60000 65536"/>
                <a:gd name="T14" fmla="*/ 0 60000 65536"/>
                <a:gd name="T15" fmla="*/ 0 60000 65536"/>
                <a:gd name="T16" fmla="*/ 0 60000 65536"/>
                <a:gd name="T17" fmla="*/ 0 60000 65536"/>
                <a:gd name="T18" fmla="*/ 0 w 82"/>
                <a:gd name="T19" fmla="*/ 0 h 17"/>
                <a:gd name="T20" fmla="*/ 82 w 82"/>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82" h="17">
                  <a:moveTo>
                    <a:pt x="81" y="0"/>
                  </a:moveTo>
                  <a:lnTo>
                    <a:pt x="0" y="0"/>
                  </a:lnTo>
                  <a:lnTo>
                    <a:pt x="0" y="16"/>
                  </a:lnTo>
                  <a:lnTo>
                    <a:pt x="81" y="16"/>
                  </a:lnTo>
                  <a:lnTo>
                    <a:pt x="81" y="0"/>
                  </a:lnTo>
                </a:path>
              </a:pathLst>
            </a:custGeom>
            <a:noFill/>
            <a:ln w="12700" cap="rnd" cmpd="sng">
              <a:solidFill>
                <a:schemeClr val="tx1"/>
              </a:solidFill>
              <a:prstDash val="solid"/>
              <a:round/>
              <a:headEnd/>
              <a:tailEnd/>
            </a:ln>
          </p:spPr>
          <p:txBody>
            <a:bodyPr/>
            <a:lstStyle/>
            <a:p>
              <a:endParaRPr lang="en-US"/>
            </a:p>
          </p:txBody>
        </p:sp>
        <p:sp>
          <p:nvSpPr>
            <p:cNvPr id="1191" name="Freeform 183"/>
            <p:cNvSpPr>
              <a:spLocks/>
            </p:cNvSpPr>
            <p:nvPr/>
          </p:nvSpPr>
          <p:spPr bwMode="auto">
            <a:xfrm>
              <a:off x="2523" y="1125"/>
              <a:ext cx="287" cy="31"/>
            </a:xfrm>
            <a:custGeom>
              <a:avLst/>
              <a:gdLst>
                <a:gd name="T0" fmla="*/ 0 w 287"/>
                <a:gd name="T1" fmla="*/ 0 h 34"/>
                <a:gd name="T2" fmla="*/ 286 w 287"/>
                <a:gd name="T3" fmla="*/ 0 h 34"/>
                <a:gd name="T4" fmla="*/ 286 w 287"/>
                <a:gd name="T5" fmla="*/ 33 h 34"/>
                <a:gd name="T6" fmla="*/ 0 w 287"/>
                <a:gd name="T7" fmla="*/ 33 h 34"/>
                <a:gd name="T8" fmla="*/ 0 w 287"/>
                <a:gd name="T9" fmla="*/ 0 h 34"/>
                <a:gd name="T10" fmla="*/ 0 60000 65536"/>
                <a:gd name="T11" fmla="*/ 0 60000 65536"/>
                <a:gd name="T12" fmla="*/ 0 60000 65536"/>
                <a:gd name="T13" fmla="*/ 0 60000 65536"/>
                <a:gd name="T14" fmla="*/ 0 60000 65536"/>
                <a:gd name="T15" fmla="*/ 0 w 287"/>
                <a:gd name="T16" fmla="*/ 0 h 34"/>
                <a:gd name="T17" fmla="*/ 287 w 287"/>
                <a:gd name="T18" fmla="*/ 34 h 34"/>
              </a:gdLst>
              <a:ahLst/>
              <a:cxnLst>
                <a:cxn ang="T10">
                  <a:pos x="T0" y="T1"/>
                </a:cxn>
                <a:cxn ang="T11">
                  <a:pos x="T2" y="T3"/>
                </a:cxn>
                <a:cxn ang="T12">
                  <a:pos x="T4" y="T5"/>
                </a:cxn>
                <a:cxn ang="T13">
                  <a:pos x="T6" y="T7"/>
                </a:cxn>
                <a:cxn ang="T14">
                  <a:pos x="T8" y="T9"/>
                </a:cxn>
              </a:cxnLst>
              <a:rect l="T15" t="T16" r="T17" b="T18"/>
              <a:pathLst>
                <a:path w="287" h="34">
                  <a:moveTo>
                    <a:pt x="0" y="0"/>
                  </a:moveTo>
                  <a:lnTo>
                    <a:pt x="286" y="0"/>
                  </a:lnTo>
                  <a:lnTo>
                    <a:pt x="286" y="33"/>
                  </a:lnTo>
                  <a:lnTo>
                    <a:pt x="0" y="33"/>
                  </a:lnTo>
                  <a:lnTo>
                    <a:pt x="0" y="0"/>
                  </a:lnTo>
                </a:path>
              </a:pathLst>
            </a:custGeom>
            <a:noFill/>
            <a:ln w="12700" cap="rnd" cmpd="sng">
              <a:solidFill>
                <a:schemeClr val="tx1"/>
              </a:solidFill>
              <a:prstDash val="solid"/>
              <a:round/>
              <a:headEnd/>
              <a:tailEnd/>
            </a:ln>
          </p:spPr>
          <p:txBody>
            <a:bodyPr/>
            <a:lstStyle/>
            <a:p>
              <a:endParaRPr lang="en-US"/>
            </a:p>
          </p:txBody>
        </p:sp>
        <p:sp>
          <p:nvSpPr>
            <p:cNvPr id="1192" name="Freeform 184"/>
            <p:cNvSpPr>
              <a:spLocks/>
            </p:cNvSpPr>
            <p:nvPr/>
          </p:nvSpPr>
          <p:spPr bwMode="auto">
            <a:xfrm>
              <a:off x="2694" y="1139"/>
              <a:ext cx="82" cy="16"/>
            </a:xfrm>
            <a:custGeom>
              <a:avLst/>
              <a:gdLst>
                <a:gd name="T0" fmla="*/ 81 w 82"/>
                <a:gd name="T1" fmla="*/ 4 h 17"/>
                <a:gd name="T2" fmla="*/ 0 w 82"/>
                <a:gd name="T3" fmla="*/ 4 h 17"/>
                <a:gd name="T4" fmla="*/ 0 w 82"/>
                <a:gd name="T5" fmla="*/ 16 h 17"/>
                <a:gd name="T6" fmla="*/ 81 w 82"/>
                <a:gd name="T7" fmla="*/ 16 h 17"/>
                <a:gd name="T8" fmla="*/ 81 w 82"/>
                <a:gd name="T9" fmla="*/ 0 h 17"/>
                <a:gd name="T10" fmla="*/ 81 w 82"/>
                <a:gd name="T11" fmla="*/ 4 h 17"/>
                <a:gd name="T12" fmla="*/ 0 60000 65536"/>
                <a:gd name="T13" fmla="*/ 0 60000 65536"/>
                <a:gd name="T14" fmla="*/ 0 60000 65536"/>
                <a:gd name="T15" fmla="*/ 0 60000 65536"/>
                <a:gd name="T16" fmla="*/ 0 60000 65536"/>
                <a:gd name="T17" fmla="*/ 0 60000 65536"/>
                <a:gd name="T18" fmla="*/ 0 w 82"/>
                <a:gd name="T19" fmla="*/ 0 h 17"/>
                <a:gd name="T20" fmla="*/ 82 w 82"/>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82" h="17">
                  <a:moveTo>
                    <a:pt x="81" y="4"/>
                  </a:moveTo>
                  <a:lnTo>
                    <a:pt x="0" y="4"/>
                  </a:lnTo>
                  <a:lnTo>
                    <a:pt x="0" y="16"/>
                  </a:lnTo>
                  <a:lnTo>
                    <a:pt x="81" y="16"/>
                  </a:lnTo>
                  <a:lnTo>
                    <a:pt x="81" y="0"/>
                  </a:lnTo>
                  <a:lnTo>
                    <a:pt x="81" y="4"/>
                  </a:lnTo>
                </a:path>
              </a:pathLst>
            </a:custGeom>
            <a:noFill/>
            <a:ln w="12700" cap="rnd" cmpd="sng">
              <a:solidFill>
                <a:schemeClr val="tx1"/>
              </a:solidFill>
              <a:prstDash val="solid"/>
              <a:round/>
              <a:headEnd/>
              <a:tailEnd/>
            </a:ln>
          </p:spPr>
          <p:txBody>
            <a:bodyPr/>
            <a:lstStyle/>
            <a:p>
              <a:endParaRPr lang="en-US"/>
            </a:p>
          </p:txBody>
        </p:sp>
        <p:sp>
          <p:nvSpPr>
            <p:cNvPr id="1193" name="Freeform 185"/>
            <p:cNvSpPr>
              <a:spLocks/>
            </p:cNvSpPr>
            <p:nvPr/>
          </p:nvSpPr>
          <p:spPr bwMode="auto">
            <a:xfrm>
              <a:off x="2694" y="1135"/>
              <a:ext cx="82" cy="16"/>
            </a:xfrm>
            <a:custGeom>
              <a:avLst/>
              <a:gdLst>
                <a:gd name="T0" fmla="*/ 81 w 82"/>
                <a:gd name="T1" fmla="*/ 3 h 17"/>
                <a:gd name="T2" fmla="*/ 0 w 82"/>
                <a:gd name="T3" fmla="*/ 3 h 17"/>
                <a:gd name="T4" fmla="*/ 0 w 82"/>
                <a:gd name="T5" fmla="*/ 16 h 17"/>
                <a:gd name="T6" fmla="*/ 81 w 82"/>
                <a:gd name="T7" fmla="*/ 16 h 17"/>
                <a:gd name="T8" fmla="*/ 81 w 82"/>
                <a:gd name="T9" fmla="*/ 0 h 17"/>
                <a:gd name="T10" fmla="*/ 81 w 82"/>
                <a:gd name="T11" fmla="*/ 3 h 17"/>
                <a:gd name="T12" fmla="*/ 0 60000 65536"/>
                <a:gd name="T13" fmla="*/ 0 60000 65536"/>
                <a:gd name="T14" fmla="*/ 0 60000 65536"/>
                <a:gd name="T15" fmla="*/ 0 60000 65536"/>
                <a:gd name="T16" fmla="*/ 0 60000 65536"/>
                <a:gd name="T17" fmla="*/ 0 60000 65536"/>
                <a:gd name="T18" fmla="*/ 0 w 82"/>
                <a:gd name="T19" fmla="*/ 0 h 17"/>
                <a:gd name="T20" fmla="*/ 82 w 82"/>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82" h="17">
                  <a:moveTo>
                    <a:pt x="81" y="3"/>
                  </a:moveTo>
                  <a:lnTo>
                    <a:pt x="0" y="3"/>
                  </a:lnTo>
                  <a:lnTo>
                    <a:pt x="0" y="16"/>
                  </a:lnTo>
                  <a:lnTo>
                    <a:pt x="81" y="16"/>
                  </a:lnTo>
                  <a:lnTo>
                    <a:pt x="81" y="0"/>
                  </a:lnTo>
                  <a:lnTo>
                    <a:pt x="81" y="3"/>
                  </a:lnTo>
                </a:path>
              </a:pathLst>
            </a:custGeom>
            <a:noFill/>
            <a:ln w="12700" cap="rnd" cmpd="sng">
              <a:solidFill>
                <a:schemeClr val="tx1"/>
              </a:solidFill>
              <a:prstDash val="solid"/>
              <a:round/>
              <a:headEnd/>
              <a:tailEnd/>
            </a:ln>
          </p:spPr>
          <p:txBody>
            <a:bodyPr/>
            <a:lstStyle/>
            <a:p>
              <a:endParaRPr lang="en-US"/>
            </a:p>
          </p:txBody>
        </p:sp>
      </p:grpSp>
      <p:graphicFrame>
        <p:nvGraphicFramePr>
          <p:cNvPr id="1026" name="Object 186"/>
          <p:cNvGraphicFramePr>
            <a:graphicFrameLocks noChangeAspect="1"/>
          </p:cNvGraphicFramePr>
          <p:nvPr/>
        </p:nvGraphicFramePr>
        <p:xfrm>
          <a:off x="3879850" y="1546225"/>
          <a:ext cx="514350" cy="522288"/>
        </p:xfrm>
        <a:graphic>
          <a:graphicData uri="http://schemas.openxmlformats.org/presentationml/2006/ole">
            <p:oleObj spid="_x0000_s1026" name="Clip" r:id="rId6" imgW="3473280" imgH="3520800" progId="">
              <p:embed/>
            </p:oleObj>
          </a:graphicData>
        </a:graphic>
      </p:graphicFrame>
      <p:sp>
        <p:nvSpPr>
          <p:cNvPr id="1174" name="Line 187"/>
          <p:cNvSpPr>
            <a:spLocks noChangeShapeType="1"/>
          </p:cNvSpPr>
          <p:nvPr/>
        </p:nvSpPr>
        <p:spPr bwMode="auto">
          <a:xfrm>
            <a:off x="4270375" y="2257425"/>
            <a:ext cx="392113" cy="261938"/>
          </a:xfrm>
          <a:prstGeom prst="line">
            <a:avLst/>
          </a:prstGeom>
          <a:noFill/>
          <a:ln w="12700">
            <a:solidFill>
              <a:srgbClr val="000099"/>
            </a:solidFill>
            <a:round/>
            <a:headEnd type="none" w="med" len="lg"/>
            <a:tailEnd type="triangle" w="med" len="med"/>
          </a:ln>
        </p:spPr>
        <p:txBody>
          <a:bodyPr wrap="none" anchor="ctr"/>
          <a:lstStyle/>
          <a:p>
            <a:endParaRPr lang="en-US"/>
          </a:p>
        </p:txBody>
      </p:sp>
      <p:sp>
        <p:nvSpPr>
          <p:cNvPr id="1175" name="AutoShape 188"/>
          <p:cNvSpPr>
            <a:spLocks noChangeArrowheads="1"/>
          </p:cNvSpPr>
          <p:nvPr/>
        </p:nvSpPr>
        <p:spPr bwMode="auto">
          <a:xfrm>
            <a:off x="7605713" y="2389188"/>
            <a:ext cx="130175" cy="260350"/>
          </a:xfrm>
          <a:prstGeom prst="upArrow">
            <a:avLst>
              <a:gd name="adj1" fmla="val 50000"/>
              <a:gd name="adj2" fmla="val 50000"/>
            </a:avLst>
          </a:prstGeom>
          <a:solidFill>
            <a:srgbClr val="CCECFF"/>
          </a:solidFill>
          <a:ln w="19050">
            <a:solidFill>
              <a:schemeClr val="bg2"/>
            </a:solidFill>
            <a:miter lim="800000"/>
            <a:headEnd type="none" w="sm" len="sm"/>
            <a:tailEnd type="none" w="med" len="lg"/>
          </a:ln>
        </p:spPr>
        <p:txBody>
          <a:bodyPr wrap="none" anchor="ctr"/>
          <a:lstStyle/>
          <a:p>
            <a:endParaRPr lang="en-US"/>
          </a:p>
        </p:txBody>
      </p:sp>
      <p:sp>
        <p:nvSpPr>
          <p:cNvPr id="1176" name="Text Box 189"/>
          <p:cNvSpPr txBox="1">
            <a:spLocks noChangeArrowheads="1"/>
          </p:cNvSpPr>
          <p:nvPr/>
        </p:nvSpPr>
        <p:spPr bwMode="auto">
          <a:xfrm>
            <a:off x="4527550" y="6096000"/>
            <a:ext cx="184150" cy="457200"/>
          </a:xfrm>
          <a:prstGeom prst="rect">
            <a:avLst/>
          </a:prstGeom>
          <a:noFill/>
          <a:ln w="12699">
            <a:noFill/>
            <a:miter lim="800000"/>
            <a:headEnd type="none" w="sm" len="sm"/>
            <a:tailEnd type="none" w="sm" len="sm"/>
          </a:ln>
        </p:spPr>
        <p:txBody>
          <a:bodyPr wrap="none">
            <a:spAutoFit/>
          </a:bodyPr>
          <a:lstStyle/>
          <a:p>
            <a:pPr eaLnBrk="0" hangingPunct="0"/>
            <a:endParaRPr lang="en-US" sz="2400"/>
          </a:p>
        </p:txBody>
      </p:sp>
      <p:grpSp>
        <p:nvGrpSpPr>
          <p:cNvPr id="1177" name="Group 191"/>
          <p:cNvGrpSpPr>
            <a:grpSpLocks/>
          </p:cNvGrpSpPr>
          <p:nvPr/>
        </p:nvGrpSpPr>
        <p:grpSpPr bwMode="auto">
          <a:xfrm>
            <a:off x="7277100" y="2649538"/>
            <a:ext cx="1243013" cy="3030487"/>
            <a:chOff x="4848" y="672"/>
            <a:chExt cx="912" cy="2224"/>
          </a:xfrm>
        </p:grpSpPr>
        <p:sp>
          <p:nvSpPr>
            <p:cNvPr id="1181" name="AutoShape 192"/>
            <p:cNvSpPr>
              <a:spLocks noChangeArrowheads="1"/>
            </p:cNvSpPr>
            <p:nvPr/>
          </p:nvSpPr>
          <p:spPr bwMode="auto">
            <a:xfrm>
              <a:off x="4992" y="720"/>
              <a:ext cx="240" cy="240"/>
            </a:xfrm>
            <a:prstGeom prst="flowChartMagneticTape">
              <a:avLst/>
            </a:prstGeom>
            <a:solidFill>
              <a:srgbClr val="CCECFF"/>
            </a:solidFill>
            <a:ln w="28575">
              <a:solidFill>
                <a:schemeClr val="bg2"/>
              </a:solidFill>
              <a:miter lim="800000"/>
              <a:headEnd type="none" w="sm" len="sm"/>
              <a:tailEnd type="none" w="med" len="lg"/>
            </a:ln>
          </p:spPr>
          <p:txBody>
            <a:bodyPr lIns="72283" tIns="36142" rIns="72283" bIns="36142">
              <a:spAutoFit/>
            </a:bodyPr>
            <a:lstStyle/>
            <a:p>
              <a:endParaRPr lang="en-US"/>
            </a:p>
          </p:txBody>
        </p:sp>
        <p:sp>
          <p:nvSpPr>
            <p:cNvPr id="1182" name="Text Box 193"/>
            <p:cNvSpPr txBox="1">
              <a:spLocks noChangeArrowheads="1"/>
            </p:cNvSpPr>
            <p:nvPr/>
          </p:nvSpPr>
          <p:spPr bwMode="auto">
            <a:xfrm>
              <a:off x="5036" y="1104"/>
              <a:ext cx="724" cy="1792"/>
            </a:xfrm>
            <a:prstGeom prst="rect">
              <a:avLst/>
            </a:prstGeom>
            <a:noFill/>
            <a:ln w="101600">
              <a:noFill/>
              <a:miter lim="800000"/>
              <a:headEnd type="none" w="sm" len="sm"/>
              <a:tailEnd type="none" w="med" len="lg"/>
            </a:ln>
          </p:spPr>
          <p:txBody>
            <a:bodyPr lIns="72283" tIns="36142" rIns="72283" bIns="36142">
              <a:spAutoFit/>
            </a:bodyPr>
            <a:lstStyle/>
            <a:p>
              <a:pPr marL="101600" indent="-101600" defTabSz="812800" eaLnBrk="0" hangingPunct="0">
                <a:lnSpc>
                  <a:spcPct val="90000"/>
                </a:lnSpc>
                <a:spcBef>
                  <a:spcPct val="50000"/>
                </a:spcBef>
                <a:buFontTx/>
                <a:buChar char="•"/>
              </a:pPr>
              <a:r>
                <a:rPr lang="en-US" sz="900" dirty="0">
                  <a:solidFill>
                    <a:schemeClr val="bg2"/>
                  </a:solidFill>
                </a:rPr>
                <a:t>GRMS</a:t>
              </a:r>
            </a:p>
            <a:p>
              <a:pPr marL="101600" indent="-101600" defTabSz="812800" eaLnBrk="0" hangingPunct="0">
                <a:lnSpc>
                  <a:spcPct val="90000"/>
                </a:lnSpc>
                <a:spcBef>
                  <a:spcPct val="50000"/>
                </a:spcBef>
                <a:buFontTx/>
                <a:buChar char="•"/>
              </a:pPr>
              <a:r>
                <a:rPr lang="en-US" sz="900" dirty="0">
                  <a:solidFill>
                    <a:schemeClr val="bg2"/>
                  </a:solidFill>
                </a:rPr>
                <a:t>Negative Bulletins</a:t>
              </a:r>
            </a:p>
            <a:p>
              <a:pPr marL="101600" indent="-101600" defTabSz="812800" eaLnBrk="0" hangingPunct="0">
                <a:lnSpc>
                  <a:spcPct val="90000"/>
                </a:lnSpc>
                <a:spcBef>
                  <a:spcPct val="50000"/>
                </a:spcBef>
                <a:buFontTx/>
                <a:buChar char="•"/>
              </a:pPr>
              <a:r>
                <a:rPr lang="en-US" sz="900" dirty="0">
                  <a:solidFill>
                    <a:schemeClr val="bg2"/>
                  </a:solidFill>
                </a:rPr>
                <a:t>Drafting </a:t>
              </a:r>
            </a:p>
            <a:p>
              <a:pPr marL="101600" indent="-101600" defTabSz="812800" eaLnBrk="0" hangingPunct="0">
                <a:lnSpc>
                  <a:spcPct val="90000"/>
                </a:lnSpc>
                <a:spcBef>
                  <a:spcPct val="50000"/>
                </a:spcBef>
                <a:buFontTx/>
                <a:buChar char="•"/>
              </a:pPr>
              <a:r>
                <a:rPr lang="en-US" sz="900" dirty="0">
                  <a:solidFill>
                    <a:schemeClr val="bg2"/>
                  </a:solidFill>
                </a:rPr>
                <a:t>Enrollment</a:t>
              </a:r>
            </a:p>
            <a:p>
              <a:pPr marL="101600" indent="-101600" defTabSz="812800" eaLnBrk="0" hangingPunct="0">
                <a:lnSpc>
                  <a:spcPct val="90000"/>
                </a:lnSpc>
                <a:spcBef>
                  <a:spcPct val="50000"/>
                </a:spcBef>
                <a:buFontTx/>
                <a:buChar char="•"/>
              </a:pPr>
              <a:r>
                <a:rPr lang="en-US" sz="900" dirty="0">
                  <a:solidFill>
                    <a:schemeClr val="bg2"/>
                  </a:solidFill>
                </a:rPr>
                <a:t>FINCAP</a:t>
              </a:r>
            </a:p>
            <a:p>
              <a:pPr marL="101600" indent="-101600" defTabSz="812800" eaLnBrk="0" hangingPunct="0">
                <a:lnSpc>
                  <a:spcPct val="90000"/>
                </a:lnSpc>
                <a:spcBef>
                  <a:spcPct val="50000"/>
                </a:spcBef>
                <a:buFontTx/>
                <a:buChar char="•"/>
              </a:pPr>
              <a:r>
                <a:rPr lang="en-US" sz="900" dirty="0">
                  <a:solidFill>
                    <a:schemeClr val="bg2"/>
                  </a:solidFill>
                </a:rPr>
                <a:t>Mailers</a:t>
              </a:r>
            </a:p>
            <a:p>
              <a:pPr marL="101600" indent="-101600" defTabSz="812800" eaLnBrk="0" hangingPunct="0">
                <a:lnSpc>
                  <a:spcPct val="90000"/>
                </a:lnSpc>
                <a:spcBef>
                  <a:spcPct val="50000"/>
                </a:spcBef>
                <a:buFontTx/>
                <a:buChar char="•"/>
              </a:pPr>
              <a:r>
                <a:rPr lang="en-US" sz="900" dirty="0">
                  <a:solidFill>
                    <a:schemeClr val="bg2"/>
                  </a:solidFill>
                </a:rPr>
                <a:t>Currency Exchange Rates</a:t>
              </a:r>
            </a:p>
            <a:p>
              <a:pPr marL="101600" indent="-101600" defTabSz="812800" eaLnBrk="0" hangingPunct="0">
                <a:lnSpc>
                  <a:spcPct val="90000"/>
                </a:lnSpc>
                <a:spcBef>
                  <a:spcPct val="50000"/>
                </a:spcBef>
                <a:buFontTx/>
                <a:buChar char="•"/>
              </a:pPr>
              <a:r>
                <a:rPr lang="en-US" sz="900" dirty="0">
                  <a:solidFill>
                    <a:schemeClr val="bg2"/>
                  </a:solidFill>
                </a:rPr>
                <a:t>TRICS</a:t>
              </a:r>
            </a:p>
            <a:p>
              <a:pPr marL="101600" indent="-101600" defTabSz="812800" eaLnBrk="0" hangingPunct="0">
                <a:lnSpc>
                  <a:spcPct val="90000"/>
                </a:lnSpc>
                <a:spcBef>
                  <a:spcPct val="50000"/>
                </a:spcBef>
                <a:buFontTx/>
                <a:buChar char="•"/>
              </a:pPr>
              <a:r>
                <a:rPr lang="en-US" sz="900" dirty="0">
                  <a:solidFill>
                    <a:schemeClr val="bg2"/>
                  </a:solidFill>
                </a:rPr>
                <a:t>RCPS</a:t>
              </a:r>
            </a:p>
            <a:p>
              <a:pPr marL="101600" indent="-101600" defTabSz="812800" eaLnBrk="0" hangingPunct="0">
                <a:lnSpc>
                  <a:spcPct val="90000"/>
                </a:lnSpc>
                <a:spcBef>
                  <a:spcPct val="50000"/>
                </a:spcBef>
                <a:buFontTx/>
                <a:buChar char="•"/>
              </a:pPr>
              <a:r>
                <a:rPr lang="en-US" sz="900" b="1" dirty="0">
                  <a:solidFill>
                    <a:srgbClr val="000099"/>
                  </a:solidFill>
                </a:rPr>
                <a:t>GNS Partners</a:t>
              </a:r>
            </a:p>
          </p:txBody>
        </p:sp>
        <p:sp>
          <p:nvSpPr>
            <p:cNvPr id="1183" name="Text Box 194"/>
            <p:cNvSpPr txBox="1">
              <a:spLocks noChangeArrowheads="1"/>
            </p:cNvSpPr>
            <p:nvPr/>
          </p:nvSpPr>
          <p:spPr bwMode="auto">
            <a:xfrm>
              <a:off x="4848" y="672"/>
              <a:ext cx="116" cy="1985"/>
            </a:xfrm>
            <a:prstGeom prst="rect">
              <a:avLst/>
            </a:prstGeom>
            <a:noFill/>
            <a:ln w="101600">
              <a:noFill/>
              <a:miter lim="800000"/>
              <a:headEnd type="none" w="sm" len="sm"/>
              <a:tailEnd type="none" w="med" len="lg"/>
            </a:ln>
          </p:spPr>
          <p:txBody>
            <a:bodyPr lIns="72283" tIns="36142" rIns="72283" bIns="36142">
              <a:spAutoFit/>
            </a:bodyPr>
            <a:lstStyle/>
            <a:p>
              <a:pPr defTabSz="812800" eaLnBrk="0" hangingPunct="0">
                <a:spcBef>
                  <a:spcPct val="50000"/>
                </a:spcBef>
              </a:pPr>
              <a:r>
                <a:rPr lang="en-US" sz="900" b="1" dirty="0">
                  <a:solidFill>
                    <a:schemeClr val="bg2"/>
                  </a:solidFill>
                </a:rPr>
                <a:t>F</a:t>
              </a:r>
            </a:p>
            <a:p>
              <a:pPr defTabSz="812800" eaLnBrk="0" hangingPunct="0">
                <a:spcBef>
                  <a:spcPct val="50000"/>
                </a:spcBef>
              </a:pPr>
              <a:r>
                <a:rPr lang="en-US" sz="900" b="1" dirty="0">
                  <a:solidFill>
                    <a:schemeClr val="bg2"/>
                  </a:solidFill>
                </a:rPr>
                <a:t>I</a:t>
              </a:r>
            </a:p>
            <a:p>
              <a:pPr defTabSz="812800" eaLnBrk="0" hangingPunct="0">
                <a:spcBef>
                  <a:spcPct val="50000"/>
                </a:spcBef>
              </a:pPr>
              <a:r>
                <a:rPr lang="en-US" sz="900" b="1" dirty="0">
                  <a:solidFill>
                    <a:schemeClr val="bg2"/>
                  </a:solidFill>
                </a:rPr>
                <a:t>L</a:t>
              </a:r>
            </a:p>
            <a:p>
              <a:pPr defTabSz="812800" eaLnBrk="0" hangingPunct="0">
                <a:spcBef>
                  <a:spcPct val="50000"/>
                </a:spcBef>
              </a:pPr>
              <a:r>
                <a:rPr lang="en-US" sz="900" b="1" dirty="0">
                  <a:solidFill>
                    <a:schemeClr val="bg2"/>
                  </a:solidFill>
                </a:rPr>
                <a:t>E</a:t>
              </a:r>
            </a:p>
            <a:p>
              <a:pPr defTabSz="812800" eaLnBrk="0" hangingPunct="0">
                <a:spcBef>
                  <a:spcPct val="50000"/>
                </a:spcBef>
              </a:pPr>
              <a:endParaRPr lang="en-US" sz="900" b="1" dirty="0">
                <a:solidFill>
                  <a:schemeClr val="bg2"/>
                </a:solidFill>
              </a:endParaRPr>
            </a:p>
            <a:p>
              <a:pPr defTabSz="812800" eaLnBrk="0" hangingPunct="0">
                <a:spcBef>
                  <a:spcPct val="50000"/>
                </a:spcBef>
              </a:pPr>
              <a:r>
                <a:rPr lang="en-US" sz="900" b="1" dirty="0">
                  <a:solidFill>
                    <a:schemeClr val="bg2"/>
                  </a:solidFill>
                </a:rPr>
                <a:t>E</a:t>
              </a:r>
            </a:p>
            <a:p>
              <a:pPr defTabSz="812800" eaLnBrk="0" hangingPunct="0">
                <a:spcBef>
                  <a:spcPct val="50000"/>
                </a:spcBef>
              </a:pPr>
              <a:r>
                <a:rPr lang="en-US" sz="900" b="1" dirty="0">
                  <a:solidFill>
                    <a:schemeClr val="bg2"/>
                  </a:solidFill>
                </a:rPr>
                <a:t>X</a:t>
              </a:r>
            </a:p>
            <a:p>
              <a:pPr defTabSz="812800" eaLnBrk="0" hangingPunct="0">
                <a:spcBef>
                  <a:spcPct val="50000"/>
                </a:spcBef>
              </a:pPr>
              <a:r>
                <a:rPr lang="en-US" sz="900" b="1" dirty="0">
                  <a:solidFill>
                    <a:schemeClr val="bg2"/>
                  </a:solidFill>
                </a:rPr>
                <a:t>T</a:t>
              </a:r>
            </a:p>
            <a:p>
              <a:pPr defTabSz="812800" eaLnBrk="0" hangingPunct="0">
                <a:spcBef>
                  <a:spcPct val="50000"/>
                </a:spcBef>
              </a:pPr>
              <a:r>
                <a:rPr lang="en-US" sz="900" b="1" dirty="0">
                  <a:solidFill>
                    <a:schemeClr val="bg2"/>
                  </a:solidFill>
                </a:rPr>
                <a:t>R</a:t>
              </a:r>
            </a:p>
            <a:p>
              <a:pPr defTabSz="812800" eaLnBrk="0" hangingPunct="0">
                <a:spcBef>
                  <a:spcPct val="50000"/>
                </a:spcBef>
              </a:pPr>
              <a:r>
                <a:rPr lang="en-US" sz="900" b="1" dirty="0">
                  <a:solidFill>
                    <a:schemeClr val="bg2"/>
                  </a:solidFill>
                </a:rPr>
                <a:t>A</a:t>
              </a:r>
            </a:p>
            <a:p>
              <a:pPr defTabSz="812800" eaLnBrk="0" hangingPunct="0">
                <a:spcBef>
                  <a:spcPct val="50000"/>
                </a:spcBef>
              </a:pPr>
              <a:r>
                <a:rPr lang="en-US" sz="900" b="1" dirty="0">
                  <a:solidFill>
                    <a:schemeClr val="bg2"/>
                  </a:solidFill>
                </a:rPr>
                <a:t>C</a:t>
              </a:r>
            </a:p>
            <a:p>
              <a:pPr defTabSz="812800" eaLnBrk="0" hangingPunct="0">
                <a:spcBef>
                  <a:spcPct val="50000"/>
                </a:spcBef>
              </a:pPr>
              <a:r>
                <a:rPr lang="en-US" sz="900" b="1" dirty="0">
                  <a:solidFill>
                    <a:schemeClr val="bg2"/>
                  </a:solidFill>
                </a:rPr>
                <a:t>T</a:t>
              </a:r>
            </a:p>
            <a:p>
              <a:pPr defTabSz="812800" eaLnBrk="0" hangingPunct="0">
                <a:spcBef>
                  <a:spcPct val="50000"/>
                </a:spcBef>
              </a:pPr>
              <a:r>
                <a:rPr lang="en-US" sz="900" b="1" dirty="0">
                  <a:solidFill>
                    <a:schemeClr val="bg2"/>
                  </a:solidFill>
                </a:rPr>
                <a:t>S</a:t>
              </a:r>
            </a:p>
          </p:txBody>
        </p:sp>
      </p:grpSp>
      <p:sp>
        <p:nvSpPr>
          <p:cNvPr id="1178" name="Rectangle 206"/>
          <p:cNvSpPr>
            <a:spLocks noChangeArrowheads="1"/>
          </p:cNvSpPr>
          <p:nvPr/>
        </p:nvSpPr>
        <p:spPr bwMode="auto">
          <a:xfrm>
            <a:off x="381000" y="685800"/>
            <a:ext cx="8382000" cy="396875"/>
          </a:xfrm>
          <a:prstGeom prst="rect">
            <a:avLst/>
          </a:prstGeom>
          <a:noFill/>
          <a:ln w="9525">
            <a:noFill/>
            <a:miter lim="800000"/>
            <a:headEnd/>
            <a:tailEnd/>
          </a:ln>
        </p:spPr>
        <p:txBody>
          <a:bodyPr>
            <a:spAutoFit/>
          </a:bodyPr>
          <a:lstStyle/>
          <a:p>
            <a:pPr eaLnBrk="0" hangingPunct="0"/>
            <a:r>
              <a:rPr lang="en-US" sz="2000" b="1"/>
              <a:t>   </a:t>
            </a:r>
            <a:r>
              <a:rPr lang="en-US" b="1"/>
              <a:t>WWCAS - Where does the ANR portfolio fit in?</a:t>
            </a:r>
          </a:p>
        </p:txBody>
      </p:sp>
      <p:sp>
        <p:nvSpPr>
          <p:cNvPr id="1179" name="Rectangle 207"/>
          <p:cNvSpPr>
            <a:spLocks noChangeArrowheads="1"/>
          </p:cNvSpPr>
          <p:nvPr/>
        </p:nvSpPr>
        <p:spPr bwMode="auto">
          <a:xfrm>
            <a:off x="0" y="0"/>
            <a:ext cx="5719836" cy="584775"/>
          </a:xfrm>
          <a:prstGeom prst="rect">
            <a:avLst/>
          </a:prstGeom>
          <a:noFill/>
          <a:ln w="9525" algn="ctr">
            <a:noFill/>
            <a:miter lim="800000"/>
            <a:headEnd/>
            <a:tailEnd/>
          </a:ln>
        </p:spPr>
        <p:txBody>
          <a:bodyPr wrap="none">
            <a:spAutoFit/>
          </a:bodyPr>
          <a:lstStyle/>
          <a:p>
            <a:r>
              <a:rPr lang="en-US" sz="3200" dirty="0"/>
              <a:t>Authorization Network </a:t>
            </a:r>
            <a:r>
              <a:rPr lang="en-US" sz="3200" dirty="0" smtClean="0"/>
              <a:t>Routing</a:t>
            </a:r>
            <a:endParaRPr lang="en-US" sz="3200" dirty="0"/>
          </a:p>
        </p:txBody>
      </p:sp>
      <p:sp>
        <p:nvSpPr>
          <p:cNvPr id="1180" name="Rectangle 212"/>
          <p:cNvSpPr>
            <a:spLocks noChangeArrowheads="1"/>
          </p:cNvSpPr>
          <p:nvPr/>
        </p:nvSpPr>
        <p:spPr bwMode="auto">
          <a:xfrm>
            <a:off x="914400" y="2438400"/>
            <a:ext cx="1295400" cy="457200"/>
          </a:xfrm>
          <a:prstGeom prst="rect">
            <a:avLst/>
          </a:prstGeom>
          <a:noFill/>
          <a:ln w="28575">
            <a:solidFill>
              <a:schemeClr val="bg2"/>
            </a:solidFill>
            <a:miter lim="800000"/>
            <a:headEnd/>
            <a:tailEnd/>
          </a:ln>
        </p:spPr>
        <p:txBody>
          <a:bodyPr wrap="none" anchor="ctr"/>
          <a:lstStyle/>
          <a:p>
            <a:endParaRPr lang="en-US"/>
          </a:p>
        </p:txBody>
      </p:sp>
      <p:sp>
        <p:nvSpPr>
          <p:cNvPr id="192" name="Rectangle 165"/>
          <p:cNvSpPr>
            <a:spLocks noChangeArrowheads="1"/>
          </p:cNvSpPr>
          <p:nvPr/>
        </p:nvSpPr>
        <p:spPr bwMode="auto">
          <a:xfrm>
            <a:off x="4572000" y="2590800"/>
            <a:ext cx="547688" cy="381000"/>
          </a:xfrm>
          <a:prstGeom prst="rect">
            <a:avLst/>
          </a:prstGeom>
          <a:solidFill>
            <a:srgbClr val="CCECFF"/>
          </a:solidFill>
          <a:ln w="28575">
            <a:solidFill>
              <a:schemeClr val="accent2"/>
            </a:solidFill>
            <a:miter lim="800000"/>
            <a:headEnd/>
            <a:tailEnd/>
          </a:ln>
        </p:spPr>
        <p:txBody>
          <a:bodyPr wrap="none" lIns="81864" tIns="40932" rIns="81864" bIns="40932" anchor="ctr"/>
          <a:lstStyle/>
          <a:p>
            <a:pPr algn="ctr" defTabSz="812800" eaLnBrk="0" hangingPunct="0"/>
            <a:r>
              <a:rPr lang="en-US" sz="1200" dirty="0" smtClean="0"/>
              <a:t>DCP/</a:t>
            </a:r>
          </a:p>
          <a:p>
            <a:pPr algn="ctr" defTabSz="812800" eaLnBrk="0" hangingPunct="0"/>
            <a:r>
              <a:rPr lang="en-US" sz="1200" dirty="0" smtClean="0"/>
              <a:t>GAN</a:t>
            </a:r>
            <a:endParaRPr lang="en-US" sz="1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7172" name="Slide Number Placeholder 5"/>
          <p:cNvSpPr>
            <a:spLocks noGrp="1"/>
          </p:cNvSpPr>
          <p:nvPr>
            <p:ph type="sldNum" sz="quarter" idx="12"/>
          </p:nvPr>
        </p:nvSpPr>
        <p:spPr>
          <a:noFill/>
        </p:spPr>
        <p:txBody>
          <a:bodyPr/>
          <a:lstStyle/>
          <a:p>
            <a:fld id="{371B15E1-07C2-403F-96B5-DFF78828DE30}" type="slidenum">
              <a:rPr lang="en-US">
                <a:latin typeface="Arial" charset="0"/>
                <a:cs typeface="Arial" charset="0"/>
              </a:rPr>
              <a:pPr/>
              <a:t>4</a:t>
            </a:fld>
            <a:endParaRPr lang="en-US">
              <a:latin typeface="Arial" charset="0"/>
              <a:cs typeface="Arial" charset="0"/>
            </a:endParaRPr>
          </a:p>
        </p:txBody>
      </p:sp>
      <p:sp>
        <p:nvSpPr>
          <p:cNvPr id="7173" name="Text Box 2"/>
          <p:cNvSpPr txBox="1">
            <a:spLocks noChangeArrowheads="1"/>
          </p:cNvSpPr>
          <p:nvPr/>
        </p:nvSpPr>
        <p:spPr bwMode="auto">
          <a:xfrm>
            <a:off x="0" y="0"/>
            <a:ext cx="6364288" cy="579438"/>
          </a:xfrm>
          <a:prstGeom prst="rect">
            <a:avLst/>
          </a:prstGeom>
          <a:solidFill>
            <a:srgbClr val="CCECFF"/>
          </a:solidFill>
          <a:ln w="9525" algn="ctr">
            <a:noFill/>
            <a:miter lim="800000"/>
            <a:headEnd/>
            <a:tailEnd/>
          </a:ln>
        </p:spPr>
        <p:txBody>
          <a:bodyPr wrap="none">
            <a:spAutoFit/>
          </a:bodyPr>
          <a:lstStyle/>
          <a:p>
            <a:r>
              <a:rPr lang="en-GB" sz="3200" dirty="0"/>
              <a:t>End-to-End Technical Architecture</a:t>
            </a:r>
            <a:endParaRPr lang="en-US" sz="3200" dirty="0"/>
          </a:p>
        </p:txBody>
      </p:sp>
      <p:sp>
        <p:nvSpPr>
          <p:cNvPr id="7174" name="Rectangle 4"/>
          <p:cNvSpPr>
            <a:spLocks noChangeArrowheads="1"/>
          </p:cNvSpPr>
          <p:nvPr/>
        </p:nvSpPr>
        <p:spPr bwMode="auto">
          <a:xfrm>
            <a:off x="4267200" y="2222500"/>
            <a:ext cx="914400" cy="982663"/>
          </a:xfrm>
          <a:prstGeom prst="rect">
            <a:avLst/>
          </a:prstGeom>
          <a:solidFill>
            <a:srgbClr val="CCECFF"/>
          </a:solidFill>
          <a:ln w="9525" algn="ctr">
            <a:solidFill>
              <a:schemeClr val="tx1"/>
            </a:solidFill>
            <a:miter lim="800000"/>
            <a:headEnd/>
            <a:tailEnd/>
          </a:ln>
        </p:spPr>
        <p:txBody>
          <a:bodyPr wrap="none" anchor="ctr"/>
          <a:lstStyle/>
          <a:p>
            <a:pPr algn="ctr"/>
            <a:endParaRPr lang="en-US" sz="900" dirty="0" smtClean="0"/>
          </a:p>
          <a:p>
            <a:pPr algn="ctr"/>
            <a:r>
              <a:rPr lang="en-US" sz="900" dirty="0" smtClean="0"/>
              <a:t>Auth A Charge</a:t>
            </a:r>
          </a:p>
          <a:p>
            <a:pPr algn="ctr"/>
            <a:endParaRPr lang="en-US" sz="700" dirty="0" smtClean="0"/>
          </a:p>
          <a:p>
            <a:pPr algn="ctr"/>
            <a:r>
              <a:rPr lang="en-US" sz="900" dirty="0" smtClean="0"/>
              <a:t>GPT</a:t>
            </a:r>
          </a:p>
          <a:p>
            <a:pPr algn="ctr"/>
            <a:endParaRPr lang="en-US" sz="700" dirty="0" smtClean="0"/>
          </a:p>
          <a:p>
            <a:pPr algn="ctr"/>
            <a:r>
              <a:rPr lang="en-US" sz="900" dirty="0" smtClean="0"/>
              <a:t>OCAV</a:t>
            </a:r>
          </a:p>
          <a:p>
            <a:pPr algn="ctr"/>
            <a:endParaRPr lang="en-US" sz="700" dirty="0" smtClean="0"/>
          </a:p>
          <a:p>
            <a:pPr algn="ctr"/>
            <a:r>
              <a:rPr lang="en-US" sz="900" dirty="0" smtClean="0"/>
              <a:t>GNS</a:t>
            </a:r>
          </a:p>
          <a:p>
            <a:endParaRPr lang="en-US" sz="1000" dirty="0"/>
          </a:p>
        </p:txBody>
      </p:sp>
      <p:sp>
        <p:nvSpPr>
          <p:cNvPr id="7175" name="Rectangle 5"/>
          <p:cNvSpPr>
            <a:spLocks noChangeArrowheads="1"/>
          </p:cNvSpPr>
          <p:nvPr/>
        </p:nvSpPr>
        <p:spPr bwMode="auto">
          <a:xfrm>
            <a:off x="1173163" y="2030413"/>
            <a:ext cx="990600" cy="882650"/>
          </a:xfrm>
          <a:prstGeom prst="rect">
            <a:avLst/>
          </a:prstGeom>
          <a:solidFill>
            <a:srgbClr val="CCECFF"/>
          </a:solidFill>
          <a:ln w="9525">
            <a:solidFill>
              <a:schemeClr val="tx1"/>
            </a:solidFill>
            <a:miter lim="800000"/>
            <a:headEnd/>
            <a:tailEnd/>
          </a:ln>
        </p:spPr>
        <p:txBody>
          <a:bodyPr wrap="none" anchor="ctr"/>
          <a:lstStyle/>
          <a:p>
            <a:pPr algn="ctr" eaLnBrk="0" hangingPunct="0"/>
            <a:r>
              <a:rPr lang="en-GB" sz="1000"/>
              <a:t>Acquirer</a:t>
            </a:r>
            <a:endParaRPr lang="en-GB" sz="2400"/>
          </a:p>
        </p:txBody>
      </p:sp>
      <p:sp>
        <p:nvSpPr>
          <p:cNvPr id="7176" name="Text Box 6"/>
          <p:cNvSpPr txBox="1">
            <a:spLocks noChangeArrowheads="1"/>
          </p:cNvSpPr>
          <p:nvPr/>
        </p:nvSpPr>
        <p:spPr bwMode="auto">
          <a:xfrm>
            <a:off x="152400" y="1344613"/>
            <a:ext cx="919163" cy="244475"/>
          </a:xfrm>
          <a:prstGeom prst="rect">
            <a:avLst/>
          </a:prstGeom>
          <a:solidFill>
            <a:srgbClr val="CCECFF"/>
          </a:solidFill>
          <a:ln w="9525">
            <a:noFill/>
            <a:miter lim="800000"/>
            <a:headEnd/>
            <a:tailEnd/>
          </a:ln>
        </p:spPr>
        <p:txBody>
          <a:bodyPr>
            <a:spAutoFit/>
          </a:bodyPr>
          <a:lstStyle/>
          <a:p>
            <a:pPr eaLnBrk="0" hangingPunct="0">
              <a:spcBef>
                <a:spcPct val="50000"/>
              </a:spcBef>
            </a:pPr>
            <a:r>
              <a:rPr lang="en-GB" sz="1000" dirty="0"/>
              <a:t>Cardholder</a:t>
            </a:r>
          </a:p>
        </p:txBody>
      </p:sp>
      <p:cxnSp>
        <p:nvCxnSpPr>
          <p:cNvPr id="7177" name="AutoShape 7"/>
          <p:cNvCxnSpPr>
            <a:cxnSpLocks noChangeShapeType="1"/>
            <a:endCxn id="7175" idx="1"/>
          </p:cNvCxnSpPr>
          <p:nvPr/>
        </p:nvCxnSpPr>
        <p:spPr bwMode="auto">
          <a:xfrm>
            <a:off x="819150" y="2470150"/>
            <a:ext cx="354013" cy="1588"/>
          </a:xfrm>
          <a:prstGeom prst="bentConnector3">
            <a:avLst>
              <a:gd name="adj1" fmla="val 49778"/>
            </a:avLst>
          </a:prstGeom>
          <a:noFill/>
          <a:ln w="9525">
            <a:solidFill>
              <a:schemeClr val="tx1"/>
            </a:solidFill>
            <a:miter lim="800000"/>
            <a:headEnd type="triangle" w="med" len="med"/>
            <a:tailEnd type="triangle" w="med" len="med"/>
          </a:ln>
        </p:spPr>
      </p:cxnSp>
      <p:sp>
        <p:nvSpPr>
          <p:cNvPr id="7178" name="Text Box 8"/>
          <p:cNvSpPr txBox="1">
            <a:spLocks noChangeArrowheads="1"/>
          </p:cNvSpPr>
          <p:nvPr/>
        </p:nvSpPr>
        <p:spPr bwMode="auto">
          <a:xfrm>
            <a:off x="3124200" y="1524000"/>
            <a:ext cx="1295400" cy="244475"/>
          </a:xfrm>
          <a:prstGeom prst="rect">
            <a:avLst/>
          </a:prstGeom>
          <a:solidFill>
            <a:schemeClr val="bg1"/>
          </a:solidFill>
          <a:ln w="9525">
            <a:noFill/>
            <a:miter lim="800000"/>
            <a:headEnd/>
            <a:tailEnd/>
          </a:ln>
        </p:spPr>
        <p:txBody>
          <a:bodyPr>
            <a:spAutoFit/>
          </a:bodyPr>
          <a:lstStyle/>
          <a:p>
            <a:pPr eaLnBrk="0" hangingPunct="0">
              <a:spcBef>
                <a:spcPct val="50000"/>
              </a:spcBef>
            </a:pPr>
            <a:r>
              <a:rPr lang="en-GB" sz="1000">
                <a:latin typeface="Times New Roman" pitchFamily="18" charset="0"/>
              </a:rPr>
              <a:t>      </a:t>
            </a:r>
            <a:endParaRPr lang="en-GB" sz="1000"/>
          </a:p>
        </p:txBody>
      </p:sp>
      <p:sp>
        <p:nvSpPr>
          <p:cNvPr id="7179" name="Rectangle 9"/>
          <p:cNvSpPr>
            <a:spLocks noChangeArrowheads="1"/>
          </p:cNvSpPr>
          <p:nvPr/>
        </p:nvSpPr>
        <p:spPr bwMode="auto">
          <a:xfrm>
            <a:off x="2747963" y="2855913"/>
            <a:ext cx="512762" cy="596900"/>
          </a:xfrm>
          <a:prstGeom prst="rect">
            <a:avLst/>
          </a:prstGeom>
          <a:solidFill>
            <a:srgbClr val="CCECFF"/>
          </a:solidFill>
          <a:ln w="9525">
            <a:solidFill>
              <a:schemeClr val="tx1"/>
            </a:solidFill>
            <a:miter lim="800000"/>
            <a:headEnd/>
            <a:tailEnd/>
          </a:ln>
        </p:spPr>
        <p:txBody>
          <a:bodyPr wrap="none" anchor="ctr"/>
          <a:lstStyle/>
          <a:p>
            <a:pPr algn="ctr" eaLnBrk="0" hangingPunct="0"/>
            <a:r>
              <a:rPr lang="en-GB" sz="900"/>
              <a:t>DCP</a:t>
            </a:r>
          </a:p>
        </p:txBody>
      </p:sp>
      <p:cxnSp>
        <p:nvCxnSpPr>
          <p:cNvPr id="7180" name="AutoShape 10"/>
          <p:cNvCxnSpPr>
            <a:cxnSpLocks noChangeShapeType="1"/>
          </p:cNvCxnSpPr>
          <p:nvPr/>
        </p:nvCxnSpPr>
        <p:spPr bwMode="auto">
          <a:xfrm flipV="1">
            <a:off x="3498850" y="5943600"/>
            <a:ext cx="31750" cy="26988"/>
          </a:xfrm>
          <a:prstGeom prst="curvedConnector3">
            <a:avLst>
              <a:gd name="adj1" fmla="val 50000"/>
            </a:avLst>
          </a:prstGeom>
          <a:noFill/>
          <a:ln w="12700">
            <a:noFill/>
            <a:round/>
            <a:headEnd type="triangle" w="med" len="med"/>
            <a:tailEnd type="triangle" w="med" len="med"/>
          </a:ln>
        </p:spPr>
      </p:cxnSp>
      <p:cxnSp>
        <p:nvCxnSpPr>
          <p:cNvPr id="7181" name="AutoShape 11"/>
          <p:cNvCxnSpPr>
            <a:cxnSpLocks noChangeShapeType="1"/>
          </p:cNvCxnSpPr>
          <p:nvPr/>
        </p:nvCxnSpPr>
        <p:spPr bwMode="auto">
          <a:xfrm flipV="1">
            <a:off x="3267075" y="5470525"/>
            <a:ext cx="22225" cy="12700"/>
          </a:xfrm>
          <a:prstGeom prst="curvedConnector3">
            <a:avLst>
              <a:gd name="adj1" fmla="val 50000"/>
            </a:avLst>
          </a:prstGeom>
          <a:noFill/>
          <a:ln w="12700">
            <a:noFill/>
            <a:round/>
            <a:headEnd type="triangle" w="med" len="med"/>
            <a:tailEnd type="triangle" w="med" len="med"/>
          </a:ln>
        </p:spPr>
      </p:cxnSp>
      <p:sp>
        <p:nvSpPr>
          <p:cNvPr id="7182" name="AutoShape 12"/>
          <p:cNvSpPr>
            <a:spLocks noChangeArrowheads="1"/>
          </p:cNvSpPr>
          <p:nvPr/>
        </p:nvSpPr>
        <p:spPr bwMode="auto">
          <a:xfrm>
            <a:off x="6938963" y="4546600"/>
            <a:ext cx="550862" cy="893763"/>
          </a:xfrm>
          <a:prstGeom prst="can">
            <a:avLst>
              <a:gd name="adj" fmla="val 40562"/>
            </a:avLst>
          </a:prstGeom>
          <a:solidFill>
            <a:srgbClr val="CCECFF"/>
          </a:solidFill>
          <a:ln w="9525">
            <a:solidFill>
              <a:schemeClr val="tx1"/>
            </a:solidFill>
            <a:round/>
            <a:headEnd/>
            <a:tailEnd/>
          </a:ln>
        </p:spPr>
        <p:txBody>
          <a:bodyPr wrap="none" anchor="ctr"/>
          <a:lstStyle/>
          <a:p>
            <a:pPr algn="ctr" eaLnBrk="0" hangingPunct="0"/>
            <a:endParaRPr lang="en-GB" sz="1000">
              <a:latin typeface="Times New Roman" pitchFamily="18" charset="0"/>
            </a:endParaRPr>
          </a:p>
          <a:p>
            <a:pPr algn="ctr" eaLnBrk="0" hangingPunct="0"/>
            <a:r>
              <a:rPr lang="en-GB" sz="1000"/>
              <a:t>Neg / VIP</a:t>
            </a:r>
          </a:p>
          <a:p>
            <a:pPr algn="ctr" eaLnBrk="0" hangingPunct="0"/>
            <a:r>
              <a:rPr lang="en-GB" sz="1000"/>
              <a:t> File</a:t>
            </a:r>
            <a:endParaRPr lang="en-GB" sz="2400"/>
          </a:p>
        </p:txBody>
      </p:sp>
      <p:cxnSp>
        <p:nvCxnSpPr>
          <p:cNvPr id="7184" name="AutoShape 14"/>
          <p:cNvCxnSpPr>
            <a:cxnSpLocks noChangeShapeType="1"/>
            <a:stCxn id="7196" idx="1"/>
          </p:cNvCxnSpPr>
          <p:nvPr/>
        </p:nvCxnSpPr>
        <p:spPr bwMode="auto">
          <a:xfrm rot="5400000" flipH="1">
            <a:off x="5481638" y="4691063"/>
            <a:ext cx="520700" cy="184150"/>
          </a:xfrm>
          <a:prstGeom prst="bentConnector2">
            <a:avLst/>
          </a:prstGeom>
          <a:noFill/>
          <a:ln w="9525">
            <a:solidFill>
              <a:srgbClr val="FF0000"/>
            </a:solidFill>
            <a:prstDash val="dash"/>
            <a:miter lim="800000"/>
            <a:headEnd type="triangle" w="med" len="med"/>
            <a:tailEnd/>
          </a:ln>
        </p:spPr>
      </p:cxnSp>
      <p:sp>
        <p:nvSpPr>
          <p:cNvPr id="7185" name="Line 15"/>
          <p:cNvSpPr>
            <a:spLocks noChangeShapeType="1"/>
          </p:cNvSpPr>
          <p:nvPr/>
        </p:nvSpPr>
        <p:spPr bwMode="auto">
          <a:xfrm>
            <a:off x="233363" y="4954588"/>
            <a:ext cx="827087" cy="4762"/>
          </a:xfrm>
          <a:prstGeom prst="line">
            <a:avLst/>
          </a:prstGeom>
          <a:noFill/>
          <a:ln w="9525">
            <a:solidFill>
              <a:schemeClr val="tx1"/>
            </a:solidFill>
            <a:round/>
            <a:headEnd/>
            <a:tailEnd type="triangle" w="med" len="med"/>
          </a:ln>
        </p:spPr>
        <p:txBody>
          <a:bodyPr wrap="none" anchor="ctr"/>
          <a:lstStyle/>
          <a:p>
            <a:endParaRPr lang="en-US"/>
          </a:p>
        </p:txBody>
      </p:sp>
      <p:sp>
        <p:nvSpPr>
          <p:cNvPr id="7186" name="Line 16"/>
          <p:cNvSpPr>
            <a:spLocks noChangeShapeType="1"/>
          </p:cNvSpPr>
          <p:nvPr/>
        </p:nvSpPr>
        <p:spPr bwMode="auto">
          <a:xfrm>
            <a:off x="242888" y="5154613"/>
            <a:ext cx="827087" cy="3175"/>
          </a:xfrm>
          <a:prstGeom prst="line">
            <a:avLst/>
          </a:prstGeom>
          <a:noFill/>
          <a:ln w="9525">
            <a:solidFill>
              <a:srgbClr val="FF0000"/>
            </a:solidFill>
            <a:round/>
            <a:headEnd/>
            <a:tailEnd type="triangle" w="med" len="med"/>
          </a:ln>
        </p:spPr>
        <p:txBody>
          <a:bodyPr wrap="none" anchor="ctr"/>
          <a:lstStyle/>
          <a:p>
            <a:endParaRPr lang="en-US"/>
          </a:p>
        </p:txBody>
      </p:sp>
      <p:sp>
        <p:nvSpPr>
          <p:cNvPr id="7187" name="Line 17"/>
          <p:cNvSpPr>
            <a:spLocks noChangeShapeType="1"/>
          </p:cNvSpPr>
          <p:nvPr/>
        </p:nvSpPr>
        <p:spPr bwMode="auto">
          <a:xfrm>
            <a:off x="242888" y="5353050"/>
            <a:ext cx="827087" cy="3175"/>
          </a:xfrm>
          <a:prstGeom prst="line">
            <a:avLst/>
          </a:prstGeom>
          <a:noFill/>
          <a:ln w="9525">
            <a:solidFill>
              <a:srgbClr val="3366FF"/>
            </a:solidFill>
            <a:round/>
            <a:headEnd/>
            <a:tailEnd type="triangle" w="med" len="med"/>
          </a:ln>
        </p:spPr>
        <p:txBody>
          <a:bodyPr wrap="none" anchor="ctr"/>
          <a:lstStyle/>
          <a:p>
            <a:endParaRPr lang="en-US"/>
          </a:p>
        </p:txBody>
      </p:sp>
      <p:sp>
        <p:nvSpPr>
          <p:cNvPr id="7188" name="Line 18"/>
          <p:cNvSpPr>
            <a:spLocks noChangeShapeType="1"/>
          </p:cNvSpPr>
          <p:nvPr/>
        </p:nvSpPr>
        <p:spPr bwMode="auto">
          <a:xfrm>
            <a:off x="242888" y="5576888"/>
            <a:ext cx="827087" cy="3175"/>
          </a:xfrm>
          <a:prstGeom prst="line">
            <a:avLst/>
          </a:prstGeom>
          <a:noFill/>
          <a:ln w="9525">
            <a:solidFill>
              <a:srgbClr val="FF00FF"/>
            </a:solidFill>
            <a:round/>
            <a:headEnd/>
            <a:tailEnd type="triangle" w="med" len="med"/>
          </a:ln>
        </p:spPr>
        <p:txBody>
          <a:bodyPr wrap="none" anchor="ctr"/>
          <a:lstStyle/>
          <a:p>
            <a:endParaRPr lang="en-US"/>
          </a:p>
        </p:txBody>
      </p:sp>
      <p:sp>
        <p:nvSpPr>
          <p:cNvPr id="7189" name="Text Box 19"/>
          <p:cNvSpPr txBox="1">
            <a:spLocks noChangeArrowheads="1"/>
          </p:cNvSpPr>
          <p:nvPr/>
        </p:nvSpPr>
        <p:spPr bwMode="auto">
          <a:xfrm>
            <a:off x="1068388" y="4808538"/>
            <a:ext cx="1019175" cy="228600"/>
          </a:xfrm>
          <a:prstGeom prst="rect">
            <a:avLst/>
          </a:prstGeom>
          <a:solidFill>
            <a:srgbClr val="CCECFF"/>
          </a:solidFill>
          <a:ln w="9525" algn="ctr">
            <a:noFill/>
            <a:miter lim="800000"/>
            <a:headEnd/>
            <a:tailEnd/>
          </a:ln>
        </p:spPr>
        <p:txBody>
          <a:bodyPr>
            <a:spAutoFit/>
          </a:bodyPr>
          <a:lstStyle/>
          <a:p>
            <a:pPr algn="ctr" eaLnBrk="0" hangingPunct="0">
              <a:spcBef>
                <a:spcPct val="50000"/>
              </a:spcBef>
            </a:pPr>
            <a:r>
              <a:rPr lang="en-US" sz="900" dirty="0"/>
              <a:t>AMEX</a:t>
            </a:r>
          </a:p>
        </p:txBody>
      </p:sp>
      <p:sp>
        <p:nvSpPr>
          <p:cNvPr id="7190" name="Text Box 20"/>
          <p:cNvSpPr txBox="1">
            <a:spLocks noChangeArrowheads="1"/>
          </p:cNvSpPr>
          <p:nvPr/>
        </p:nvSpPr>
        <p:spPr bwMode="auto">
          <a:xfrm>
            <a:off x="1068388" y="5032375"/>
            <a:ext cx="1019175" cy="228600"/>
          </a:xfrm>
          <a:prstGeom prst="rect">
            <a:avLst/>
          </a:prstGeom>
          <a:solidFill>
            <a:srgbClr val="CCECFF"/>
          </a:solidFill>
          <a:ln w="9525" algn="ctr">
            <a:noFill/>
            <a:miter lim="800000"/>
            <a:headEnd/>
            <a:tailEnd/>
          </a:ln>
        </p:spPr>
        <p:txBody>
          <a:bodyPr>
            <a:spAutoFit/>
          </a:bodyPr>
          <a:lstStyle/>
          <a:p>
            <a:pPr algn="ctr" eaLnBrk="0" hangingPunct="0">
              <a:spcBef>
                <a:spcPct val="50000"/>
              </a:spcBef>
            </a:pPr>
            <a:r>
              <a:rPr lang="en-US" sz="900"/>
              <a:t>GNS</a:t>
            </a:r>
            <a:r>
              <a:rPr lang="en-US" sz="900">
                <a:latin typeface="Times New Roman" pitchFamily="18" charset="0"/>
              </a:rPr>
              <a:t> </a:t>
            </a:r>
          </a:p>
        </p:txBody>
      </p:sp>
      <p:sp>
        <p:nvSpPr>
          <p:cNvPr id="7191" name="Text Box 21"/>
          <p:cNvSpPr txBox="1">
            <a:spLocks noChangeArrowheads="1"/>
          </p:cNvSpPr>
          <p:nvPr/>
        </p:nvSpPr>
        <p:spPr bwMode="auto">
          <a:xfrm>
            <a:off x="1144588" y="5254625"/>
            <a:ext cx="923925" cy="228600"/>
          </a:xfrm>
          <a:prstGeom prst="rect">
            <a:avLst/>
          </a:prstGeom>
          <a:solidFill>
            <a:srgbClr val="CCECFF"/>
          </a:solidFill>
          <a:ln w="9525" algn="ctr">
            <a:noFill/>
            <a:miter lim="800000"/>
            <a:headEnd/>
            <a:tailEnd/>
          </a:ln>
        </p:spPr>
        <p:txBody>
          <a:bodyPr>
            <a:spAutoFit/>
          </a:bodyPr>
          <a:lstStyle/>
          <a:p>
            <a:pPr algn="ctr" eaLnBrk="0" hangingPunct="0">
              <a:spcBef>
                <a:spcPct val="50000"/>
              </a:spcBef>
            </a:pPr>
            <a:r>
              <a:rPr lang="en-US" sz="900"/>
              <a:t>OCAV</a:t>
            </a:r>
          </a:p>
        </p:txBody>
      </p:sp>
      <p:sp>
        <p:nvSpPr>
          <p:cNvPr id="7192" name="Text Box 22"/>
          <p:cNvSpPr txBox="1">
            <a:spLocks noChangeArrowheads="1"/>
          </p:cNvSpPr>
          <p:nvPr/>
        </p:nvSpPr>
        <p:spPr bwMode="auto">
          <a:xfrm>
            <a:off x="1066800" y="5491163"/>
            <a:ext cx="1219200" cy="230187"/>
          </a:xfrm>
          <a:prstGeom prst="rect">
            <a:avLst/>
          </a:prstGeom>
          <a:solidFill>
            <a:srgbClr val="CCECFF"/>
          </a:solidFill>
          <a:ln w="9525" algn="ctr">
            <a:noFill/>
            <a:miter lim="800000"/>
            <a:headEnd/>
            <a:tailEnd/>
          </a:ln>
        </p:spPr>
        <p:txBody>
          <a:bodyPr>
            <a:spAutoFit/>
          </a:bodyPr>
          <a:lstStyle/>
          <a:p>
            <a:pPr algn="ctr" eaLnBrk="0" hangingPunct="0">
              <a:spcBef>
                <a:spcPct val="50000"/>
              </a:spcBef>
            </a:pPr>
            <a:r>
              <a:rPr lang="en-US" sz="900" dirty="0"/>
              <a:t>Global </a:t>
            </a:r>
            <a:r>
              <a:rPr lang="en-US" sz="900" dirty="0" smtClean="0"/>
              <a:t>Prepaid</a:t>
            </a:r>
            <a:endParaRPr lang="en-US" sz="900" dirty="0"/>
          </a:p>
        </p:txBody>
      </p:sp>
      <p:sp>
        <p:nvSpPr>
          <p:cNvPr id="7193" name="Line 23"/>
          <p:cNvSpPr>
            <a:spLocks noChangeShapeType="1"/>
          </p:cNvSpPr>
          <p:nvPr/>
        </p:nvSpPr>
        <p:spPr bwMode="auto">
          <a:xfrm>
            <a:off x="233363" y="6122988"/>
            <a:ext cx="827087" cy="4762"/>
          </a:xfrm>
          <a:prstGeom prst="line">
            <a:avLst/>
          </a:prstGeom>
          <a:noFill/>
          <a:ln w="9525">
            <a:solidFill>
              <a:schemeClr val="tx1"/>
            </a:solidFill>
            <a:prstDash val="dash"/>
            <a:round/>
            <a:headEnd/>
            <a:tailEnd/>
          </a:ln>
        </p:spPr>
        <p:txBody>
          <a:bodyPr wrap="none" anchor="ctr"/>
          <a:lstStyle/>
          <a:p>
            <a:endParaRPr lang="en-US"/>
          </a:p>
        </p:txBody>
      </p:sp>
      <p:sp>
        <p:nvSpPr>
          <p:cNvPr id="7194" name="Text Box 24"/>
          <p:cNvSpPr txBox="1">
            <a:spLocks noChangeArrowheads="1"/>
          </p:cNvSpPr>
          <p:nvPr/>
        </p:nvSpPr>
        <p:spPr bwMode="auto">
          <a:xfrm>
            <a:off x="1106488" y="5938838"/>
            <a:ext cx="1019175" cy="228600"/>
          </a:xfrm>
          <a:prstGeom prst="rect">
            <a:avLst/>
          </a:prstGeom>
          <a:solidFill>
            <a:srgbClr val="CCECFF"/>
          </a:solidFill>
          <a:ln w="9525" algn="ctr">
            <a:noFill/>
            <a:miter lim="800000"/>
            <a:headEnd/>
            <a:tailEnd/>
          </a:ln>
        </p:spPr>
        <p:txBody>
          <a:bodyPr>
            <a:spAutoFit/>
          </a:bodyPr>
          <a:lstStyle/>
          <a:p>
            <a:pPr algn="ctr" eaLnBrk="0" hangingPunct="0">
              <a:spcBef>
                <a:spcPct val="50000"/>
              </a:spcBef>
            </a:pPr>
            <a:r>
              <a:rPr lang="en-US" sz="900"/>
              <a:t>File Transfer</a:t>
            </a:r>
          </a:p>
        </p:txBody>
      </p:sp>
      <p:sp>
        <p:nvSpPr>
          <p:cNvPr id="7195" name="Rectangle 25"/>
          <p:cNvSpPr>
            <a:spLocks noChangeArrowheads="1"/>
          </p:cNvSpPr>
          <p:nvPr/>
        </p:nvSpPr>
        <p:spPr bwMode="auto">
          <a:xfrm>
            <a:off x="5454650" y="3905250"/>
            <a:ext cx="798513" cy="642938"/>
          </a:xfrm>
          <a:prstGeom prst="rect">
            <a:avLst/>
          </a:prstGeom>
          <a:solidFill>
            <a:srgbClr val="CCECFF"/>
          </a:solidFill>
          <a:ln w="9525">
            <a:solidFill>
              <a:schemeClr val="tx1"/>
            </a:solidFill>
            <a:miter lim="800000"/>
            <a:headEnd/>
            <a:tailEnd/>
          </a:ln>
        </p:spPr>
        <p:txBody>
          <a:bodyPr wrap="none" anchor="ctr"/>
          <a:lstStyle/>
          <a:p>
            <a:pPr algn="ctr" eaLnBrk="0" hangingPunct="0"/>
            <a:r>
              <a:rPr lang="en-GB" sz="1000"/>
              <a:t>MVS</a:t>
            </a:r>
            <a:endParaRPr lang="en-GB" sz="2400"/>
          </a:p>
        </p:txBody>
      </p:sp>
      <p:sp>
        <p:nvSpPr>
          <p:cNvPr id="7196" name="AutoShape 26"/>
          <p:cNvSpPr>
            <a:spLocks noChangeArrowheads="1"/>
          </p:cNvSpPr>
          <p:nvPr/>
        </p:nvSpPr>
        <p:spPr bwMode="auto">
          <a:xfrm>
            <a:off x="5414963" y="5043488"/>
            <a:ext cx="838200" cy="1166812"/>
          </a:xfrm>
          <a:prstGeom prst="can">
            <a:avLst>
              <a:gd name="adj" fmla="val 27448"/>
            </a:avLst>
          </a:prstGeom>
          <a:solidFill>
            <a:srgbClr val="CCECFF"/>
          </a:solidFill>
          <a:ln w="9525">
            <a:solidFill>
              <a:schemeClr val="tx1"/>
            </a:solidFill>
            <a:round/>
            <a:headEnd/>
            <a:tailEnd/>
          </a:ln>
        </p:spPr>
        <p:txBody>
          <a:bodyPr wrap="none" anchor="ctr"/>
          <a:lstStyle/>
          <a:p>
            <a:pPr algn="ctr" eaLnBrk="0" hangingPunct="0"/>
            <a:r>
              <a:rPr lang="en-GB" sz="1000"/>
              <a:t>GNS Fee</a:t>
            </a:r>
          </a:p>
          <a:p>
            <a:pPr algn="ctr" eaLnBrk="0" hangingPunct="0"/>
            <a:r>
              <a:rPr lang="en-GB" sz="1000"/>
              <a:t> Assessment</a:t>
            </a:r>
          </a:p>
          <a:p>
            <a:pPr algn="ctr" eaLnBrk="0" hangingPunct="0"/>
            <a:r>
              <a:rPr lang="en-GB" sz="1000"/>
              <a:t>Bank Card</a:t>
            </a:r>
          </a:p>
          <a:p>
            <a:pPr algn="ctr" eaLnBrk="0" hangingPunct="0"/>
            <a:r>
              <a:rPr lang="en-GB" sz="1000"/>
              <a:t> Billing</a:t>
            </a:r>
            <a:r>
              <a:rPr lang="en-GB" sz="1000">
                <a:latin typeface="Times New Roman" pitchFamily="18" charset="0"/>
              </a:rPr>
              <a:t> </a:t>
            </a:r>
            <a:endParaRPr lang="en-GB" sz="2400">
              <a:latin typeface="Times New Roman" pitchFamily="18" charset="0"/>
            </a:endParaRPr>
          </a:p>
        </p:txBody>
      </p:sp>
      <p:sp>
        <p:nvSpPr>
          <p:cNvPr id="7201" name="Rectangle 31"/>
          <p:cNvSpPr>
            <a:spLocks noChangeArrowheads="1"/>
          </p:cNvSpPr>
          <p:nvPr/>
        </p:nvSpPr>
        <p:spPr bwMode="auto">
          <a:xfrm>
            <a:off x="5181600" y="2222500"/>
            <a:ext cx="461963" cy="982663"/>
          </a:xfrm>
          <a:prstGeom prst="rect">
            <a:avLst/>
          </a:prstGeom>
          <a:solidFill>
            <a:srgbClr val="CCECFF"/>
          </a:solidFill>
          <a:ln w="9525" algn="ctr">
            <a:solidFill>
              <a:schemeClr val="tx1"/>
            </a:solidFill>
            <a:miter lim="800000"/>
            <a:headEnd/>
            <a:tailEnd/>
          </a:ln>
        </p:spPr>
        <p:txBody>
          <a:bodyPr wrap="none" anchor="ctr"/>
          <a:lstStyle/>
          <a:p>
            <a:pPr algn="ctr" eaLnBrk="0" hangingPunct="0"/>
            <a:r>
              <a:rPr lang="en-US" sz="900" dirty="0"/>
              <a:t>LINKS</a:t>
            </a:r>
          </a:p>
        </p:txBody>
      </p:sp>
      <p:sp>
        <p:nvSpPr>
          <p:cNvPr id="7202" name="AutoShape 33"/>
          <p:cNvSpPr>
            <a:spLocks noChangeArrowheads="1"/>
          </p:cNvSpPr>
          <p:nvPr/>
        </p:nvSpPr>
        <p:spPr bwMode="auto">
          <a:xfrm>
            <a:off x="4149725" y="3851275"/>
            <a:ext cx="808038" cy="873125"/>
          </a:xfrm>
          <a:prstGeom prst="can">
            <a:avLst>
              <a:gd name="adj" fmla="val 27014"/>
            </a:avLst>
          </a:prstGeom>
          <a:solidFill>
            <a:srgbClr val="CCECFF"/>
          </a:solidFill>
          <a:ln w="9525">
            <a:solidFill>
              <a:schemeClr val="tx1"/>
            </a:solidFill>
            <a:round/>
            <a:headEnd/>
            <a:tailEnd/>
          </a:ln>
        </p:spPr>
        <p:txBody>
          <a:bodyPr wrap="none" anchor="ctr"/>
          <a:lstStyle/>
          <a:p>
            <a:pPr algn="ctr" eaLnBrk="0" hangingPunct="0"/>
            <a:endParaRPr lang="en-GB" sz="1000">
              <a:latin typeface="Times New Roman" pitchFamily="18" charset="0"/>
            </a:endParaRPr>
          </a:p>
          <a:p>
            <a:pPr algn="ctr" eaLnBrk="0" hangingPunct="0"/>
            <a:r>
              <a:rPr lang="en-GB" sz="1000"/>
              <a:t>Host system</a:t>
            </a:r>
          </a:p>
          <a:p>
            <a:pPr algn="ctr" eaLnBrk="0" hangingPunct="0"/>
            <a:r>
              <a:rPr lang="en-GB" sz="1000"/>
              <a:t>of record</a:t>
            </a:r>
          </a:p>
          <a:p>
            <a:pPr algn="ctr" eaLnBrk="0" hangingPunct="0"/>
            <a:r>
              <a:rPr lang="en-GB" sz="1000"/>
              <a:t>data*</a:t>
            </a:r>
            <a:endParaRPr lang="en-GB" sz="2400"/>
          </a:p>
        </p:txBody>
      </p:sp>
      <p:sp>
        <p:nvSpPr>
          <p:cNvPr id="7203" name="Line 34"/>
          <p:cNvSpPr>
            <a:spLocks noChangeShapeType="1"/>
          </p:cNvSpPr>
          <p:nvPr/>
        </p:nvSpPr>
        <p:spPr bwMode="auto">
          <a:xfrm>
            <a:off x="3052763" y="3452813"/>
            <a:ext cx="1066800" cy="696912"/>
          </a:xfrm>
          <a:prstGeom prst="line">
            <a:avLst/>
          </a:prstGeom>
          <a:noFill/>
          <a:ln w="9525">
            <a:solidFill>
              <a:schemeClr val="tx1"/>
            </a:solidFill>
            <a:prstDash val="dash"/>
            <a:round/>
            <a:headEnd type="triangle" w="med" len="med"/>
            <a:tailEnd/>
          </a:ln>
        </p:spPr>
        <p:txBody>
          <a:bodyPr wrap="none" anchor="ctr"/>
          <a:lstStyle/>
          <a:p>
            <a:endParaRPr lang="en-US"/>
          </a:p>
        </p:txBody>
      </p:sp>
      <p:cxnSp>
        <p:nvCxnSpPr>
          <p:cNvPr id="7204" name="AutoShape 35"/>
          <p:cNvCxnSpPr>
            <a:cxnSpLocks noChangeShapeType="1"/>
            <a:endCxn id="7182" idx="0"/>
          </p:cNvCxnSpPr>
          <p:nvPr/>
        </p:nvCxnSpPr>
        <p:spPr bwMode="auto">
          <a:xfrm rot="5400000">
            <a:off x="7260432" y="3853656"/>
            <a:ext cx="871538" cy="962025"/>
          </a:xfrm>
          <a:prstGeom prst="bentConnector3">
            <a:avLst>
              <a:gd name="adj1" fmla="val 37056"/>
            </a:avLst>
          </a:prstGeom>
          <a:noFill/>
          <a:ln w="9525">
            <a:solidFill>
              <a:srgbClr val="FF0000"/>
            </a:solidFill>
            <a:prstDash val="dash"/>
            <a:miter lim="800000"/>
            <a:headEnd/>
            <a:tailEnd type="triangle" w="med" len="med"/>
          </a:ln>
        </p:spPr>
      </p:cxnSp>
      <p:cxnSp>
        <p:nvCxnSpPr>
          <p:cNvPr id="7205" name="AutoShape 36"/>
          <p:cNvCxnSpPr>
            <a:cxnSpLocks noChangeShapeType="1"/>
            <a:stCxn id="7182" idx="2"/>
            <a:endCxn id="7195" idx="3"/>
          </p:cNvCxnSpPr>
          <p:nvPr/>
        </p:nvCxnSpPr>
        <p:spPr bwMode="auto">
          <a:xfrm rot="10800000">
            <a:off x="6253163" y="4227513"/>
            <a:ext cx="685800" cy="766762"/>
          </a:xfrm>
          <a:prstGeom prst="bentConnector3">
            <a:avLst>
              <a:gd name="adj1" fmla="val 50000"/>
            </a:avLst>
          </a:prstGeom>
          <a:noFill/>
          <a:ln w="9525">
            <a:solidFill>
              <a:srgbClr val="FF0000"/>
            </a:solidFill>
            <a:prstDash val="dash"/>
            <a:miter lim="800000"/>
            <a:headEnd/>
            <a:tailEnd type="triangle" w="med" len="med"/>
          </a:ln>
        </p:spPr>
      </p:cxnSp>
      <p:sp>
        <p:nvSpPr>
          <p:cNvPr id="7206" name="Line 37"/>
          <p:cNvSpPr>
            <a:spLocks noChangeShapeType="1"/>
          </p:cNvSpPr>
          <p:nvPr/>
        </p:nvSpPr>
        <p:spPr bwMode="auto">
          <a:xfrm>
            <a:off x="5110163" y="3254375"/>
            <a:ext cx="533400" cy="596900"/>
          </a:xfrm>
          <a:prstGeom prst="line">
            <a:avLst/>
          </a:prstGeom>
          <a:noFill/>
          <a:ln w="9525">
            <a:solidFill>
              <a:srgbClr val="FF0000"/>
            </a:solidFill>
            <a:prstDash val="dash"/>
            <a:round/>
            <a:headEnd type="triangle" w="med" len="med"/>
            <a:tailEnd/>
          </a:ln>
        </p:spPr>
        <p:txBody>
          <a:bodyPr wrap="none" anchor="ctr"/>
          <a:lstStyle/>
          <a:p>
            <a:endParaRPr lang="en-US"/>
          </a:p>
        </p:txBody>
      </p:sp>
      <p:pic>
        <p:nvPicPr>
          <p:cNvPr id="7207" name="Picture 38" descr="PE01684_"/>
          <p:cNvPicPr>
            <a:picLocks noChangeAspect="1" noChangeArrowheads="1"/>
          </p:cNvPicPr>
          <p:nvPr/>
        </p:nvPicPr>
        <p:blipFill>
          <a:blip r:embed="rId3" cstate="print"/>
          <a:srcRect/>
          <a:stretch>
            <a:fillRect/>
          </a:stretch>
        </p:blipFill>
        <p:spPr bwMode="auto">
          <a:xfrm>
            <a:off x="157163" y="1911350"/>
            <a:ext cx="661987" cy="1117600"/>
          </a:xfrm>
          <a:prstGeom prst="rect">
            <a:avLst/>
          </a:prstGeom>
          <a:solidFill>
            <a:srgbClr val="CCECFF"/>
          </a:solidFill>
          <a:ln w="9525">
            <a:noFill/>
            <a:miter lim="800000"/>
            <a:headEnd/>
            <a:tailEnd/>
          </a:ln>
        </p:spPr>
      </p:pic>
      <p:sp>
        <p:nvSpPr>
          <p:cNvPr id="7210" name="Line 44"/>
          <p:cNvSpPr>
            <a:spLocks noChangeShapeType="1"/>
          </p:cNvSpPr>
          <p:nvPr/>
        </p:nvSpPr>
        <p:spPr bwMode="auto">
          <a:xfrm flipH="1">
            <a:off x="4524375" y="3249613"/>
            <a:ext cx="58738" cy="601662"/>
          </a:xfrm>
          <a:prstGeom prst="line">
            <a:avLst/>
          </a:prstGeom>
          <a:noFill/>
          <a:ln w="9525">
            <a:solidFill>
              <a:schemeClr val="tx1"/>
            </a:solidFill>
            <a:round/>
            <a:headEnd/>
            <a:tailEnd type="triangle" w="med" len="med"/>
          </a:ln>
        </p:spPr>
        <p:txBody>
          <a:bodyPr wrap="none" anchor="ctr"/>
          <a:lstStyle/>
          <a:p>
            <a:endParaRPr lang="en-US"/>
          </a:p>
        </p:txBody>
      </p:sp>
      <p:sp>
        <p:nvSpPr>
          <p:cNvPr id="7213" name="Rectangle 48"/>
          <p:cNvSpPr>
            <a:spLocks noChangeArrowheads="1"/>
          </p:cNvSpPr>
          <p:nvPr/>
        </p:nvSpPr>
        <p:spPr bwMode="auto">
          <a:xfrm>
            <a:off x="3862388" y="2222500"/>
            <a:ext cx="409575" cy="982663"/>
          </a:xfrm>
          <a:prstGeom prst="rect">
            <a:avLst/>
          </a:prstGeom>
          <a:solidFill>
            <a:srgbClr val="CCECFF"/>
          </a:solidFill>
          <a:ln w="9525" algn="ctr">
            <a:solidFill>
              <a:schemeClr val="tx1"/>
            </a:solidFill>
            <a:miter lim="800000"/>
            <a:headEnd/>
            <a:tailEnd/>
          </a:ln>
        </p:spPr>
        <p:txBody>
          <a:bodyPr wrap="none" anchor="ctr"/>
          <a:lstStyle/>
          <a:p>
            <a:pPr algn="ctr" eaLnBrk="0" hangingPunct="0"/>
            <a:r>
              <a:rPr lang="en-US" sz="900" dirty="0"/>
              <a:t>LINKS</a:t>
            </a:r>
          </a:p>
        </p:txBody>
      </p:sp>
      <p:cxnSp>
        <p:nvCxnSpPr>
          <p:cNvPr id="7214" name="AutoShape 49"/>
          <p:cNvCxnSpPr>
            <a:cxnSpLocks noChangeShapeType="1"/>
            <a:endCxn id="7182" idx="4"/>
          </p:cNvCxnSpPr>
          <p:nvPr/>
        </p:nvCxnSpPr>
        <p:spPr bwMode="auto">
          <a:xfrm flipH="1">
            <a:off x="7489825" y="2484438"/>
            <a:ext cx="1085850" cy="2509837"/>
          </a:xfrm>
          <a:prstGeom prst="bentConnector3">
            <a:avLst>
              <a:gd name="adj1" fmla="val -21051"/>
            </a:avLst>
          </a:prstGeom>
          <a:noFill/>
          <a:ln w="9525">
            <a:solidFill>
              <a:srgbClr val="FF0000"/>
            </a:solidFill>
            <a:prstDash val="dash"/>
            <a:miter lim="800000"/>
            <a:headEnd/>
            <a:tailEnd type="triangle" w="med" len="med"/>
          </a:ln>
        </p:spPr>
      </p:cxnSp>
      <p:sp>
        <p:nvSpPr>
          <p:cNvPr id="7215" name="Rectangle 50"/>
          <p:cNvSpPr>
            <a:spLocks noChangeArrowheads="1"/>
          </p:cNvSpPr>
          <p:nvPr/>
        </p:nvSpPr>
        <p:spPr bwMode="auto">
          <a:xfrm>
            <a:off x="2747963" y="3851275"/>
            <a:ext cx="512762" cy="596900"/>
          </a:xfrm>
          <a:prstGeom prst="rect">
            <a:avLst/>
          </a:prstGeom>
          <a:solidFill>
            <a:srgbClr val="CCECFF"/>
          </a:solidFill>
          <a:ln w="9525">
            <a:solidFill>
              <a:schemeClr val="tx1"/>
            </a:solidFill>
            <a:miter lim="800000"/>
            <a:headEnd/>
            <a:tailEnd/>
          </a:ln>
        </p:spPr>
        <p:txBody>
          <a:bodyPr wrap="none" anchor="ctr"/>
          <a:lstStyle/>
          <a:p>
            <a:pPr algn="ctr" eaLnBrk="0" hangingPunct="0"/>
            <a:r>
              <a:rPr lang="en-GB" sz="900"/>
              <a:t>GAN</a:t>
            </a:r>
          </a:p>
        </p:txBody>
      </p:sp>
      <p:sp>
        <p:nvSpPr>
          <p:cNvPr id="7216" name="Line 51"/>
          <p:cNvSpPr>
            <a:spLocks noChangeShapeType="1"/>
          </p:cNvSpPr>
          <p:nvPr/>
        </p:nvSpPr>
        <p:spPr bwMode="auto">
          <a:xfrm>
            <a:off x="3276600" y="4419600"/>
            <a:ext cx="838200" cy="152400"/>
          </a:xfrm>
          <a:prstGeom prst="line">
            <a:avLst/>
          </a:prstGeom>
          <a:noFill/>
          <a:ln w="9525">
            <a:solidFill>
              <a:schemeClr val="tx1"/>
            </a:solidFill>
            <a:prstDash val="dash"/>
            <a:round/>
            <a:headEnd type="triangle" w="med" len="med"/>
            <a:tailEnd/>
          </a:ln>
        </p:spPr>
        <p:txBody>
          <a:bodyPr wrap="none" anchor="ctr"/>
          <a:lstStyle/>
          <a:p>
            <a:endParaRPr lang="en-US"/>
          </a:p>
        </p:txBody>
      </p:sp>
      <p:sp>
        <p:nvSpPr>
          <p:cNvPr id="7217" name="Freeform 52"/>
          <p:cNvSpPr>
            <a:spLocks/>
          </p:cNvSpPr>
          <p:nvPr/>
        </p:nvSpPr>
        <p:spPr bwMode="auto">
          <a:xfrm>
            <a:off x="3281363" y="2657475"/>
            <a:ext cx="609600" cy="298450"/>
          </a:xfrm>
          <a:custGeom>
            <a:avLst/>
            <a:gdLst>
              <a:gd name="T0" fmla="*/ 0 w 336"/>
              <a:gd name="T1" fmla="*/ 192 h 192"/>
              <a:gd name="T2" fmla="*/ 336 w 336"/>
              <a:gd name="T3" fmla="*/ 0 h 192"/>
              <a:gd name="T4" fmla="*/ 0 60000 65536"/>
              <a:gd name="T5" fmla="*/ 0 60000 65536"/>
              <a:gd name="T6" fmla="*/ 0 w 336"/>
              <a:gd name="T7" fmla="*/ 0 h 192"/>
              <a:gd name="T8" fmla="*/ 336 w 336"/>
              <a:gd name="T9" fmla="*/ 192 h 192"/>
            </a:gdLst>
            <a:ahLst/>
            <a:cxnLst>
              <a:cxn ang="T4">
                <a:pos x="T0" y="T1"/>
              </a:cxn>
              <a:cxn ang="T5">
                <a:pos x="T2" y="T3"/>
              </a:cxn>
            </a:cxnLst>
            <a:rect l="T6" t="T7" r="T8" b="T9"/>
            <a:pathLst>
              <a:path w="336" h="192">
                <a:moveTo>
                  <a:pt x="0" y="192"/>
                </a:moveTo>
                <a:cubicBezTo>
                  <a:pt x="168" y="96"/>
                  <a:pt x="336" y="0"/>
                  <a:pt x="336" y="0"/>
                </a:cubicBezTo>
              </a:path>
            </a:pathLst>
          </a:custGeom>
          <a:solidFill>
            <a:schemeClr val="bg1"/>
          </a:solidFill>
          <a:ln w="9525">
            <a:solidFill>
              <a:schemeClr val="tx1"/>
            </a:solidFill>
            <a:round/>
            <a:headEnd type="triangle" w="med" len="med"/>
            <a:tailEnd type="triangle" w="med" len="med"/>
          </a:ln>
        </p:spPr>
        <p:txBody>
          <a:bodyPr/>
          <a:lstStyle/>
          <a:p>
            <a:endParaRPr lang="en-US"/>
          </a:p>
        </p:txBody>
      </p:sp>
      <p:sp>
        <p:nvSpPr>
          <p:cNvPr id="7218" name="Freeform 53"/>
          <p:cNvSpPr>
            <a:spLocks/>
          </p:cNvSpPr>
          <p:nvPr/>
        </p:nvSpPr>
        <p:spPr bwMode="auto">
          <a:xfrm flipV="1">
            <a:off x="2214563" y="2657475"/>
            <a:ext cx="533400" cy="298450"/>
          </a:xfrm>
          <a:custGeom>
            <a:avLst/>
            <a:gdLst>
              <a:gd name="T0" fmla="*/ 0 w 336"/>
              <a:gd name="T1" fmla="*/ 192 h 192"/>
              <a:gd name="T2" fmla="*/ 336 w 336"/>
              <a:gd name="T3" fmla="*/ 0 h 192"/>
              <a:gd name="T4" fmla="*/ 0 60000 65536"/>
              <a:gd name="T5" fmla="*/ 0 60000 65536"/>
              <a:gd name="T6" fmla="*/ 0 w 336"/>
              <a:gd name="T7" fmla="*/ 0 h 192"/>
              <a:gd name="T8" fmla="*/ 336 w 336"/>
              <a:gd name="T9" fmla="*/ 192 h 192"/>
            </a:gdLst>
            <a:ahLst/>
            <a:cxnLst>
              <a:cxn ang="T4">
                <a:pos x="T0" y="T1"/>
              </a:cxn>
              <a:cxn ang="T5">
                <a:pos x="T2" y="T3"/>
              </a:cxn>
            </a:cxnLst>
            <a:rect l="T6" t="T7" r="T8" b="T9"/>
            <a:pathLst>
              <a:path w="336" h="192">
                <a:moveTo>
                  <a:pt x="0" y="192"/>
                </a:moveTo>
                <a:cubicBezTo>
                  <a:pt x="168" y="96"/>
                  <a:pt x="336" y="0"/>
                  <a:pt x="336" y="0"/>
                </a:cubicBezTo>
              </a:path>
            </a:pathLst>
          </a:custGeom>
          <a:solidFill>
            <a:schemeClr val="bg1"/>
          </a:solidFill>
          <a:ln w="9525">
            <a:solidFill>
              <a:schemeClr val="tx1"/>
            </a:solidFill>
            <a:round/>
            <a:headEnd type="triangle" w="med" len="med"/>
            <a:tailEnd type="triangle" w="med" len="med"/>
          </a:ln>
        </p:spPr>
        <p:txBody>
          <a:bodyPr/>
          <a:lstStyle/>
          <a:p>
            <a:endParaRPr lang="en-US"/>
          </a:p>
        </p:txBody>
      </p:sp>
      <p:sp>
        <p:nvSpPr>
          <p:cNvPr id="7219" name="Freeform 54"/>
          <p:cNvSpPr>
            <a:spLocks/>
          </p:cNvSpPr>
          <p:nvPr/>
        </p:nvSpPr>
        <p:spPr bwMode="auto">
          <a:xfrm flipV="1">
            <a:off x="2214563" y="2757488"/>
            <a:ext cx="533400" cy="298450"/>
          </a:xfrm>
          <a:custGeom>
            <a:avLst/>
            <a:gdLst>
              <a:gd name="T0" fmla="*/ 0 w 336"/>
              <a:gd name="T1" fmla="*/ 192 h 192"/>
              <a:gd name="T2" fmla="*/ 336 w 336"/>
              <a:gd name="T3" fmla="*/ 0 h 192"/>
              <a:gd name="T4" fmla="*/ 0 60000 65536"/>
              <a:gd name="T5" fmla="*/ 0 60000 65536"/>
              <a:gd name="T6" fmla="*/ 0 w 336"/>
              <a:gd name="T7" fmla="*/ 0 h 192"/>
              <a:gd name="T8" fmla="*/ 336 w 336"/>
              <a:gd name="T9" fmla="*/ 192 h 192"/>
            </a:gdLst>
            <a:ahLst/>
            <a:cxnLst>
              <a:cxn ang="T4">
                <a:pos x="T0" y="T1"/>
              </a:cxn>
              <a:cxn ang="T5">
                <a:pos x="T2" y="T3"/>
              </a:cxn>
            </a:cxnLst>
            <a:rect l="T6" t="T7" r="T8" b="T9"/>
            <a:pathLst>
              <a:path w="336" h="192">
                <a:moveTo>
                  <a:pt x="0" y="192"/>
                </a:moveTo>
                <a:cubicBezTo>
                  <a:pt x="168" y="96"/>
                  <a:pt x="336" y="0"/>
                  <a:pt x="336" y="0"/>
                </a:cubicBezTo>
              </a:path>
            </a:pathLst>
          </a:custGeom>
          <a:solidFill>
            <a:schemeClr val="bg1"/>
          </a:solidFill>
          <a:ln w="9525">
            <a:solidFill>
              <a:srgbClr val="FF00FF"/>
            </a:solidFill>
            <a:round/>
            <a:headEnd type="triangle" w="med" len="med"/>
            <a:tailEnd type="triangle" w="med" len="med"/>
          </a:ln>
        </p:spPr>
        <p:txBody>
          <a:bodyPr/>
          <a:lstStyle/>
          <a:p>
            <a:endParaRPr lang="en-US"/>
          </a:p>
        </p:txBody>
      </p:sp>
      <p:sp>
        <p:nvSpPr>
          <p:cNvPr id="7220" name="Freeform 55"/>
          <p:cNvSpPr>
            <a:spLocks/>
          </p:cNvSpPr>
          <p:nvPr/>
        </p:nvSpPr>
        <p:spPr bwMode="auto">
          <a:xfrm flipV="1">
            <a:off x="2214563" y="2855913"/>
            <a:ext cx="533400" cy="298450"/>
          </a:xfrm>
          <a:custGeom>
            <a:avLst/>
            <a:gdLst>
              <a:gd name="T0" fmla="*/ 0 w 336"/>
              <a:gd name="T1" fmla="*/ 192 h 192"/>
              <a:gd name="T2" fmla="*/ 336 w 336"/>
              <a:gd name="T3" fmla="*/ 0 h 192"/>
              <a:gd name="T4" fmla="*/ 0 60000 65536"/>
              <a:gd name="T5" fmla="*/ 0 60000 65536"/>
              <a:gd name="T6" fmla="*/ 0 w 336"/>
              <a:gd name="T7" fmla="*/ 0 h 192"/>
              <a:gd name="T8" fmla="*/ 336 w 336"/>
              <a:gd name="T9" fmla="*/ 192 h 192"/>
            </a:gdLst>
            <a:ahLst/>
            <a:cxnLst>
              <a:cxn ang="T4">
                <a:pos x="T0" y="T1"/>
              </a:cxn>
              <a:cxn ang="T5">
                <a:pos x="T2" y="T3"/>
              </a:cxn>
            </a:cxnLst>
            <a:rect l="T6" t="T7" r="T8" b="T9"/>
            <a:pathLst>
              <a:path w="336" h="192">
                <a:moveTo>
                  <a:pt x="0" y="192"/>
                </a:moveTo>
                <a:cubicBezTo>
                  <a:pt x="168" y="96"/>
                  <a:pt x="336" y="0"/>
                  <a:pt x="336" y="0"/>
                </a:cubicBezTo>
              </a:path>
            </a:pathLst>
          </a:custGeom>
          <a:solidFill>
            <a:schemeClr val="bg1"/>
          </a:solidFill>
          <a:ln w="9525">
            <a:solidFill>
              <a:srgbClr val="3366FF"/>
            </a:solidFill>
            <a:round/>
            <a:headEnd type="triangle" w="med" len="med"/>
            <a:tailEnd type="triangle" w="med" len="med"/>
          </a:ln>
        </p:spPr>
        <p:txBody>
          <a:bodyPr/>
          <a:lstStyle/>
          <a:p>
            <a:endParaRPr lang="en-US"/>
          </a:p>
        </p:txBody>
      </p:sp>
      <p:sp>
        <p:nvSpPr>
          <p:cNvPr id="7221" name="Freeform 56"/>
          <p:cNvSpPr>
            <a:spLocks/>
          </p:cNvSpPr>
          <p:nvPr/>
        </p:nvSpPr>
        <p:spPr bwMode="auto">
          <a:xfrm flipV="1">
            <a:off x="2214563" y="2955925"/>
            <a:ext cx="533400" cy="298450"/>
          </a:xfrm>
          <a:custGeom>
            <a:avLst/>
            <a:gdLst>
              <a:gd name="T0" fmla="*/ 0 w 336"/>
              <a:gd name="T1" fmla="*/ 192 h 192"/>
              <a:gd name="T2" fmla="*/ 336 w 336"/>
              <a:gd name="T3" fmla="*/ 0 h 192"/>
              <a:gd name="T4" fmla="*/ 0 60000 65536"/>
              <a:gd name="T5" fmla="*/ 0 60000 65536"/>
              <a:gd name="T6" fmla="*/ 0 w 336"/>
              <a:gd name="T7" fmla="*/ 0 h 192"/>
              <a:gd name="T8" fmla="*/ 336 w 336"/>
              <a:gd name="T9" fmla="*/ 192 h 192"/>
            </a:gdLst>
            <a:ahLst/>
            <a:cxnLst>
              <a:cxn ang="T4">
                <a:pos x="T0" y="T1"/>
              </a:cxn>
              <a:cxn ang="T5">
                <a:pos x="T2" y="T3"/>
              </a:cxn>
            </a:cxnLst>
            <a:rect l="T6" t="T7" r="T8" b="T9"/>
            <a:pathLst>
              <a:path w="336" h="192">
                <a:moveTo>
                  <a:pt x="0" y="192"/>
                </a:moveTo>
                <a:cubicBezTo>
                  <a:pt x="168" y="96"/>
                  <a:pt x="336" y="0"/>
                  <a:pt x="336" y="0"/>
                </a:cubicBezTo>
              </a:path>
            </a:pathLst>
          </a:custGeom>
          <a:solidFill>
            <a:schemeClr val="bg1"/>
          </a:solidFill>
          <a:ln w="9525">
            <a:solidFill>
              <a:srgbClr val="FF0000"/>
            </a:solidFill>
            <a:round/>
            <a:headEnd type="triangle" w="med" len="med"/>
            <a:tailEnd type="triangle" w="med" len="med"/>
          </a:ln>
        </p:spPr>
        <p:txBody>
          <a:bodyPr/>
          <a:lstStyle/>
          <a:p>
            <a:endParaRPr lang="en-US"/>
          </a:p>
        </p:txBody>
      </p:sp>
      <p:sp>
        <p:nvSpPr>
          <p:cNvPr id="7222" name="Freeform 57"/>
          <p:cNvSpPr>
            <a:spLocks/>
          </p:cNvSpPr>
          <p:nvPr/>
        </p:nvSpPr>
        <p:spPr bwMode="auto">
          <a:xfrm>
            <a:off x="3281363" y="2757488"/>
            <a:ext cx="609600" cy="298450"/>
          </a:xfrm>
          <a:custGeom>
            <a:avLst/>
            <a:gdLst>
              <a:gd name="T0" fmla="*/ 0 w 336"/>
              <a:gd name="T1" fmla="*/ 192 h 192"/>
              <a:gd name="T2" fmla="*/ 336 w 336"/>
              <a:gd name="T3" fmla="*/ 0 h 192"/>
              <a:gd name="T4" fmla="*/ 0 60000 65536"/>
              <a:gd name="T5" fmla="*/ 0 60000 65536"/>
              <a:gd name="T6" fmla="*/ 0 w 336"/>
              <a:gd name="T7" fmla="*/ 0 h 192"/>
              <a:gd name="T8" fmla="*/ 336 w 336"/>
              <a:gd name="T9" fmla="*/ 192 h 192"/>
            </a:gdLst>
            <a:ahLst/>
            <a:cxnLst>
              <a:cxn ang="T4">
                <a:pos x="T0" y="T1"/>
              </a:cxn>
              <a:cxn ang="T5">
                <a:pos x="T2" y="T3"/>
              </a:cxn>
            </a:cxnLst>
            <a:rect l="T6" t="T7" r="T8" b="T9"/>
            <a:pathLst>
              <a:path w="336" h="192">
                <a:moveTo>
                  <a:pt x="0" y="192"/>
                </a:moveTo>
                <a:cubicBezTo>
                  <a:pt x="168" y="96"/>
                  <a:pt x="336" y="0"/>
                  <a:pt x="336" y="0"/>
                </a:cubicBezTo>
              </a:path>
            </a:pathLst>
          </a:custGeom>
          <a:solidFill>
            <a:schemeClr val="bg1"/>
          </a:solidFill>
          <a:ln w="9525">
            <a:solidFill>
              <a:srgbClr val="FF00FF"/>
            </a:solidFill>
            <a:round/>
            <a:headEnd type="triangle" w="med" len="med"/>
            <a:tailEnd type="triangle" w="med" len="med"/>
          </a:ln>
        </p:spPr>
        <p:txBody>
          <a:bodyPr/>
          <a:lstStyle/>
          <a:p>
            <a:endParaRPr lang="en-US"/>
          </a:p>
        </p:txBody>
      </p:sp>
      <p:sp>
        <p:nvSpPr>
          <p:cNvPr id="7223" name="Freeform 58"/>
          <p:cNvSpPr>
            <a:spLocks/>
          </p:cNvSpPr>
          <p:nvPr/>
        </p:nvSpPr>
        <p:spPr bwMode="auto">
          <a:xfrm>
            <a:off x="3281363" y="2855913"/>
            <a:ext cx="609600" cy="298450"/>
          </a:xfrm>
          <a:custGeom>
            <a:avLst/>
            <a:gdLst>
              <a:gd name="T0" fmla="*/ 0 w 336"/>
              <a:gd name="T1" fmla="*/ 192 h 192"/>
              <a:gd name="T2" fmla="*/ 336 w 336"/>
              <a:gd name="T3" fmla="*/ 0 h 192"/>
              <a:gd name="T4" fmla="*/ 0 60000 65536"/>
              <a:gd name="T5" fmla="*/ 0 60000 65536"/>
              <a:gd name="T6" fmla="*/ 0 w 336"/>
              <a:gd name="T7" fmla="*/ 0 h 192"/>
              <a:gd name="T8" fmla="*/ 336 w 336"/>
              <a:gd name="T9" fmla="*/ 192 h 192"/>
            </a:gdLst>
            <a:ahLst/>
            <a:cxnLst>
              <a:cxn ang="T4">
                <a:pos x="T0" y="T1"/>
              </a:cxn>
              <a:cxn ang="T5">
                <a:pos x="T2" y="T3"/>
              </a:cxn>
            </a:cxnLst>
            <a:rect l="T6" t="T7" r="T8" b="T9"/>
            <a:pathLst>
              <a:path w="336" h="192">
                <a:moveTo>
                  <a:pt x="0" y="192"/>
                </a:moveTo>
                <a:cubicBezTo>
                  <a:pt x="168" y="96"/>
                  <a:pt x="336" y="0"/>
                  <a:pt x="336" y="0"/>
                </a:cubicBezTo>
              </a:path>
            </a:pathLst>
          </a:custGeom>
          <a:solidFill>
            <a:schemeClr val="bg1"/>
          </a:solidFill>
          <a:ln w="9525">
            <a:solidFill>
              <a:srgbClr val="3366FF"/>
            </a:solidFill>
            <a:round/>
            <a:headEnd type="triangle" w="med" len="med"/>
            <a:tailEnd type="triangle" w="med" len="med"/>
          </a:ln>
        </p:spPr>
        <p:txBody>
          <a:bodyPr/>
          <a:lstStyle/>
          <a:p>
            <a:endParaRPr lang="en-US"/>
          </a:p>
        </p:txBody>
      </p:sp>
      <p:sp>
        <p:nvSpPr>
          <p:cNvPr id="7224" name="Freeform 59"/>
          <p:cNvSpPr>
            <a:spLocks/>
          </p:cNvSpPr>
          <p:nvPr/>
        </p:nvSpPr>
        <p:spPr bwMode="auto">
          <a:xfrm>
            <a:off x="3281363" y="2955925"/>
            <a:ext cx="609600" cy="298450"/>
          </a:xfrm>
          <a:custGeom>
            <a:avLst/>
            <a:gdLst>
              <a:gd name="T0" fmla="*/ 0 w 336"/>
              <a:gd name="T1" fmla="*/ 192 h 192"/>
              <a:gd name="T2" fmla="*/ 336 w 336"/>
              <a:gd name="T3" fmla="*/ 0 h 192"/>
              <a:gd name="T4" fmla="*/ 0 60000 65536"/>
              <a:gd name="T5" fmla="*/ 0 60000 65536"/>
              <a:gd name="T6" fmla="*/ 0 w 336"/>
              <a:gd name="T7" fmla="*/ 0 h 192"/>
              <a:gd name="T8" fmla="*/ 336 w 336"/>
              <a:gd name="T9" fmla="*/ 192 h 192"/>
            </a:gdLst>
            <a:ahLst/>
            <a:cxnLst>
              <a:cxn ang="T4">
                <a:pos x="T0" y="T1"/>
              </a:cxn>
              <a:cxn ang="T5">
                <a:pos x="T2" y="T3"/>
              </a:cxn>
            </a:cxnLst>
            <a:rect l="T6" t="T7" r="T8" b="T9"/>
            <a:pathLst>
              <a:path w="336" h="192">
                <a:moveTo>
                  <a:pt x="0" y="192"/>
                </a:moveTo>
                <a:cubicBezTo>
                  <a:pt x="168" y="96"/>
                  <a:pt x="336" y="0"/>
                  <a:pt x="336" y="0"/>
                </a:cubicBezTo>
              </a:path>
            </a:pathLst>
          </a:custGeom>
          <a:solidFill>
            <a:schemeClr val="bg1"/>
          </a:solidFill>
          <a:ln w="9525">
            <a:solidFill>
              <a:srgbClr val="FF0000"/>
            </a:solidFill>
            <a:round/>
            <a:headEnd type="triangle" w="med" len="med"/>
            <a:tailEnd type="triangle" w="med" len="med"/>
          </a:ln>
        </p:spPr>
        <p:txBody>
          <a:bodyPr/>
          <a:lstStyle/>
          <a:p>
            <a:endParaRPr lang="en-US"/>
          </a:p>
        </p:txBody>
      </p:sp>
      <p:sp>
        <p:nvSpPr>
          <p:cNvPr id="7225" name="Freeform 60"/>
          <p:cNvSpPr>
            <a:spLocks/>
          </p:cNvSpPr>
          <p:nvPr/>
        </p:nvSpPr>
        <p:spPr bwMode="auto">
          <a:xfrm flipV="1">
            <a:off x="1985963" y="3154363"/>
            <a:ext cx="762000" cy="895350"/>
          </a:xfrm>
          <a:custGeom>
            <a:avLst/>
            <a:gdLst>
              <a:gd name="T0" fmla="*/ 0 w 336"/>
              <a:gd name="T1" fmla="*/ 192 h 192"/>
              <a:gd name="T2" fmla="*/ 336 w 336"/>
              <a:gd name="T3" fmla="*/ 0 h 192"/>
              <a:gd name="T4" fmla="*/ 0 60000 65536"/>
              <a:gd name="T5" fmla="*/ 0 60000 65536"/>
              <a:gd name="T6" fmla="*/ 0 w 336"/>
              <a:gd name="T7" fmla="*/ 0 h 192"/>
              <a:gd name="T8" fmla="*/ 336 w 336"/>
              <a:gd name="T9" fmla="*/ 192 h 192"/>
            </a:gdLst>
            <a:ahLst/>
            <a:cxnLst>
              <a:cxn ang="T4">
                <a:pos x="T0" y="T1"/>
              </a:cxn>
              <a:cxn ang="T5">
                <a:pos x="T2" y="T3"/>
              </a:cxn>
            </a:cxnLst>
            <a:rect l="T6" t="T7" r="T8" b="T9"/>
            <a:pathLst>
              <a:path w="336" h="192">
                <a:moveTo>
                  <a:pt x="0" y="192"/>
                </a:moveTo>
                <a:cubicBezTo>
                  <a:pt x="168" y="96"/>
                  <a:pt x="336" y="0"/>
                  <a:pt x="336" y="0"/>
                </a:cubicBezTo>
              </a:path>
            </a:pathLst>
          </a:custGeom>
          <a:solidFill>
            <a:schemeClr val="bg1"/>
          </a:solidFill>
          <a:ln w="9525">
            <a:solidFill>
              <a:schemeClr val="tx1"/>
            </a:solidFill>
            <a:round/>
            <a:headEnd type="triangle" w="med" len="med"/>
            <a:tailEnd type="triangle" w="med" len="med"/>
          </a:ln>
        </p:spPr>
        <p:txBody>
          <a:bodyPr/>
          <a:lstStyle/>
          <a:p>
            <a:endParaRPr lang="en-US"/>
          </a:p>
        </p:txBody>
      </p:sp>
      <p:sp>
        <p:nvSpPr>
          <p:cNvPr id="7226" name="Freeform 61"/>
          <p:cNvSpPr>
            <a:spLocks/>
          </p:cNvSpPr>
          <p:nvPr/>
        </p:nvSpPr>
        <p:spPr bwMode="auto">
          <a:xfrm flipV="1">
            <a:off x="1833563" y="3154363"/>
            <a:ext cx="914400" cy="995362"/>
          </a:xfrm>
          <a:custGeom>
            <a:avLst/>
            <a:gdLst>
              <a:gd name="T0" fmla="*/ 0 w 336"/>
              <a:gd name="T1" fmla="*/ 192 h 192"/>
              <a:gd name="T2" fmla="*/ 336 w 336"/>
              <a:gd name="T3" fmla="*/ 0 h 192"/>
              <a:gd name="T4" fmla="*/ 0 60000 65536"/>
              <a:gd name="T5" fmla="*/ 0 60000 65536"/>
              <a:gd name="T6" fmla="*/ 0 w 336"/>
              <a:gd name="T7" fmla="*/ 0 h 192"/>
              <a:gd name="T8" fmla="*/ 336 w 336"/>
              <a:gd name="T9" fmla="*/ 192 h 192"/>
            </a:gdLst>
            <a:ahLst/>
            <a:cxnLst>
              <a:cxn ang="T4">
                <a:pos x="T0" y="T1"/>
              </a:cxn>
              <a:cxn ang="T5">
                <a:pos x="T2" y="T3"/>
              </a:cxn>
            </a:cxnLst>
            <a:rect l="T6" t="T7" r="T8" b="T9"/>
            <a:pathLst>
              <a:path w="336" h="192">
                <a:moveTo>
                  <a:pt x="0" y="192"/>
                </a:moveTo>
                <a:cubicBezTo>
                  <a:pt x="168" y="96"/>
                  <a:pt x="336" y="0"/>
                  <a:pt x="336" y="0"/>
                </a:cubicBezTo>
              </a:path>
            </a:pathLst>
          </a:custGeom>
          <a:solidFill>
            <a:schemeClr val="bg1"/>
          </a:solidFill>
          <a:ln w="9525">
            <a:solidFill>
              <a:srgbClr val="FF00FF"/>
            </a:solidFill>
            <a:round/>
            <a:headEnd type="triangle" w="med" len="med"/>
            <a:tailEnd type="triangle" w="med" len="med"/>
          </a:ln>
        </p:spPr>
        <p:txBody>
          <a:bodyPr/>
          <a:lstStyle/>
          <a:p>
            <a:endParaRPr lang="en-US"/>
          </a:p>
        </p:txBody>
      </p:sp>
      <p:sp>
        <p:nvSpPr>
          <p:cNvPr id="7227" name="Freeform 62"/>
          <p:cNvSpPr>
            <a:spLocks/>
          </p:cNvSpPr>
          <p:nvPr/>
        </p:nvSpPr>
        <p:spPr bwMode="auto">
          <a:xfrm flipV="1">
            <a:off x="1681163" y="3154363"/>
            <a:ext cx="1066800" cy="1093787"/>
          </a:xfrm>
          <a:custGeom>
            <a:avLst/>
            <a:gdLst>
              <a:gd name="T0" fmla="*/ 0 w 336"/>
              <a:gd name="T1" fmla="*/ 192 h 192"/>
              <a:gd name="T2" fmla="*/ 336 w 336"/>
              <a:gd name="T3" fmla="*/ 0 h 192"/>
              <a:gd name="T4" fmla="*/ 0 60000 65536"/>
              <a:gd name="T5" fmla="*/ 0 60000 65536"/>
              <a:gd name="T6" fmla="*/ 0 w 336"/>
              <a:gd name="T7" fmla="*/ 0 h 192"/>
              <a:gd name="T8" fmla="*/ 336 w 336"/>
              <a:gd name="T9" fmla="*/ 192 h 192"/>
            </a:gdLst>
            <a:ahLst/>
            <a:cxnLst>
              <a:cxn ang="T4">
                <a:pos x="T0" y="T1"/>
              </a:cxn>
              <a:cxn ang="T5">
                <a:pos x="T2" y="T3"/>
              </a:cxn>
            </a:cxnLst>
            <a:rect l="T6" t="T7" r="T8" b="T9"/>
            <a:pathLst>
              <a:path w="336" h="192">
                <a:moveTo>
                  <a:pt x="0" y="192"/>
                </a:moveTo>
                <a:cubicBezTo>
                  <a:pt x="168" y="96"/>
                  <a:pt x="336" y="0"/>
                  <a:pt x="336" y="0"/>
                </a:cubicBezTo>
              </a:path>
            </a:pathLst>
          </a:custGeom>
          <a:solidFill>
            <a:schemeClr val="bg1"/>
          </a:solidFill>
          <a:ln w="9525">
            <a:solidFill>
              <a:srgbClr val="3366FF"/>
            </a:solidFill>
            <a:round/>
            <a:headEnd type="triangle" w="med" len="med"/>
            <a:tailEnd type="triangle" w="med" len="med"/>
          </a:ln>
        </p:spPr>
        <p:txBody>
          <a:bodyPr/>
          <a:lstStyle/>
          <a:p>
            <a:endParaRPr lang="en-US"/>
          </a:p>
        </p:txBody>
      </p:sp>
      <p:sp>
        <p:nvSpPr>
          <p:cNvPr id="7228" name="Freeform 63"/>
          <p:cNvSpPr>
            <a:spLocks/>
          </p:cNvSpPr>
          <p:nvPr/>
        </p:nvSpPr>
        <p:spPr bwMode="auto">
          <a:xfrm flipV="1">
            <a:off x="1528763" y="3154363"/>
            <a:ext cx="1219200" cy="1193800"/>
          </a:xfrm>
          <a:custGeom>
            <a:avLst/>
            <a:gdLst>
              <a:gd name="T0" fmla="*/ 0 w 336"/>
              <a:gd name="T1" fmla="*/ 192 h 192"/>
              <a:gd name="T2" fmla="*/ 336 w 336"/>
              <a:gd name="T3" fmla="*/ 0 h 192"/>
              <a:gd name="T4" fmla="*/ 0 60000 65536"/>
              <a:gd name="T5" fmla="*/ 0 60000 65536"/>
              <a:gd name="T6" fmla="*/ 0 w 336"/>
              <a:gd name="T7" fmla="*/ 0 h 192"/>
              <a:gd name="T8" fmla="*/ 336 w 336"/>
              <a:gd name="T9" fmla="*/ 192 h 192"/>
            </a:gdLst>
            <a:ahLst/>
            <a:cxnLst>
              <a:cxn ang="T4">
                <a:pos x="T0" y="T1"/>
              </a:cxn>
              <a:cxn ang="T5">
                <a:pos x="T2" y="T3"/>
              </a:cxn>
            </a:cxnLst>
            <a:rect l="T6" t="T7" r="T8" b="T9"/>
            <a:pathLst>
              <a:path w="336" h="192">
                <a:moveTo>
                  <a:pt x="0" y="192"/>
                </a:moveTo>
                <a:cubicBezTo>
                  <a:pt x="168" y="96"/>
                  <a:pt x="336" y="0"/>
                  <a:pt x="336" y="0"/>
                </a:cubicBezTo>
              </a:path>
            </a:pathLst>
          </a:custGeom>
          <a:solidFill>
            <a:schemeClr val="bg1"/>
          </a:solidFill>
          <a:ln w="9525">
            <a:solidFill>
              <a:srgbClr val="FF0000"/>
            </a:solidFill>
            <a:round/>
            <a:headEnd type="triangle" w="med" len="med"/>
            <a:tailEnd type="triangle" w="med" len="med"/>
          </a:ln>
        </p:spPr>
        <p:txBody>
          <a:bodyPr/>
          <a:lstStyle/>
          <a:p>
            <a:endParaRPr lang="en-US"/>
          </a:p>
        </p:txBody>
      </p:sp>
      <p:sp>
        <p:nvSpPr>
          <p:cNvPr id="7229" name="Freeform 64"/>
          <p:cNvSpPr>
            <a:spLocks/>
          </p:cNvSpPr>
          <p:nvPr/>
        </p:nvSpPr>
        <p:spPr bwMode="auto">
          <a:xfrm flipH="1" flipV="1">
            <a:off x="3281363" y="3254375"/>
            <a:ext cx="609600" cy="795338"/>
          </a:xfrm>
          <a:custGeom>
            <a:avLst/>
            <a:gdLst>
              <a:gd name="T0" fmla="*/ 0 w 336"/>
              <a:gd name="T1" fmla="*/ 192 h 192"/>
              <a:gd name="T2" fmla="*/ 336 w 336"/>
              <a:gd name="T3" fmla="*/ 0 h 192"/>
              <a:gd name="T4" fmla="*/ 0 60000 65536"/>
              <a:gd name="T5" fmla="*/ 0 60000 65536"/>
              <a:gd name="T6" fmla="*/ 0 w 336"/>
              <a:gd name="T7" fmla="*/ 0 h 192"/>
              <a:gd name="T8" fmla="*/ 336 w 336"/>
              <a:gd name="T9" fmla="*/ 192 h 192"/>
            </a:gdLst>
            <a:ahLst/>
            <a:cxnLst>
              <a:cxn ang="T4">
                <a:pos x="T0" y="T1"/>
              </a:cxn>
              <a:cxn ang="T5">
                <a:pos x="T2" y="T3"/>
              </a:cxn>
            </a:cxnLst>
            <a:rect l="T6" t="T7" r="T8" b="T9"/>
            <a:pathLst>
              <a:path w="336" h="192">
                <a:moveTo>
                  <a:pt x="0" y="192"/>
                </a:moveTo>
                <a:cubicBezTo>
                  <a:pt x="168" y="96"/>
                  <a:pt x="336" y="0"/>
                  <a:pt x="336" y="0"/>
                </a:cubicBezTo>
              </a:path>
            </a:pathLst>
          </a:custGeom>
          <a:solidFill>
            <a:schemeClr val="bg1"/>
          </a:solidFill>
          <a:ln w="9525">
            <a:solidFill>
              <a:schemeClr val="tx1"/>
            </a:solidFill>
            <a:round/>
            <a:headEnd type="triangle" w="med" len="med"/>
            <a:tailEnd type="triangle" w="med" len="med"/>
          </a:ln>
        </p:spPr>
        <p:txBody>
          <a:bodyPr/>
          <a:lstStyle/>
          <a:p>
            <a:endParaRPr lang="en-US"/>
          </a:p>
        </p:txBody>
      </p:sp>
      <p:sp>
        <p:nvSpPr>
          <p:cNvPr id="7230" name="Freeform 65"/>
          <p:cNvSpPr>
            <a:spLocks/>
          </p:cNvSpPr>
          <p:nvPr/>
        </p:nvSpPr>
        <p:spPr bwMode="auto">
          <a:xfrm flipH="1" flipV="1">
            <a:off x="3267075" y="3263900"/>
            <a:ext cx="720725" cy="885825"/>
          </a:xfrm>
          <a:custGeom>
            <a:avLst/>
            <a:gdLst>
              <a:gd name="T0" fmla="*/ 0 w 336"/>
              <a:gd name="T1" fmla="*/ 192 h 192"/>
              <a:gd name="T2" fmla="*/ 336 w 336"/>
              <a:gd name="T3" fmla="*/ 0 h 192"/>
              <a:gd name="T4" fmla="*/ 0 60000 65536"/>
              <a:gd name="T5" fmla="*/ 0 60000 65536"/>
              <a:gd name="T6" fmla="*/ 0 w 336"/>
              <a:gd name="T7" fmla="*/ 0 h 192"/>
              <a:gd name="T8" fmla="*/ 336 w 336"/>
              <a:gd name="T9" fmla="*/ 192 h 192"/>
            </a:gdLst>
            <a:ahLst/>
            <a:cxnLst>
              <a:cxn ang="T4">
                <a:pos x="T0" y="T1"/>
              </a:cxn>
              <a:cxn ang="T5">
                <a:pos x="T2" y="T3"/>
              </a:cxn>
            </a:cxnLst>
            <a:rect l="T6" t="T7" r="T8" b="T9"/>
            <a:pathLst>
              <a:path w="336" h="192">
                <a:moveTo>
                  <a:pt x="0" y="192"/>
                </a:moveTo>
                <a:cubicBezTo>
                  <a:pt x="168" y="96"/>
                  <a:pt x="336" y="0"/>
                  <a:pt x="336" y="0"/>
                </a:cubicBezTo>
              </a:path>
            </a:pathLst>
          </a:custGeom>
          <a:solidFill>
            <a:schemeClr val="bg1"/>
          </a:solidFill>
          <a:ln w="9525">
            <a:solidFill>
              <a:srgbClr val="FF00FF"/>
            </a:solidFill>
            <a:round/>
            <a:headEnd type="triangle" w="med" len="med"/>
            <a:tailEnd type="triangle" w="med" len="med"/>
          </a:ln>
        </p:spPr>
        <p:txBody>
          <a:bodyPr/>
          <a:lstStyle/>
          <a:p>
            <a:endParaRPr lang="en-US"/>
          </a:p>
        </p:txBody>
      </p:sp>
      <p:sp>
        <p:nvSpPr>
          <p:cNvPr id="7231" name="Freeform 66"/>
          <p:cNvSpPr>
            <a:spLocks/>
          </p:cNvSpPr>
          <p:nvPr/>
        </p:nvSpPr>
        <p:spPr bwMode="auto">
          <a:xfrm flipH="1" flipV="1">
            <a:off x="3254375" y="3276600"/>
            <a:ext cx="830263" cy="971550"/>
          </a:xfrm>
          <a:custGeom>
            <a:avLst/>
            <a:gdLst>
              <a:gd name="T0" fmla="*/ 0 w 336"/>
              <a:gd name="T1" fmla="*/ 192 h 192"/>
              <a:gd name="T2" fmla="*/ 336 w 336"/>
              <a:gd name="T3" fmla="*/ 0 h 192"/>
              <a:gd name="T4" fmla="*/ 0 60000 65536"/>
              <a:gd name="T5" fmla="*/ 0 60000 65536"/>
              <a:gd name="T6" fmla="*/ 0 w 336"/>
              <a:gd name="T7" fmla="*/ 0 h 192"/>
              <a:gd name="T8" fmla="*/ 336 w 336"/>
              <a:gd name="T9" fmla="*/ 192 h 192"/>
            </a:gdLst>
            <a:ahLst/>
            <a:cxnLst>
              <a:cxn ang="T4">
                <a:pos x="T0" y="T1"/>
              </a:cxn>
              <a:cxn ang="T5">
                <a:pos x="T2" y="T3"/>
              </a:cxn>
            </a:cxnLst>
            <a:rect l="T6" t="T7" r="T8" b="T9"/>
            <a:pathLst>
              <a:path w="336" h="192">
                <a:moveTo>
                  <a:pt x="0" y="192"/>
                </a:moveTo>
                <a:cubicBezTo>
                  <a:pt x="168" y="96"/>
                  <a:pt x="336" y="0"/>
                  <a:pt x="336" y="0"/>
                </a:cubicBezTo>
              </a:path>
            </a:pathLst>
          </a:custGeom>
          <a:solidFill>
            <a:schemeClr val="bg1"/>
          </a:solidFill>
          <a:ln w="9525">
            <a:solidFill>
              <a:srgbClr val="3366FF"/>
            </a:solidFill>
            <a:round/>
            <a:headEnd type="triangle" w="med" len="med"/>
            <a:tailEnd type="triangle" w="med" len="med"/>
          </a:ln>
        </p:spPr>
        <p:txBody>
          <a:bodyPr/>
          <a:lstStyle/>
          <a:p>
            <a:endParaRPr lang="en-US"/>
          </a:p>
        </p:txBody>
      </p:sp>
      <p:sp>
        <p:nvSpPr>
          <p:cNvPr id="7232" name="Freeform 67"/>
          <p:cNvSpPr>
            <a:spLocks/>
          </p:cNvSpPr>
          <p:nvPr/>
        </p:nvSpPr>
        <p:spPr bwMode="auto">
          <a:xfrm flipH="1" flipV="1">
            <a:off x="3240088" y="3254375"/>
            <a:ext cx="955675" cy="1093788"/>
          </a:xfrm>
          <a:custGeom>
            <a:avLst/>
            <a:gdLst>
              <a:gd name="T0" fmla="*/ 0 w 336"/>
              <a:gd name="T1" fmla="*/ 192 h 192"/>
              <a:gd name="T2" fmla="*/ 336 w 336"/>
              <a:gd name="T3" fmla="*/ 0 h 192"/>
              <a:gd name="T4" fmla="*/ 0 60000 65536"/>
              <a:gd name="T5" fmla="*/ 0 60000 65536"/>
              <a:gd name="T6" fmla="*/ 0 w 336"/>
              <a:gd name="T7" fmla="*/ 0 h 192"/>
              <a:gd name="T8" fmla="*/ 336 w 336"/>
              <a:gd name="T9" fmla="*/ 192 h 192"/>
            </a:gdLst>
            <a:ahLst/>
            <a:cxnLst>
              <a:cxn ang="T4">
                <a:pos x="T0" y="T1"/>
              </a:cxn>
              <a:cxn ang="T5">
                <a:pos x="T2" y="T3"/>
              </a:cxn>
            </a:cxnLst>
            <a:rect l="T6" t="T7" r="T8" b="T9"/>
            <a:pathLst>
              <a:path w="336" h="192">
                <a:moveTo>
                  <a:pt x="0" y="192"/>
                </a:moveTo>
                <a:cubicBezTo>
                  <a:pt x="168" y="96"/>
                  <a:pt x="336" y="0"/>
                  <a:pt x="336" y="0"/>
                </a:cubicBezTo>
              </a:path>
            </a:pathLst>
          </a:custGeom>
          <a:solidFill>
            <a:schemeClr val="bg1"/>
          </a:solidFill>
          <a:ln w="9525">
            <a:solidFill>
              <a:srgbClr val="FF0000"/>
            </a:solidFill>
            <a:round/>
            <a:headEnd type="triangle" w="med" len="med"/>
            <a:tailEnd type="triangle" w="med" len="med"/>
          </a:ln>
        </p:spPr>
        <p:txBody>
          <a:bodyPr/>
          <a:lstStyle/>
          <a:p>
            <a:endParaRPr lang="en-US"/>
          </a:p>
        </p:txBody>
      </p:sp>
      <p:sp>
        <p:nvSpPr>
          <p:cNvPr id="7233" name="Rectangle 68"/>
          <p:cNvSpPr>
            <a:spLocks noChangeArrowheads="1"/>
          </p:cNvSpPr>
          <p:nvPr/>
        </p:nvSpPr>
        <p:spPr bwMode="auto">
          <a:xfrm>
            <a:off x="7777163" y="2160588"/>
            <a:ext cx="798512" cy="644525"/>
          </a:xfrm>
          <a:prstGeom prst="rect">
            <a:avLst/>
          </a:prstGeom>
          <a:solidFill>
            <a:srgbClr val="CCECFF"/>
          </a:solidFill>
          <a:ln w="9525">
            <a:solidFill>
              <a:schemeClr val="tx1"/>
            </a:solidFill>
            <a:miter lim="800000"/>
            <a:headEnd/>
            <a:tailEnd/>
          </a:ln>
        </p:spPr>
        <p:txBody>
          <a:bodyPr wrap="none" anchor="ctr"/>
          <a:lstStyle/>
          <a:p>
            <a:pPr algn="ctr" eaLnBrk="0" hangingPunct="0"/>
            <a:endParaRPr lang="en-GB" sz="1000" dirty="0"/>
          </a:p>
          <a:p>
            <a:pPr algn="ctr" eaLnBrk="0" hangingPunct="0"/>
            <a:endParaRPr lang="en-GB" sz="1000" dirty="0"/>
          </a:p>
          <a:p>
            <a:pPr algn="ctr" eaLnBrk="0" hangingPunct="0"/>
            <a:r>
              <a:rPr lang="en-GB" sz="900" dirty="0"/>
              <a:t>Global </a:t>
            </a:r>
            <a:r>
              <a:rPr lang="en-GB" sz="900" dirty="0" smtClean="0"/>
              <a:t>Prepaid</a:t>
            </a:r>
            <a:endParaRPr lang="en-GB" sz="900" dirty="0"/>
          </a:p>
          <a:p>
            <a:pPr algn="ctr" eaLnBrk="0" hangingPunct="0"/>
            <a:endParaRPr lang="en-GB" sz="2400" dirty="0"/>
          </a:p>
        </p:txBody>
      </p:sp>
      <p:sp>
        <p:nvSpPr>
          <p:cNvPr id="7234" name="Rectangle 69"/>
          <p:cNvSpPr>
            <a:spLocks noChangeArrowheads="1"/>
          </p:cNvSpPr>
          <p:nvPr/>
        </p:nvSpPr>
        <p:spPr bwMode="auto">
          <a:xfrm>
            <a:off x="6121400" y="2200275"/>
            <a:ext cx="512763" cy="596900"/>
          </a:xfrm>
          <a:prstGeom prst="rect">
            <a:avLst/>
          </a:prstGeom>
          <a:solidFill>
            <a:srgbClr val="CCECFF"/>
          </a:solidFill>
          <a:ln w="9525">
            <a:solidFill>
              <a:schemeClr val="tx1"/>
            </a:solidFill>
            <a:miter lim="800000"/>
            <a:headEnd/>
            <a:tailEnd/>
          </a:ln>
        </p:spPr>
        <p:txBody>
          <a:bodyPr wrap="none" anchor="ctr"/>
          <a:lstStyle/>
          <a:p>
            <a:pPr algn="ctr" eaLnBrk="0" hangingPunct="0"/>
            <a:r>
              <a:rPr lang="en-GB" sz="900" dirty="0" smtClean="0"/>
              <a:t>DCP/</a:t>
            </a:r>
          </a:p>
          <a:p>
            <a:pPr algn="ctr" eaLnBrk="0" hangingPunct="0"/>
            <a:r>
              <a:rPr lang="en-GB" sz="900" dirty="0" smtClean="0"/>
              <a:t>GAN</a:t>
            </a:r>
            <a:endParaRPr lang="en-GB" sz="900" dirty="0"/>
          </a:p>
        </p:txBody>
      </p:sp>
      <p:sp>
        <p:nvSpPr>
          <p:cNvPr id="7235" name="Line 70"/>
          <p:cNvSpPr>
            <a:spLocks noChangeShapeType="1"/>
          </p:cNvSpPr>
          <p:nvPr/>
        </p:nvSpPr>
        <p:spPr bwMode="auto">
          <a:xfrm>
            <a:off x="6634163" y="2459038"/>
            <a:ext cx="1143000" cy="0"/>
          </a:xfrm>
          <a:prstGeom prst="line">
            <a:avLst/>
          </a:prstGeom>
          <a:noFill/>
          <a:ln w="9525">
            <a:solidFill>
              <a:srgbClr val="FF00FF"/>
            </a:solidFill>
            <a:round/>
            <a:headEnd type="triangle" w="med" len="med"/>
            <a:tailEnd type="triangle" w="med" len="med"/>
          </a:ln>
        </p:spPr>
        <p:txBody>
          <a:bodyPr wrap="none" anchor="ctr"/>
          <a:lstStyle/>
          <a:p>
            <a:endParaRPr lang="en-US"/>
          </a:p>
        </p:txBody>
      </p:sp>
      <p:sp>
        <p:nvSpPr>
          <p:cNvPr id="7236" name="Line 71"/>
          <p:cNvSpPr>
            <a:spLocks noChangeShapeType="1"/>
          </p:cNvSpPr>
          <p:nvPr/>
        </p:nvSpPr>
        <p:spPr bwMode="auto">
          <a:xfrm>
            <a:off x="6557963" y="2855913"/>
            <a:ext cx="1143000" cy="596900"/>
          </a:xfrm>
          <a:prstGeom prst="line">
            <a:avLst/>
          </a:prstGeom>
          <a:noFill/>
          <a:ln w="9525">
            <a:solidFill>
              <a:srgbClr val="FF0000"/>
            </a:solidFill>
            <a:round/>
            <a:headEnd type="triangle" w="med" len="med"/>
            <a:tailEnd type="triangle" w="med" len="med"/>
          </a:ln>
        </p:spPr>
        <p:txBody>
          <a:bodyPr wrap="none" anchor="ctr"/>
          <a:lstStyle/>
          <a:p>
            <a:endParaRPr lang="en-US"/>
          </a:p>
        </p:txBody>
      </p:sp>
      <p:sp>
        <p:nvSpPr>
          <p:cNvPr id="7237" name="Line 72"/>
          <p:cNvSpPr>
            <a:spLocks noChangeShapeType="1"/>
          </p:cNvSpPr>
          <p:nvPr/>
        </p:nvSpPr>
        <p:spPr bwMode="auto">
          <a:xfrm>
            <a:off x="5643563" y="2657475"/>
            <a:ext cx="457200" cy="0"/>
          </a:xfrm>
          <a:prstGeom prst="line">
            <a:avLst/>
          </a:prstGeom>
          <a:noFill/>
          <a:ln w="9525">
            <a:solidFill>
              <a:srgbClr val="FF0000"/>
            </a:solidFill>
            <a:round/>
            <a:headEnd type="triangle" w="med" len="med"/>
            <a:tailEnd type="triangle" w="med" len="med"/>
          </a:ln>
        </p:spPr>
        <p:txBody>
          <a:bodyPr wrap="none" anchor="ctr"/>
          <a:lstStyle/>
          <a:p>
            <a:endParaRPr lang="en-US"/>
          </a:p>
        </p:txBody>
      </p:sp>
      <p:sp>
        <p:nvSpPr>
          <p:cNvPr id="7238" name="Line 73"/>
          <p:cNvSpPr>
            <a:spLocks noChangeShapeType="1"/>
          </p:cNvSpPr>
          <p:nvPr/>
        </p:nvSpPr>
        <p:spPr bwMode="auto">
          <a:xfrm flipV="1">
            <a:off x="5643563" y="2260600"/>
            <a:ext cx="457200" cy="0"/>
          </a:xfrm>
          <a:prstGeom prst="line">
            <a:avLst/>
          </a:prstGeom>
          <a:noFill/>
          <a:ln w="9525">
            <a:solidFill>
              <a:srgbClr val="3366FF"/>
            </a:solidFill>
            <a:round/>
            <a:headEnd type="triangle" w="med" len="med"/>
            <a:tailEnd type="triangle" w="med" len="med"/>
          </a:ln>
        </p:spPr>
        <p:txBody>
          <a:bodyPr wrap="none" anchor="ctr"/>
          <a:lstStyle/>
          <a:p>
            <a:endParaRPr lang="en-US"/>
          </a:p>
        </p:txBody>
      </p:sp>
      <p:sp>
        <p:nvSpPr>
          <p:cNvPr id="7239" name="Rectangle 74"/>
          <p:cNvSpPr>
            <a:spLocks noChangeArrowheads="1"/>
          </p:cNvSpPr>
          <p:nvPr/>
        </p:nvSpPr>
        <p:spPr bwMode="auto">
          <a:xfrm>
            <a:off x="7700963" y="1166813"/>
            <a:ext cx="838200" cy="695325"/>
          </a:xfrm>
          <a:prstGeom prst="rect">
            <a:avLst/>
          </a:prstGeom>
          <a:solidFill>
            <a:srgbClr val="CCECFF"/>
          </a:solidFill>
          <a:ln w="9525">
            <a:solidFill>
              <a:schemeClr val="tx1"/>
            </a:solidFill>
            <a:miter lim="800000"/>
            <a:headEnd/>
            <a:tailEnd/>
          </a:ln>
        </p:spPr>
        <p:txBody>
          <a:bodyPr wrap="none" anchor="ctr"/>
          <a:lstStyle/>
          <a:p>
            <a:pPr algn="ctr" eaLnBrk="0" hangingPunct="0"/>
            <a:r>
              <a:rPr lang="en-GB" sz="900"/>
              <a:t>Other Company</a:t>
            </a:r>
          </a:p>
          <a:p>
            <a:pPr algn="ctr" eaLnBrk="0" hangingPunct="0"/>
            <a:r>
              <a:rPr lang="en-GB" sz="900"/>
              <a:t>Issuer</a:t>
            </a:r>
          </a:p>
        </p:txBody>
      </p:sp>
      <p:sp>
        <p:nvSpPr>
          <p:cNvPr id="7240" name="Line 75"/>
          <p:cNvSpPr>
            <a:spLocks noChangeShapeType="1"/>
          </p:cNvSpPr>
          <p:nvPr/>
        </p:nvSpPr>
        <p:spPr bwMode="auto">
          <a:xfrm flipV="1">
            <a:off x="6557963" y="1465263"/>
            <a:ext cx="1143000" cy="695325"/>
          </a:xfrm>
          <a:prstGeom prst="line">
            <a:avLst/>
          </a:prstGeom>
          <a:noFill/>
          <a:ln w="9525">
            <a:solidFill>
              <a:srgbClr val="3366FF"/>
            </a:solidFill>
            <a:round/>
            <a:headEnd type="triangle" w="med" len="med"/>
            <a:tailEnd type="triangle" w="med" len="med"/>
          </a:ln>
        </p:spPr>
        <p:txBody>
          <a:bodyPr wrap="none" anchor="ctr"/>
          <a:lstStyle/>
          <a:p>
            <a:endParaRPr lang="en-US"/>
          </a:p>
        </p:txBody>
      </p:sp>
      <p:sp>
        <p:nvSpPr>
          <p:cNvPr id="7241" name="Rectangle 76"/>
          <p:cNvSpPr>
            <a:spLocks noChangeArrowheads="1"/>
          </p:cNvSpPr>
          <p:nvPr/>
        </p:nvSpPr>
        <p:spPr bwMode="auto">
          <a:xfrm>
            <a:off x="7700963" y="3254375"/>
            <a:ext cx="874712" cy="644525"/>
          </a:xfrm>
          <a:prstGeom prst="rect">
            <a:avLst/>
          </a:prstGeom>
          <a:solidFill>
            <a:srgbClr val="CCECFF"/>
          </a:solidFill>
          <a:ln w="9525">
            <a:solidFill>
              <a:schemeClr val="tx1"/>
            </a:solidFill>
            <a:miter lim="800000"/>
            <a:headEnd/>
            <a:tailEnd/>
          </a:ln>
        </p:spPr>
        <p:txBody>
          <a:bodyPr wrap="none" anchor="ctr"/>
          <a:lstStyle/>
          <a:p>
            <a:pPr algn="ctr" eaLnBrk="0" hangingPunct="0"/>
            <a:r>
              <a:rPr lang="en-GB" sz="1000"/>
              <a:t>Global Network </a:t>
            </a:r>
          </a:p>
          <a:p>
            <a:pPr algn="ctr" eaLnBrk="0" hangingPunct="0"/>
            <a:r>
              <a:rPr lang="en-GB" sz="1000"/>
              <a:t>Services</a:t>
            </a:r>
          </a:p>
          <a:p>
            <a:pPr algn="ctr" eaLnBrk="0" hangingPunct="0"/>
            <a:r>
              <a:rPr lang="en-GB" sz="1000"/>
              <a:t>Issuer</a:t>
            </a:r>
            <a:endParaRPr lang="en-GB" sz="2400"/>
          </a:p>
        </p:txBody>
      </p:sp>
      <p:sp>
        <p:nvSpPr>
          <p:cNvPr id="7242" name="Line 77"/>
          <p:cNvSpPr>
            <a:spLocks noChangeShapeType="1"/>
          </p:cNvSpPr>
          <p:nvPr/>
        </p:nvSpPr>
        <p:spPr bwMode="auto">
          <a:xfrm>
            <a:off x="5643563" y="2459038"/>
            <a:ext cx="457200" cy="0"/>
          </a:xfrm>
          <a:prstGeom prst="line">
            <a:avLst/>
          </a:prstGeom>
          <a:noFill/>
          <a:ln w="9525">
            <a:solidFill>
              <a:srgbClr val="FF00FF"/>
            </a:solidFill>
            <a:round/>
            <a:headEnd type="triangle" w="med" len="med"/>
            <a:tailEnd type="triangle" w="med" len="med"/>
          </a:ln>
        </p:spPr>
        <p:txBody>
          <a:bodyPr wrap="none" anchor="ctr"/>
          <a:lstStyle/>
          <a:p>
            <a:endParaRPr lang="en-US"/>
          </a:p>
        </p:txBody>
      </p:sp>
      <p:sp>
        <p:nvSpPr>
          <p:cNvPr id="7243" name="Text Box 78"/>
          <p:cNvSpPr txBox="1">
            <a:spLocks noChangeArrowheads="1"/>
          </p:cNvSpPr>
          <p:nvPr/>
        </p:nvSpPr>
        <p:spPr bwMode="auto">
          <a:xfrm>
            <a:off x="3433763" y="4845050"/>
            <a:ext cx="1747837" cy="1339850"/>
          </a:xfrm>
          <a:prstGeom prst="rect">
            <a:avLst/>
          </a:prstGeom>
          <a:solidFill>
            <a:srgbClr val="CCECFF"/>
          </a:solidFill>
          <a:ln w="9525" algn="ctr">
            <a:noFill/>
            <a:miter lim="800000"/>
            <a:headEnd/>
            <a:tailEnd/>
          </a:ln>
        </p:spPr>
        <p:txBody>
          <a:bodyPr>
            <a:spAutoFit/>
          </a:bodyPr>
          <a:lstStyle/>
          <a:p>
            <a:pPr eaLnBrk="0" hangingPunct="0">
              <a:lnSpc>
                <a:spcPct val="90000"/>
              </a:lnSpc>
              <a:spcBef>
                <a:spcPct val="50000"/>
              </a:spcBef>
            </a:pPr>
            <a:endParaRPr lang="en-US" sz="800" dirty="0"/>
          </a:p>
          <a:p>
            <a:pPr eaLnBrk="0" hangingPunct="0">
              <a:lnSpc>
                <a:spcPct val="90000"/>
              </a:lnSpc>
              <a:spcBef>
                <a:spcPct val="50000"/>
              </a:spcBef>
            </a:pPr>
            <a:r>
              <a:rPr lang="en-US" sz="800" dirty="0"/>
              <a:t>*Host system of record data includes:</a:t>
            </a:r>
          </a:p>
          <a:p>
            <a:pPr eaLnBrk="0" hangingPunct="0">
              <a:lnSpc>
                <a:spcPct val="90000"/>
              </a:lnSpc>
              <a:spcBef>
                <a:spcPct val="50000"/>
              </a:spcBef>
              <a:buFontTx/>
              <a:buChar char="•"/>
            </a:pPr>
            <a:r>
              <a:rPr lang="en-US" sz="800" dirty="0"/>
              <a:t> Remote negative</a:t>
            </a:r>
          </a:p>
          <a:p>
            <a:pPr eaLnBrk="0" hangingPunct="0">
              <a:lnSpc>
                <a:spcPct val="90000"/>
              </a:lnSpc>
              <a:spcBef>
                <a:spcPct val="50000"/>
              </a:spcBef>
              <a:buFontTx/>
              <a:buChar char="•"/>
            </a:pPr>
            <a:r>
              <a:rPr lang="en-US" sz="800" dirty="0"/>
              <a:t> Stand-in limits</a:t>
            </a:r>
          </a:p>
          <a:p>
            <a:pPr eaLnBrk="0" hangingPunct="0">
              <a:lnSpc>
                <a:spcPct val="90000"/>
              </a:lnSpc>
              <a:spcBef>
                <a:spcPct val="50000"/>
              </a:spcBef>
              <a:buFontTx/>
              <a:buChar char="•"/>
            </a:pPr>
            <a:r>
              <a:rPr lang="en-US" sz="800" dirty="0"/>
              <a:t> GT table</a:t>
            </a:r>
          </a:p>
          <a:p>
            <a:pPr eaLnBrk="0" hangingPunct="0">
              <a:lnSpc>
                <a:spcPct val="90000"/>
              </a:lnSpc>
              <a:spcBef>
                <a:spcPct val="50000"/>
              </a:spcBef>
              <a:buFontTx/>
              <a:buChar char="•"/>
            </a:pPr>
            <a:r>
              <a:rPr lang="en-US" sz="800" dirty="0"/>
              <a:t> Link directory table</a:t>
            </a:r>
          </a:p>
          <a:p>
            <a:pPr eaLnBrk="0" hangingPunct="0">
              <a:lnSpc>
                <a:spcPct val="90000"/>
              </a:lnSpc>
              <a:spcBef>
                <a:spcPct val="50000"/>
              </a:spcBef>
              <a:buFontTx/>
              <a:buChar char="•"/>
            </a:pPr>
            <a:r>
              <a:rPr lang="en-US" sz="800" dirty="0"/>
              <a:t> Currency conversion</a:t>
            </a:r>
            <a:endParaRPr lang="en-US" sz="900" dirty="0"/>
          </a:p>
        </p:txBody>
      </p:sp>
      <p:sp>
        <p:nvSpPr>
          <p:cNvPr id="7244" name="Rectangle 5"/>
          <p:cNvSpPr>
            <a:spLocks noChangeArrowheads="1"/>
          </p:cNvSpPr>
          <p:nvPr/>
        </p:nvSpPr>
        <p:spPr bwMode="auto">
          <a:xfrm>
            <a:off x="2819400" y="838200"/>
            <a:ext cx="2286000" cy="1035050"/>
          </a:xfrm>
          <a:prstGeom prst="rect">
            <a:avLst/>
          </a:prstGeom>
          <a:solidFill>
            <a:srgbClr val="CCECFF"/>
          </a:solidFill>
          <a:ln w="9525">
            <a:solidFill>
              <a:schemeClr val="tx1"/>
            </a:solidFill>
            <a:miter lim="800000"/>
            <a:headEnd/>
            <a:tailEnd/>
          </a:ln>
        </p:spPr>
        <p:txBody>
          <a:bodyPr wrap="none" anchor="ctr"/>
          <a:lstStyle/>
          <a:p>
            <a:pPr eaLnBrk="0" hangingPunct="0">
              <a:buFont typeface="Wingdings" pitchFamily="2" charset="2"/>
              <a:buChar char="Ø"/>
            </a:pPr>
            <a:r>
              <a:rPr lang="en-GB" sz="900" dirty="0"/>
              <a:t>  </a:t>
            </a:r>
            <a:r>
              <a:rPr lang="en-GB" sz="900" dirty="0">
                <a:solidFill>
                  <a:srgbClr val="000099"/>
                </a:solidFill>
              </a:rPr>
              <a:t>AMEX ISO 8583 GCAG</a:t>
            </a:r>
          </a:p>
          <a:p>
            <a:pPr eaLnBrk="0" hangingPunct="0">
              <a:buFont typeface="Wingdings" pitchFamily="2" charset="2"/>
              <a:buChar char="Ø"/>
            </a:pPr>
            <a:r>
              <a:rPr lang="en-GB" sz="900" dirty="0">
                <a:solidFill>
                  <a:srgbClr val="000099"/>
                </a:solidFill>
              </a:rPr>
              <a:t>  GNS ISO 8583</a:t>
            </a:r>
          </a:p>
          <a:p>
            <a:pPr eaLnBrk="0" hangingPunct="0">
              <a:buFont typeface="Wingdings" pitchFamily="2" charset="2"/>
              <a:buChar char="Ø"/>
            </a:pPr>
            <a:r>
              <a:rPr lang="en-GB" sz="900" dirty="0">
                <a:solidFill>
                  <a:srgbClr val="000099"/>
                </a:solidFill>
              </a:rPr>
              <a:t>  ANSI X4.A11</a:t>
            </a:r>
          </a:p>
          <a:p>
            <a:pPr eaLnBrk="0" hangingPunct="0">
              <a:buFont typeface="Wingdings" pitchFamily="2" charset="2"/>
              <a:buChar char="Ø"/>
            </a:pPr>
            <a:r>
              <a:rPr lang="en-GB" sz="900" dirty="0">
                <a:solidFill>
                  <a:srgbClr val="000099"/>
                </a:solidFill>
              </a:rPr>
              <a:t>  ANSI </a:t>
            </a:r>
            <a:r>
              <a:rPr lang="en-GB" sz="900" dirty="0" smtClean="0">
                <a:solidFill>
                  <a:srgbClr val="000099"/>
                </a:solidFill>
              </a:rPr>
              <a:t>X9</a:t>
            </a:r>
          </a:p>
          <a:p>
            <a:pPr eaLnBrk="0" hangingPunct="0">
              <a:buFont typeface="Wingdings" pitchFamily="2" charset="2"/>
              <a:buChar char="Ø"/>
            </a:pPr>
            <a:r>
              <a:rPr lang="en-GB" sz="900" dirty="0">
                <a:solidFill>
                  <a:srgbClr val="000099"/>
                </a:solidFill>
              </a:rPr>
              <a:t> </a:t>
            </a:r>
            <a:r>
              <a:rPr lang="en-GB" sz="900" dirty="0" smtClean="0">
                <a:solidFill>
                  <a:srgbClr val="000099"/>
                </a:solidFill>
              </a:rPr>
              <a:t> ISO 8583 v0 (Express 3000)</a:t>
            </a:r>
            <a:endParaRPr lang="en-GB" sz="900" dirty="0">
              <a:solidFill>
                <a:srgbClr val="000099"/>
              </a:solidFill>
            </a:endParaRPr>
          </a:p>
          <a:p>
            <a:pPr eaLnBrk="0" hangingPunct="0">
              <a:buFont typeface="Wingdings" pitchFamily="2" charset="2"/>
              <a:buChar char="Ø"/>
            </a:pPr>
            <a:r>
              <a:rPr lang="en-GB" sz="900" dirty="0">
                <a:solidFill>
                  <a:srgbClr val="000099"/>
                </a:solidFill>
              </a:rPr>
              <a:t>  Visa </a:t>
            </a:r>
            <a:r>
              <a:rPr lang="en-GB" sz="900" dirty="0" smtClean="0">
                <a:solidFill>
                  <a:srgbClr val="000099"/>
                </a:solidFill>
              </a:rPr>
              <a:t>1 (dial POS)</a:t>
            </a:r>
            <a:endParaRPr lang="en-GB" sz="900" dirty="0">
              <a:solidFill>
                <a:srgbClr val="000099"/>
              </a:solidFill>
            </a:endParaRPr>
          </a:p>
          <a:p>
            <a:pPr eaLnBrk="0" hangingPunct="0">
              <a:buFont typeface="Wingdings" pitchFamily="2" charset="2"/>
              <a:buChar char="Ø"/>
            </a:pPr>
            <a:r>
              <a:rPr lang="en-GB" sz="900" dirty="0">
                <a:solidFill>
                  <a:srgbClr val="000099"/>
                </a:solidFill>
              </a:rPr>
              <a:t>  Specialty  (IBRO, NCR, Merchant Prop)</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10244" name="Slide Number Placeholder 5"/>
          <p:cNvSpPr>
            <a:spLocks noGrp="1"/>
          </p:cNvSpPr>
          <p:nvPr>
            <p:ph type="sldNum" sz="quarter" idx="12"/>
          </p:nvPr>
        </p:nvSpPr>
        <p:spPr>
          <a:noFill/>
        </p:spPr>
        <p:txBody>
          <a:bodyPr/>
          <a:lstStyle/>
          <a:p>
            <a:fld id="{0FC0CC14-EF2E-4F46-94B4-2D4A2A61FB14}" type="slidenum">
              <a:rPr lang="en-US">
                <a:latin typeface="Arial" charset="0"/>
                <a:cs typeface="Arial" charset="0"/>
              </a:rPr>
              <a:pPr/>
              <a:t>5</a:t>
            </a:fld>
            <a:endParaRPr lang="en-US">
              <a:latin typeface="Arial" charset="0"/>
              <a:cs typeface="Arial" charset="0"/>
            </a:endParaRPr>
          </a:p>
        </p:txBody>
      </p:sp>
      <p:sp>
        <p:nvSpPr>
          <p:cNvPr id="10245" name="Rectangle 6"/>
          <p:cNvSpPr>
            <a:spLocks noChangeArrowheads="1"/>
          </p:cNvSpPr>
          <p:nvPr/>
        </p:nvSpPr>
        <p:spPr bwMode="auto">
          <a:xfrm rot="10800000" flipV="1">
            <a:off x="228600" y="838200"/>
            <a:ext cx="8534400" cy="5105400"/>
          </a:xfrm>
          <a:prstGeom prst="rect">
            <a:avLst/>
          </a:prstGeom>
          <a:solidFill>
            <a:srgbClr val="CCECFF"/>
          </a:solidFill>
          <a:ln w="9525" algn="ctr">
            <a:noFill/>
            <a:miter lim="800000"/>
            <a:headEnd/>
            <a:tailEnd/>
          </a:ln>
        </p:spPr>
        <p:txBody>
          <a:bodyPr/>
          <a:lstStyle/>
          <a:p>
            <a:pPr marL="342900" indent="-342900">
              <a:lnSpc>
                <a:spcPct val="90000"/>
              </a:lnSpc>
              <a:spcBef>
                <a:spcPct val="20000"/>
              </a:spcBef>
              <a:buClr>
                <a:srgbClr val="000099"/>
              </a:buClr>
              <a:buSzPct val="90000"/>
              <a:buFont typeface="Wingdings" pitchFamily="2" charset="2"/>
              <a:buChar char="Ø"/>
            </a:pPr>
            <a:endParaRPr lang="en-US" sz="1600" dirty="0">
              <a:cs typeface="Times New Roman" pitchFamily="18" charset="0"/>
            </a:endParaRPr>
          </a:p>
          <a:p>
            <a:pPr marL="342900" indent="-342900">
              <a:lnSpc>
                <a:spcPct val="90000"/>
              </a:lnSpc>
              <a:spcBef>
                <a:spcPct val="20000"/>
              </a:spcBef>
              <a:buClr>
                <a:srgbClr val="000099"/>
              </a:buClr>
              <a:buSzPct val="90000"/>
              <a:buFont typeface="Wingdings" pitchFamily="2" charset="2"/>
              <a:buChar char="Ø"/>
            </a:pPr>
            <a:endParaRPr lang="en-US" sz="1600" dirty="0">
              <a:cs typeface="Times New Roman" pitchFamily="18" charset="0"/>
            </a:endParaRPr>
          </a:p>
          <a:p>
            <a:pPr marL="342900" indent="-342900">
              <a:lnSpc>
                <a:spcPct val="90000"/>
              </a:lnSpc>
              <a:spcBef>
                <a:spcPct val="20000"/>
              </a:spcBef>
              <a:buClr>
                <a:srgbClr val="000099"/>
              </a:buClr>
              <a:buSzPct val="90000"/>
              <a:buFont typeface="Wingdings" pitchFamily="2" charset="2"/>
              <a:buChar char="Ø"/>
            </a:pPr>
            <a:r>
              <a:rPr lang="en-US" sz="1600" dirty="0" smtClean="0">
                <a:cs typeface="Times New Roman" pitchFamily="18" charset="0"/>
              </a:rPr>
              <a:t>Dynamic Fraud Modeling  : A </a:t>
            </a:r>
            <a:r>
              <a:rPr lang="en-US" sz="1600" dirty="0">
                <a:cs typeface="Times New Roman" pitchFamily="18" charset="0"/>
              </a:rPr>
              <a:t>fraud risk management capability in WWCAS for GNS </a:t>
            </a:r>
            <a:r>
              <a:rPr lang="en-US" sz="1600" dirty="0" smtClean="0">
                <a:cs typeface="Times New Roman" pitchFamily="18" charset="0"/>
              </a:rPr>
              <a:t>partners</a:t>
            </a:r>
          </a:p>
          <a:p>
            <a:pPr marL="342900" indent="-342900">
              <a:lnSpc>
                <a:spcPct val="90000"/>
              </a:lnSpc>
              <a:spcBef>
                <a:spcPct val="20000"/>
              </a:spcBef>
              <a:buClr>
                <a:srgbClr val="000099"/>
              </a:buClr>
              <a:buSzPct val="90000"/>
              <a:buFont typeface="Wingdings" pitchFamily="2" charset="2"/>
              <a:buChar char="Ø"/>
            </a:pPr>
            <a:r>
              <a:rPr lang="en-US" sz="1600" dirty="0" smtClean="0">
                <a:cs typeface="Times New Roman" pitchFamily="18" charset="0"/>
              </a:rPr>
              <a:t>Improved </a:t>
            </a:r>
            <a:r>
              <a:rPr lang="en-US" sz="1600" dirty="0">
                <a:cs typeface="Times New Roman" pitchFamily="18" charset="0"/>
              </a:rPr>
              <a:t>detection of fraudulent charges by utilizing DAC and </a:t>
            </a:r>
            <a:r>
              <a:rPr lang="en-US" sz="1600" dirty="0" smtClean="0">
                <a:cs typeface="Times New Roman" pitchFamily="18" charset="0"/>
              </a:rPr>
              <a:t>fraud </a:t>
            </a:r>
            <a:r>
              <a:rPr lang="en-US" sz="1600" dirty="0">
                <a:cs typeface="Times New Roman" pitchFamily="18" charset="0"/>
              </a:rPr>
              <a:t>m</a:t>
            </a:r>
            <a:r>
              <a:rPr lang="en-US" sz="1600" dirty="0" smtClean="0">
                <a:cs typeface="Times New Roman" pitchFamily="18" charset="0"/>
              </a:rPr>
              <a:t>odeling solutions</a:t>
            </a:r>
          </a:p>
          <a:p>
            <a:pPr marL="342900" indent="-342900">
              <a:lnSpc>
                <a:spcPct val="90000"/>
              </a:lnSpc>
              <a:spcBef>
                <a:spcPct val="20000"/>
              </a:spcBef>
              <a:buClr>
                <a:srgbClr val="000099"/>
              </a:buClr>
              <a:buSzPct val="90000"/>
              <a:buFont typeface="Wingdings" pitchFamily="2" charset="2"/>
              <a:buChar char="Ø"/>
            </a:pPr>
            <a:r>
              <a:rPr lang="en-US" sz="1600" dirty="0" smtClean="0">
                <a:cs typeface="Times New Roman" pitchFamily="18" charset="0"/>
              </a:rPr>
              <a:t>Fraud </a:t>
            </a:r>
            <a:r>
              <a:rPr lang="en-US" sz="1600" dirty="0">
                <a:cs typeface="Times New Roman" pitchFamily="18" charset="0"/>
              </a:rPr>
              <a:t>models </a:t>
            </a:r>
            <a:r>
              <a:rPr lang="en-US" sz="1600" dirty="0" smtClean="0">
                <a:cs typeface="Times New Roman" pitchFamily="18" charset="0"/>
              </a:rPr>
              <a:t>used </a:t>
            </a:r>
            <a:r>
              <a:rPr lang="en-US" sz="1600" dirty="0">
                <a:cs typeface="Times New Roman" pitchFamily="18" charset="0"/>
              </a:rPr>
              <a:t>to score </a:t>
            </a:r>
            <a:r>
              <a:rPr lang="en-US" sz="1600" dirty="0" err="1" smtClean="0">
                <a:cs typeface="Times New Roman" pitchFamily="18" charset="0"/>
              </a:rPr>
              <a:t>cardmembers</a:t>
            </a:r>
            <a:r>
              <a:rPr lang="en-US" sz="1600" dirty="0" smtClean="0">
                <a:cs typeface="Times New Roman" pitchFamily="18" charset="0"/>
              </a:rPr>
              <a:t> by utilizing current and historical </a:t>
            </a:r>
            <a:r>
              <a:rPr lang="en-US" sz="1600" dirty="0">
                <a:cs typeface="Times New Roman" pitchFamily="18" charset="0"/>
              </a:rPr>
              <a:t>transaction patterns, </a:t>
            </a:r>
            <a:r>
              <a:rPr lang="en-US" sz="1600" dirty="0" smtClean="0">
                <a:cs typeface="Times New Roman" pitchFamily="18" charset="0"/>
              </a:rPr>
              <a:t>plus fraud </a:t>
            </a:r>
            <a:r>
              <a:rPr lang="en-US" sz="1600" dirty="0">
                <a:cs typeface="Times New Roman" pitchFamily="18" charset="0"/>
              </a:rPr>
              <a:t>reported by partners and </a:t>
            </a:r>
            <a:r>
              <a:rPr lang="en-US" sz="1600" dirty="0" smtClean="0">
                <a:cs typeface="Times New Roman" pitchFamily="18" charset="0"/>
              </a:rPr>
              <a:t>other merchant </a:t>
            </a:r>
            <a:r>
              <a:rPr lang="en-US" sz="1600" dirty="0">
                <a:cs typeface="Times New Roman" pitchFamily="18" charset="0"/>
              </a:rPr>
              <a:t>level </a:t>
            </a:r>
            <a:r>
              <a:rPr lang="en-US" sz="1600" dirty="0" smtClean="0">
                <a:cs typeface="Times New Roman" pitchFamily="18" charset="0"/>
              </a:rPr>
              <a:t>data</a:t>
            </a:r>
          </a:p>
          <a:p>
            <a:pPr marL="342900" indent="-342900">
              <a:lnSpc>
                <a:spcPct val="90000"/>
              </a:lnSpc>
              <a:spcBef>
                <a:spcPct val="20000"/>
              </a:spcBef>
              <a:buClr>
                <a:srgbClr val="000099"/>
              </a:buClr>
              <a:buSzPct val="90000"/>
              <a:buFont typeface="Wingdings" pitchFamily="2" charset="2"/>
              <a:buChar char="Ø"/>
            </a:pPr>
            <a:r>
              <a:rPr lang="en-US" sz="1600" dirty="0" smtClean="0">
                <a:cs typeface="Times New Roman" pitchFamily="18" charset="0"/>
              </a:rPr>
              <a:t>Scores used </a:t>
            </a:r>
            <a:r>
              <a:rPr lang="en-US" sz="1600" dirty="0">
                <a:cs typeface="Times New Roman" pitchFamily="18" charset="0"/>
              </a:rPr>
              <a:t>(in conjunction with other risk variables) to create DAC rules that </a:t>
            </a:r>
            <a:r>
              <a:rPr lang="en-US" sz="1600" dirty="0" smtClean="0">
                <a:cs typeface="Times New Roman" pitchFamily="18" charset="0"/>
              </a:rPr>
              <a:t>derive </a:t>
            </a:r>
            <a:r>
              <a:rPr lang="en-US" sz="1600" dirty="0">
                <a:cs typeface="Times New Roman" pitchFamily="18" charset="0"/>
              </a:rPr>
              <a:t>an Amex recommendation that </a:t>
            </a:r>
            <a:r>
              <a:rPr lang="en-US" sz="1600" dirty="0" smtClean="0">
                <a:cs typeface="Times New Roman" pitchFamily="18" charset="0"/>
              </a:rPr>
              <a:t>is </a:t>
            </a:r>
            <a:r>
              <a:rPr lang="en-US" sz="1600" dirty="0">
                <a:cs typeface="Times New Roman" pitchFamily="18" charset="0"/>
              </a:rPr>
              <a:t>forwarded to the </a:t>
            </a:r>
            <a:r>
              <a:rPr lang="en-US" sz="1600" dirty="0" smtClean="0">
                <a:cs typeface="Times New Roman" pitchFamily="18" charset="0"/>
              </a:rPr>
              <a:t>Issuer </a:t>
            </a:r>
            <a:r>
              <a:rPr lang="en-US" sz="1600" dirty="0">
                <a:cs typeface="Times New Roman" pitchFamily="18" charset="0"/>
              </a:rPr>
              <a:t>to mitigate </a:t>
            </a:r>
            <a:r>
              <a:rPr lang="en-US" sz="1600" dirty="0" smtClean="0">
                <a:cs typeface="Times New Roman" pitchFamily="18" charset="0"/>
              </a:rPr>
              <a:t>fraud </a:t>
            </a:r>
            <a:endParaRPr lang="en-US" sz="1600" dirty="0"/>
          </a:p>
          <a:p>
            <a:pPr marL="342900" indent="-342900">
              <a:lnSpc>
                <a:spcPct val="90000"/>
              </a:lnSpc>
              <a:spcBef>
                <a:spcPct val="20000"/>
              </a:spcBef>
              <a:buClr>
                <a:srgbClr val="000099"/>
              </a:buClr>
              <a:buSzPct val="90000"/>
              <a:buFont typeface="Wingdings 2" pitchFamily="18" charset="2"/>
              <a:buChar char=""/>
            </a:pPr>
            <a:endParaRPr lang="en-GB" sz="1400" dirty="0">
              <a:cs typeface="Times New Roman" pitchFamily="18" charset="0"/>
            </a:endParaRPr>
          </a:p>
          <a:p>
            <a:pPr marL="342900" indent="-342900">
              <a:lnSpc>
                <a:spcPct val="90000"/>
              </a:lnSpc>
              <a:spcBef>
                <a:spcPct val="20000"/>
              </a:spcBef>
              <a:buClr>
                <a:srgbClr val="000099"/>
              </a:buClr>
              <a:buSzPct val="90000"/>
              <a:buFont typeface="Wingdings 2" pitchFamily="18" charset="2"/>
              <a:buChar char=""/>
            </a:pPr>
            <a:endParaRPr lang="en-GB" sz="1400" dirty="0">
              <a:cs typeface="Times New Roman" pitchFamily="18" charset="0"/>
            </a:endParaRPr>
          </a:p>
          <a:p>
            <a:pPr marL="342900" indent="-342900">
              <a:lnSpc>
                <a:spcPct val="90000"/>
              </a:lnSpc>
              <a:spcBef>
                <a:spcPct val="20000"/>
              </a:spcBef>
              <a:buClr>
                <a:srgbClr val="000099"/>
              </a:buClr>
              <a:buSzPct val="90000"/>
              <a:buFont typeface="Wingdings" pitchFamily="2" charset="2"/>
              <a:buChar char="Ø"/>
            </a:pPr>
            <a:r>
              <a:rPr lang="en-GB" sz="1600" dirty="0">
                <a:cs typeface="Times New Roman" pitchFamily="18" charset="0"/>
              </a:rPr>
              <a:t>DAC Provides the ability to:</a:t>
            </a:r>
            <a:endParaRPr lang="en-US" sz="1600" dirty="0"/>
          </a:p>
          <a:p>
            <a:pPr marL="742950" lvl="1" indent="-285750">
              <a:lnSpc>
                <a:spcPct val="90000"/>
              </a:lnSpc>
              <a:spcBef>
                <a:spcPct val="20000"/>
              </a:spcBef>
              <a:buClr>
                <a:srgbClr val="000099"/>
              </a:buClr>
              <a:buSzPct val="90000"/>
              <a:buFont typeface="Wingdings" pitchFamily="2" charset="2"/>
              <a:buChar char="Ø"/>
            </a:pPr>
            <a:r>
              <a:rPr lang="en-US" sz="1600" dirty="0">
                <a:cs typeface="Times New Roman" pitchFamily="18" charset="0"/>
              </a:rPr>
              <a:t>Build custom rules based on modeling variables</a:t>
            </a:r>
            <a:endParaRPr lang="en-US" sz="1600" dirty="0"/>
          </a:p>
          <a:p>
            <a:pPr marL="742950" lvl="1" indent="-285750">
              <a:lnSpc>
                <a:spcPct val="90000"/>
              </a:lnSpc>
              <a:spcBef>
                <a:spcPct val="20000"/>
              </a:spcBef>
              <a:buClr>
                <a:srgbClr val="000099"/>
              </a:buClr>
              <a:buSzPct val="90000"/>
              <a:buFont typeface="Wingdings" pitchFamily="2" charset="2"/>
              <a:buChar char="Ø"/>
            </a:pPr>
            <a:r>
              <a:rPr lang="en-US" sz="1600" dirty="0">
                <a:cs typeface="Times New Roman" pitchFamily="18" charset="0"/>
              </a:rPr>
              <a:t>Provide a Fraud recommendation to the issuer</a:t>
            </a:r>
            <a:endParaRPr lang="en-US" sz="1600" dirty="0"/>
          </a:p>
          <a:p>
            <a:pPr marL="742950" lvl="1" indent="-285750">
              <a:lnSpc>
                <a:spcPct val="90000"/>
              </a:lnSpc>
              <a:spcBef>
                <a:spcPct val="20000"/>
              </a:spcBef>
              <a:buClr>
                <a:srgbClr val="000099"/>
              </a:buClr>
              <a:buSzPct val="90000"/>
              <a:buFont typeface="Wingdings" pitchFamily="2" charset="2"/>
              <a:buChar char="Ø"/>
            </a:pPr>
            <a:r>
              <a:rPr lang="en-US" sz="1600" dirty="0">
                <a:cs typeface="Times New Roman" pitchFamily="18" charset="0"/>
              </a:rPr>
              <a:t>Provide Fraud capabilities in stand-in</a:t>
            </a:r>
            <a:endParaRPr lang="en-US" sz="1600" dirty="0"/>
          </a:p>
          <a:p>
            <a:pPr marL="742950" lvl="1" indent="-285750">
              <a:lnSpc>
                <a:spcPct val="90000"/>
              </a:lnSpc>
              <a:spcBef>
                <a:spcPct val="20000"/>
              </a:spcBef>
              <a:buClr>
                <a:srgbClr val="000099"/>
              </a:buClr>
              <a:buSzPct val="90000"/>
              <a:buFont typeface="Wingdings" pitchFamily="2" charset="2"/>
              <a:buChar char="Ø"/>
            </a:pPr>
            <a:r>
              <a:rPr lang="en-US" sz="1600" dirty="0">
                <a:cs typeface="Times New Roman" pitchFamily="18" charset="0"/>
              </a:rPr>
              <a:t>Provide the ability to decision on behalf of the issuer</a:t>
            </a:r>
          </a:p>
          <a:p>
            <a:pPr marL="342900" indent="-342900">
              <a:lnSpc>
                <a:spcPct val="90000"/>
              </a:lnSpc>
              <a:spcBef>
                <a:spcPct val="20000"/>
              </a:spcBef>
              <a:buClr>
                <a:srgbClr val="000099"/>
              </a:buClr>
              <a:buSzPct val="90000"/>
            </a:pPr>
            <a:r>
              <a:rPr lang="en-US" sz="1400" dirty="0">
                <a:cs typeface="Times New Roman" pitchFamily="18" charset="0"/>
              </a:rPr>
              <a:t/>
            </a:r>
            <a:br>
              <a:rPr lang="en-US" sz="1400" dirty="0">
                <a:cs typeface="Times New Roman" pitchFamily="18" charset="0"/>
              </a:rPr>
            </a:br>
            <a:endParaRPr lang="en-US" sz="1400" dirty="0"/>
          </a:p>
          <a:p>
            <a:pPr marL="342900" indent="-342900">
              <a:lnSpc>
                <a:spcPct val="90000"/>
              </a:lnSpc>
              <a:spcBef>
                <a:spcPct val="20000"/>
              </a:spcBef>
              <a:buClr>
                <a:srgbClr val="000099"/>
              </a:buClr>
              <a:buSzPct val="90000"/>
              <a:buFont typeface="Wingdings 2" pitchFamily="18" charset="2"/>
              <a:buChar char=""/>
            </a:pPr>
            <a:endParaRPr lang="en-US" sz="1400" dirty="0"/>
          </a:p>
        </p:txBody>
      </p:sp>
      <p:sp>
        <p:nvSpPr>
          <p:cNvPr id="10246" name="Rectangle 7"/>
          <p:cNvSpPr>
            <a:spLocks noChangeArrowheads="1"/>
          </p:cNvSpPr>
          <p:nvPr/>
        </p:nvSpPr>
        <p:spPr bwMode="auto">
          <a:xfrm>
            <a:off x="-4541838" y="4703763"/>
            <a:ext cx="184150" cy="717550"/>
          </a:xfrm>
          <a:prstGeom prst="rect">
            <a:avLst/>
          </a:prstGeom>
          <a:noFill/>
          <a:ln w="9525">
            <a:noFill/>
            <a:miter lim="800000"/>
            <a:headEnd/>
            <a:tailEnd/>
          </a:ln>
        </p:spPr>
        <p:txBody>
          <a:bodyPr wrap="none" anchor="ctr">
            <a:spAutoFit/>
          </a:bodyPr>
          <a:lstStyle/>
          <a:p>
            <a:r>
              <a:rPr lang="en-US" sz="1200">
                <a:cs typeface="Times New Roman" pitchFamily="18" charset="0"/>
              </a:rPr>
              <a:t/>
            </a:r>
            <a:br>
              <a:rPr lang="en-US" sz="1200">
                <a:cs typeface="Times New Roman" pitchFamily="18" charset="0"/>
              </a:rPr>
            </a:br>
            <a:endParaRPr lang="en-US" sz="1100"/>
          </a:p>
          <a:p>
            <a:pPr eaLnBrk="0" hangingPunct="0"/>
            <a:endParaRPr lang="en-US"/>
          </a:p>
        </p:txBody>
      </p:sp>
      <p:sp>
        <p:nvSpPr>
          <p:cNvPr id="10247" name="Rectangle 8"/>
          <p:cNvSpPr>
            <a:spLocks noGrp="1" noChangeArrowheads="1"/>
          </p:cNvSpPr>
          <p:nvPr>
            <p:ph type="title" sz="quarter"/>
          </p:nvPr>
        </p:nvSpPr>
        <p:spPr bwMode="auto">
          <a:xfrm>
            <a:off x="0" y="0"/>
            <a:ext cx="4446588" cy="579438"/>
          </a:xfrm>
          <a:noFill/>
          <a:ln algn="ctr">
            <a:miter lim="800000"/>
            <a:headEnd/>
            <a:tailEnd/>
          </a:ln>
        </p:spPr>
        <p:txBody>
          <a:bodyPr vert="horz" wrap="square" lIns="91440" tIns="45720" rIns="91440" bIns="45720" numCol="1" anchor="t" anchorCtr="0" compatLnSpc="1">
            <a:prstTxWarp prst="textNoShape">
              <a:avLst/>
            </a:prstTxWarp>
            <a:spAutoFit/>
          </a:bodyPr>
          <a:lstStyle/>
          <a:p>
            <a:pPr algn="l" eaLnBrk="1" hangingPunct="1"/>
            <a:r>
              <a:rPr lang="en-US" sz="3200" dirty="0" smtClean="0"/>
              <a:t>GNS / DFM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8196" name="Slide Number Placeholder 5"/>
          <p:cNvSpPr>
            <a:spLocks noGrp="1"/>
          </p:cNvSpPr>
          <p:nvPr>
            <p:ph type="sldNum" sz="quarter" idx="12"/>
          </p:nvPr>
        </p:nvSpPr>
        <p:spPr>
          <a:noFill/>
        </p:spPr>
        <p:txBody>
          <a:bodyPr/>
          <a:lstStyle/>
          <a:p>
            <a:fld id="{F92F5D0A-7A3A-4064-951E-C2A6F6432F26}" type="slidenum">
              <a:rPr lang="en-US">
                <a:latin typeface="Arial" charset="0"/>
                <a:cs typeface="Arial" charset="0"/>
              </a:rPr>
              <a:pPr/>
              <a:t>6</a:t>
            </a:fld>
            <a:endParaRPr lang="en-US">
              <a:latin typeface="Arial" charset="0"/>
              <a:cs typeface="Arial" charset="0"/>
            </a:endParaRPr>
          </a:p>
        </p:txBody>
      </p:sp>
      <p:sp>
        <p:nvSpPr>
          <p:cNvPr id="8197" name="Rectangle 6"/>
          <p:cNvSpPr>
            <a:spLocks noChangeArrowheads="1"/>
          </p:cNvSpPr>
          <p:nvPr/>
        </p:nvSpPr>
        <p:spPr bwMode="auto">
          <a:xfrm>
            <a:off x="152400" y="914400"/>
            <a:ext cx="8686800" cy="5281446"/>
          </a:xfrm>
          <a:prstGeom prst="rect">
            <a:avLst/>
          </a:prstGeom>
          <a:noFill/>
          <a:ln w="9525">
            <a:noFill/>
            <a:miter lim="800000"/>
            <a:headEnd/>
            <a:tailEnd/>
          </a:ln>
        </p:spPr>
        <p:txBody>
          <a:bodyPr tIns="0" bIns="0">
            <a:spAutoFit/>
          </a:bodyPr>
          <a:lstStyle/>
          <a:p>
            <a:pPr marL="346075" indent="-346075">
              <a:lnSpc>
                <a:spcPct val="120000"/>
              </a:lnSpc>
              <a:buClr>
                <a:srgbClr val="000099"/>
              </a:buClr>
              <a:buSzPct val="90000"/>
              <a:buFont typeface="Wingdings 2" pitchFamily="18" charset="2"/>
              <a:buNone/>
            </a:pPr>
            <a:r>
              <a:rPr lang="en-US" sz="1600" dirty="0">
                <a:cs typeface="Times New Roman" pitchFamily="18" charset="0"/>
              </a:rPr>
              <a:t>Stand-In Triggers:</a:t>
            </a:r>
          </a:p>
          <a:p>
            <a:pPr marL="346075" indent="-346075">
              <a:lnSpc>
                <a:spcPct val="120000"/>
              </a:lnSpc>
              <a:buClr>
                <a:srgbClr val="000099"/>
              </a:buClr>
              <a:buSzPct val="90000"/>
              <a:buFont typeface="Wingdings" pitchFamily="2" charset="2"/>
              <a:buChar char="Ø"/>
            </a:pPr>
            <a:r>
              <a:rPr lang="en-US" sz="1400" dirty="0">
                <a:cs typeface="Times New Roman" pitchFamily="18" charset="0"/>
              </a:rPr>
              <a:t>Partner Maintenance (Scheduled </a:t>
            </a:r>
            <a:r>
              <a:rPr lang="en-US" sz="1400" dirty="0" smtClean="0">
                <a:cs typeface="Times New Roman" pitchFamily="18" charset="0"/>
              </a:rPr>
              <a:t>Stand-In)</a:t>
            </a:r>
          </a:p>
          <a:p>
            <a:pPr marL="346075" indent="-346075">
              <a:lnSpc>
                <a:spcPct val="120000"/>
              </a:lnSpc>
              <a:buClr>
                <a:srgbClr val="000099"/>
              </a:buClr>
              <a:buSzPct val="90000"/>
              <a:buFont typeface="Wingdings" pitchFamily="2" charset="2"/>
              <a:buChar char="Ø"/>
            </a:pPr>
            <a:r>
              <a:rPr lang="en-US" sz="1400" dirty="0" smtClean="0">
                <a:cs typeface="Times New Roman" pitchFamily="18" charset="0"/>
              </a:rPr>
              <a:t>Issuer </a:t>
            </a:r>
            <a:r>
              <a:rPr lang="en-US" sz="1400" dirty="0">
                <a:cs typeface="Times New Roman" pitchFamily="18" charset="0"/>
              </a:rPr>
              <a:t>Time-Outs / Slow Response Time (Unscheduled </a:t>
            </a:r>
            <a:r>
              <a:rPr lang="en-US" sz="1400" dirty="0" smtClean="0">
                <a:cs typeface="Times New Roman" pitchFamily="18" charset="0"/>
              </a:rPr>
              <a:t>Stand-In)</a:t>
            </a:r>
          </a:p>
          <a:p>
            <a:pPr marL="346075" indent="-346075">
              <a:lnSpc>
                <a:spcPct val="120000"/>
              </a:lnSpc>
              <a:buClr>
                <a:srgbClr val="000099"/>
              </a:buClr>
              <a:buSzPct val="90000"/>
              <a:buFont typeface="Wingdings" pitchFamily="2" charset="2"/>
              <a:buChar char="Ø"/>
            </a:pPr>
            <a:r>
              <a:rPr lang="en-US" sz="1400" dirty="0" smtClean="0">
                <a:cs typeface="Times New Roman" pitchFamily="18" charset="0"/>
              </a:rPr>
              <a:t>Remote </a:t>
            </a:r>
            <a:r>
              <a:rPr lang="en-US" sz="1400" dirty="0">
                <a:cs typeface="Times New Roman" pitchFamily="18" charset="0"/>
              </a:rPr>
              <a:t>Stand-In (DCP or GAN) due to scheduled or unscheduled CAS downtime</a:t>
            </a:r>
          </a:p>
          <a:p>
            <a:pPr marL="346075" indent="-346075">
              <a:lnSpc>
                <a:spcPct val="120000"/>
              </a:lnSpc>
              <a:buClr>
                <a:srgbClr val="000099"/>
              </a:buClr>
              <a:buSzPct val="90000"/>
              <a:buFont typeface="Wingdings 2" pitchFamily="18" charset="2"/>
              <a:buChar char=""/>
            </a:pPr>
            <a:endParaRPr lang="en-US" sz="1400" dirty="0">
              <a:cs typeface="Times New Roman" pitchFamily="18" charset="0"/>
            </a:endParaRPr>
          </a:p>
          <a:p>
            <a:pPr marL="346075" indent="-346075">
              <a:lnSpc>
                <a:spcPct val="120000"/>
              </a:lnSpc>
              <a:buClr>
                <a:srgbClr val="000099"/>
              </a:buClr>
              <a:buSzPct val="90000"/>
              <a:buFont typeface="Wingdings 2" pitchFamily="18" charset="2"/>
              <a:buNone/>
            </a:pPr>
            <a:r>
              <a:rPr lang="en-US" sz="1600" dirty="0">
                <a:cs typeface="Times New Roman" pitchFamily="18" charset="0"/>
              </a:rPr>
              <a:t>Stand-In Processing Parameters:</a:t>
            </a:r>
            <a:endParaRPr lang="en-US" sz="1200" dirty="0">
              <a:cs typeface="Times New Roman" pitchFamily="18" charset="0"/>
            </a:endParaRPr>
          </a:p>
          <a:p>
            <a:pPr marL="346075" indent="-346075">
              <a:lnSpc>
                <a:spcPct val="120000"/>
              </a:lnSpc>
              <a:buClr>
                <a:srgbClr val="000099"/>
              </a:buClr>
              <a:buSzPct val="90000"/>
              <a:buFont typeface="Wingdings" pitchFamily="2" charset="2"/>
              <a:buChar char="Ø"/>
            </a:pPr>
            <a:r>
              <a:rPr lang="en-US" sz="1400" dirty="0">
                <a:cs typeface="Times New Roman" pitchFamily="18" charset="0"/>
              </a:rPr>
              <a:t>Partner defined limits (single or velocity </a:t>
            </a:r>
            <a:r>
              <a:rPr lang="en-US" sz="1400" dirty="0" smtClean="0">
                <a:cs typeface="Times New Roman" pitchFamily="18" charset="0"/>
              </a:rPr>
              <a:t>charges)</a:t>
            </a:r>
          </a:p>
          <a:p>
            <a:pPr marL="346075" indent="-346075">
              <a:lnSpc>
                <a:spcPct val="120000"/>
              </a:lnSpc>
              <a:buClr>
                <a:srgbClr val="000099"/>
              </a:buClr>
              <a:buSzPct val="90000"/>
              <a:buFont typeface="Wingdings" pitchFamily="2" charset="2"/>
              <a:buChar char="Ø"/>
            </a:pPr>
            <a:r>
              <a:rPr lang="en-US" sz="1400" dirty="0" smtClean="0">
                <a:cs typeface="Times New Roman" pitchFamily="18" charset="0"/>
              </a:rPr>
              <a:t>Special </a:t>
            </a:r>
            <a:r>
              <a:rPr lang="en-US" sz="1400" dirty="0">
                <a:cs typeface="Times New Roman" pitchFamily="18" charset="0"/>
              </a:rPr>
              <a:t>VIP limits </a:t>
            </a:r>
            <a:endParaRPr lang="en-US" sz="1400" dirty="0" smtClean="0">
              <a:cs typeface="Times New Roman" pitchFamily="18" charset="0"/>
            </a:endParaRPr>
          </a:p>
          <a:p>
            <a:pPr marL="346075" indent="-346075">
              <a:lnSpc>
                <a:spcPct val="120000"/>
              </a:lnSpc>
              <a:buClr>
                <a:srgbClr val="000099"/>
              </a:buClr>
              <a:buSzPct val="90000"/>
              <a:buFont typeface="Wingdings" pitchFamily="2" charset="2"/>
              <a:buChar char="Ø"/>
            </a:pPr>
            <a:r>
              <a:rPr lang="en-US" sz="1400" dirty="0" smtClean="0">
                <a:cs typeface="Times New Roman" pitchFamily="18" charset="0"/>
              </a:rPr>
              <a:t>CSC checking</a:t>
            </a:r>
          </a:p>
          <a:p>
            <a:pPr marL="346075" indent="-346075">
              <a:lnSpc>
                <a:spcPct val="120000"/>
              </a:lnSpc>
              <a:buClr>
                <a:srgbClr val="000099"/>
              </a:buClr>
              <a:buSzPct val="90000"/>
              <a:buFont typeface="Wingdings" pitchFamily="2" charset="2"/>
              <a:buChar char="Ø"/>
            </a:pPr>
            <a:r>
              <a:rPr lang="en-US" sz="1400" dirty="0" smtClean="0">
                <a:cs typeface="Times New Roman" pitchFamily="18" charset="0"/>
              </a:rPr>
              <a:t>Negative Look-Up</a:t>
            </a:r>
          </a:p>
          <a:p>
            <a:pPr marL="346075" indent="-346075">
              <a:lnSpc>
                <a:spcPct val="120000"/>
              </a:lnSpc>
              <a:buClr>
                <a:srgbClr val="000099"/>
              </a:buClr>
              <a:buSzPct val="90000"/>
              <a:buFont typeface="Wingdings" pitchFamily="2" charset="2"/>
              <a:buChar char="Ø"/>
            </a:pPr>
            <a:r>
              <a:rPr lang="en-US" sz="1400" dirty="0" smtClean="0">
                <a:cs typeface="Times New Roman" pitchFamily="18" charset="0"/>
              </a:rPr>
              <a:t>Dynamic </a:t>
            </a:r>
            <a:r>
              <a:rPr lang="en-US" sz="1400" dirty="0">
                <a:cs typeface="Times New Roman" pitchFamily="18" charset="0"/>
              </a:rPr>
              <a:t>Fraud Modeling checking (DFM)</a:t>
            </a:r>
          </a:p>
          <a:p>
            <a:pPr marL="346075" indent="-346075">
              <a:lnSpc>
                <a:spcPct val="120000"/>
              </a:lnSpc>
              <a:buClr>
                <a:srgbClr val="000099"/>
              </a:buClr>
              <a:buSzPct val="90000"/>
              <a:buFont typeface="Wingdings 2" pitchFamily="18" charset="2"/>
              <a:buChar char=""/>
            </a:pPr>
            <a:endParaRPr lang="en-US" sz="1400" dirty="0">
              <a:cs typeface="Times New Roman" pitchFamily="18" charset="0"/>
            </a:endParaRPr>
          </a:p>
          <a:p>
            <a:pPr marL="346075" indent="-346075">
              <a:lnSpc>
                <a:spcPct val="120000"/>
              </a:lnSpc>
              <a:buClr>
                <a:srgbClr val="000099"/>
              </a:buClr>
              <a:buSzPct val="90000"/>
              <a:buFont typeface="Wingdings 2" pitchFamily="18" charset="2"/>
              <a:buNone/>
            </a:pPr>
            <a:r>
              <a:rPr lang="en-US" sz="1600" dirty="0">
                <a:cs typeface="Times New Roman" pitchFamily="18" charset="0"/>
              </a:rPr>
              <a:t>Post Decision Activities:</a:t>
            </a:r>
          </a:p>
          <a:p>
            <a:pPr marL="346075" indent="-346075">
              <a:lnSpc>
                <a:spcPct val="120000"/>
              </a:lnSpc>
              <a:buClr>
                <a:srgbClr val="000099"/>
              </a:buClr>
              <a:buSzPct val="90000"/>
              <a:buFont typeface="Wingdings" pitchFamily="2" charset="2"/>
              <a:buChar char="Ø"/>
            </a:pPr>
            <a:r>
              <a:rPr lang="en-US" sz="1400" dirty="0">
                <a:cs typeface="Times New Roman" pitchFamily="18" charset="0"/>
              </a:rPr>
              <a:t>Transmit decision to merchant </a:t>
            </a:r>
            <a:endParaRPr lang="en-US" sz="1400" dirty="0" smtClean="0">
              <a:cs typeface="Times New Roman" pitchFamily="18" charset="0"/>
            </a:endParaRPr>
          </a:p>
          <a:p>
            <a:pPr marL="346075" indent="-346075">
              <a:lnSpc>
                <a:spcPct val="120000"/>
              </a:lnSpc>
              <a:buClr>
                <a:srgbClr val="000099"/>
              </a:buClr>
              <a:buSzPct val="90000"/>
              <a:buFont typeface="Wingdings" pitchFamily="2" charset="2"/>
              <a:buChar char="Ø"/>
            </a:pPr>
            <a:r>
              <a:rPr lang="en-US" sz="1400" dirty="0" smtClean="0">
                <a:cs typeface="Times New Roman" pitchFamily="18" charset="0"/>
              </a:rPr>
              <a:t>Post-authorization </a:t>
            </a:r>
            <a:r>
              <a:rPr lang="en-US" sz="1400" dirty="0">
                <a:cs typeface="Times New Roman" pitchFamily="18" charset="0"/>
              </a:rPr>
              <a:t>advices to GNS </a:t>
            </a:r>
            <a:r>
              <a:rPr lang="en-US" sz="1400" dirty="0" smtClean="0">
                <a:cs typeface="Times New Roman" pitchFamily="18" charset="0"/>
              </a:rPr>
              <a:t>issuer</a:t>
            </a:r>
          </a:p>
          <a:p>
            <a:pPr marL="346075" indent="-346075">
              <a:lnSpc>
                <a:spcPct val="120000"/>
              </a:lnSpc>
              <a:buClr>
                <a:srgbClr val="000099"/>
              </a:buClr>
              <a:buSzPct val="90000"/>
              <a:buFont typeface="Wingdings" pitchFamily="2" charset="2"/>
              <a:buChar char="Ø"/>
            </a:pPr>
            <a:r>
              <a:rPr lang="en-US" sz="1400" dirty="0" smtClean="0">
                <a:cs typeface="Times New Roman" pitchFamily="18" charset="0"/>
              </a:rPr>
              <a:t>Log </a:t>
            </a:r>
            <a:r>
              <a:rPr lang="en-US" sz="1400" dirty="0">
                <a:cs typeface="Times New Roman" pitchFamily="18" charset="0"/>
              </a:rPr>
              <a:t>transaction decision</a:t>
            </a:r>
          </a:p>
          <a:p>
            <a:pPr marL="346075" indent="-346075">
              <a:lnSpc>
                <a:spcPct val="120000"/>
              </a:lnSpc>
              <a:buClr>
                <a:srgbClr val="000099"/>
              </a:buClr>
              <a:buSzPct val="90000"/>
              <a:buFont typeface="Wingdings 2" pitchFamily="18" charset="2"/>
              <a:buChar char=""/>
            </a:pPr>
            <a:endParaRPr lang="en-US" sz="1200" dirty="0">
              <a:cs typeface="Times New Roman" pitchFamily="18" charset="0"/>
            </a:endParaRPr>
          </a:p>
          <a:p>
            <a:pPr marL="346075" indent="-346075">
              <a:lnSpc>
                <a:spcPct val="120000"/>
              </a:lnSpc>
              <a:buClr>
                <a:srgbClr val="000099"/>
              </a:buClr>
              <a:buSzPct val="90000"/>
              <a:buFont typeface="Wingdings 2" pitchFamily="18" charset="2"/>
              <a:buNone/>
            </a:pPr>
            <a:r>
              <a:rPr lang="en-US" sz="1600" dirty="0">
                <a:cs typeface="Times New Roman" pitchFamily="18" charset="0"/>
              </a:rPr>
              <a:t>Reporting:</a:t>
            </a:r>
          </a:p>
          <a:p>
            <a:pPr marL="346075" indent="-346075">
              <a:lnSpc>
                <a:spcPct val="120000"/>
              </a:lnSpc>
              <a:buClr>
                <a:srgbClr val="000099"/>
              </a:buClr>
              <a:buSzPct val="90000"/>
              <a:buFont typeface="Wingdings" pitchFamily="2" charset="2"/>
              <a:buChar char="Ø"/>
            </a:pPr>
            <a:r>
              <a:rPr lang="en-US" sz="1400" dirty="0">
                <a:cs typeface="Times New Roman" pitchFamily="18" charset="0"/>
              </a:rPr>
              <a:t>Log data transmitted to GNS data </a:t>
            </a:r>
            <a:r>
              <a:rPr lang="en-US" sz="1400" dirty="0" smtClean="0">
                <a:cs typeface="Times New Roman" pitchFamily="18" charset="0"/>
              </a:rPr>
              <a:t>warehouse</a:t>
            </a:r>
          </a:p>
          <a:p>
            <a:pPr marL="346075" indent="-346075">
              <a:lnSpc>
                <a:spcPct val="120000"/>
              </a:lnSpc>
              <a:buClr>
                <a:srgbClr val="000099"/>
              </a:buClr>
              <a:buSzPct val="90000"/>
              <a:buFont typeface="Wingdings" pitchFamily="2" charset="2"/>
              <a:buChar char="Ø"/>
            </a:pPr>
            <a:r>
              <a:rPr lang="en-US" sz="1400" dirty="0" smtClean="0">
                <a:cs typeface="Times New Roman" pitchFamily="18" charset="0"/>
              </a:rPr>
              <a:t>Monthly </a:t>
            </a:r>
            <a:r>
              <a:rPr lang="en-US" sz="1400" dirty="0">
                <a:cs typeface="Times New Roman" pitchFamily="18" charset="0"/>
              </a:rPr>
              <a:t>/ Daily reports sent to GNS Issuers</a:t>
            </a:r>
          </a:p>
        </p:txBody>
      </p:sp>
      <p:sp>
        <p:nvSpPr>
          <p:cNvPr id="8198" name="Rectangle 7"/>
          <p:cNvSpPr>
            <a:spLocks noChangeArrowheads="1"/>
          </p:cNvSpPr>
          <p:nvPr/>
        </p:nvSpPr>
        <p:spPr bwMode="auto">
          <a:xfrm>
            <a:off x="0" y="6488113"/>
            <a:ext cx="9144000" cy="0"/>
          </a:xfrm>
          <a:prstGeom prst="rect">
            <a:avLst/>
          </a:prstGeom>
          <a:noFill/>
          <a:ln w="9525">
            <a:noFill/>
            <a:miter lim="800000"/>
            <a:headEnd/>
            <a:tailEnd/>
          </a:ln>
        </p:spPr>
        <p:txBody>
          <a:bodyPr wrap="none" anchor="ctr">
            <a:spAutoFit/>
          </a:bodyPr>
          <a:lstStyle/>
          <a:p>
            <a:endParaRPr lang="en-US"/>
          </a:p>
        </p:txBody>
      </p:sp>
      <p:sp>
        <p:nvSpPr>
          <p:cNvPr id="8199" name="Rectangle 8"/>
          <p:cNvSpPr>
            <a:spLocks noChangeArrowheads="1"/>
          </p:cNvSpPr>
          <p:nvPr/>
        </p:nvSpPr>
        <p:spPr bwMode="auto">
          <a:xfrm>
            <a:off x="0" y="0"/>
            <a:ext cx="2711450" cy="579438"/>
          </a:xfrm>
          <a:prstGeom prst="rect">
            <a:avLst/>
          </a:prstGeom>
          <a:noFill/>
          <a:ln w="9525" algn="ctr">
            <a:noFill/>
            <a:miter lim="800000"/>
            <a:headEnd/>
            <a:tailEnd/>
          </a:ln>
        </p:spPr>
        <p:txBody>
          <a:bodyPr wrap="none">
            <a:spAutoFit/>
          </a:bodyPr>
          <a:lstStyle/>
          <a:p>
            <a:r>
              <a:rPr lang="en-US" sz="3200"/>
              <a:t>GNS Stand-In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9220" name="Slide Number Placeholder 5"/>
          <p:cNvSpPr>
            <a:spLocks noGrp="1"/>
          </p:cNvSpPr>
          <p:nvPr>
            <p:ph type="sldNum" sz="quarter" idx="12"/>
          </p:nvPr>
        </p:nvSpPr>
        <p:spPr>
          <a:noFill/>
        </p:spPr>
        <p:txBody>
          <a:bodyPr/>
          <a:lstStyle/>
          <a:p>
            <a:fld id="{D7F9C5DA-E3A6-4D9F-8F6D-2D61E25B1B4F}" type="slidenum">
              <a:rPr lang="en-US">
                <a:latin typeface="Arial" charset="0"/>
                <a:cs typeface="Arial" charset="0"/>
              </a:rPr>
              <a:pPr/>
              <a:t>7</a:t>
            </a:fld>
            <a:endParaRPr lang="en-US">
              <a:latin typeface="Arial" charset="0"/>
              <a:cs typeface="Arial" charset="0"/>
            </a:endParaRPr>
          </a:p>
        </p:txBody>
      </p:sp>
      <p:sp>
        <p:nvSpPr>
          <p:cNvPr id="9221" name="Rectangle 2"/>
          <p:cNvSpPr>
            <a:spLocks noGrp="1" noChangeArrowheads="1"/>
          </p:cNvSpPr>
          <p:nvPr>
            <p:ph type="title"/>
          </p:nvPr>
        </p:nvSpPr>
        <p:spPr bwMode="auto">
          <a:xfrm>
            <a:off x="0" y="0"/>
            <a:ext cx="5833648" cy="584775"/>
          </a:xfrm>
          <a:noFill/>
          <a:ln algn="ctr">
            <a:miter lim="800000"/>
            <a:headEnd/>
            <a:tailEnd/>
          </a:ln>
        </p:spPr>
        <p:txBody>
          <a:bodyPr vert="horz" wrap="none" lIns="91440" tIns="45720" rIns="91440" bIns="45720" numCol="1" anchor="t" anchorCtr="0" compatLnSpc="1">
            <a:prstTxWarp prst="textNoShape">
              <a:avLst/>
            </a:prstTxWarp>
            <a:spAutoFit/>
          </a:bodyPr>
          <a:lstStyle/>
          <a:p>
            <a:pPr algn="l" eaLnBrk="1" hangingPunct="1"/>
            <a:r>
              <a:rPr lang="en-US" sz="3200" dirty="0" smtClean="0">
                <a:solidFill>
                  <a:schemeClr val="tx1"/>
                </a:solidFill>
              </a:rPr>
              <a:t>Authorization Network Routing</a:t>
            </a:r>
          </a:p>
        </p:txBody>
      </p:sp>
      <p:pic>
        <p:nvPicPr>
          <p:cNvPr id="9222" name="Picture 3"/>
          <p:cNvPicPr>
            <a:picLocks noGrp="1" noChangeAspect="1" noChangeArrowheads="1"/>
          </p:cNvPicPr>
          <p:nvPr>
            <p:ph type="body" idx="1"/>
          </p:nvPr>
        </p:nvPicPr>
        <p:blipFill>
          <a:blip r:embed="rId2" cstate="print"/>
          <a:srcRect/>
          <a:stretch>
            <a:fillRect/>
          </a:stretch>
        </p:blipFill>
        <p:spPr bwMode="auto">
          <a:xfrm>
            <a:off x="609600" y="990600"/>
            <a:ext cx="7924800" cy="5059363"/>
          </a:xfrm>
          <a:noFill/>
          <a:ln>
            <a:miter lim="800000"/>
            <a:headEnd/>
            <a:tailEnd/>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2053" name="Slide Number Placeholder 4"/>
          <p:cNvSpPr>
            <a:spLocks noGrp="1"/>
          </p:cNvSpPr>
          <p:nvPr>
            <p:ph type="sldNum" sz="quarter" idx="12"/>
          </p:nvPr>
        </p:nvSpPr>
        <p:spPr>
          <a:noFill/>
        </p:spPr>
        <p:txBody>
          <a:bodyPr/>
          <a:lstStyle/>
          <a:p>
            <a:fld id="{1380A1B3-0705-4FD8-A772-EE909F8A05EC}" type="slidenum">
              <a:rPr lang="en-US">
                <a:latin typeface="Arial" charset="0"/>
                <a:cs typeface="Arial" charset="0"/>
              </a:rPr>
              <a:pPr/>
              <a:t>8</a:t>
            </a:fld>
            <a:endParaRPr lang="en-US">
              <a:latin typeface="Arial" charset="0"/>
              <a:cs typeface="Arial" charset="0"/>
            </a:endParaRPr>
          </a:p>
        </p:txBody>
      </p:sp>
      <p:graphicFrame>
        <p:nvGraphicFramePr>
          <p:cNvPr id="2050" name="Object 4"/>
          <p:cNvGraphicFramePr>
            <a:graphicFrameLocks noGrp="1" noChangeAspect="1"/>
          </p:cNvGraphicFramePr>
          <p:nvPr>
            <p:ph/>
          </p:nvPr>
        </p:nvGraphicFramePr>
        <p:xfrm>
          <a:off x="995363" y="1143000"/>
          <a:ext cx="7153275" cy="4983163"/>
        </p:xfrm>
        <a:graphic>
          <a:graphicData uri="http://schemas.openxmlformats.org/presentationml/2006/ole">
            <p:oleObj spid="_x0000_s2050" name="Visio" r:id="rId4" imgW="9202217" imgH="7527341" progId="">
              <p:embed/>
            </p:oleObj>
          </a:graphicData>
        </a:graphic>
      </p:graphicFrame>
      <p:sp>
        <p:nvSpPr>
          <p:cNvPr id="6" name="Rectangle 2"/>
          <p:cNvSpPr txBox="1">
            <a:spLocks noChangeArrowheads="1"/>
          </p:cNvSpPr>
          <p:nvPr/>
        </p:nvSpPr>
        <p:spPr bwMode="auto">
          <a:xfrm>
            <a:off x="0" y="0"/>
            <a:ext cx="5833648" cy="584775"/>
          </a:xfrm>
          <a:prstGeom prst="rect">
            <a:avLst/>
          </a:prstGeom>
          <a:noFill/>
          <a:ln algn="ctr">
            <a:miter lim="800000"/>
            <a:headEnd/>
            <a:tailEnd/>
          </a:ln>
        </p:spPr>
        <p:txBody>
          <a:bodyPr vert="horz" wrap="none" lIns="91440" tIns="45720" rIns="91440" bIns="45720" numCol="1" anchor="t" anchorCtr="0" compatLnSpc="1">
            <a:prstTxWarp prst="textNoShape">
              <a:avLst/>
            </a:prstTxWarp>
            <a:spAutoFit/>
          </a:bodyPr>
          <a:lstStyle/>
          <a:p>
            <a:pPr marL="342900" marR="0" lvl="0" indent="-342900" algn="l" defTabSz="914400" rtl="0" eaLnBrk="1" fontAlgn="base" latinLnBrk="0" hangingPunct="1">
              <a:lnSpc>
                <a:spcPct val="100000"/>
              </a:lnSpc>
              <a:spcBef>
                <a:spcPct val="20000"/>
              </a:spcBef>
              <a:spcAft>
                <a:spcPct val="0"/>
              </a:spcAft>
              <a:buClrTx/>
              <a:buSzTx/>
              <a:tabLst/>
              <a:defRPr/>
            </a:pPr>
            <a:r>
              <a:rPr kumimoji="0" lang="en-US" sz="3200" b="0" i="0" u="none" strike="noStrike" kern="0" cap="none" spc="0" normalizeH="0" baseline="0" noProof="0" dirty="0" smtClean="0">
                <a:ln>
                  <a:noFill/>
                </a:ln>
                <a:solidFill>
                  <a:schemeClr val="tx1"/>
                </a:solidFill>
                <a:effectLst/>
                <a:uLnTx/>
                <a:uFillTx/>
                <a:latin typeface="+mn-lt"/>
                <a:ea typeface="+mn-ea"/>
                <a:cs typeface="+mn-cs"/>
              </a:rPr>
              <a:t>Authorization Network Routing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3077" name="Slide Number Placeholder 4"/>
          <p:cNvSpPr>
            <a:spLocks noGrp="1"/>
          </p:cNvSpPr>
          <p:nvPr>
            <p:ph type="sldNum" sz="quarter" idx="12"/>
          </p:nvPr>
        </p:nvSpPr>
        <p:spPr>
          <a:noFill/>
        </p:spPr>
        <p:txBody>
          <a:bodyPr/>
          <a:lstStyle/>
          <a:p>
            <a:fld id="{9E48153B-E8A8-4C50-A6FE-534654D25EBE}" type="slidenum">
              <a:rPr lang="en-US">
                <a:latin typeface="Arial" charset="0"/>
                <a:cs typeface="Arial" charset="0"/>
              </a:rPr>
              <a:pPr/>
              <a:t>9</a:t>
            </a:fld>
            <a:endParaRPr lang="en-US">
              <a:latin typeface="Arial" charset="0"/>
              <a:cs typeface="Arial" charset="0"/>
            </a:endParaRPr>
          </a:p>
        </p:txBody>
      </p:sp>
      <p:graphicFrame>
        <p:nvGraphicFramePr>
          <p:cNvPr id="3074" name="Object 4"/>
          <p:cNvGraphicFramePr>
            <a:graphicFrameLocks noGrp="1" noChangeAspect="1"/>
          </p:cNvGraphicFramePr>
          <p:nvPr>
            <p:ph/>
          </p:nvPr>
        </p:nvGraphicFramePr>
        <p:xfrm>
          <a:off x="1027113" y="1066800"/>
          <a:ext cx="7088187" cy="5059363"/>
        </p:xfrm>
        <a:graphic>
          <a:graphicData uri="http://schemas.openxmlformats.org/presentationml/2006/ole">
            <p:oleObj spid="_x0000_s3074" name="Visio" r:id="rId3" imgW="9094927" imgH="7507529" progId="">
              <p:embed/>
            </p:oleObj>
          </a:graphicData>
        </a:graphic>
      </p:graphicFrame>
      <p:sp>
        <p:nvSpPr>
          <p:cNvPr id="6" name="Rectangle 2"/>
          <p:cNvSpPr txBox="1">
            <a:spLocks noChangeArrowheads="1"/>
          </p:cNvSpPr>
          <p:nvPr/>
        </p:nvSpPr>
        <p:spPr bwMode="auto">
          <a:xfrm>
            <a:off x="0" y="0"/>
            <a:ext cx="5833648" cy="584775"/>
          </a:xfrm>
          <a:prstGeom prst="rect">
            <a:avLst/>
          </a:prstGeom>
          <a:noFill/>
          <a:ln algn="ctr">
            <a:miter lim="800000"/>
            <a:headEnd/>
            <a:tailEnd/>
          </a:ln>
        </p:spPr>
        <p:txBody>
          <a:bodyPr vert="horz" wrap="none" lIns="91440" tIns="45720" rIns="91440" bIns="45720" numCol="1" anchor="t" anchorCtr="0" compatLnSpc="1">
            <a:prstTxWarp prst="textNoShape">
              <a:avLst/>
            </a:prstTxWarp>
            <a:spAutoFit/>
          </a:bodyPr>
          <a:lstStyle/>
          <a:p>
            <a:pPr marL="342900" marR="0" lvl="0" indent="-342900" algn="l" defTabSz="914400" rtl="0" eaLnBrk="1" fontAlgn="base" latinLnBrk="0" hangingPunct="1">
              <a:lnSpc>
                <a:spcPct val="100000"/>
              </a:lnSpc>
              <a:spcBef>
                <a:spcPct val="20000"/>
              </a:spcBef>
              <a:spcAft>
                <a:spcPct val="0"/>
              </a:spcAft>
              <a:buClrTx/>
              <a:buSzTx/>
              <a:tabLst/>
              <a:defRPr/>
            </a:pPr>
            <a:r>
              <a:rPr kumimoji="0" lang="en-US" sz="3200" b="0" i="0" u="none" strike="noStrike" kern="0" cap="none" spc="0" normalizeH="0" baseline="0" noProof="0" dirty="0" smtClean="0">
                <a:ln>
                  <a:noFill/>
                </a:ln>
                <a:solidFill>
                  <a:schemeClr val="tx1"/>
                </a:solidFill>
                <a:effectLst/>
                <a:uLnTx/>
                <a:uFillTx/>
                <a:latin typeface="+mn-lt"/>
                <a:ea typeface="+mn-ea"/>
                <a:cs typeface="+mn-cs"/>
              </a:rPr>
              <a:t>Authorization Network Routing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5BA8C93D44AD4C90D5BEDA20931D3F" ma:contentTypeVersion="1" ma:contentTypeDescription="Create a new document." ma:contentTypeScope="" ma:versionID="ee85496d605f8d80501093148d96ccd5">
  <xsd:schema xmlns:xsd="http://www.w3.org/2001/XMLSchema" xmlns:xs="http://www.w3.org/2001/XMLSchema" xmlns:p="http://schemas.microsoft.com/office/2006/metadata/properties" targetNamespace="http://schemas.microsoft.com/office/2006/metadata/properties" ma:root="true" ma:fieldsID="8022916f55ab85163ee9a5069dec31d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A559759-88B2-45F3-BC6B-F085343B7C09}"/>
</file>

<file path=customXml/itemProps2.xml><?xml version="1.0" encoding="utf-8"?>
<ds:datastoreItem xmlns:ds="http://schemas.openxmlformats.org/officeDocument/2006/customXml" ds:itemID="{FC402251-C71C-485C-B470-285DFC03FD2F}"/>
</file>

<file path=customXml/itemProps3.xml><?xml version="1.0" encoding="utf-8"?>
<ds:datastoreItem xmlns:ds="http://schemas.openxmlformats.org/officeDocument/2006/customXml" ds:itemID="{858EC9BA-26D0-443C-85C0-BE76675848A6}"/>
</file>

<file path=docProps/app.xml><?xml version="1.0" encoding="utf-8"?>
<Properties xmlns="http://schemas.openxmlformats.org/officeDocument/2006/extended-properties" xmlns:vt="http://schemas.openxmlformats.org/officeDocument/2006/docPropsVTypes">
  <TotalTime>1091</TotalTime>
  <Words>1821</Words>
  <Application>Microsoft Office PowerPoint</Application>
  <PresentationFormat>On-screen Show (4:3)</PresentationFormat>
  <Paragraphs>324</Paragraphs>
  <Slides>15</Slides>
  <Notes>9</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18" baseType="lpstr">
      <vt:lpstr>Default Design</vt:lpstr>
      <vt:lpstr>Clip</vt:lpstr>
      <vt:lpstr>Visio</vt:lpstr>
      <vt:lpstr>ANR/Links Overview</vt:lpstr>
      <vt:lpstr>Slide 2</vt:lpstr>
      <vt:lpstr>Slide 3</vt:lpstr>
      <vt:lpstr>Slide 4</vt:lpstr>
      <vt:lpstr>GNS / DFM </vt:lpstr>
      <vt:lpstr>Slide 6</vt:lpstr>
      <vt:lpstr>Authorization Network Routing</vt:lpstr>
      <vt:lpstr>Slide 8</vt:lpstr>
      <vt:lpstr>Slide 9</vt:lpstr>
      <vt:lpstr>Slide 10</vt:lpstr>
      <vt:lpstr>Slide 11</vt:lpstr>
      <vt:lpstr>Slide 12</vt:lpstr>
      <vt:lpstr>Slide 13</vt:lpstr>
      <vt:lpstr>SNA Decomm / IP Enablement / GAN Migration / Access Codes</vt:lpstr>
      <vt:lpstr>FourSquare, Facebook @ more (Registered Card)</vt:lpstr>
    </vt:vector>
  </TitlesOfParts>
  <Company>American Express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ANR Links Overview</dc:title>
  <dc:creator>Lauren O. Goldfarb</dc:creator>
  <cp:lastModifiedBy>khazen1</cp:lastModifiedBy>
  <cp:revision>65</cp:revision>
  <dcterms:created xsi:type="dcterms:W3CDTF">2008-01-31T16:39:23Z</dcterms:created>
  <dcterms:modified xsi:type="dcterms:W3CDTF">2011-06-30T05:39:03Z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0x010100A75BA8C93D44AD4C90D5BEDA20931D3F</vt:lpwstr>
  </property>
</Properties>
</file>