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1" r:id="rId3"/>
    <p:sldId id="256" r:id="rId4"/>
    <p:sldId id="268" r:id="rId5"/>
    <p:sldId id="266" r:id="rId6"/>
    <p:sldId id="270" r:id="rId7"/>
    <p:sldId id="257" r:id="rId8"/>
    <p:sldId id="269" r:id="rId9"/>
    <p:sldId id="264" r:id="rId10"/>
    <p:sldId id="258" r:id="rId11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6" d="100"/>
          <a:sy n="86" d="100"/>
        </p:scale>
        <p:origin x="-1939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573EB-13D4-421A-8083-EE1A7FBF3C9A}" type="datetime5">
              <a:rPr lang="en-GB" smtClean="0"/>
              <a:t>8-Jun-15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F2330-E254-4DB7-9D57-DCA806E7083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89BD6-00BC-4F37-AA88-E80376DD26F8}" type="datetime5">
              <a:rPr lang="en-GB" smtClean="0"/>
              <a:t>8-Jun-15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7F94-450C-4304-ACC9-4787F00118F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4230-305D-4DFC-89B3-82D33FD5E508}" type="datetime5">
              <a:rPr lang="en-GB" smtClean="0"/>
              <a:t>8-Jun-15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8197-6D60-4697-AB3F-D3A371747B7C}" type="datetime5">
              <a:rPr lang="en-GB" smtClean="0"/>
              <a:t>8-Jun-15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A536-67FA-4523-85CD-6AF6DB726DE4}" type="datetime5">
              <a:rPr lang="en-GB" smtClean="0"/>
              <a:t>8-Jun-15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8B68-9BFC-4073-A2D1-601BDCCB3B88}" type="datetime5">
              <a:rPr lang="en-GB" smtClean="0"/>
              <a:t>8-Jun-15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CCD8-F6B3-452E-8537-38DEE80A6893}" type="datetime5">
              <a:rPr lang="en-GB" smtClean="0"/>
              <a:t>8-Jun-15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70E6-FC9C-420A-AE05-E3D35B6C04FE}" type="datetime5">
              <a:rPr lang="en-GB" smtClean="0"/>
              <a:t>8-Jun-15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060D-366C-4962-9ED9-B74943812129}" type="datetime5">
              <a:rPr lang="en-GB" smtClean="0"/>
              <a:t>8-Jun-15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89AA-E946-4A89-B289-113081035270}" type="datetime5">
              <a:rPr lang="en-GB" smtClean="0"/>
              <a:t>8-Jun-15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4617-25C8-4EDA-B88E-EADE85FDDDF0}" type="datetime5">
              <a:rPr lang="en-GB" smtClean="0"/>
              <a:t>8-Jun-15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8AA4-6100-4E48-B8B3-F04F13BC6085}" type="datetime5">
              <a:rPr lang="en-GB" smtClean="0"/>
              <a:t>8-Jun-15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6EDB-6938-4FB8-A637-A1AF1C6C9EDE}" type="datetime5">
              <a:rPr lang="en-GB" smtClean="0"/>
              <a:t>8-Jun-15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2FF91-25DF-4B61-A41B-62AB313301B1}" type="datetime5">
              <a:rPr lang="en-GB" smtClean="0"/>
              <a:t>8-Jun-15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F440E-9C25-4EB7-80A2-FBCB4B6CB49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8517632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GB" sz="3200" b="1" dirty="0" err="1" smtClean="0">
                <a:solidFill>
                  <a:schemeClr val="tx2"/>
                </a:solidFill>
              </a:rPr>
              <a:t>vPayment</a:t>
            </a:r>
            <a:r>
              <a:rPr lang="en-GB" sz="3200" b="1" dirty="0" smtClean="0">
                <a:solidFill>
                  <a:schemeClr val="tx2"/>
                </a:solidFill>
              </a:rPr>
              <a:t> Network </a:t>
            </a:r>
            <a:br>
              <a:rPr lang="en-GB" sz="3200" b="1" dirty="0" smtClean="0">
                <a:solidFill>
                  <a:schemeClr val="tx2"/>
                </a:solidFill>
              </a:rPr>
            </a:br>
            <a:r>
              <a:rPr lang="en-GB" sz="3200" b="1" dirty="0" smtClean="0">
                <a:solidFill>
                  <a:schemeClr val="tx2"/>
                </a:solidFill>
              </a:rPr>
              <a:t>Virtual PAN ETV, CAS CCOE PDP Workshop – </a:t>
            </a:r>
            <a:br>
              <a:rPr lang="en-GB" sz="3200" b="1" dirty="0" smtClean="0">
                <a:solidFill>
                  <a:schemeClr val="tx2"/>
                </a:solidFill>
              </a:rPr>
            </a:br>
            <a:r>
              <a:rPr lang="en-GB" sz="3200" b="1" dirty="0" smtClean="0">
                <a:solidFill>
                  <a:schemeClr val="tx2"/>
                </a:solidFill>
              </a:rPr>
              <a:t>Updated May 7</a:t>
            </a:r>
            <a:r>
              <a:rPr lang="en-GB" sz="3200" b="1" baseline="30000" dirty="0" smtClean="0">
                <a:solidFill>
                  <a:schemeClr val="tx2"/>
                </a:solidFill>
              </a:rPr>
              <a:t>th</a:t>
            </a:r>
            <a:r>
              <a:rPr lang="en-GB" sz="3200" b="1" dirty="0" smtClean="0">
                <a:solidFill>
                  <a:schemeClr val="tx2"/>
                </a:solidFill>
              </a:rPr>
              <a:t/>
            </a:r>
            <a:br>
              <a:rPr lang="en-GB" sz="3200" b="1" dirty="0" smtClean="0">
                <a:solidFill>
                  <a:schemeClr val="tx2"/>
                </a:solidFill>
              </a:rPr>
            </a:br>
            <a:r>
              <a:rPr lang="en-GB" sz="3200" b="1" dirty="0" smtClean="0">
                <a:solidFill>
                  <a:schemeClr val="tx2"/>
                </a:solidFill>
              </a:rPr>
              <a:t/>
            </a:r>
            <a:br>
              <a:rPr lang="en-GB" sz="3200" b="1" dirty="0" smtClean="0">
                <a:solidFill>
                  <a:schemeClr val="tx2"/>
                </a:solidFill>
              </a:rPr>
            </a:br>
            <a:r>
              <a:rPr lang="en-GB" sz="3200" dirty="0" smtClean="0">
                <a:solidFill>
                  <a:schemeClr val="tx2"/>
                </a:solidFill>
              </a:rPr>
              <a:t>EIR00765 - </a:t>
            </a:r>
            <a:r>
              <a:rPr lang="en-GB" sz="3200" dirty="0" err="1" smtClean="0">
                <a:solidFill>
                  <a:schemeClr val="tx2"/>
                </a:solidFill>
              </a:rPr>
              <a:t>Yalamanchilli</a:t>
            </a:r>
            <a:r>
              <a:rPr lang="en-GB" sz="3200" dirty="0" smtClean="0">
                <a:solidFill>
                  <a:schemeClr val="tx2"/>
                </a:solidFill>
              </a:rPr>
              <a:t> </a:t>
            </a:r>
            <a:r>
              <a:rPr lang="en-GB" sz="3200" dirty="0" err="1" smtClean="0">
                <a:solidFill>
                  <a:schemeClr val="tx2"/>
                </a:solidFill>
              </a:rPr>
              <a:t>vPayment</a:t>
            </a:r>
            <a:r>
              <a:rPr lang="en-GB" sz="3200" dirty="0" smtClean="0">
                <a:solidFill>
                  <a:schemeClr val="tx2"/>
                </a:solidFill>
              </a:rPr>
              <a:t> 3rd Party TSP</a:t>
            </a:r>
            <a:r>
              <a:rPr lang="en-GB" sz="3600" dirty="0" smtClean="0">
                <a:solidFill>
                  <a:schemeClr val="tx2"/>
                </a:solidFill>
              </a:rPr>
              <a:t/>
            </a:r>
            <a:br>
              <a:rPr lang="en-GB" sz="3600" dirty="0" smtClean="0">
                <a:solidFill>
                  <a:schemeClr val="tx2"/>
                </a:solidFill>
              </a:rPr>
            </a:br>
            <a:r>
              <a:rPr lang="en-GB" sz="3200" b="1" dirty="0" smtClean="0">
                <a:solidFill>
                  <a:schemeClr val="tx2"/>
                </a:solidFill>
              </a:rPr>
              <a:t/>
            </a:r>
            <a:br>
              <a:rPr lang="en-GB" sz="3200" b="1" dirty="0" smtClean="0">
                <a:solidFill>
                  <a:schemeClr val="tx2"/>
                </a:solidFill>
              </a:rPr>
            </a:br>
            <a:r>
              <a:rPr lang="en-GB" sz="3200" b="1" dirty="0" smtClean="0">
                <a:solidFill>
                  <a:schemeClr val="tx2"/>
                </a:solidFill>
              </a:rPr>
              <a:t> 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324036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GB" sz="2400" dirty="0" smtClean="0">
                <a:solidFill>
                  <a:schemeClr val="tx2"/>
                </a:solidFill>
              </a:rPr>
              <a:t>Business background, objectives, goals</a:t>
            </a:r>
          </a:p>
          <a:p>
            <a:r>
              <a:rPr lang="en-GB" sz="2400" dirty="0" smtClean="0">
                <a:solidFill>
                  <a:schemeClr val="tx2"/>
                </a:solidFill>
              </a:rPr>
              <a:t>Conceptual design</a:t>
            </a:r>
          </a:p>
          <a:p>
            <a:pPr lvl="1"/>
            <a:r>
              <a:rPr lang="en-GB" sz="2000" dirty="0" smtClean="0">
                <a:solidFill>
                  <a:schemeClr val="tx2"/>
                </a:solidFill>
              </a:rPr>
              <a:t>First partner – </a:t>
            </a:r>
            <a:r>
              <a:rPr lang="en-GB" sz="2000" dirty="0" err="1" smtClean="0">
                <a:solidFill>
                  <a:schemeClr val="tx2"/>
                </a:solidFill>
              </a:rPr>
              <a:t>Nedbank</a:t>
            </a:r>
            <a:r>
              <a:rPr lang="en-GB" sz="2000" dirty="0" smtClean="0">
                <a:solidFill>
                  <a:schemeClr val="tx2"/>
                </a:solidFill>
              </a:rPr>
              <a:t> South Africa</a:t>
            </a:r>
          </a:p>
          <a:p>
            <a:pPr lvl="1"/>
            <a:r>
              <a:rPr lang="en-GB" sz="2000" dirty="0" err="1" smtClean="0">
                <a:solidFill>
                  <a:schemeClr val="tx2"/>
                </a:solidFill>
              </a:rPr>
              <a:t>Yalamanchili</a:t>
            </a:r>
            <a:r>
              <a:rPr lang="en-GB" sz="2000" dirty="0" smtClean="0">
                <a:solidFill>
                  <a:schemeClr val="tx2"/>
                </a:solidFill>
              </a:rPr>
              <a:t> – “Token requestor”</a:t>
            </a:r>
          </a:p>
          <a:p>
            <a:r>
              <a:rPr lang="en-GB" sz="2400" dirty="0" smtClean="0">
                <a:solidFill>
                  <a:schemeClr val="tx2"/>
                </a:solidFill>
              </a:rPr>
              <a:t>Business needs</a:t>
            </a:r>
          </a:p>
          <a:p>
            <a:r>
              <a:rPr lang="en-GB" sz="2400" dirty="0" smtClean="0">
                <a:solidFill>
                  <a:schemeClr val="tx2"/>
                </a:solidFill>
              </a:rPr>
              <a:t>Technical needs</a:t>
            </a:r>
          </a:p>
          <a:p>
            <a:r>
              <a:rPr lang="en-GB" sz="2400" dirty="0" smtClean="0">
                <a:solidFill>
                  <a:schemeClr val="tx2"/>
                </a:solidFill>
              </a:rPr>
              <a:t>High-level sizing</a:t>
            </a:r>
          </a:p>
          <a:p>
            <a:r>
              <a:rPr lang="en-GB" sz="2400" dirty="0" smtClean="0">
                <a:solidFill>
                  <a:schemeClr val="tx2"/>
                </a:solidFill>
              </a:rPr>
              <a:t>Schedule – alignment between ETV Release 3 and </a:t>
            </a:r>
            <a:r>
              <a:rPr lang="en-GB" sz="2400" dirty="0" err="1" smtClean="0">
                <a:solidFill>
                  <a:schemeClr val="tx2"/>
                </a:solidFill>
              </a:rPr>
              <a:t>Nedbank</a:t>
            </a:r>
            <a:endParaRPr lang="en-GB" sz="2400" dirty="0" smtClean="0">
              <a:solidFill>
                <a:schemeClr val="tx2"/>
              </a:solidFill>
            </a:endParaRPr>
          </a:p>
          <a:p>
            <a:r>
              <a:rPr lang="en-GB" sz="2400" dirty="0" smtClean="0">
                <a:solidFill>
                  <a:schemeClr val="tx2"/>
                </a:solidFill>
              </a:rPr>
              <a:t>Development methodology alignment</a:t>
            </a:r>
          </a:p>
          <a:p>
            <a:r>
              <a:rPr lang="en-GB" sz="2400" dirty="0" smtClean="0">
                <a:solidFill>
                  <a:schemeClr val="tx2"/>
                </a:solidFill>
              </a:rPr>
              <a:t>Next steps</a:t>
            </a:r>
          </a:p>
          <a:p>
            <a:pPr lvl="1"/>
            <a:r>
              <a:rPr lang="en-GB" sz="2000" dirty="0" smtClean="0">
                <a:solidFill>
                  <a:schemeClr val="tx2"/>
                </a:solidFill>
              </a:rPr>
              <a:t>Project Charter distribution, review and sign-off etc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CF32-CB35-4407-A2D1-27DC9CAAABF2}" type="datetime5">
              <a:rPr lang="en-GB" smtClean="0"/>
              <a:t>8-Jun-15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03848" y="620688"/>
            <a:ext cx="19652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chemeClr val="tx2"/>
                </a:solidFill>
              </a:rPr>
              <a:t>Next steps</a:t>
            </a:r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1412776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/>
              <a:t>Publish Project Charter for review and sign-off once funding is confirmed.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Alignment on development methodology with ETV.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Alignment on detailed delivery plan with ETV Release 3.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Complete specifications and other documentation for </a:t>
            </a:r>
            <a:r>
              <a:rPr lang="en-GB" sz="2400" dirty="0" err="1" smtClean="0"/>
              <a:t>Yalamanchili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Address questions around security and authentication on a </a:t>
            </a:r>
          </a:p>
          <a:p>
            <a:r>
              <a:rPr lang="en-GB" sz="2400" dirty="0" smtClean="0"/>
              <a:t>conference call with respective experts from AXP and </a:t>
            </a:r>
            <a:r>
              <a:rPr lang="en-GB" sz="2400" dirty="0" err="1" smtClean="0"/>
              <a:t>Yala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92C9-3F91-407F-9FE1-F3BB81E88F32}" type="datetime5">
              <a:rPr lang="en-GB" smtClean="0"/>
              <a:t>8-Jun-15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tx2"/>
                </a:solidFill>
              </a:rPr>
              <a:t>Business Objectives and Goals</a:t>
            </a: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4525963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Develop and deploy </a:t>
            </a:r>
            <a:r>
              <a:rPr lang="en-GB" sz="2000" dirty="0" err="1" smtClean="0">
                <a:solidFill>
                  <a:schemeClr val="tx2"/>
                </a:solidFill>
              </a:rPr>
              <a:t>vPayment</a:t>
            </a:r>
            <a:r>
              <a:rPr lang="en-GB" sz="2000" dirty="0" smtClean="0">
                <a:solidFill>
                  <a:schemeClr val="tx2"/>
                </a:solidFill>
              </a:rPr>
              <a:t> Network product to enable GNS Issuer corporate clients, travel management companies and travel agencies to request virtual PAN’s for hotel and other travel bookings, authorisation and settlement.</a:t>
            </a:r>
          </a:p>
          <a:p>
            <a:pPr lvl="1"/>
            <a:r>
              <a:rPr lang="en-GB" sz="1600" dirty="0" smtClean="0">
                <a:solidFill>
                  <a:schemeClr val="tx2"/>
                </a:solidFill>
              </a:rPr>
              <a:t>Needs to address corporate client reconciliation challenges and manual processes to support reconciliation.</a:t>
            </a:r>
          </a:p>
          <a:p>
            <a:pPr lvl="1"/>
            <a:r>
              <a:rPr lang="en-GB" sz="1600" dirty="0" smtClean="0">
                <a:solidFill>
                  <a:schemeClr val="tx2"/>
                </a:solidFill>
              </a:rPr>
              <a:t>Needs to minimise development on GNS Issuers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  <a:p>
            <a:r>
              <a:rPr lang="en-GB" sz="2000" dirty="0" err="1" smtClean="0">
                <a:solidFill>
                  <a:schemeClr val="tx2"/>
                </a:solidFill>
              </a:rPr>
              <a:t>Yalamanchili</a:t>
            </a:r>
            <a:r>
              <a:rPr lang="en-GB" sz="2000" dirty="0" smtClean="0">
                <a:solidFill>
                  <a:schemeClr val="tx2"/>
                </a:solidFill>
              </a:rPr>
              <a:t> has been selected as 3</a:t>
            </a:r>
            <a:r>
              <a:rPr lang="en-GB" sz="2000" baseline="30000" dirty="0" smtClean="0">
                <a:solidFill>
                  <a:schemeClr val="tx2"/>
                </a:solidFill>
              </a:rPr>
              <a:t>rd</a:t>
            </a:r>
            <a:r>
              <a:rPr lang="en-GB" sz="2000" dirty="0" smtClean="0">
                <a:solidFill>
                  <a:schemeClr val="tx2"/>
                </a:solidFill>
              </a:rPr>
              <a:t> party to provide the front-end portal and to act as “token requester”. </a:t>
            </a:r>
          </a:p>
          <a:p>
            <a:pPr lvl="1"/>
            <a:r>
              <a:rPr lang="en-GB" sz="1600" dirty="0" err="1" smtClean="0">
                <a:solidFill>
                  <a:schemeClr val="tx2"/>
                </a:solidFill>
              </a:rPr>
              <a:t>Yalamanchili</a:t>
            </a:r>
            <a:r>
              <a:rPr lang="en-GB" sz="1600" dirty="0" smtClean="0">
                <a:solidFill>
                  <a:schemeClr val="tx2"/>
                </a:solidFill>
              </a:rPr>
              <a:t> are an existing GNS Issuer processor and have been through TDC-C review.</a:t>
            </a:r>
          </a:p>
          <a:p>
            <a:pPr lvl="1"/>
            <a:r>
              <a:rPr lang="en-GB" sz="1600" dirty="0" err="1" smtClean="0">
                <a:solidFill>
                  <a:schemeClr val="tx2"/>
                </a:solidFill>
              </a:rPr>
              <a:t>Yalamanchili</a:t>
            </a:r>
            <a:r>
              <a:rPr lang="en-GB" sz="1600" dirty="0" smtClean="0">
                <a:solidFill>
                  <a:schemeClr val="tx2"/>
                </a:solidFill>
              </a:rPr>
              <a:t> are PCI-DSS certified.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  <a:p>
            <a:r>
              <a:rPr lang="en-GB" sz="2000" dirty="0" err="1" smtClean="0">
                <a:solidFill>
                  <a:schemeClr val="tx2"/>
                </a:solidFill>
              </a:rPr>
              <a:t>Nedbank</a:t>
            </a:r>
            <a:r>
              <a:rPr lang="en-GB" sz="2000" dirty="0" smtClean="0">
                <a:solidFill>
                  <a:schemeClr val="tx2"/>
                </a:solidFill>
              </a:rPr>
              <a:t>, South Africa, will be the first GNS Issuer.</a:t>
            </a:r>
          </a:p>
          <a:p>
            <a:pPr lvl="1"/>
            <a:r>
              <a:rPr lang="en-GB" sz="1600" dirty="0" err="1" smtClean="0">
                <a:solidFill>
                  <a:schemeClr val="tx2"/>
                </a:solidFill>
              </a:rPr>
              <a:t>vPayment</a:t>
            </a:r>
            <a:r>
              <a:rPr lang="en-GB" sz="1600" dirty="0" smtClean="0">
                <a:solidFill>
                  <a:schemeClr val="tx2"/>
                </a:solidFill>
              </a:rPr>
              <a:t> Network product will be integrated with their existing corporate client BTA account (BTA </a:t>
            </a:r>
            <a:r>
              <a:rPr lang="en-GB" sz="1600" dirty="0" err="1" smtClean="0">
                <a:solidFill>
                  <a:schemeClr val="tx2"/>
                </a:solidFill>
              </a:rPr>
              <a:t>Powerlink</a:t>
            </a:r>
            <a:r>
              <a:rPr lang="en-GB" sz="1600" dirty="0" smtClean="0">
                <a:solidFill>
                  <a:schemeClr val="tx2"/>
                </a:solidFill>
              </a:rPr>
              <a:t>) </a:t>
            </a:r>
          </a:p>
          <a:p>
            <a:pPr lvl="1"/>
            <a:r>
              <a:rPr lang="en-GB" sz="1600" dirty="0" err="1" smtClean="0">
                <a:solidFill>
                  <a:schemeClr val="tx2"/>
                </a:solidFill>
              </a:rPr>
              <a:t>Nedbank</a:t>
            </a:r>
            <a:r>
              <a:rPr lang="en-GB" sz="1600" dirty="0" smtClean="0">
                <a:solidFill>
                  <a:schemeClr val="tx2"/>
                </a:solidFill>
              </a:rPr>
              <a:t> have an existing 6 digit BIN that will be allocated to this product</a:t>
            </a:r>
          </a:p>
          <a:p>
            <a:pPr lvl="1"/>
            <a:r>
              <a:rPr lang="en-GB" sz="1600" dirty="0" smtClean="0">
                <a:solidFill>
                  <a:schemeClr val="tx2"/>
                </a:solidFill>
              </a:rPr>
              <a:t>Goal is to implement by end of September 2015.   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35A5-2264-41B5-B197-F00A6B5FDB67}" type="datetime5">
              <a:rPr lang="en-GB" smtClean="0"/>
              <a:t>8-Jun-15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7129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/>
              <a:t>vPayment</a:t>
            </a:r>
            <a:r>
              <a:rPr lang="en-GB" sz="1600" b="1" dirty="0" smtClean="0"/>
              <a:t> Network Conceptual Design</a:t>
            </a:r>
            <a:endParaRPr lang="en-GB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323528" y="1196752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SE</a:t>
            </a:r>
            <a:endParaRPr lang="en-GB" sz="1000" dirty="0"/>
          </a:p>
        </p:txBody>
      </p:sp>
      <p:sp>
        <p:nvSpPr>
          <p:cNvPr id="6" name="Rectangle 5"/>
          <p:cNvSpPr/>
          <p:nvPr/>
        </p:nvSpPr>
        <p:spPr>
          <a:xfrm>
            <a:off x="1763688" y="1196752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ACQUIRER</a:t>
            </a:r>
            <a:endParaRPr lang="en-GB" sz="1000" dirty="0"/>
          </a:p>
        </p:txBody>
      </p:sp>
      <p:sp>
        <p:nvSpPr>
          <p:cNvPr id="7" name="Rectangle 6"/>
          <p:cNvSpPr/>
          <p:nvPr/>
        </p:nvSpPr>
        <p:spPr>
          <a:xfrm>
            <a:off x="3275856" y="155679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GAN</a:t>
            </a:r>
            <a:endParaRPr lang="en-GB" sz="1000" dirty="0"/>
          </a:p>
        </p:txBody>
      </p:sp>
      <p:sp>
        <p:nvSpPr>
          <p:cNvPr id="8" name="Rectangle 7"/>
          <p:cNvSpPr/>
          <p:nvPr/>
        </p:nvSpPr>
        <p:spPr>
          <a:xfrm>
            <a:off x="4355976" y="14127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CAS</a:t>
            </a:r>
            <a:endParaRPr lang="en-GB" sz="1000" dirty="0"/>
          </a:p>
        </p:txBody>
      </p:sp>
      <p:sp>
        <p:nvSpPr>
          <p:cNvPr id="9" name="Rectangle 8"/>
          <p:cNvSpPr/>
          <p:nvPr/>
        </p:nvSpPr>
        <p:spPr>
          <a:xfrm>
            <a:off x="4355976" y="20608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ETV</a:t>
            </a:r>
            <a:endParaRPr lang="en-GB" sz="1000" dirty="0"/>
          </a:p>
        </p:txBody>
      </p:sp>
      <p:sp>
        <p:nvSpPr>
          <p:cNvPr id="10" name="Rectangle 9"/>
          <p:cNvSpPr/>
          <p:nvPr/>
        </p:nvSpPr>
        <p:spPr>
          <a:xfrm>
            <a:off x="4355976" y="270892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Network API Platform</a:t>
            </a:r>
            <a:endParaRPr lang="en-GB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4067944" y="3789040"/>
            <a:ext cx="158417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YALAMANCHILI</a:t>
            </a:r>
          </a:p>
          <a:p>
            <a:pPr algn="ctr"/>
            <a:r>
              <a:rPr lang="en-GB" sz="1000" dirty="0" smtClean="0"/>
              <a:t>V-Payment Network</a:t>
            </a:r>
          </a:p>
          <a:p>
            <a:pPr algn="ctr"/>
            <a:r>
              <a:rPr lang="en-GB" sz="1000" dirty="0" smtClean="0"/>
              <a:t>(Token Requester)</a:t>
            </a:r>
            <a:endParaRPr lang="en-GB" sz="1000" dirty="0"/>
          </a:p>
        </p:txBody>
      </p:sp>
      <p:sp>
        <p:nvSpPr>
          <p:cNvPr id="12" name="Rectangle 11"/>
          <p:cNvSpPr/>
          <p:nvPr/>
        </p:nvSpPr>
        <p:spPr>
          <a:xfrm>
            <a:off x="7020272" y="2492896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ISSUER</a:t>
            </a:r>
          </a:p>
          <a:p>
            <a:pPr algn="ctr"/>
            <a:r>
              <a:rPr lang="en-GB" sz="1000" dirty="0" smtClean="0"/>
              <a:t>(NEDBANK)</a:t>
            </a:r>
            <a:endParaRPr lang="en-GB" sz="1000" dirty="0"/>
          </a:p>
        </p:txBody>
      </p:sp>
      <p:sp>
        <p:nvSpPr>
          <p:cNvPr id="13" name="Rectangle 12"/>
          <p:cNvSpPr/>
          <p:nvPr/>
        </p:nvSpPr>
        <p:spPr>
          <a:xfrm>
            <a:off x="2051720" y="3789040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979712" y="3933056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Travel</a:t>
            </a:r>
          </a:p>
          <a:p>
            <a:pPr algn="ctr"/>
            <a:r>
              <a:rPr lang="en-GB" sz="1000" dirty="0" err="1" smtClean="0"/>
              <a:t>ManagementCompanies</a:t>
            </a:r>
            <a:endParaRPr lang="en-GB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59632" y="1340768"/>
            <a:ext cx="50405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7" idx="1"/>
          </p:cNvCxnSpPr>
          <p:nvPr/>
        </p:nvCxnSpPr>
        <p:spPr>
          <a:xfrm flipV="1">
            <a:off x="2699792" y="1160748"/>
            <a:ext cx="576064" cy="25202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23928" y="1052736"/>
            <a:ext cx="432048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504" y="5013176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652120" y="198884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CANS</a:t>
            </a:r>
            <a:endParaRPr lang="en-GB" sz="1000" dirty="0"/>
          </a:p>
        </p:txBody>
      </p:sp>
      <p:cxnSp>
        <p:nvCxnSpPr>
          <p:cNvPr id="48" name="Shape 47"/>
          <p:cNvCxnSpPr/>
          <p:nvPr/>
        </p:nvCxnSpPr>
        <p:spPr>
          <a:xfrm>
            <a:off x="5364088" y="1484784"/>
            <a:ext cx="1656184" cy="1404156"/>
          </a:xfrm>
          <a:prstGeom prst="bentConnector3">
            <a:avLst>
              <a:gd name="adj1" fmla="val 72470"/>
            </a:avLst>
          </a:prstGeom>
          <a:ln w="19050">
            <a:solidFill>
              <a:schemeClr val="accent6">
                <a:lumMod val="50000"/>
              </a:schemeClr>
            </a:solidFill>
            <a:headEnd type="triangl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55976" y="90872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GC&amp;S</a:t>
            </a:r>
            <a:endParaRPr lang="en-GB" sz="10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259632" y="1700808"/>
            <a:ext cx="50405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7" idx="1"/>
          </p:cNvCxnSpPr>
          <p:nvPr/>
        </p:nvCxnSpPr>
        <p:spPr>
          <a:xfrm>
            <a:off x="2699792" y="1700808"/>
            <a:ext cx="576064" cy="10801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" idx="3"/>
            <a:endCxn id="8" idx="1"/>
          </p:cNvCxnSpPr>
          <p:nvPr/>
        </p:nvCxnSpPr>
        <p:spPr>
          <a:xfrm flipV="1">
            <a:off x="3923928" y="1592796"/>
            <a:ext cx="432048" cy="21602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67" idx="3"/>
            <a:endCxn id="12" idx="0"/>
          </p:cNvCxnSpPr>
          <p:nvPr/>
        </p:nvCxnSpPr>
        <p:spPr>
          <a:xfrm>
            <a:off x="5364088" y="1088740"/>
            <a:ext cx="2268252" cy="1404156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3568" y="4869160"/>
            <a:ext cx="4050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Virtual PAN request/response process with domain controls.   </a:t>
            </a:r>
            <a:endParaRPr lang="en-GB" sz="12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07504" y="5877272"/>
            <a:ext cx="50405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07504" y="6165304"/>
            <a:ext cx="50405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83568" y="5157192"/>
            <a:ext cx="4295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Auth stage 1 with virtual PAN and CAS domain control validation.   </a:t>
            </a:r>
            <a:endParaRPr lang="en-GB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83568" y="5445224"/>
            <a:ext cx="493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Auth stage 2 with conversion to funding PAN using 1100 format to </a:t>
            </a:r>
            <a:r>
              <a:rPr lang="en-GB" sz="1200" dirty="0" err="1" smtClean="0"/>
              <a:t>Nedbank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683568" y="5733256"/>
            <a:ext cx="1766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Clearing with virtual PAN </a:t>
            </a:r>
            <a:endParaRPr lang="en-GB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3568" y="6021288"/>
            <a:ext cx="6637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Clearing with conversion to funding PAN using 1240 format, plus Addendum 9240 format, to </a:t>
            </a:r>
            <a:r>
              <a:rPr lang="en-GB" sz="1200" dirty="0" err="1" smtClean="0"/>
              <a:t>Nedbank</a:t>
            </a:r>
            <a:r>
              <a:rPr lang="en-GB" sz="1200" dirty="0" smtClean="0"/>
              <a:t>.  </a:t>
            </a:r>
            <a:endParaRPr lang="en-GB" sz="1200" dirty="0"/>
          </a:p>
        </p:txBody>
      </p:sp>
      <p:cxnSp>
        <p:nvCxnSpPr>
          <p:cNvPr id="104" name="Straight Arrow Connector 103"/>
          <p:cNvCxnSpPr>
            <a:stCxn id="9" idx="3"/>
            <a:endCxn id="46" idx="1"/>
          </p:cNvCxnSpPr>
          <p:nvPr/>
        </p:nvCxnSpPr>
        <p:spPr>
          <a:xfrm>
            <a:off x="5364088" y="2240868"/>
            <a:ext cx="288032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07504" y="5301208"/>
            <a:ext cx="50405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07504" y="5589240"/>
            <a:ext cx="50405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" idx="1"/>
          </p:cNvCxnSpPr>
          <p:nvPr/>
        </p:nvCxnSpPr>
        <p:spPr>
          <a:xfrm>
            <a:off x="2987824" y="4293096"/>
            <a:ext cx="108012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44008" y="3068960"/>
            <a:ext cx="0" cy="7200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" idx="2"/>
            <a:endCxn id="10" idx="0"/>
          </p:cNvCxnSpPr>
          <p:nvPr/>
        </p:nvCxnSpPr>
        <p:spPr>
          <a:xfrm>
            <a:off x="4860032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" idx="2"/>
            <a:endCxn id="9" idx="0"/>
          </p:cNvCxnSpPr>
          <p:nvPr/>
        </p:nvCxnSpPr>
        <p:spPr>
          <a:xfrm>
            <a:off x="4860032" y="177281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652120" y="270892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zCSC</a:t>
            </a:r>
            <a:endParaRPr lang="en-GB" sz="1000" dirty="0"/>
          </a:p>
        </p:txBody>
      </p:sp>
      <p:cxnSp>
        <p:nvCxnSpPr>
          <p:cNvPr id="136" name="Straight Arrow Connector 135"/>
          <p:cNvCxnSpPr>
            <a:stCxn id="9" idx="3"/>
            <a:endCxn id="134" idx="1"/>
          </p:cNvCxnSpPr>
          <p:nvPr/>
        </p:nvCxnSpPr>
        <p:spPr>
          <a:xfrm>
            <a:off x="5364088" y="2240868"/>
            <a:ext cx="288032" cy="7200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1960" y="335699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Create </a:t>
            </a:r>
          </a:p>
          <a:p>
            <a:r>
              <a:rPr lang="en-GB" sz="800" dirty="0" smtClean="0"/>
              <a:t>Token API</a:t>
            </a:r>
            <a:endParaRPr lang="en-GB" sz="8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004048" y="3068960"/>
            <a:ext cx="0" cy="7200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88024" y="335699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Manage </a:t>
            </a:r>
          </a:p>
          <a:p>
            <a:r>
              <a:rPr lang="en-GB" sz="800" dirty="0" smtClean="0"/>
              <a:t>Token API</a:t>
            </a:r>
            <a:endParaRPr lang="en-GB" sz="800" dirty="0"/>
          </a:p>
        </p:txBody>
      </p:sp>
      <p:cxnSp>
        <p:nvCxnSpPr>
          <p:cNvPr id="59" name="Elbow Connector 58"/>
          <p:cNvCxnSpPr>
            <a:stCxn id="8" idx="3"/>
            <a:endCxn id="11" idx="3"/>
          </p:cNvCxnSpPr>
          <p:nvPr/>
        </p:nvCxnSpPr>
        <p:spPr>
          <a:xfrm>
            <a:off x="5364088" y="1592796"/>
            <a:ext cx="288032" cy="2700300"/>
          </a:xfrm>
          <a:prstGeom prst="bentConnector3">
            <a:avLst>
              <a:gd name="adj1" fmla="val 338098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7504" y="6453336"/>
            <a:ext cx="504056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3568" y="6309320"/>
            <a:ext cx="4613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Daily virtual PAN authorisations activity feed from CAS to </a:t>
            </a:r>
            <a:r>
              <a:rPr lang="en-GB" sz="1200" dirty="0" err="1" smtClean="0"/>
              <a:t>Yalamanchili</a:t>
            </a:r>
            <a:r>
              <a:rPr lang="en-GB" sz="1200" dirty="0" smtClean="0"/>
              <a:t>  </a:t>
            </a:r>
            <a:endParaRPr lang="en-GB" sz="1200" dirty="0"/>
          </a:p>
        </p:txBody>
      </p:sp>
      <p:sp>
        <p:nvSpPr>
          <p:cNvPr id="57" name="Rectangle 56"/>
          <p:cNvSpPr/>
          <p:nvPr/>
        </p:nvSpPr>
        <p:spPr>
          <a:xfrm>
            <a:off x="3275856" y="90872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SFT</a:t>
            </a:r>
            <a:endParaRPr lang="en-GB" sz="1000" dirty="0"/>
          </a:p>
        </p:txBody>
      </p:sp>
      <p:cxnSp>
        <p:nvCxnSpPr>
          <p:cNvPr id="65" name="Elbow Connector 64"/>
          <p:cNvCxnSpPr>
            <a:stCxn id="67" idx="1"/>
            <a:endCxn id="9" idx="1"/>
          </p:cNvCxnSpPr>
          <p:nvPr/>
        </p:nvCxnSpPr>
        <p:spPr>
          <a:xfrm rot="10800000" flipV="1">
            <a:off x="4355976" y="1088740"/>
            <a:ext cx="12700" cy="1152128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58" name="Date Placeholder 5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56F5-40CE-4FCB-9ACB-0D47E153AE9E}" type="datetime5">
              <a:rPr lang="en-GB" smtClean="0"/>
              <a:t>8-Jun-15</a:t>
            </a:fld>
            <a:endParaRPr lang="en-GB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3" y="642704"/>
          <a:ext cx="8352928" cy="3616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337"/>
                <a:gridCol w="1108796"/>
                <a:gridCol w="1108795"/>
              </a:tblGrid>
              <a:tr h="431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Create Virtual account  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Yala</a:t>
                      </a:r>
                      <a:r>
                        <a:rPr lang="en-GB" sz="1200" dirty="0" smtClean="0"/>
                        <a:t> </a:t>
                      </a:r>
                    </a:p>
                    <a:p>
                      <a:r>
                        <a:rPr lang="en-GB" sz="1200" dirty="0" smtClean="0"/>
                        <a:t>Platform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Network</a:t>
                      </a:r>
                      <a:endParaRPr lang="en-GB" sz="1200" dirty="0"/>
                    </a:p>
                  </a:txBody>
                  <a:tcPr/>
                </a:tc>
              </a:tr>
              <a:tr h="31287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Create a new virtual PAN, against a funding PAN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/>
                </a:tc>
              </a:tr>
              <a:tr h="162025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Set-up controls to be applied to the virtual PAN</a:t>
                      </a:r>
                    </a:p>
                    <a:p>
                      <a:pPr marL="1257300" lvl="2" indent="-342900"/>
                      <a:r>
                        <a:rPr lang="en-GB" sz="1200" dirty="0" smtClean="0"/>
                        <a:t>Virtual PAN transaction maximum use limit </a:t>
                      </a:r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for approvals and declines</a:t>
                      </a:r>
                    </a:p>
                    <a:p>
                      <a:pPr marL="1257300" lvl="2" indent="-342900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Virtual PAN transaction spend limit and local billing currency code </a:t>
                      </a:r>
                    </a:p>
                    <a:p>
                      <a:pPr marL="1257300" lvl="2" indent="-342900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Virtual PAN start date control</a:t>
                      </a:r>
                    </a:p>
                    <a:p>
                      <a:pPr marL="1257300" lvl="2" indent="-342900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Virtual PAN end date control</a:t>
                      </a:r>
                      <a:endParaRPr lang="en-GB" sz="1200" dirty="0" smtClean="0"/>
                    </a:p>
                    <a:p>
                      <a:pPr marL="1257300" lvl="2" indent="-342900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Virtual PAN Merchant number restriction</a:t>
                      </a:r>
                    </a:p>
                    <a:p>
                      <a:pPr marL="1257300" lvl="2" indent="-342900"/>
                      <a:r>
                        <a:rPr lang="en-GB" sz="1200" dirty="0" smtClean="0">
                          <a:solidFill>
                            <a:srgbClr val="FF0000"/>
                          </a:solidFill>
                        </a:rPr>
                        <a:t>Virtual PAN Merchant category restriction</a:t>
                      </a:r>
                    </a:p>
                    <a:p>
                      <a:pPr marL="1257300" marR="0" lvl="2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/>
                </a:tc>
              </a:tr>
              <a:tr h="31200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Set-up virtual PAN customer defined data fields  - 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data will not be passed into Network.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</a:tr>
              <a:tr h="42470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Generate and return virtual PAN with expiry data MMYY and 4CSC</a:t>
                      </a:r>
                      <a:r>
                        <a:rPr lang="en-GB" sz="1200" i="1" dirty="0" smtClean="0">
                          <a:solidFill>
                            <a:schemeClr val="tx1"/>
                          </a:solidFill>
                        </a:rPr>
                        <a:t>.    PCI-DSS  does not allow </a:t>
                      </a:r>
                      <a:r>
                        <a:rPr lang="en-GB" sz="1200" i="1" dirty="0" err="1" smtClean="0">
                          <a:solidFill>
                            <a:schemeClr val="tx1"/>
                          </a:solidFill>
                        </a:rPr>
                        <a:t>Yalamanchili</a:t>
                      </a:r>
                      <a:r>
                        <a:rPr lang="en-GB" sz="1200" i="1" dirty="0" smtClean="0">
                          <a:solidFill>
                            <a:schemeClr val="tx1"/>
                          </a:solidFill>
                        </a:rPr>
                        <a:t>, TMC or merchant to store the CSC value along with PAN, expiry date etc </a:t>
                      </a:r>
                      <a:endParaRPr lang="en-GB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8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Ability to recalculate the 4CSC, if required,  using the virtual PAN and expiry date, along with issuer key.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9512" y="4797152"/>
          <a:ext cx="8280919" cy="1134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2446"/>
                <a:gridCol w="1099237"/>
                <a:gridCol w="1099236"/>
              </a:tblGrid>
              <a:tr h="21107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Maintain virtual account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11076">
                <a:tc>
                  <a:txBody>
                    <a:bodyPr/>
                    <a:lstStyle/>
                    <a:p>
                      <a:pPr marL="342900" lvl="0" indent="-342900"/>
                      <a:r>
                        <a:rPr lang="en-GB" sz="1200" dirty="0" smtClean="0"/>
                        <a:t>Manage virtual PAN status – 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status of the virtual PAN could be active or cancelled. 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/>
                </a:tc>
              </a:tr>
              <a:tr h="58595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Ability to cancel the original virtual PAN and create a new one in order to modify parameters. 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11560" y="116632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Business needs – create and maintain virtual PAN</a:t>
            </a:r>
            <a:endParaRPr lang="en-GB" sz="24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20A8-D3C1-4ABA-B508-8866BA69BCAF}" type="datetime5">
              <a:rPr lang="en-GB" smtClean="0"/>
              <a:t>8-Jun-15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512" y="1124744"/>
          <a:ext cx="8153295" cy="420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/>
                <a:gridCol w="792088"/>
                <a:gridCol w="864096"/>
                <a:gridCol w="592455"/>
              </a:tblGrid>
              <a:tr h="4324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Authorisation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Yala</a:t>
                      </a:r>
                      <a:endParaRPr lang="en-GB" sz="1200" dirty="0" smtClean="0"/>
                    </a:p>
                    <a:p>
                      <a:r>
                        <a:rPr lang="en-GB" sz="1200" dirty="0" smtClean="0"/>
                        <a:t>platform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Network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Issuer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6895">
                <a:tc>
                  <a:txBody>
                    <a:bodyPr/>
                    <a:lstStyle/>
                    <a:p>
                      <a:pPr lvl="0"/>
                      <a:r>
                        <a:rPr lang="en-GB" sz="1200" dirty="0" smtClean="0"/>
                        <a:t>Validate virtual PAN against domain controls. Time zone used is Phoenix MST. If domain control validation fails send reply back to merchant. 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77">
                <a:tc>
                  <a:txBody>
                    <a:bodyPr/>
                    <a:lstStyle/>
                    <a:p>
                      <a:pPr lvl="0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Validate 4CSC using virtual PAN and expiry date, using standard algorithm. If validation fails send reply back to merchant.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Increment and validate usage counters (approvals and declines)  against the usage limits of the virtual PAN, once the final decision is made by CAS or the Issuer.  </a:t>
                      </a:r>
                      <a:endParaRPr lang="en-GB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26025">
                <a:tc>
                  <a:txBody>
                    <a:bodyPr/>
                    <a:lstStyle/>
                    <a:p>
                      <a:pPr lvl="0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Issuer authorisation - Convert virtual PAN to funding PAN and enable Issuer to authorise against funding PAN limit. </a:t>
                      </a:r>
                      <a:endParaRPr lang="en-GB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Issuer declines after CAS  has approved against domain controls then CAS will store the latest decision against the virtual PAN.   </a:t>
                      </a:r>
                      <a:endParaRPr lang="en-GB" sz="12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24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Stand-in - If Issuer is not available or responds late then CAS will stand-in using rules set up for funding PAN BIN.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If CAS is not available then GAN will decline the authorisation.</a:t>
                      </a:r>
                      <a:endParaRPr lang="en-GB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24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Convert  back to virtual PAN to send authorisation response back to merchant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151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11560" y="116632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Business needs – authorise virtual PAN and convert to funding PAN for Issuer authorisation </a:t>
            </a:r>
            <a:endParaRPr lang="en-GB" sz="24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7FA5-35AD-4FF1-BD0E-808BC0F6929A}" type="datetime5">
              <a:rPr lang="en-GB" smtClean="0"/>
              <a:t>8-Jun-15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Technical needs</a:t>
            </a:r>
            <a:endParaRPr lang="en-GB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9512" y="836712"/>
          <a:ext cx="8712968" cy="449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42272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Tech need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Notes</a:t>
                      </a:r>
                      <a:endParaRPr lang="en-GB" sz="1200" dirty="0"/>
                    </a:p>
                  </a:txBody>
                  <a:tcPr/>
                </a:tc>
              </a:tr>
              <a:tr h="72940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API specification for </a:t>
                      </a:r>
                      <a:r>
                        <a:rPr lang="en-GB" sz="1200" dirty="0" err="1" smtClean="0">
                          <a:solidFill>
                            <a:schemeClr val="tx2"/>
                          </a:solidFill>
                        </a:rPr>
                        <a:t>Yalamanchili</a:t>
                      </a:r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 for Create Token and Manage Token.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Interim version required by </a:t>
                      </a:r>
                      <a:r>
                        <a:rPr lang="en-GB" sz="1200" dirty="0" err="1" smtClean="0">
                          <a:solidFill>
                            <a:schemeClr val="tx2"/>
                          </a:solidFill>
                        </a:rPr>
                        <a:t>Yalamanchili</a:t>
                      </a:r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 to complete their requirements.   </a:t>
                      </a:r>
                    </a:p>
                    <a:p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Final version required by </a:t>
                      </a:r>
                      <a:r>
                        <a:rPr lang="en-GB" sz="1200" dirty="0" err="1" smtClean="0">
                          <a:solidFill>
                            <a:schemeClr val="tx2"/>
                          </a:solidFill>
                        </a:rPr>
                        <a:t>Yalamanchili</a:t>
                      </a:r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 to complete their design.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Web services security architecture and client authentication documentation and support for </a:t>
                      </a:r>
                      <a:r>
                        <a:rPr lang="en-GB" sz="1200" dirty="0" err="1" smtClean="0">
                          <a:solidFill>
                            <a:schemeClr val="tx2"/>
                          </a:solidFill>
                        </a:rPr>
                        <a:t>Yalamanchili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Required by </a:t>
                      </a:r>
                      <a:r>
                        <a:rPr lang="en-GB" sz="1200" dirty="0" err="1" smtClean="0">
                          <a:solidFill>
                            <a:schemeClr val="tx2"/>
                          </a:solidFill>
                        </a:rPr>
                        <a:t>Yalamanchili</a:t>
                      </a:r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 to complete their design. </a:t>
                      </a:r>
                    </a:p>
                    <a:p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21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CAS authorisations activity - daily batch file specification for </a:t>
                      </a:r>
                      <a:r>
                        <a:rPr lang="en-GB" sz="1200" dirty="0" err="1" smtClean="0">
                          <a:solidFill>
                            <a:schemeClr val="tx2"/>
                          </a:solidFill>
                        </a:rPr>
                        <a:t>Yalamanchili</a:t>
                      </a:r>
                      <a:endParaRPr lang="en-GB" sz="1200" dirty="0" smtClean="0">
                        <a:solidFill>
                          <a:schemeClr val="tx2"/>
                        </a:solidFill>
                      </a:endParaRPr>
                    </a:p>
                    <a:p>
                      <a:endParaRPr lang="en-GB" sz="12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Need to engage CAS MVS team.  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168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Must meet AXP Cryptography and Key Management standards.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Question on who should generate the CSC keys – </a:t>
                      </a:r>
                      <a:r>
                        <a:rPr lang="en-GB" sz="1200" dirty="0" err="1" smtClean="0">
                          <a:solidFill>
                            <a:schemeClr val="tx2"/>
                          </a:solidFill>
                        </a:rPr>
                        <a:t>Yalamanchili</a:t>
                      </a:r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 or AXP?</a:t>
                      </a:r>
                    </a:p>
                    <a:p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What information is available to share with </a:t>
                      </a:r>
                      <a:r>
                        <a:rPr lang="en-GB" sz="1200" dirty="0" err="1" smtClean="0">
                          <a:solidFill>
                            <a:schemeClr val="tx2"/>
                          </a:solidFill>
                        </a:rPr>
                        <a:t>Yalamanchili</a:t>
                      </a:r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 on AXP standards?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1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Token requester profile and TRID set-up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Assumption – this will be a manual process.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296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Virtual PAN BIN set-up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Assumption –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Each Issuer will have their own virtual PAN BIN.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1200" dirty="0" err="1" smtClean="0">
                          <a:solidFill>
                            <a:schemeClr val="tx2"/>
                          </a:solidFill>
                        </a:rPr>
                        <a:t>Nedbank</a:t>
                      </a:r>
                      <a:r>
                        <a:rPr lang="en-GB" sz="1200" dirty="0" smtClean="0">
                          <a:solidFill>
                            <a:schemeClr val="tx2"/>
                          </a:solidFill>
                        </a:rPr>
                        <a:t> have an existing 6 digit BIN that has been allocated to this product. It needs to be set-up as a token BIN in PSU.</a:t>
                      </a:r>
                      <a:endParaRPr lang="en-GB" sz="1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3265-3ACD-40BC-A022-B0DC13984A69}" type="datetime5">
              <a:rPr lang="en-GB" smtClean="0"/>
              <a:t>8-Jun-15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chemeClr val="tx2"/>
                </a:solidFill>
              </a:rPr>
              <a:t>Virtual PAN Domain Controls – What CAS supports today from ETV</a:t>
            </a:r>
            <a:endParaRPr lang="en-GB" sz="2400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504" y="836712"/>
          <a:ext cx="8496944" cy="54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448272"/>
                <a:gridCol w="1438706"/>
                <a:gridCol w="1009566"/>
                <a:gridCol w="2160240"/>
              </a:tblGrid>
              <a:tr h="542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Domain Control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Risk control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Exists now at Token level</a:t>
                      </a:r>
                      <a:endParaRPr lang="en-GB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Enforced by 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Additional notes</a:t>
                      </a:r>
                      <a:endParaRPr lang="en-GB" sz="1200" dirty="0"/>
                    </a:p>
                  </a:txBody>
                  <a:tcPr/>
                </a:tc>
              </a:tr>
              <a:tr h="466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Token maximum usage count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Limit number of payment transactions for this token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CAS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4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Token expiry period MM/YY</a:t>
                      </a:r>
                    </a:p>
                    <a:p>
                      <a:endParaRPr lang="en-GB" sz="11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Apply controls over validity period of the token</a:t>
                      </a:r>
                    </a:p>
                    <a:p>
                      <a:endParaRPr lang="en-GB" sz="11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CAS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629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Token expiry period - CCYYMMDDHHMMSS</a:t>
                      </a:r>
                      <a:endParaRPr lang="en-GB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Apply finer controls over the validity period of the token</a:t>
                      </a:r>
                      <a:endParaRPr lang="en-GB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CAS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2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Token card verification code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Validate CSC issued with token to authenticate owner making payment (4 digit CSC)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CAS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Token status code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Manage token status (active, cancel, block)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YES</a:t>
                      </a:r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CAS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</a:tr>
              <a:tr h="372413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Token spend limit</a:t>
                      </a:r>
                      <a:endParaRPr lang="en-GB" sz="11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Apply upper spend limit for this token based on local currency transactions</a:t>
                      </a:r>
                      <a:endParaRPr lang="en-GB" sz="11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NO</a:t>
                      </a:r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CAS - future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Development required in ETV and CAS to support.</a:t>
                      </a:r>
                      <a:endParaRPr lang="en-GB" sz="11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Token start date – CCYYMMDDHHMMSS</a:t>
                      </a:r>
                      <a:endParaRPr lang="en-GB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Apply controls over the start date of the token</a:t>
                      </a:r>
                      <a:endParaRPr lang="en-GB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NO</a:t>
                      </a:r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CAS - future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As above</a:t>
                      </a:r>
                      <a:endParaRPr lang="en-GB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2032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Token SE location restriction</a:t>
                      </a:r>
                      <a:endParaRPr lang="en-GB" sz="11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Restrict token usage to a specific merchant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NO </a:t>
                      </a:r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CAS - future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Development required in ETV and CAS to support.</a:t>
                      </a:r>
                      <a:endParaRPr lang="en-GB" sz="1100" dirty="0"/>
                    </a:p>
                  </a:txBody>
                  <a:tcPr/>
                </a:tc>
              </a:tr>
              <a:tr h="542032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Token MCC code restriction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Restrict token to specific merchant segment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NO</a:t>
                      </a:r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CAS - future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Development required, as above.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8A0E-18A8-437F-8335-54F238B70862}" type="datetime5">
              <a:rPr lang="en-GB" smtClean="0"/>
              <a:t>8-Jun-15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528" y="692696"/>
          <a:ext cx="8280921" cy="533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1272141"/>
                <a:gridCol w="4248473"/>
              </a:tblGrid>
              <a:tr h="43204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AET group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Variable SQP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Comments</a:t>
                      </a:r>
                      <a:endParaRPr lang="en-GB" sz="12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GNT –  Digital Network and Enterprise Token Vault platforms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$55,000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DN and ETV development to support domain control token spend limit, token start date, SE number and MCC code restriction.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CAS Links and Infrastructure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$43,000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Domain control development for token set-up and validation: token spend limit, token start date, SE number and MCC code.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CAS MVS, CAS ITT &amp; UAT + SFT 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Daily CAS activity feed, by token BIN, to </a:t>
                      </a:r>
                      <a:r>
                        <a:rPr lang="en-GB" sz="1200" dirty="0" err="1" smtClean="0">
                          <a:solidFill>
                            <a:schemeClr val="tx1"/>
                          </a:solidFill>
                        </a:rPr>
                        <a:t>Yalamanchili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 . CAS can not install change between July 10</a:t>
                      </a:r>
                      <a:r>
                        <a:rPr lang="en-GB" sz="120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 and Aug 25</a:t>
                      </a:r>
                      <a:r>
                        <a:rPr lang="en-GB" sz="120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 because of freeze period.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202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Certification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$5,000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Certify </a:t>
                      </a:r>
                      <a:r>
                        <a:rPr lang="en-GB" sz="1200" dirty="0" err="1" smtClean="0">
                          <a:solidFill>
                            <a:schemeClr val="tx1"/>
                          </a:solidFill>
                        </a:rPr>
                        <a:t>Nedbank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 for new Addendum format, support end-to-end testing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1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WSM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$8,000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Web services management between </a:t>
                      </a:r>
                      <a:r>
                        <a:rPr lang="en-GB" sz="1200" dirty="0" err="1" smtClean="0">
                          <a:solidFill>
                            <a:schemeClr val="tx1"/>
                          </a:solidFill>
                        </a:rPr>
                        <a:t>Yalamanchili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 and Digital Network.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13"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tx1"/>
                          </a:solidFill>
                        </a:rPr>
                        <a:t>Datapower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$5,000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Integration layer between ETV and CAS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9166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CCOE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$9,000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Enable </a:t>
                      </a:r>
                      <a:r>
                        <a:rPr lang="en-GB" sz="1200" dirty="0" err="1" smtClean="0">
                          <a:solidFill>
                            <a:schemeClr val="tx1"/>
                          </a:solidFill>
                        </a:rPr>
                        <a:t>zCSL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 with key exchange for 4CSC generation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715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CANS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Set-up single BIN and support token generation and E2E testing</a:t>
                      </a:r>
                    </a:p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0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GNT E2E Delivery – PM</a:t>
                      </a:r>
                      <a:endParaRPr lang="en-GB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$15,000</a:t>
                      </a:r>
                      <a:endParaRPr lang="en-GB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End-to-end PM across all tech teams, including compliance with SDLC 2.0</a:t>
                      </a:r>
                      <a:endParaRPr lang="en-GB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0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GNT E2E Delivery - testing</a:t>
                      </a:r>
                      <a:endParaRPr lang="en-GB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$20,000</a:t>
                      </a:r>
                      <a:endParaRPr lang="en-GB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Test strategy, SIT, UAT, co-ordination end-to-end from </a:t>
                      </a:r>
                      <a:r>
                        <a:rPr lang="en-GB" sz="1200" dirty="0" err="1" smtClean="0"/>
                        <a:t>Yalamanchili</a:t>
                      </a:r>
                      <a:r>
                        <a:rPr lang="en-GB" sz="1200" dirty="0" smtClean="0"/>
                        <a:t> through AXP systems to </a:t>
                      </a:r>
                      <a:r>
                        <a:rPr lang="en-GB" sz="1200" dirty="0" err="1" smtClean="0"/>
                        <a:t>Nedbank</a:t>
                      </a:r>
                      <a:r>
                        <a:rPr lang="en-GB" sz="1200" dirty="0" smtClean="0"/>
                        <a:t>.</a:t>
                      </a:r>
                      <a:endParaRPr lang="en-GB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10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TOTAL</a:t>
                      </a:r>
                      <a:endParaRPr lang="en-GB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$200,000</a:t>
                      </a:r>
                      <a:endParaRPr lang="en-GB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Includes a low level of contingency</a:t>
                      </a:r>
                      <a:endParaRPr lang="en-GB" sz="12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sz="2400" dirty="0" smtClean="0">
                <a:solidFill>
                  <a:schemeClr val="tx2"/>
                </a:solidFill>
              </a:rPr>
              <a:t>High-level Sizing </a:t>
            </a:r>
            <a:br>
              <a:rPr lang="en-GB" sz="2400" dirty="0" smtClean="0">
                <a:solidFill>
                  <a:schemeClr val="tx2"/>
                </a:solidFill>
              </a:rPr>
            </a:br>
            <a:r>
              <a:rPr lang="en-GB" sz="2400" dirty="0" smtClean="0">
                <a:solidFill>
                  <a:srgbClr val="C00000"/>
                </a:solidFill>
              </a:rPr>
              <a:t/>
            </a:r>
            <a:br>
              <a:rPr lang="en-GB" sz="2400" dirty="0" smtClean="0">
                <a:solidFill>
                  <a:srgbClr val="C00000"/>
                </a:solidFill>
              </a:rPr>
            </a:b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5039-5FFB-47D8-8F01-7CD136FA2BC4}" type="datetime5">
              <a:rPr lang="en-GB" smtClean="0"/>
              <a:t>8-Jun-15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7809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tx2"/>
                </a:solidFill>
              </a:rPr>
              <a:t>High-level dates - target</a:t>
            </a:r>
            <a:endParaRPr lang="en-GB" sz="2800" dirty="0">
              <a:solidFill>
                <a:schemeClr val="tx2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23528" y="1124744"/>
          <a:ext cx="8352928" cy="429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2688"/>
                <a:gridCol w="2160240"/>
              </a:tblGrid>
              <a:tr h="4703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Target dates</a:t>
                      </a:r>
                      <a:endParaRPr lang="en-GB" dirty="0"/>
                    </a:p>
                  </a:txBody>
                  <a:tcPr/>
                </a:tc>
              </a:tr>
              <a:tr h="470369">
                <a:tc>
                  <a:txBody>
                    <a:bodyPr/>
                    <a:lstStyle/>
                    <a:p>
                      <a:r>
                        <a:rPr lang="en-GB" dirty="0" smtClean="0"/>
                        <a:t>PDP &amp; Project Charter review and sign-off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May 6 – May 29</a:t>
                      </a:r>
                      <a:endParaRPr lang="en-GB" dirty="0"/>
                    </a:p>
                  </a:txBody>
                  <a:tcPr/>
                </a:tc>
              </a:tr>
              <a:tr h="571430">
                <a:tc>
                  <a:txBody>
                    <a:bodyPr/>
                    <a:lstStyle/>
                    <a:p>
                      <a:r>
                        <a:rPr lang="en-GB" dirty="0" smtClean="0"/>
                        <a:t>API and security specs ready for </a:t>
                      </a:r>
                      <a:r>
                        <a:rPr lang="en-GB" dirty="0" err="1" smtClean="0"/>
                        <a:t>Yalamanchili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May 29</a:t>
                      </a:r>
                      <a:endParaRPr lang="en-GB" dirty="0"/>
                    </a:p>
                  </a:txBody>
                  <a:tcPr/>
                </a:tc>
              </a:tr>
              <a:tr h="470369">
                <a:tc>
                  <a:txBody>
                    <a:bodyPr/>
                    <a:lstStyle/>
                    <a:p>
                      <a:r>
                        <a:rPr lang="en-GB" dirty="0" smtClean="0"/>
                        <a:t>CAS MVS token BIN </a:t>
                      </a:r>
                      <a:r>
                        <a:rPr lang="en-GB" dirty="0" err="1" smtClean="0"/>
                        <a:t>auths</a:t>
                      </a:r>
                      <a:r>
                        <a:rPr lang="en-GB" dirty="0" smtClean="0"/>
                        <a:t> activity report spec ready for </a:t>
                      </a:r>
                      <a:r>
                        <a:rPr lang="en-GB" dirty="0" err="1" smtClean="0"/>
                        <a:t>Yalamanchili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May 29</a:t>
                      </a:r>
                      <a:endParaRPr lang="en-GB" dirty="0"/>
                    </a:p>
                  </a:txBody>
                  <a:tcPr/>
                </a:tc>
              </a:tr>
              <a:tr h="470369">
                <a:tc>
                  <a:txBody>
                    <a:bodyPr/>
                    <a:lstStyle/>
                    <a:p>
                      <a:r>
                        <a:rPr lang="en-GB" dirty="0" smtClean="0"/>
                        <a:t>Analyze, Design, Build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Jun 1- Aug 14</a:t>
                      </a:r>
                      <a:endParaRPr lang="en-GB" dirty="0"/>
                    </a:p>
                  </a:txBody>
                  <a:tcPr/>
                </a:tc>
              </a:tr>
              <a:tr h="470369">
                <a:tc>
                  <a:txBody>
                    <a:bodyPr/>
                    <a:lstStyle/>
                    <a:p>
                      <a:r>
                        <a:rPr lang="en-GB" dirty="0" smtClean="0"/>
                        <a:t>SIT – </a:t>
                      </a:r>
                      <a:r>
                        <a:rPr lang="en-GB" dirty="0" err="1" smtClean="0"/>
                        <a:t>Yalamanchili</a:t>
                      </a:r>
                      <a:r>
                        <a:rPr lang="en-GB" dirty="0" smtClean="0"/>
                        <a:t>-DN-ETV, WSM, </a:t>
                      </a:r>
                      <a:r>
                        <a:rPr lang="en-GB" dirty="0" err="1" smtClean="0"/>
                        <a:t>Datapower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Aug 17-Aug 28</a:t>
                      </a:r>
                      <a:endParaRPr lang="en-GB" dirty="0"/>
                    </a:p>
                  </a:txBody>
                  <a:tcPr/>
                </a:tc>
              </a:tr>
              <a:tr h="470369">
                <a:tc>
                  <a:txBody>
                    <a:bodyPr/>
                    <a:lstStyle/>
                    <a:p>
                      <a:r>
                        <a:rPr lang="en-GB" dirty="0" smtClean="0"/>
                        <a:t>UAT – TMC, </a:t>
                      </a:r>
                      <a:r>
                        <a:rPr lang="en-GB" dirty="0" err="1" smtClean="0"/>
                        <a:t>Yala</a:t>
                      </a:r>
                      <a:r>
                        <a:rPr lang="en-GB" dirty="0" smtClean="0"/>
                        <a:t>, DN, ETV, CANS, CCOE, CAS, CAS MVS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Sept 1- Sept 11</a:t>
                      </a:r>
                      <a:endParaRPr lang="en-GB" dirty="0"/>
                    </a:p>
                  </a:txBody>
                  <a:tcPr/>
                </a:tc>
              </a:tr>
              <a:tr h="304878">
                <a:tc>
                  <a:txBody>
                    <a:bodyPr/>
                    <a:lstStyle/>
                    <a:p>
                      <a:r>
                        <a:rPr lang="en-GB" dirty="0" smtClean="0"/>
                        <a:t>Rollout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Sept 14-Sept 25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91">
                <a:tc>
                  <a:txBody>
                    <a:bodyPr/>
                    <a:lstStyle/>
                    <a:p>
                      <a:r>
                        <a:rPr lang="en-GB" dirty="0" smtClean="0"/>
                        <a:t>Production beta test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Sep 28 – Oct 8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AXP Internal</a:t>
            </a:r>
            <a:endParaRPr lang="en-GB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ECCD-3AA6-4296-95BE-FC81DC2C11E5}" type="datetime5">
              <a:rPr lang="en-GB" smtClean="0"/>
              <a:t>8-Jun-15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440E-9C25-4EB7-80A2-FBCB4B6CB495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69157</TotalTime>
  <Words>1458</Words>
  <Application>Microsoft Office PowerPoint</Application>
  <PresentationFormat>On-screen Show (4:3)</PresentationFormat>
  <Paragraphs>264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vPayment Network  Virtual PAN ETV, CAS CCOE PDP Workshop –  Updated May 7th  EIR00765 - Yalamanchilli vPayment 3rd Party TSP   </vt:lpstr>
      <vt:lpstr>Business Objectives and Goals</vt:lpstr>
      <vt:lpstr>Slide 3</vt:lpstr>
      <vt:lpstr>Slide 4</vt:lpstr>
      <vt:lpstr>Slide 5</vt:lpstr>
      <vt:lpstr>Technical needs</vt:lpstr>
      <vt:lpstr>Virtual PAN Domain Controls – What CAS supports today from ETV</vt:lpstr>
      <vt:lpstr>High-level Sizing   </vt:lpstr>
      <vt:lpstr>High-level dates - target</vt:lpstr>
      <vt:lpstr>Slide 10</vt:lpstr>
    </vt:vector>
  </TitlesOfParts>
  <Company>American Express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kkinikar</dc:creator>
  <cp:lastModifiedBy>kkanag</cp:lastModifiedBy>
  <cp:revision>71</cp:revision>
  <dcterms:created xsi:type="dcterms:W3CDTF">2015-03-04T15:16:17Z</dcterms:created>
  <dcterms:modified xsi:type="dcterms:W3CDTF">2015-06-09T04:25:45Z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Ketan Kinikar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AXPLastAuthor">
    <vt:lpwstr>Krishna Z Kanago</vt:lpwstr>
  </property>
</Properties>
</file>