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5" r:id="rId3"/>
    <p:sldId id="310" r:id="rId4"/>
    <p:sldId id="315" r:id="rId5"/>
    <p:sldId id="317" r:id="rId6"/>
    <p:sldId id="318" r:id="rId7"/>
    <p:sldId id="319" r:id="rId8"/>
    <p:sldId id="320" r:id="rId9"/>
    <p:sldId id="321" r:id="rId10"/>
    <p:sldId id="324" r:id="rId11"/>
    <p:sldId id="322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AC9"/>
    <a:srgbClr val="EA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8" autoAdjust="0"/>
    <p:restoredTop sz="94290"/>
  </p:normalViewPr>
  <p:slideViewPr>
    <p:cSldViewPr snapToGrid="0">
      <p:cViewPr>
        <p:scale>
          <a:sx n="76" d="100"/>
          <a:sy n="76" d="100"/>
        </p:scale>
        <p:origin x="-1470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6C4BE-9D16-407E-B019-BC6B84E8862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D5C99-9966-4887-A23E-95FF869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84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8F317-262E-4019-8B08-E803C01325C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96FD7-4EA4-4D9E-A7FB-CFA9CA1CE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96FD7-4EA4-4D9E-A7FB-CFA9CA1CE1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36A3CD"/>
              </a:gs>
              <a:gs pos="74000">
                <a:srgbClr val="2671B4"/>
              </a:gs>
              <a:gs pos="83000">
                <a:srgbClr val="24549C"/>
              </a:gs>
              <a:gs pos="100000">
                <a:srgbClr val="17387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0522" y="819780"/>
            <a:ext cx="3602957" cy="5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10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3672-1899-8C4F-BB01-5039061D52B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3EF8-B369-2646-9C6E-62236A21C8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164770"/>
            <a:ext cx="9144000" cy="1043208"/>
          </a:xfrm>
          <a:prstGeom prst="rect">
            <a:avLst/>
          </a:prstGeom>
          <a:gradFill>
            <a:gsLst>
              <a:gs pos="18000">
                <a:srgbClr val="2E8AC1"/>
              </a:gs>
              <a:gs pos="0">
                <a:schemeClr val="accent1"/>
              </a:gs>
              <a:gs pos="34000">
                <a:schemeClr val="accent1"/>
              </a:gs>
              <a:gs pos="76000">
                <a:srgbClr val="0070C0"/>
              </a:gs>
              <a:gs pos="100000">
                <a:srgbClr val="17387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028" y="2128822"/>
            <a:ext cx="6302359" cy="1079157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398" y="2050995"/>
            <a:ext cx="130629" cy="1270758"/>
          </a:xfrm>
          <a:prstGeom prst="rect">
            <a:avLst/>
          </a:prstGeom>
          <a:solidFill>
            <a:srgbClr val="EA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2733" y="2508966"/>
            <a:ext cx="1992921" cy="3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78160" y="1201814"/>
            <a:ext cx="7768827" cy="3540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Subheader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8253" y="1656450"/>
            <a:ext cx="8505088" cy="4815908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>
              <a:buClr>
                <a:srgbClr val="EA8A00"/>
              </a:buClr>
              <a:buFont typeface="Wingdings" charset="2"/>
              <a:buChar char="§"/>
              <a:defRPr sz="2000"/>
            </a:lvl1pPr>
            <a:lvl2pPr marL="504825" indent="-168275">
              <a:tabLst/>
              <a:defRPr sz="1800"/>
            </a:lvl2pPr>
            <a:lvl3pPr marL="733425" indent="-228600">
              <a:buClr>
                <a:srgbClr val="EA8A00"/>
              </a:buClr>
              <a:buSzPct val="90000"/>
              <a:buFont typeface="Wingdings" charset="2"/>
              <a:buChar char="v"/>
              <a:tabLst/>
              <a:defRPr sz="1600">
                <a:solidFill>
                  <a:srgbClr val="4B9AC9"/>
                </a:solidFill>
              </a:defRPr>
            </a:lvl3pPr>
            <a:lvl4pPr marL="992188" indent="-238125">
              <a:buClr>
                <a:srgbClr val="4B9AC9"/>
              </a:buClr>
              <a:buFont typeface="Wingdings" charset="2"/>
              <a:buChar char="Ø"/>
              <a:tabLst/>
              <a:defRPr sz="1400">
                <a:solidFill>
                  <a:srgbClr val="EA8A00"/>
                </a:solidFill>
              </a:defRPr>
            </a:lvl4pPr>
            <a:lvl5pPr marL="1219200" indent="-238125">
              <a:buClr>
                <a:srgbClr val="EA8A00"/>
              </a:buClr>
              <a:buFont typeface="Wingdings" charset="2"/>
              <a:buChar char="ü"/>
              <a:tabLst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0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78" y="162765"/>
            <a:ext cx="8625663" cy="107915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8253" y="1656450"/>
            <a:ext cx="8505088" cy="4815908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>
              <a:buClr>
                <a:srgbClr val="EA8A00"/>
              </a:buClr>
              <a:buFont typeface="Wingdings" charset="2"/>
              <a:buChar char="§"/>
              <a:defRPr sz="2000"/>
            </a:lvl1pPr>
            <a:lvl2pPr marL="504825" indent="-168275">
              <a:tabLst/>
              <a:defRPr sz="1800"/>
            </a:lvl2pPr>
            <a:lvl3pPr marL="733425" indent="-228600">
              <a:buClr>
                <a:srgbClr val="EA8A00"/>
              </a:buClr>
              <a:buSzPct val="90000"/>
              <a:buFont typeface="Wingdings" charset="2"/>
              <a:buChar char="v"/>
              <a:tabLst/>
              <a:defRPr sz="1600">
                <a:solidFill>
                  <a:srgbClr val="4B9AC9"/>
                </a:solidFill>
              </a:defRPr>
            </a:lvl3pPr>
            <a:lvl4pPr marL="992188" indent="-238125">
              <a:buClr>
                <a:srgbClr val="4B9AC9"/>
              </a:buClr>
              <a:buFont typeface="Wingdings" charset="2"/>
              <a:buChar char="Ø"/>
              <a:tabLst/>
              <a:defRPr sz="1400">
                <a:solidFill>
                  <a:srgbClr val="EA8A00"/>
                </a:solidFill>
              </a:defRPr>
            </a:lvl4pPr>
            <a:lvl5pPr marL="1219200" indent="-238125">
              <a:buClr>
                <a:srgbClr val="EA8A00"/>
              </a:buClr>
              <a:buFont typeface="Wingdings" charset="2"/>
              <a:buChar char="ü"/>
              <a:tabLst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78160" y="1201814"/>
            <a:ext cx="7768827" cy="3540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Subheader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298253" y="1877096"/>
            <a:ext cx="4176882" cy="4558686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>
              <a:buClr>
                <a:srgbClr val="EA8A00"/>
              </a:buClr>
              <a:buFont typeface="Wingdings" charset="2"/>
              <a:buChar char="§"/>
              <a:defRPr sz="2000"/>
            </a:lvl1pPr>
            <a:lvl2pPr>
              <a:defRPr sz="1800"/>
            </a:lvl2pPr>
            <a:lvl3pPr marL="557199" indent="-171446">
              <a:buClr>
                <a:srgbClr val="EA8A00"/>
              </a:buClr>
              <a:buSzPct val="90000"/>
              <a:buFont typeface="Wingdings" charset="2"/>
              <a:buChar char="v"/>
              <a:defRPr sz="1600">
                <a:solidFill>
                  <a:srgbClr val="4B9AC9"/>
                </a:solidFill>
              </a:defRPr>
            </a:lvl3pPr>
            <a:lvl4pPr marL="769125" indent="-171446">
              <a:buClr>
                <a:srgbClr val="4B9AC9"/>
              </a:buClr>
              <a:buFont typeface="Wingdings" charset="2"/>
              <a:buChar char="Ø"/>
              <a:defRPr sz="1400">
                <a:solidFill>
                  <a:srgbClr val="EA8A00"/>
                </a:solidFill>
              </a:defRPr>
            </a:lvl4pPr>
            <a:lvl5pPr marL="987005" indent="-171446">
              <a:buClr>
                <a:srgbClr val="EA8A00"/>
              </a:buClr>
              <a:buFont typeface="Wingdings" charset="2"/>
              <a:buChar char="ü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4766621" y="1877096"/>
            <a:ext cx="4176882" cy="4558686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>
              <a:buClr>
                <a:srgbClr val="EA8A00"/>
              </a:buClr>
              <a:buFont typeface="Wingdings" charset="2"/>
              <a:buChar char="§"/>
              <a:defRPr sz="2000"/>
            </a:lvl1pPr>
            <a:lvl2pPr>
              <a:defRPr sz="1800"/>
            </a:lvl2pPr>
            <a:lvl3pPr marL="557199" indent="-171446">
              <a:buClr>
                <a:srgbClr val="EA8A00"/>
              </a:buClr>
              <a:buSzPct val="90000"/>
              <a:buFont typeface="Wingdings" charset="2"/>
              <a:buChar char="v"/>
              <a:defRPr sz="1600">
                <a:solidFill>
                  <a:srgbClr val="4B9AC9"/>
                </a:solidFill>
              </a:defRPr>
            </a:lvl3pPr>
            <a:lvl4pPr marL="769125" indent="-171446">
              <a:buClr>
                <a:srgbClr val="4B9AC9"/>
              </a:buClr>
              <a:buFont typeface="Wingdings" charset="2"/>
              <a:buChar char="Ø"/>
              <a:defRPr sz="1400">
                <a:solidFill>
                  <a:srgbClr val="EA8A00"/>
                </a:solidFill>
              </a:defRPr>
            </a:lvl4pPr>
            <a:lvl5pPr marL="987005" indent="-171446">
              <a:buClr>
                <a:srgbClr val="EA8A00"/>
              </a:buClr>
              <a:buFont typeface="Wingdings" charset="2"/>
              <a:buChar char="ü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48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78" y="162765"/>
            <a:ext cx="8637873" cy="107915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98253" y="1548384"/>
            <a:ext cx="4048930" cy="4887398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>
              <a:buClr>
                <a:srgbClr val="EA8A00"/>
              </a:buClr>
              <a:buFont typeface="Wingdings" charset="2"/>
              <a:buChar char="§"/>
              <a:defRPr sz="2000"/>
            </a:lvl1pPr>
            <a:lvl2pPr>
              <a:defRPr sz="1800"/>
            </a:lvl2pPr>
            <a:lvl3pPr marL="557199" indent="-171446">
              <a:buClr>
                <a:srgbClr val="EA8A00"/>
              </a:buClr>
              <a:buSzPct val="90000"/>
              <a:buFont typeface="Wingdings" charset="2"/>
              <a:buChar char="v"/>
              <a:defRPr sz="1600">
                <a:solidFill>
                  <a:srgbClr val="4B9AC9"/>
                </a:solidFill>
              </a:defRPr>
            </a:lvl3pPr>
            <a:lvl4pPr marL="769125" indent="-171446">
              <a:buClr>
                <a:srgbClr val="4B9AC9"/>
              </a:buClr>
              <a:buFont typeface="Wingdings" charset="2"/>
              <a:buChar char="Ø"/>
              <a:defRPr sz="1400">
                <a:solidFill>
                  <a:srgbClr val="EA8A00"/>
                </a:solidFill>
              </a:defRPr>
            </a:lvl4pPr>
            <a:lvl5pPr marL="987005" indent="-171446">
              <a:buClr>
                <a:srgbClr val="EA8A00"/>
              </a:buClr>
              <a:buFont typeface="Wingdings" charset="2"/>
              <a:buChar char="ü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766621" y="1548384"/>
            <a:ext cx="4048930" cy="4887398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>
              <a:buClr>
                <a:srgbClr val="EA8A00"/>
              </a:buClr>
              <a:buFont typeface="Wingdings" charset="2"/>
              <a:buChar char="§"/>
              <a:defRPr sz="2000"/>
            </a:lvl1pPr>
            <a:lvl2pPr>
              <a:defRPr sz="1800"/>
            </a:lvl2pPr>
            <a:lvl3pPr marL="557199" indent="-171446">
              <a:buClr>
                <a:srgbClr val="EA8A00"/>
              </a:buClr>
              <a:buSzPct val="90000"/>
              <a:buFont typeface="Wingdings" charset="2"/>
              <a:buChar char="v"/>
              <a:defRPr sz="1600">
                <a:solidFill>
                  <a:srgbClr val="4B9AC9"/>
                </a:solidFill>
              </a:defRPr>
            </a:lvl3pPr>
            <a:lvl4pPr marL="769125" indent="-171446">
              <a:buClr>
                <a:srgbClr val="4B9AC9"/>
              </a:buClr>
              <a:buFont typeface="Wingdings" charset="2"/>
              <a:buChar char="Ø"/>
              <a:defRPr sz="1400">
                <a:solidFill>
                  <a:srgbClr val="EA8A00"/>
                </a:solidFill>
              </a:defRPr>
            </a:lvl4pPr>
            <a:lvl5pPr marL="987005" indent="-171446">
              <a:buClr>
                <a:srgbClr val="EA8A00"/>
              </a:buClr>
              <a:buFont typeface="Wingdings" charset="2"/>
              <a:buChar char="ü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680" y="1412939"/>
            <a:ext cx="4165884" cy="8239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anchor="b"/>
          <a:lstStyle>
            <a:lvl1pPr marL="0" indent="0">
              <a:buNone/>
              <a:defRPr sz="1800" b="1">
                <a:solidFill>
                  <a:srgbClr val="EA8A00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5131"/>
            <a:ext cx="4186401" cy="8239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anchor="b"/>
          <a:lstStyle>
            <a:lvl1pPr marL="0" indent="0">
              <a:buNone/>
              <a:defRPr sz="1800" b="1">
                <a:solidFill>
                  <a:srgbClr val="EA8A00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184668" y="2261234"/>
            <a:ext cx="4165886" cy="39307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>
            <a:normAutofit/>
          </a:bodyPr>
          <a:lstStyle>
            <a:lvl1pPr marL="257168" indent="-257168">
              <a:buClr>
                <a:srgbClr val="EA8A00"/>
              </a:buClr>
              <a:buFont typeface="Wingdings" charset="2"/>
              <a:buChar char="§"/>
              <a:defRPr sz="2000"/>
            </a:lvl1pPr>
            <a:lvl2pPr>
              <a:defRPr sz="1800"/>
            </a:lvl2pPr>
            <a:lvl3pPr marL="557199" indent="-171446">
              <a:buClr>
                <a:srgbClr val="EA8A00"/>
              </a:buClr>
              <a:buSzPct val="90000"/>
              <a:buFont typeface="Wingdings" charset="2"/>
              <a:buChar char="v"/>
              <a:defRPr sz="1600">
                <a:solidFill>
                  <a:srgbClr val="4B9AC9"/>
                </a:solidFill>
              </a:defRPr>
            </a:lvl3pPr>
            <a:lvl4pPr marL="769125" indent="-171446">
              <a:buClr>
                <a:srgbClr val="4B9AC9"/>
              </a:buClr>
              <a:buFont typeface="Wingdings" charset="2"/>
              <a:buChar char="Ø"/>
              <a:defRPr sz="1400">
                <a:solidFill>
                  <a:srgbClr val="EA8A00"/>
                </a:solidFill>
              </a:defRPr>
            </a:lvl4pPr>
            <a:lvl5pPr marL="987005" indent="-171446">
              <a:buClr>
                <a:srgbClr val="EA8A00"/>
              </a:buClr>
              <a:buFont typeface="Wingdings" charset="2"/>
              <a:buChar char="ü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629149" y="2273426"/>
            <a:ext cx="4186401" cy="39307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>
            <a:normAutofit/>
          </a:bodyPr>
          <a:lstStyle>
            <a:lvl1pPr marL="257168" indent="-257168">
              <a:buClr>
                <a:srgbClr val="EA8A00"/>
              </a:buClr>
              <a:buFont typeface="Wingdings" charset="2"/>
              <a:buChar char="§"/>
              <a:defRPr sz="2000"/>
            </a:lvl1pPr>
            <a:lvl2pPr>
              <a:defRPr sz="1800"/>
            </a:lvl2pPr>
            <a:lvl3pPr marL="557199" indent="-171446">
              <a:buClr>
                <a:srgbClr val="EA8A00"/>
              </a:buClr>
              <a:buSzPct val="90000"/>
              <a:buFont typeface="Wingdings" charset="2"/>
              <a:buChar char="v"/>
              <a:defRPr sz="1600">
                <a:solidFill>
                  <a:srgbClr val="4B9AC9"/>
                </a:solidFill>
              </a:defRPr>
            </a:lvl3pPr>
            <a:lvl4pPr marL="769125" indent="-171446">
              <a:buClr>
                <a:srgbClr val="4B9AC9"/>
              </a:buClr>
              <a:buFont typeface="Wingdings" charset="2"/>
              <a:buChar char="Ø"/>
              <a:defRPr sz="1400">
                <a:solidFill>
                  <a:srgbClr val="EA8A00"/>
                </a:solidFill>
              </a:defRPr>
            </a:lvl4pPr>
            <a:lvl5pPr marL="987005" indent="-171446">
              <a:buClr>
                <a:srgbClr val="EA8A00"/>
              </a:buClr>
              <a:buFont typeface="Wingdings" charset="2"/>
              <a:buChar char="ü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7678" y="162765"/>
            <a:ext cx="8637873" cy="107915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78160" y="1201814"/>
            <a:ext cx="7768827" cy="3540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2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36A3CD"/>
              </a:gs>
              <a:gs pos="74000">
                <a:srgbClr val="2671B4"/>
              </a:gs>
              <a:gs pos="83000">
                <a:srgbClr val="24549C"/>
              </a:gs>
              <a:gs pos="100000">
                <a:srgbClr val="17387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71" y="5644189"/>
            <a:ext cx="2544663" cy="4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6510085"/>
            <a:ext cx="9144000" cy="45719"/>
          </a:xfrm>
          <a:prstGeom prst="rect">
            <a:avLst/>
          </a:prstGeom>
          <a:gradFill>
            <a:gsLst>
              <a:gs pos="47000">
                <a:schemeClr val="accent5">
                  <a:lumMod val="40000"/>
                  <a:lumOff val="60000"/>
                  <a:alpha val="4700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  <a:gs pos="66000">
                <a:schemeClr val="accent5">
                  <a:lumMod val="60000"/>
                  <a:lumOff val="40000"/>
                </a:schemeClr>
              </a:gs>
              <a:gs pos="87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0" y="6517798"/>
            <a:ext cx="9144000" cy="340202"/>
          </a:xfrm>
          <a:prstGeom prst="rect">
            <a:avLst/>
          </a:prstGeom>
          <a:gradFill flip="none" rotWithShape="1">
            <a:gsLst>
              <a:gs pos="47000">
                <a:srgbClr val="2E8AC1"/>
              </a:gs>
              <a:gs pos="0">
                <a:schemeClr val="bg1"/>
              </a:gs>
              <a:gs pos="66000">
                <a:srgbClr val="2671B4"/>
              </a:gs>
              <a:gs pos="87000">
                <a:srgbClr val="24549C"/>
              </a:gs>
              <a:gs pos="100000">
                <a:srgbClr val="17387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678" y="162765"/>
            <a:ext cx="8598769" cy="10791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958" y="6555804"/>
            <a:ext cx="607575" cy="301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ACC220-F023-4BF7-868D-01427609B5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43701" y="6522958"/>
            <a:ext cx="139877" cy="15442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0" y="-8743"/>
            <a:ext cx="97972" cy="1270758"/>
          </a:xfrm>
          <a:prstGeom prst="rect">
            <a:avLst/>
          </a:prstGeom>
          <a:solidFill>
            <a:srgbClr val="EA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 userDrawn="1"/>
        </p:nvSpPr>
        <p:spPr>
          <a:xfrm>
            <a:off x="3231656" y="6551654"/>
            <a:ext cx="231073" cy="223449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17"/>
          <p:cNvSpPr/>
          <p:nvPr userDrawn="1"/>
        </p:nvSpPr>
        <p:spPr>
          <a:xfrm>
            <a:off x="3914065" y="6487113"/>
            <a:ext cx="179863" cy="197497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 userDrawn="1"/>
        </p:nvSpPr>
        <p:spPr>
          <a:xfrm>
            <a:off x="4677847" y="6517235"/>
            <a:ext cx="306621" cy="282142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 userDrawn="1"/>
        </p:nvSpPr>
        <p:spPr>
          <a:xfrm>
            <a:off x="1690865" y="6684610"/>
            <a:ext cx="94399" cy="90493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Oval 20"/>
          <p:cNvSpPr/>
          <p:nvPr userDrawn="1"/>
        </p:nvSpPr>
        <p:spPr>
          <a:xfrm>
            <a:off x="5896800" y="6453341"/>
            <a:ext cx="186503" cy="154424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Oval 21"/>
          <p:cNvSpPr/>
          <p:nvPr userDrawn="1"/>
        </p:nvSpPr>
        <p:spPr>
          <a:xfrm>
            <a:off x="6445172" y="6548523"/>
            <a:ext cx="273647" cy="226578"/>
          </a:xfrm>
          <a:prstGeom prst="ellipse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3972" y="6517798"/>
            <a:ext cx="1992921" cy="318867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 userDrawn="1"/>
        </p:nvSpPr>
        <p:spPr>
          <a:xfrm>
            <a:off x="298253" y="1656450"/>
            <a:ext cx="8505088" cy="4815908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EA8A00"/>
              </a:buClr>
              <a:buFont typeface="Wingdings" charset="2"/>
              <a:buChar char="§"/>
              <a:defRPr sz="2000" kern="1200">
                <a:solidFill>
                  <a:srgbClr val="4B9AC9"/>
                </a:solidFill>
                <a:latin typeface="+mn-lt"/>
                <a:ea typeface="+mn-ea"/>
                <a:cs typeface="+mn-cs"/>
              </a:defRPr>
            </a:lvl1pPr>
            <a:lvl2pPr marL="384563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4B9AC9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2463" indent="-2667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EA8A00"/>
              </a:buClr>
              <a:buSzPct val="90000"/>
              <a:buFont typeface="Wingdings" charset="2"/>
              <a:buChar char="v"/>
              <a:tabLst/>
              <a:defRPr sz="1600" kern="1200">
                <a:solidFill>
                  <a:srgbClr val="4B9AC9"/>
                </a:solidFill>
                <a:latin typeface="+mn-lt"/>
                <a:ea typeface="+mn-ea"/>
                <a:cs typeface="+mn-cs"/>
              </a:defRPr>
            </a:lvl3pPr>
            <a:lvl4pPr marL="966788" indent="-277813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4B9AC9"/>
              </a:buClr>
              <a:buFont typeface="Wingdings" charset="2"/>
              <a:buChar char="Ø"/>
              <a:tabLst/>
              <a:defRPr sz="1400" kern="1200">
                <a:solidFill>
                  <a:srgbClr val="EA8A00"/>
                </a:solidFill>
                <a:latin typeface="+mn-lt"/>
                <a:ea typeface="+mn-ea"/>
                <a:cs typeface="+mn-cs"/>
              </a:defRPr>
            </a:lvl4pPr>
            <a:lvl5pPr marL="1233488" indent="-279400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EA8A00"/>
              </a:buClr>
              <a:buFont typeface="Wingdings" charset="2"/>
              <a:buChar char="ü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2244" y="1242389"/>
            <a:ext cx="9144000" cy="14288"/>
          </a:xfrm>
          <a:prstGeom prst="line">
            <a:avLst/>
          </a:prstGeom>
          <a:ln w="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0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6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100000"/>
        </a:lnSpc>
        <a:spcBef>
          <a:spcPts val="750"/>
        </a:spcBef>
        <a:buClr>
          <a:srgbClr val="4B9AC9"/>
        </a:buClr>
        <a:buFontTx/>
        <a:buNone/>
        <a:defRPr sz="1500" kern="1200">
          <a:solidFill>
            <a:srgbClr val="4B9AC9"/>
          </a:solidFill>
          <a:latin typeface="+mn-lt"/>
          <a:ea typeface="+mn-ea"/>
          <a:cs typeface="+mn-cs"/>
        </a:defRPr>
      </a:lvl1pPr>
      <a:lvl2pPr marL="384563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4B9AC9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57199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4B9AC9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69125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4B9AC9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87005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4B9AC9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3672-1899-8C4F-BB01-5039061D52B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3EF8-B369-2646-9C6E-62236A21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164143"/>
            <a:ext cx="9144000" cy="102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9AC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TPF C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73479" y="6029325"/>
            <a:ext cx="2502296" cy="48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9AC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January 6, 2016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025007"/>
            <a:ext cx="9144000" cy="102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9AC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DLM/DLL/SO Concepts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z/TPF Registers , ECB &amp; Sw00sr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ECB &amp; usage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Header file  - C_EB0EB.H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C/C++ programmers, the preferred purpose of the ECB work areas is to interface with assembler programs</a:t>
            </a:r>
          </a:p>
          <a:p>
            <a:r>
              <a:rPr lang="en-US" dirty="0"/>
              <a:t>Below is an example of ECB usage in programs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&lt;c_eb0eb.h&gt;</a:t>
            </a: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eb0eb *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  *Input;</a:t>
            </a: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ecbptr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Input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ecbptr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()-&gt;ce1cr0;  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75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z/TPF Registers , ECB &amp; Sw00sr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sw00sr &amp; usage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Header file  - C_SW00SR.H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dfifb</a:t>
            </a:r>
            <a:r>
              <a:rPr lang="en-US" dirty="0"/>
              <a:t> , </a:t>
            </a:r>
            <a:r>
              <a:rPr lang="en-US" dirty="0" err="1"/>
              <a:t>dfopn</a:t>
            </a:r>
            <a:r>
              <a:rPr lang="en-US" dirty="0"/>
              <a:t> functions returns the address of SW00SR slot</a:t>
            </a:r>
          </a:p>
          <a:p>
            <a:r>
              <a:rPr lang="en-US" dirty="0"/>
              <a:t>Below is an example of SW00SR usage in programs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&lt;c_sw00sr.h&gt;</a:t>
            </a: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dft_fil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ULONG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PsgFileAddress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UCHAR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PsgFileRcc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dfopn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(PSG_FIL_REF,</a:t>
            </a: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PSG_FIL_FID,</a:t>
            </a: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DFOPN_NOHOLD);</a:t>
            </a:r>
          </a:p>
          <a:p>
            <a:pPr lvl="1">
              <a:buFont typeface="Wingdings" pitchFamily="2" charset="2"/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PsgFileAddress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-&gt;sw00fad;   </a:t>
            </a:r>
          </a:p>
          <a:p>
            <a:pPr lvl="1">
              <a:buFont typeface="Wingdings" pitchFamily="2" charset="2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PsgFileRcc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-&gt;sw00wcc;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86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Stack v/s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Applications can request contiguous storage from the ECB heap by issuing a </a:t>
            </a:r>
            <a:r>
              <a:rPr lang="en-US" dirty="0" err="1"/>
              <a:t>calloc</a:t>
            </a:r>
            <a:r>
              <a:rPr lang="en-US" dirty="0"/>
              <a:t>, </a:t>
            </a: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err="1"/>
              <a:t>realloc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 the free function to return the storage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HLASM -&gt; C/C++ calls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C/C++ function can be called using ENTRC or CALLC macro</a:t>
            </a:r>
          </a:p>
          <a:p>
            <a:r>
              <a:rPr lang="en-US" dirty="0"/>
              <a:t>Call using Function name with CALLC</a:t>
            </a:r>
          </a:p>
          <a:p>
            <a:r>
              <a:rPr lang="en-US" dirty="0"/>
              <a:t>Setup parameters using CPROC macro</a:t>
            </a:r>
          </a:p>
          <a:p>
            <a:r>
              <a:rPr lang="en-US" dirty="0"/>
              <a:t>Include the CPROC statement in the UPROC macro;</a:t>
            </a:r>
          </a:p>
          <a:p>
            <a:r>
              <a:rPr lang="en-US" dirty="0"/>
              <a:t>Alternatively can code CPROC statement directly to the beginning of the assembler program which applies to all of the matching CALLC statements that follow.</a:t>
            </a:r>
          </a:p>
          <a:p>
            <a:pPr>
              <a:lnSpc>
                <a:spcPct val="8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  </a:t>
            </a:r>
            <a:r>
              <a:rPr 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CPROC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RETURN=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i,psgrVerifyUtility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,(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c,p,us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GETCC D4,L2                     Get a core block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L     R5,CE1CR4                 Copy address of core block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LA    R7,PARM_AREA              Get address of PARM_AREA in R3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CALLC RETURN=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i,psgrVerifyUtility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(pax_status,R5,(R3))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</a:t>
            </a: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pax_status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 DC    C'C'	 Character passed to C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8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HLASM -&gt; C/C++ calls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with DLM name as program name with ENTRC </a:t>
            </a:r>
          </a:p>
          <a:p>
            <a:r>
              <a:rPr lang="en-US" dirty="0"/>
              <a:t>Setup parameters as needed.  Each parameter requires a full word</a:t>
            </a:r>
          </a:p>
          <a:p>
            <a:r>
              <a:rPr lang="en-US" dirty="0"/>
              <a:t>Make R1 point to the beginning of the parameter list.</a:t>
            </a:r>
          </a:p>
          <a:p>
            <a:r>
              <a:rPr lang="en-US" dirty="0"/>
              <a:t>R15 has the return value</a:t>
            </a:r>
          </a:p>
          <a:p>
            <a:pPr>
              <a:lnSpc>
                <a:spcPct val="150000"/>
              </a:lnSpc>
            </a:pPr>
            <a:r>
              <a:rPr lang="en-US" dirty="0"/>
              <a:t>Also can use Registers &amp; ECB area to pass parameters</a:t>
            </a:r>
          </a:p>
          <a:p>
            <a:pPr>
              <a:lnSpc>
                <a:spcPct val="80000"/>
              </a:lnSpc>
              <a:buNone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</a:t>
            </a:r>
            <a:r>
              <a:rPr 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LA    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R1,100             LOAD HEAP SIZE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MALOC SIZE=R1            TO GET GROUP DONE COUNT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LA    R14,6              SPECIFY ROUTINE 6 IN BJ01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ST    R14,0(R1)          BJ02_getIRSCTtodo()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ENTRC BJ01            CALL C/C++ DLM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STH   R15,RCHICNT        SAVE TOTAL COUNT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49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C/C++ calls -&gt; HLASM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Calling HLASM program can be done using </a:t>
            </a:r>
            <a:r>
              <a:rPr lang="en-NZ" dirty="0" err="1"/>
              <a:t>entrc</a:t>
            </a:r>
            <a:r>
              <a:rPr lang="en-NZ" dirty="0"/>
              <a:t>() function</a:t>
            </a:r>
          </a:p>
          <a:p>
            <a:r>
              <a:rPr lang="en-NZ" dirty="0"/>
              <a:t>Alternatively can use the function name which can be resolved by #pragma directive</a:t>
            </a:r>
          </a:p>
          <a:p>
            <a:r>
              <a:rPr lang="en-US" dirty="0"/>
              <a:t>Parameters can be passed using the TPF_REGS structure</a:t>
            </a:r>
          </a:p>
          <a:p>
            <a:r>
              <a:rPr lang="en-US" dirty="0"/>
              <a:t>ECB areas can also be used to pass parameters/values</a:t>
            </a:r>
          </a:p>
          <a:p>
            <a:r>
              <a:rPr lang="en-US" sz="2100" dirty="0"/>
              <a:t>The return value of the function call should always be void.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TPF_REGS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enq_parms.request_type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ELD_DEQ;                        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regs.r6 = (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)&amp;(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enq_parms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clek_enq_deq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                                  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ecbptr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()-&gt;ebxsw0 = COL0_ENQ_NOT_HELD;                     </a:t>
            </a:r>
          </a:p>
          <a:p>
            <a:pPr marL="0" indent="0">
              <a:buNone/>
            </a:pP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#pragma map(clek_enq_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,"CLEK")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27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C/C++ calls -&gt; C/C++ calls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a C/C++ function present in a DLL/DLM from another C/C++ function.</a:t>
            </a:r>
          </a:p>
          <a:p>
            <a:r>
              <a:rPr lang="en-US" dirty="0"/>
              <a:t>Need to pass the parameters as required by the calling function. (Pass by value or pass by reference).</a:t>
            </a:r>
          </a:p>
          <a:p>
            <a:r>
              <a:rPr lang="en-US" sz="2400" dirty="0"/>
              <a:t>Expect the return values as specified in the function declaration. (Type casting might be needed in a few cases)</a:t>
            </a:r>
          </a:p>
          <a:p>
            <a:endParaRPr lang="en-NZ" dirty="0"/>
          </a:p>
          <a:p>
            <a:pPr>
              <a:buFontTx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pgm_history_parms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Elm_Parms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Elm_Parms.ph_loadset_name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ELD_AVAIL_LSNAME,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Elm_Parms.ph_loadset_name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Elm_Parms.ph_pgm_base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parms_ptr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pgm_base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elm_program_history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Elm_Parms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DSECT &lt;-&gt; Header conversion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Data types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6" y="2198644"/>
            <a:ext cx="83153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18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DSECT &lt;-&gt; Header conversion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DSECTS are exhaustively used in TPF – Assembler programming.</a:t>
            </a:r>
          </a:p>
          <a:p>
            <a:r>
              <a:rPr lang="en-US" dirty="0"/>
              <a:t>Structures and Unions are the C counter parts of DSECTS.</a:t>
            </a:r>
          </a:p>
          <a:p>
            <a:r>
              <a:rPr lang="en-US" dirty="0"/>
              <a:t>A DSECT is converted into a header file. The naming convention is a </a:t>
            </a:r>
            <a:r>
              <a:rPr lang="en-US" dirty="0" err="1"/>
              <a:t>c_xxxxx</a:t>
            </a:r>
            <a:r>
              <a:rPr lang="en-US" dirty="0"/>
              <a:t> where </a:t>
            </a:r>
            <a:r>
              <a:rPr lang="en-US" dirty="0" err="1"/>
              <a:t>xxxxx</a:t>
            </a:r>
            <a:r>
              <a:rPr lang="en-US" dirty="0"/>
              <a:t> is the name of the DSECT.</a:t>
            </a:r>
          </a:p>
          <a:p>
            <a:r>
              <a:rPr lang="en-US" dirty="0"/>
              <a:t>In case of DSECTS, specifying an explicit length results in both the size of the object and it’s alignment to be modified.</a:t>
            </a:r>
          </a:p>
          <a:p>
            <a:r>
              <a:rPr lang="en-US" dirty="0"/>
              <a:t>In C, all the structures are unpacked by default. C supports a keyword _Packed  to match with the assembler macro</a:t>
            </a:r>
            <a:r>
              <a:rPr lang="en-US" dirty="0" smtClean="0"/>
              <a:t>.</a:t>
            </a:r>
          </a:p>
          <a:p>
            <a:r>
              <a:rPr lang="en-US" smtClean="0"/>
              <a:t>The </a:t>
            </a:r>
            <a:r>
              <a:rPr lang="en-US" dirty="0"/>
              <a:t>usage of an org directive in DSECT can be substituted by using unions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15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Directory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6" y="1753665"/>
            <a:ext cx="6211636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32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98253" y="1656450"/>
            <a:ext cx="8505088" cy="4815908"/>
          </a:xfrm>
          <a:prstGeom prst="rect">
            <a:avLst/>
          </a:prstGeom>
        </p:spPr>
        <p:txBody>
          <a:bodyPr/>
          <a:lstStyle/>
          <a:p>
            <a:pPr marL="342900" indent="-342900">
              <a:buAutoNum type="arabicPeriod"/>
            </a:pPr>
            <a:r>
              <a:rPr lang="en-NZ" sz="1800" dirty="0" smtClean="0"/>
              <a:t>DLM/DLL/SO</a:t>
            </a:r>
          </a:p>
          <a:p>
            <a:pPr marL="342900" indent="-342900">
              <a:buFontTx/>
              <a:buAutoNum type="arabicPeriod"/>
            </a:pPr>
            <a:r>
              <a:rPr lang="en-NZ" sz="1800" dirty="0"/>
              <a:t>z/TPF Register, ECB &amp; SW00SR</a:t>
            </a:r>
          </a:p>
          <a:p>
            <a:pPr marL="342900" indent="-342900">
              <a:buFontTx/>
              <a:buAutoNum type="arabicPeriod"/>
            </a:pPr>
            <a:r>
              <a:rPr lang="en-NZ" sz="1800" dirty="0"/>
              <a:t>Stack Vs. Heap usage</a:t>
            </a:r>
          </a:p>
          <a:p>
            <a:pPr marL="342900" indent="-342900">
              <a:buFontTx/>
              <a:buAutoNum type="arabicPeriod"/>
            </a:pPr>
            <a:r>
              <a:rPr lang="en-NZ" sz="1800" dirty="0"/>
              <a:t>Stubs</a:t>
            </a:r>
          </a:p>
          <a:p>
            <a:pPr marL="342900" indent="-342900">
              <a:buFontTx/>
              <a:buAutoNum type="arabicPeriod"/>
            </a:pPr>
            <a:r>
              <a:rPr lang="en-NZ" sz="1800" dirty="0"/>
              <a:t>HLASM &lt;-&gt; C/C++ calls</a:t>
            </a:r>
          </a:p>
          <a:p>
            <a:pPr marL="342900" indent="-342900">
              <a:buFontTx/>
              <a:buAutoNum type="arabicPeriod"/>
            </a:pPr>
            <a:r>
              <a:rPr lang="en-NZ" sz="1800" dirty="0"/>
              <a:t>DSECT &lt;-&gt; Header </a:t>
            </a:r>
            <a:r>
              <a:rPr lang="en-NZ" sz="1800" dirty="0" smtClean="0"/>
              <a:t>conversion</a:t>
            </a:r>
          </a:p>
          <a:p>
            <a:pPr marL="342900" indent="-342900">
              <a:buFontTx/>
              <a:buAutoNum type="arabicPeriod"/>
            </a:pPr>
            <a:r>
              <a:rPr lang="en-NZ" sz="1800" dirty="0" smtClean="0"/>
              <a:t>Directory in </a:t>
            </a:r>
            <a:r>
              <a:rPr lang="en-NZ" sz="1800" dirty="0" err="1" smtClean="0"/>
              <a:t>zTPFGI</a:t>
            </a:r>
            <a:endParaRPr lang="en-NZ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Directory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085" y="1442821"/>
            <a:ext cx="3434356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31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79839" y="1841411"/>
            <a:ext cx="9144000" cy="92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9AC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57847" y="3080115"/>
            <a:ext cx="4668629" cy="1515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7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9AC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 smtClean="0">
                <a:solidFill>
                  <a:schemeClr val="bg1"/>
                </a:solidFill>
              </a:rPr>
              <a:t>Contact Info</a:t>
            </a:r>
          </a:p>
          <a:p>
            <a:pPr algn="ctr"/>
            <a:r>
              <a:rPr 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Ved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Pandey</a:t>
            </a:r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edprakash.pandey@tpfsoftware.com</a:t>
            </a:r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DLM/DLL/SO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DLM - Dynamic load module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Compiled and linked source programs that are ready to be loaded in to main storage for execution.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Max size can be 16M.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Single entry point.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name of a DLM entry point should match the 4 character DLM name or main.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DLM transfers control back to its caller from its entry point function. Control can be given up either explicitly with a return or exit statement or implicitly when the last line of the function runs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44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DLM/DLL/SO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DLL - Dynamic Link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Library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Dynamic link libraries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Collection of one or more functions.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Can contain multiple entry &amp; exit points.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Programmer can choose the functions that needs to </a:t>
            </a:r>
            <a:r>
              <a:rPr lang="en-US" dirty="0" smtClean="0"/>
              <a:t>be </a:t>
            </a:r>
            <a:r>
              <a:rPr lang="en-US" dirty="0"/>
              <a:t>exported for use by other DLLs or DLMs. This can be done using #pragma export </a:t>
            </a:r>
            <a:r>
              <a:rPr lang="en-US" i="1" dirty="0"/>
              <a:t>function-name.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#pragma export directive permits you to control specific functions and functions that can be exported when you can code this directive in your source file.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 – Shared object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SO – Shared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Shared Object is nothing but a z/TPF executable module, which can be packaged by using a variety of methods and programming languages collection of one or more functions.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the z/TPF system, object files are included in a shared object, which is all or part of a computer program in a form suitable for loading into main storage for execution.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BAL shared object (BSO) is a type of shared object consisting of one or more objects that are created by assembling z/TPF E-type basic assembler language (BAL) programs.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 shared object (CSO) is a type of shared object consisting of one or more objects that are created by compiling C language programs or assembling z/TPF BAL programs using C/C++ calling conventions.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Make file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MakeFiles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Makefiles</a:t>
            </a:r>
            <a:r>
              <a:rPr lang="en-US" dirty="0"/>
              <a:t> are used by the </a:t>
            </a:r>
            <a:r>
              <a:rPr lang="en-US" dirty="0" err="1"/>
              <a:t>maketpf</a:t>
            </a:r>
            <a:r>
              <a:rPr lang="en-US" dirty="0"/>
              <a:t> command to specify the program name, type, component, and any special build options that are required for a clean build (assemble, compile, and link).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Each </a:t>
            </a:r>
            <a:r>
              <a:rPr lang="en-US" sz="2200" dirty="0" err="1"/>
              <a:t>makefile</a:t>
            </a:r>
            <a:r>
              <a:rPr lang="en-US" sz="2200" dirty="0"/>
              <a:t> contains,</a:t>
            </a:r>
          </a:p>
          <a:p>
            <a:pPr lvl="1"/>
            <a:r>
              <a:rPr lang="en-US" sz="2200" dirty="0"/>
              <a:t>SO name (APP := ABCD )</a:t>
            </a:r>
          </a:p>
          <a:p>
            <a:pPr lvl="1"/>
            <a:r>
              <a:rPr lang="en-US" sz="2200" dirty="0"/>
              <a:t>Source File Variables(ASM_SRC, C_SRC, CXX_SRC)</a:t>
            </a:r>
          </a:p>
          <a:p>
            <a:pPr lvl="1"/>
            <a:r>
              <a:rPr lang="en-US" sz="2200" dirty="0"/>
              <a:t>Linked Libraries (LIBS := CDEF)</a:t>
            </a:r>
          </a:p>
          <a:p>
            <a:pPr lvl="1"/>
            <a:r>
              <a:rPr lang="en-US" sz="2200" dirty="0" err="1"/>
              <a:t>Maketpf</a:t>
            </a:r>
            <a:r>
              <a:rPr lang="en-US" sz="2200" dirty="0"/>
              <a:t> Environment Variables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Stubs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Stubs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Stubs are used to resolve external references between </a:t>
            </a:r>
            <a:r>
              <a:rPr lang="en-US" dirty="0" smtClean="0"/>
              <a:t>BSOs</a:t>
            </a:r>
          </a:p>
          <a:p>
            <a:pPr marL="0" indent="0">
              <a:buNone/>
            </a:pPr>
            <a:endParaRPr lang="en-US" dirty="0"/>
          </a:p>
          <a:p>
            <a:pPr marL="257168" lvl="1" indent="-257168">
              <a:spcBef>
                <a:spcPts val="750"/>
              </a:spcBef>
              <a:buClr>
                <a:srgbClr val="EA8A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B9AC9"/>
                </a:solidFill>
              </a:rPr>
              <a:t>Generated using the stub generation tool from </a:t>
            </a:r>
            <a:r>
              <a:rPr lang="en-US" sz="2000" dirty="0" smtClean="0">
                <a:solidFill>
                  <a:srgbClr val="4B9AC9"/>
                </a:solidFill>
              </a:rPr>
              <a:t>IBM</a:t>
            </a:r>
          </a:p>
          <a:p>
            <a:pPr marL="0" lvl="1" indent="0">
              <a:spcBef>
                <a:spcPts val="750"/>
              </a:spcBef>
              <a:buClr>
                <a:srgbClr val="EA8A00"/>
              </a:buClr>
              <a:buNone/>
            </a:pPr>
            <a:endParaRPr lang="en-US" sz="2000" dirty="0">
              <a:solidFill>
                <a:srgbClr val="4B9AC9"/>
              </a:solidFill>
            </a:endParaRPr>
          </a:p>
          <a:p>
            <a:pPr marL="257168" lvl="1" indent="-257168">
              <a:spcBef>
                <a:spcPts val="750"/>
              </a:spcBef>
              <a:buClr>
                <a:srgbClr val="EA8A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B9AC9"/>
                </a:solidFill>
              </a:rPr>
              <a:t>The BEGIN macro generates an external reference in the shared object that maps to the name of the entry point</a:t>
            </a:r>
            <a:r>
              <a:rPr lang="en-US" sz="2000" dirty="0" smtClean="0">
                <a:solidFill>
                  <a:srgbClr val="4B9AC9"/>
                </a:solidFill>
              </a:rPr>
              <a:t>.</a:t>
            </a:r>
          </a:p>
          <a:p>
            <a:pPr marL="0" lvl="1" indent="0">
              <a:spcBef>
                <a:spcPts val="750"/>
              </a:spcBef>
              <a:buClr>
                <a:srgbClr val="EA8A00"/>
              </a:buClr>
              <a:buNone/>
            </a:pPr>
            <a:endParaRPr lang="en-US" sz="2000" dirty="0">
              <a:solidFill>
                <a:srgbClr val="4B9AC9"/>
              </a:solidFill>
            </a:endParaRPr>
          </a:p>
          <a:p>
            <a:pPr marL="257168" lvl="1" indent="-257168">
              <a:spcBef>
                <a:spcPts val="750"/>
              </a:spcBef>
              <a:buClr>
                <a:srgbClr val="EA8A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B9AC9"/>
                </a:solidFill>
              </a:rPr>
              <a:t>All stub entries for transfer vectors and multiple source BSOs are located in a IBM control file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02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z/TPF Registers , ECB &amp; Sw00sr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z/TPF Registers &amp; usage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TPF_REGS is the structure that defines the z/TPF registers.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general-purpose registers should be avoided from being used as storage in C/C++.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But, assembler programs / assembler utilities may require values to be passed through registers.</a:t>
            </a:r>
          </a:p>
          <a:p>
            <a:r>
              <a:rPr lang="en-US" dirty="0"/>
              <a:t>One can declare variables of this data type and use the needed registers that are organized as members in the structure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TPF_REGS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enq_parms.request_type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ELD_DEQ;                        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regs.r6 = (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)&amp;(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enq_parms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6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Stack v/s Heap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C220-F023-4BF7-868D-01427609B52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Stacks are used to manage function environments represented by local variables and parameter lists.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Allocated from a contiguous virtual address space set aside for the </a:t>
            </a:r>
            <a:r>
              <a:rPr lang="en-US" dirty="0" smtClean="0"/>
              <a:t>stack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first time a C/C++ function is called, an initial storage area (ISA) is set up to handle the C/C++ environment and control blocks.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frame holds space for information relevant to a given function (such as the automatic variables and a register save area). When the function returns, its frame is removed from the stack and the frame for its caller becomes the current frame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85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SI20150923" id="{4B250B37-6BD6-504E-A343-0AA20E7E92D5}" vid="{A7ACC52A-99E4-034B-9C37-DA7060582B4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TSI-Nrw-150923</Template>
  <TotalTime>4352</TotalTime>
  <Words>1174</Words>
  <Application>Microsoft Office PowerPoint</Application>
  <PresentationFormat>On-screen Show (4:3)</PresentationFormat>
  <Paragraphs>178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Custom Design</vt:lpstr>
      <vt:lpstr>PowerPoint Presentation</vt:lpstr>
      <vt:lpstr>Agenda</vt:lpstr>
      <vt:lpstr>DLM/DLL/SO</vt:lpstr>
      <vt:lpstr>DLM/DLL/SO</vt:lpstr>
      <vt:lpstr>SO – Shared object</vt:lpstr>
      <vt:lpstr>Make file</vt:lpstr>
      <vt:lpstr>Stubs</vt:lpstr>
      <vt:lpstr>z/TPF Registers , ECB &amp; Sw00sr</vt:lpstr>
      <vt:lpstr>Stack v/s Heap</vt:lpstr>
      <vt:lpstr>z/TPF Registers , ECB &amp; Sw00sr</vt:lpstr>
      <vt:lpstr>z/TPF Registers , ECB &amp; Sw00sr</vt:lpstr>
      <vt:lpstr>Stack v/s Heap</vt:lpstr>
      <vt:lpstr>HLASM -&gt; C/C++ calls</vt:lpstr>
      <vt:lpstr>HLASM -&gt; C/C++ calls</vt:lpstr>
      <vt:lpstr>C/C++ calls -&gt; HLASM</vt:lpstr>
      <vt:lpstr>C/C++ calls -&gt; C/C++ calls </vt:lpstr>
      <vt:lpstr>DSECT &lt;-&gt; Header conversion</vt:lpstr>
      <vt:lpstr>DSECT &lt;-&gt; Header conversion</vt:lpstr>
      <vt:lpstr>Directory </vt:lpstr>
      <vt:lpstr>Directory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Jordan</dc:creator>
  <cp:lastModifiedBy>User</cp:lastModifiedBy>
  <cp:revision>365</cp:revision>
  <cp:lastPrinted>2015-10-27T12:44:13Z</cp:lastPrinted>
  <dcterms:created xsi:type="dcterms:W3CDTF">2015-09-25T19:38:04Z</dcterms:created>
  <dcterms:modified xsi:type="dcterms:W3CDTF">2016-02-16T03:57:31Z</dcterms:modified>
</cp:coreProperties>
</file>