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69" r:id="rId3"/>
    <p:sldId id="275" r:id="rId4"/>
    <p:sldId id="276" r:id="rId5"/>
    <p:sldId id="281" r:id="rId6"/>
    <p:sldId id="272" r:id="rId7"/>
    <p:sldId id="279" r:id="rId8"/>
    <p:sldId id="271" r:id="rId9"/>
    <p:sldId id="278" r:id="rId10"/>
    <p:sldId id="277" r:id="rId11"/>
    <p:sldId id="282" r:id="rId12"/>
    <p:sldId id="283" r:id="rId13"/>
    <p:sldId id="284" r:id="rId14"/>
    <p:sldId id="285" r:id="rId15"/>
    <p:sldId id="286" r:id="rId16"/>
    <p:sldId id="287" r:id="rId17"/>
    <p:sldId id="288" r:id="rId18"/>
    <p:sldId id="292" r:id="rId19"/>
    <p:sldId id="293" r:id="rId20"/>
    <p:sldId id="294" r:id="rId21"/>
    <p:sldId id="296" r:id="rId22"/>
    <p:sldId id="295" r:id="rId23"/>
    <p:sldId id="268" r:id="rId24"/>
    <p:sldId id="270" r:id="rId25"/>
    <p:sldId id="280" r:id="rId26"/>
    <p:sldId id="266"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4" d="100"/>
          <a:sy n="74" d="100"/>
        </p:scale>
        <p:origin x="82"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ciencedirect.com/science/article/pii/S2405844021016145?utm_source=chatgpt.com" TargetMode="External"/><Relationship Id="rId2" Type="http://schemas.openxmlformats.org/officeDocument/2006/relationships/hyperlink" Target="https://www.sciencedirect.com/science/article/pii/S0272775722000887?utm_source=chatgpt.com" TargetMode="External"/><Relationship Id="rId1" Type="http://schemas.openxmlformats.org/officeDocument/2006/relationships/slideLayout" Target="../slideLayouts/slideLayout2.xml"/><Relationship Id="rId4" Type="http://schemas.openxmlformats.org/officeDocument/2006/relationships/hyperlink" Target="https://pubmed.ncbi.nlm.nih.gov/12283103/?utm_source=chatgpt.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opensource.com/article/18/10/getting-started-kolibri?utm_source=chatgpt.com" TargetMode="External"/><Relationship Id="rId2" Type="http://schemas.openxmlformats.org/officeDocument/2006/relationships/hyperlink" Target="https://oecdedutoday.com/wp-content/uploads/2021/04/Jordan-Edtech-without-Internet-Kolibri.pdf?utm_source=chatgpt.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era-journals.onlinelibrary.wiley.com/doi/10.1111/bjet.12692?utm_source=chatgpt.com" TargetMode="External"/><Relationship Id="rId2" Type="http://schemas.openxmlformats.org/officeDocument/2006/relationships/hyperlink" Target="https://dl.acm.org/doi/10.1145/1753326.1753435?utm_source=chatgpt.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nber.org/papers/w22931?utm_source=chatgpt.com" TargetMode="External"/><Relationship Id="rId2" Type="http://schemas.openxmlformats.org/officeDocument/2006/relationships/hyperlink" Target="https://economics.mit.edu/sites/default/files/publications/TaRL_Paper_August2016.pdf?utm_source=chatgpt.com" TargetMode="External"/><Relationship Id="rId1" Type="http://schemas.openxmlformats.org/officeDocument/2006/relationships/slideLayout" Target="../slideLayouts/slideLayout2.xml"/><Relationship Id="rId5" Type="http://schemas.openxmlformats.org/officeDocument/2006/relationships/hyperlink" Target="https://openknowledge.worldbank.org/bitstreams/6ac08b1a-d072-4727-8678-d42bbee86a8a/download?utm_source=chatgpt.com" TargetMode="External"/><Relationship Id="rId4" Type="http://schemas.openxmlformats.org/officeDocument/2006/relationships/hyperlink" Target="https://pubs.aeaweb.org/doi/10.1257/jep.31.4.73?utm_source=chatgpt.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tpre.ecu.edu/index.php/tpre/article/view/756?utm_source=chatgpt.com" TargetMode="External"/><Relationship Id="rId2" Type="http://schemas.openxmlformats.org/officeDocument/2006/relationships/hyperlink" Target="https://www.sciencedirect.com/science/article/pii/S2590291122000353?utm_source=chatgpt.com" TargetMode="External"/><Relationship Id="rId1" Type="http://schemas.openxmlformats.org/officeDocument/2006/relationships/slideLayout" Target="../slideLayouts/slideLayout2.xml"/><Relationship Id="rId4" Type="http://schemas.openxmlformats.org/officeDocument/2006/relationships/hyperlink" Target="https://www.sciencedirect.com/science/article/abs/pii/S0304387820301140?utm_source=chatgpt.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varsha12345170/rural-education-projec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eeexplore.ieee.org/document/10531331" TargetMode="External"/><Relationship Id="rId2" Type="http://schemas.openxmlformats.org/officeDocument/2006/relationships/hyperlink" Target="https://ieeexplore.ieee.org/document/10772876" TargetMode="External"/><Relationship Id="rId1" Type="http://schemas.openxmlformats.org/officeDocument/2006/relationships/slideLayout" Target="../slideLayouts/slideLayout2.xml"/><Relationship Id="rId4" Type="http://schemas.openxmlformats.org/officeDocument/2006/relationships/hyperlink" Target="https://ieeexplore.ieee.org/document/9711825"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989655" y="820093"/>
            <a:ext cx="10270603" cy="962898"/>
          </a:xfrm>
          <a:prstGeom prst="rect">
            <a:avLst/>
          </a:prstGeom>
          <a:noFill/>
          <a:ln>
            <a:noFill/>
          </a:ln>
        </p:spPr>
        <p:txBody>
          <a:bodyPr spcFirstLastPara="1" wrap="square" lIns="91425" tIns="45700" rIns="91425" bIns="45700" anchor="ctr" anchorCtr="0">
            <a:noAutofit/>
          </a:bodyPr>
          <a:lstStyle/>
          <a:p>
            <a:pPr lvl="0" algn="ctr"/>
            <a:r>
              <a:rPr lang="en-US" sz="2200" dirty="0">
                <a:solidFill>
                  <a:schemeClr val="tx1"/>
                </a:solidFill>
                <a:latin typeface="Times New Roman" panose="02020603050405020304" pitchFamily="18" charset="0"/>
                <a:cs typeface="Times New Roman" panose="02020603050405020304" pitchFamily="18" charset="0"/>
              </a:rPr>
              <a:t>Ideate and Implement a System to Enhance the Quality of Education in Rural Areas</a:t>
            </a:r>
            <a:endParaRPr sz="22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636659" y="1688966"/>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520389" y="2188599"/>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0"/>
              </a:spcBef>
              <a:spcAft>
                <a:spcPts val="0"/>
              </a:spcAft>
              <a:buClr>
                <a:srgbClr val="17365D"/>
              </a:buClr>
              <a:buSzPts val="2000"/>
              <a:buFont typeface="Arial"/>
              <a:buNone/>
            </a:pPr>
            <a:r>
              <a:rPr lang="en-GB" sz="1800" b="1" dirty="0">
                <a:latin typeface="Cambria" panose="02040503050406030204" pitchFamily="18" charset="0"/>
                <a:ea typeface="Cambria" panose="02040503050406030204" pitchFamily="18" charset="0"/>
              </a:rPr>
              <a:t>Mrs. </a:t>
            </a:r>
            <a:r>
              <a:rPr lang="en-GB" sz="1800" b="1" dirty="0">
                <a:latin typeface="Times New Roman" panose="02020603050405020304" pitchFamily="18" charset="0"/>
                <a:ea typeface="Cambria" panose="02040503050406030204" pitchFamily="18" charset="0"/>
                <a:cs typeface="Times New Roman" panose="02020603050405020304" pitchFamily="18" charset="0"/>
              </a:rPr>
              <a:t>Monisha Gupta</a:t>
            </a: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Professor / Associate Professor / Assistant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4286528304"/>
              </p:ext>
            </p:extLst>
          </p:nvPr>
        </p:nvGraphicFramePr>
        <p:xfrm>
          <a:off x="30145" y="2331750"/>
          <a:ext cx="5294971" cy="2743260"/>
        </p:xfrm>
        <a:graphic>
          <a:graphicData uri="http://schemas.openxmlformats.org/drawingml/2006/table">
            <a:tbl>
              <a:tblPr firstRow="1" bandRow="1">
                <a:noFill/>
                <a:tableStyleId>{57690726-49DA-4552-BDEB-330DD8EA8BD9}</a:tableStyleId>
              </a:tblPr>
              <a:tblGrid>
                <a:gridCol w="2227618">
                  <a:extLst>
                    <a:ext uri="{9D8B030D-6E8A-4147-A177-3AD203B41FA5}">
                      <a16:colId xmlns:a16="http://schemas.microsoft.com/office/drawing/2014/main" val="20000"/>
                    </a:ext>
                  </a:extLst>
                </a:gridCol>
                <a:gridCol w="3067353">
                  <a:extLst>
                    <a:ext uri="{9D8B030D-6E8A-4147-A177-3AD203B41FA5}">
                      <a16:colId xmlns:a16="http://schemas.microsoft.com/office/drawing/2014/main" val="20001"/>
                    </a:ext>
                  </a:extLst>
                </a:gridCol>
              </a:tblGrid>
              <a:tr h="285586">
                <a:tc>
                  <a:txBody>
                    <a:bodyPr/>
                    <a:lstStyle/>
                    <a:p>
                      <a:pPr marL="0" marR="0" lvl="1" indent="0" algn="ctr" rtl="0">
                        <a:spcBef>
                          <a:spcPts val="0"/>
                        </a:spcBef>
                        <a:spcAft>
                          <a:spcPts val="0"/>
                        </a:spcAft>
                        <a:buNone/>
                      </a:pPr>
                      <a:r>
                        <a:rPr lang="en-GB" sz="1800" b="1" u="none" strike="noStrike" cap="none" dirty="0">
                          <a:solidFill>
                            <a:srgbClr val="17365D"/>
                          </a:solidFill>
                        </a:rPr>
                        <a:t>Roll Number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85586">
                <a:tc>
                  <a:txBody>
                    <a:bodyPr/>
                    <a:lstStyle/>
                    <a:p>
                      <a:pPr marL="0" marR="0" lvl="0" indent="0" algn="ctr" rtl="0">
                        <a:spcBef>
                          <a:spcPts val="0"/>
                        </a:spcBef>
                        <a:spcAft>
                          <a:spcPts val="0"/>
                        </a:spcAft>
                        <a:buFont typeface="+mj-lt"/>
                        <a:buNone/>
                      </a:pPr>
                      <a:r>
                        <a:rPr lang="en-IN" sz="1800" b="1" u="none" strike="noStrike" cap="none" dirty="0">
                          <a:latin typeface="Times New Roman" panose="02020603050405020304" pitchFamily="18" charset="0"/>
                          <a:cs typeface="Times New Roman" panose="02020603050405020304" pitchFamily="18" charset="0"/>
                        </a:rPr>
                        <a:t>20221IST0009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YASHWITHA T</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99769">
                <a:tc>
                  <a:txBody>
                    <a:bodyPr/>
                    <a:lstStyle/>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20221IST0011</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lang="en-IN" sz="1800" u="none" strike="noStrike" cap="none" dirty="0"/>
                    </a:p>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GUDDITI YASHWANTH</a:t>
                      </a:r>
                    </a:p>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 KUMAR</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85586">
                <a:tc>
                  <a:txBody>
                    <a:bodyPr/>
                    <a:lstStyle/>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20221IST0036</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VARSHA B</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8558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8558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669401"/>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dirty="0">
                <a:solidFill>
                  <a:schemeClr val="accent1"/>
                </a:solidFill>
                <a:latin typeface="Cambria" panose="02040503050406030204" pitchFamily="18" charset="0"/>
                <a:ea typeface="Cambria" panose="02040503050406030204" pitchFamily="18" charset="0"/>
                <a:cs typeface="Verdana"/>
                <a:sym typeface="Verdana"/>
              </a:rPr>
              <a:t> B.TECH</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rgbClr val="FF0000"/>
                </a:solidFill>
                <a:latin typeface="Cambria" panose="02040503050406030204" pitchFamily="18" charset="0"/>
                <a:ea typeface="Cambria" panose="02040503050406030204" pitchFamily="18" charset="0"/>
                <a:cs typeface="Verdana"/>
                <a:sym typeface="Verdana"/>
              </a:rPr>
              <a:t> Dr. Pallavi R</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i="0" u="none" strike="noStrike" cap="none" dirty="0">
                <a:solidFill>
                  <a:srgbClr val="FF0000"/>
                </a:solidFill>
                <a:latin typeface="Cambria" panose="02040503050406030204" pitchFamily="18" charset="0"/>
                <a:ea typeface="Cambria" panose="02040503050406030204" pitchFamily="18" charset="0"/>
                <a:cs typeface="Verdana"/>
                <a:sym typeface="Verdana"/>
              </a:rPr>
              <a:t> Ms. Benitha </a:t>
            </a:r>
            <a:r>
              <a:rPr lang="en-US" sz="1800" b="1" i="0" u="none" strike="noStrike" cap="none" dirty="0" err="1">
                <a:solidFill>
                  <a:srgbClr val="FF0000"/>
                </a:solidFill>
                <a:latin typeface="Cambria" panose="02040503050406030204" pitchFamily="18" charset="0"/>
                <a:ea typeface="Cambria" panose="02040503050406030204" pitchFamily="18" charset="0"/>
                <a:cs typeface="Verdana"/>
                <a:sym typeface="Verdana"/>
              </a:rPr>
              <a:t>Christinal</a:t>
            </a:r>
            <a:r>
              <a:rPr lang="en-US" sz="1800" b="1" i="0" u="none" strike="noStrike" cap="none" dirty="0">
                <a:solidFill>
                  <a:srgbClr val="FF0000"/>
                </a:solidFill>
                <a:latin typeface="Cambria" panose="02040503050406030204" pitchFamily="18" charset="0"/>
                <a:ea typeface="Cambria" panose="02040503050406030204" pitchFamily="18" charset="0"/>
                <a:cs typeface="Verdana"/>
                <a:sym typeface="Verdana"/>
              </a:rPr>
              <a:t> J</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1751-B7F0-6720-D293-8114EF7E9D9E}"/>
              </a:ext>
            </a:extLst>
          </p:cNvPr>
          <p:cNvSpPr>
            <a:spLocks noGrp="1"/>
          </p:cNvSpPr>
          <p:nvPr>
            <p:ph type="title"/>
          </p:nvPr>
        </p:nvSpPr>
        <p:spPr>
          <a:xfrm>
            <a:off x="964642" y="274638"/>
            <a:ext cx="10516158" cy="487500"/>
          </a:xfrm>
        </p:spPr>
        <p:txBody>
          <a:bodyPr/>
          <a:lstStyle/>
          <a:p>
            <a:r>
              <a:rPr lang="en-IN" dirty="0">
                <a:latin typeface="Times New Roman" panose="02020603050405020304" pitchFamily="18" charset="0"/>
                <a:cs typeface="Times New Roman" panose="02020603050405020304" pitchFamily="18" charset="0"/>
              </a:rPr>
              <a:t>Innovation or Novel Contributions</a:t>
            </a:r>
          </a:p>
        </p:txBody>
      </p:sp>
      <p:sp>
        <p:nvSpPr>
          <p:cNvPr id="5" name="TextBox 4">
            <a:extLst>
              <a:ext uri="{FF2B5EF4-FFF2-40B4-BE49-F238E27FC236}">
                <a16:creationId xmlns:a16="http://schemas.microsoft.com/office/drawing/2014/main" id="{2A946AB5-E4D8-820D-D11E-73B3B61A5C2E}"/>
              </a:ext>
            </a:extLst>
          </p:cNvPr>
          <p:cNvSpPr txBox="1"/>
          <p:nvPr/>
        </p:nvSpPr>
        <p:spPr>
          <a:xfrm>
            <a:off x="662075" y="1228397"/>
            <a:ext cx="7883768" cy="4093428"/>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1.  Digital Integration for Personalized Learning</a:t>
            </a:r>
          </a:p>
          <a:p>
            <a:r>
              <a:rPr lang="en-IN" sz="2000" dirty="0">
                <a:latin typeface="Times New Roman" panose="02020603050405020304" pitchFamily="18" charset="0"/>
                <a:cs typeface="Times New Roman" panose="02020603050405020304" pitchFamily="18" charset="0"/>
              </a:rPr>
              <a:t>   Introducing a web-based platform that adapts learning materials to each student’s pace and level, making education more personalized and effective.</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2.  Data-Driven Performance Tracking</a:t>
            </a:r>
          </a:p>
          <a:p>
            <a:r>
              <a:rPr lang="en-IN" sz="2000" dirty="0">
                <a:latin typeface="Times New Roman" panose="02020603050405020304" pitchFamily="18" charset="0"/>
                <a:cs typeface="Times New Roman" panose="02020603050405020304" pitchFamily="18" charset="0"/>
              </a:rPr>
              <a:t>   Implementing analytics to track student performance, identify weak areas, and provide actionable insights for teachers and parents.</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3.  Gamification of Learning</a:t>
            </a:r>
          </a:p>
          <a:p>
            <a:r>
              <a:rPr lang="en-IN" sz="2000" dirty="0">
                <a:latin typeface="Times New Roman" panose="02020603050405020304" pitchFamily="18" charset="0"/>
                <a:cs typeface="Times New Roman" panose="02020603050405020304" pitchFamily="18" charset="0"/>
              </a:rPr>
              <a:t>   Applying game elements like rewards, quizzes, and challenges to motivate students and increase engagement.</a:t>
            </a:r>
          </a:p>
        </p:txBody>
      </p:sp>
    </p:spTree>
    <p:extLst>
      <p:ext uri="{BB962C8B-B14F-4D97-AF65-F5344CB8AC3E}">
        <p14:creationId xmlns:p14="http://schemas.microsoft.com/office/powerpoint/2010/main" val="545658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294D8-E90D-D344-3063-933D99140A5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Innovation or Novel Contributions(contd..)</a:t>
            </a:r>
          </a:p>
        </p:txBody>
      </p:sp>
      <p:sp>
        <p:nvSpPr>
          <p:cNvPr id="3" name="Text Placeholder 2">
            <a:extLst>
              <a:ext uri="{FF2B5EF4-FFF2-40B4-BE49-F238E27FC236}">
                <a16:creationId xmlns:a16="http://schemas.microsoft.com/office/drawing/2014/main" id="{D281FFA7-8D39-33EE-D953-F05E7159CCC5}"/>
              </a:ext>
            </a:extLst>
          </p:cNvPr>
          <p:cNvSpPr>
            <a:spLocks noGrp="1"/>
          </p:cNvSpPr>
          <p:nvPr>
            <p:ph type="body" idx="1"/>
          </p:nvPr>
        </p:nvSpPr>
        <p:spPr>
          <a:xfrm>
            <a:off x="858684" y="1034847"/>
            <a:ext cx="10668000" cy="4953000"/>
          </a:xfrm>
        </p:spPr>
        <p:txBody>
          <a:bodyPr>
            <a:normAutofit/>
          </a:bodyPr>
          <a:lstStyle/>
          <a:p>
            <a:pPr marL="76200" indent="0">
              <a:buNone/>
            </a:pPr>
            <a:r>
              <a:rPr lang="en-US" sz="2000" b="1" dirty="0">
                <a:latin typeface="Times New Roman" panose="02020603050405020304" pitchFamily="18" charset="0"/>
                <a:cs typeface="Times New Roman" panose="02020603050405020304" pitchFamily="18" charset="0"/>
              </a:rPr>
              <a:t>4.  Efficient Communication Channels</a:t>
            </a:r>
          </a:p>
          <a:p>
            <a:pPr marL="76200" indent="0">
              <a:buNone/>
            </a:pPr>
            <a:r>
              <a:rPr lang="en-US" sz="2000" dirty="0">
                <a:latin typeface="Times New Roman" panose="02020603050405020304" pitchFamily="18" charset="0"/>
                <a:cs typeface="Times New Roman" panose="02020603050405020304" pitchFamily="18" charset="0"/>
              </a:rPr>
              <a:t>   Creating seamless communication between teachers, students, and parents through notifications, progress reports, and feedback systems.</a:t>
            </a:r>
          </a:p>
          <a:p>
            <a:endParaRPr lang="en-US" sz="2000" dirty="0">
              <a:latin typeface="Times New Roman" panose="02020603050405020304" pitchFamily="18" charset="0"/>
              <a:cs typeface="Times New Roman" panose="02020603050405020304" pitchFamily="18" charset="0"/>
            </a:endParaRPr>
          </a:p>
          <a:p>
            <a:pPr marL="76200" indent="0">
              <a:buNone/>
            </a:pPr>
            <a:r>
              <a:rPr lang="en-US" sz="2000" b="1" dirty="0">
                <a:latin typeface="Times New Roman" panose="02020603050405020304" pitchFamily="18" charset="0"/>
                <a:cs typeface="Times New Roman" panose="02020603050405020304" pitchFamily="18" charset="0"/>
              </a:rPr>
              <a:t>5.  Resource Optimization</a:t>
            </a:r>
          </a:p>
          <a:p>
            <a:pPr marL="76200" indent="0">
              <a:buNone/>
            </a:pPr>
            <a:r>
              <a:rPr lang="en-US" sz="2000" dirty="0">
                <a:latin typeface="Times New Roman" panose="02020603050405020304" pitchFamily="18" charset="0"/>
                <a:cs typeface="Times New Roman" panose="02020603050405020304" pitchFamily="18" charset="0"/>
              </a:rPr>
              <a:t>   Reducing administrative workload and optimizing classroom resources with  automated scheduling and digital content management.</a:t>
            </a:r>
          </a:p>
          <a:p>
            <a:endParaRPr lang="en-US" sz="2000" dirty="0">
              <a:latin typeface="Times New Roman" panose="02020603050405020304" pitchFamily="18" charset="0"/>
              <a:cs typeface="Times New Roman" panose="02020603050405020304" pitchFamily="18" charset="0"/>
            </a:endParaRPr>
          </a:p>
          <a:p>
            <a:pPr marL="76200" indent="0">
              <a:buNone/>
            </a:pPr>
            <a:r>
              <a:rPr lang="en-US" sz="2000" b="1" dirty="0">
                <a:latin typeface="Times New Roman" panose="02020603050405020304" pitchFamily="18" charset="0"/>
                <a:cs typeface="Times New Roman" panose="02020603050405020304" pitchFamily="18" charset="0"/>
              </a:rPr>
              <a:t>6.  Accessibility &amp; Inclusivity</a:t>
            </a:r>
          </a:p>
          <a:p>
            <a:pPr marL="76200" indent="0">
              <a:buNone/>
            </a:pPr>
            <a:r>
              <a:rPr lang="en-US" sz="2000" dirty="0">
                <a:latin typeface="Times New Roman" panose="02020603050405020304" pitchFamily="18" charset="0"/>
                <a:cs typeface="Times New Roman" panose="02020603050405020304" pitchFamily="18" charset="0"/>
              </a:rPr>
              <a:t>   Ensuring that students with special needs or remote learners can access education equally through the platform.</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2310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C769-3790-3B68-7EA0-CBDF34CAF958}"/>
              </a:ext>
            </a:extLst>
          </p:cNvPr>
          <p:cNvSpPr>
            <a:spLocks noGrp="1"/>
          </p:cNvSpPr>
          <p:nvPr>
            <p:ph type="title"/>
          </p:nvPr>
        </p:nvSpPr>
        <p:spPr>
          <a:xfrm>
            <a:off x="625986" y="274499"/>
            <a:ext cx="10668000" cy="487500"/>
          </a:xfrm>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Text Placeholder 2">
            <a:extLst>
              <a:ext uri="{FF2B5EF4-FFF2-40B4-BE49-F238E27FC236}">
                <a16:creationId xmlns:a16="http://schemas.microsoft.com/office/drawing/2014/main" id="{6B34294D-031A-2BF9-1A08-5673A361E442}"/>
              </a:ext>
            </a:extLst>
          </p:cNvPr>
          <p:cNvSpPr>
            <a:spLocks noGrp="1"/>
          </p:cNvSpPr>
          <p:nvPr>
            <p:ph type="body"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Rural areas face major challenges in education due to limited resources, lack of trained teachers, and poor access to technology. This project proposes a system that uses digital learning platforms, offline-compatible tools, and multilingual support to improve teaching and learning in rural communities. The objectives are to enhance student engagement, support teachers with modern resources, and provide cost-effective, scalable, and sustainable solutions to bridge the educational gap between rural and urban areas.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8329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2308-8568-B5A6-E906-B5B7AE1819D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Survey</a:t>
            </a:r>
          </a:p>
        </p:txBody>
      </p:sp>
      <p:sp>
        <p:nvSpPr>
          <p:cNvPr id="3" name="Text Placeholder 2">
            <a:extLst>
              <a:ext uri="{FF2B5EF4-FFF2-40B4-BE49-F238E27FC236}">
                <a16:creationId xmlns:a16="http://schemas.microsoft.com/office/drawing/2014/main" id="{EB9528B5-8E67-5352-A140-79C23C28B0E2}"/>
              </a:ext>
            </a:extLst>
          </p:cNvPr>
          <p:cNvSpPr>
            <a:spLocks noGrp="1"/>
          </p:cNvSpPr>
          <p:nvPr>
            <p:ph type="body" idx="1"/>
          </p:nvPr>
        </p:nvSpPr>
        <p:spPr/>
        <p:txBody>
          <a:bodyPr>
            <a:normAutofit/>
          </a:bodyPr>
          <a:lstStyle/>
          <a:p>
            <a:pPr marL="76200" indent="0">
              <a:buNone/>
            </a:pPr>
            <a:r>
              <a:rPr lang="en-US" sz="2000" b="1" dirty="0">
                <a:latin typeface="Times New Roman" panose="02020603050405020304" pitchFamily="18" charset="0"/>
                <a:cs typeface="Times New Roman" panose="02020603050405020304" pitchFamily="18" charset="0"/>
              </a:rPr>
              <a:t>A. Low-/No-Connectivity EdTech &amp; Broadcast Models</a:t>
            </a:r>
          </a:p>
          <a:p>
            <a:r>
              <a:rPr lang="en-US" sz="2000" b="1" dirty="0">
                <a:latin typeface="Times New Roman" panose="02020603050405020304" pitchFamily="18" charset="0"/>
                <a:cs typeface="Times New Roman" panose="02020603050405020304" pitchFamily="18" charset="0"/>
              </a:rPr>
              <a:t>Interactive satellite instruction (cluster RCT, Ghana).</a:t>
            </a:r>
            <a:r>
              <a:rPr lang="en-US" sz="2000" dirty="0">
                <a:latin typeface="Times New Roman" panose="02020603050405020304" pitchFamily="18" charset="0"/>
                <a:cs typeface="Times New Roman" panose="02020603050405020304" pitchFamily="18" charset="0"/>
              </a:rPr>
              <a:t> Live, centrally-produced lessons beamed to rural schools improved test scores, showing that shared, broadcast teaching can raise quality where teacher supply is weak; however, scheduling rigidity and studio costs limit flexibility. </a:t>
            </a:r>
            <a:r>
              <a:rPr lang="en-US" sz="2000" dirty="0">
                <a:latin typeface="Times New Roman" panose="02020603050405020304" pitchFamily="18" charset="0"/>
                <a:cs typeface="Times New Roman" panose="02020603050405020304" pitchFamily="18" charset="0"/>
                <a:hlinkClick r:id="rId2"/>
              </a:rPr>
              <a:t>ScienceDirect</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Community-radio–based blended learning (Indonesia).</a:t>
            </a:r>
            <a:r>
              <a:rPr lang="en-US" sz="2000" dirty="0">
                <a:latin typeface="Times New Roman" panose="02020603050405020304" pitchFamily="18" charset="0"/>
                <a:cs typeface="Times New Roman" panose="02020603050405020304" pitchFamily="18" charset="0"/>
              </a:rPr>
              <a:t> Radio + worksheets + facilitators sustained instruction during access constraints; participation rose, but depth of conceptual learning depended on facilitator skill and timely content alignment. </a:t>
            </a:r>
            <a:r>
              <a:rPr lang="en-US" sz="2000" dirty="0">
                <a:latin typeface="Times New Roman" panose="02020603050405020304" pitchFamily="18" charset="0"/>
                <a:cs typeface="Times New Roman" panose="02020603050405020304" pitchFamily="18" charset="0"/>
                <a:hlinkClick r:id="rId3"/>
              </a:rPr>
              <a:t>ScienceDirect</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Classic Interactive Radio Instruction (IRI).</a:t>
            </a:r>
            <a:r>
              <a:rPr lang="en-US" sz="2000" dirty="0">
                <a:latin typeface="Times New Roman" panose="02020603050405020304" pitchFamily="18" charset="0"/>
                <a:cs typeface="Times New Roman" panose="02020603050405020304" pitchFamily="18" charset="0"/>
              </a:rPr>
              <a:t> Long-running evidence shows structured “audio-led dialogue” engages learners and teachers; scalability is strong, but assessment integration and higher-order skills remain challenging. </a:t>
            </a:r>
            <a:r>
              <a:rPr lang="en-US" sz="2000" dirty="0">
                <a:latin typeface="Times New Roman" panose="02020603050405020304" pitchFamily="18" charset="0"/>
                <a:cs typeface="Times New Roman" panose="02020603050405020304" pitchFamily="18" charset="0"/>
                <a:hlinkClick r:id="rId4"/>
              </a:rPr>
              <a:t>PubMed</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Low-tech phone outreach for remote learning (Peru, RCT).</a:t>
            </a:r>
            <a:r>
              <a:rPr lang="en-US" sz="2000" dirty="0">
                <a:latin typeface="Times New Roman" panose="02020603050405020304" pitchFamily="18" charset="0"/>
                <a:cs typeface="Times New Roman" panose="02020603050405020304" pitchFamily="18" charset="0"/>
              </a:rPr>
              <a:t> Phone-based coaching for caregivers improved early math outcomes (≈0.12σ), highlighting that simple tech plus human support can matter; effects rely on consistent call completion. </a:t>
            </a:r>
          </a:p>
          <a:p>
            <a:endParaRPr lang="en-IN" dirty="0"/>
          </a:p>
        </p:txBody>
      </p:sp>
    </p:spTree>
    <p:extLst>
      <p:ext uri="{BB962C8B-B14F-4D97-AF65-F5344CB8AC3E}">
        <p14:creationId xmlns:p14="http://schemas.microsoft.com/office/powerpoint/2010/main" val="2818045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D2E8-DFE6-0D73-D95C-06D86AA791E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a:t>
            </a:r>
            <a:r>
              <a:rPr lang="en-IN" dirty="0"/>
              <a:t> </a:t>
            </a:r>
            <a:r>
              <a:rPr lang="en-IN" dirty="0">
                <a:latin typeface="Times New Roman" panose="02020603050405020304" pitchFamily="18" charset="0"/>
                <a:cs typeface="Times New Roman" panose="02020603050405020304" pitchFamily="18" charset="0"/>
              </a:rPr>
              <a:t>Survey (</a:t>
            </a:r>
            <a:r>
              <a:rPr lang="en-IN" sz="2000" dirty="0">
                <a:latin typeface="Times New Roman" panose="02020603050405020304" pitchFamily="18" charset="0"/>
                <a:cs typeface="Times New Roman" panose="02020603050405020304" pitchFamily="18" charset="0"/>
              </a:rPr>
              <a:t>contd…</a:t>
            </a:r>
            <a:r>
              <a:rPr lang="en-IN" dirty="0">
                <a:latin typeface="Times New Roman" panose="02020603050405020304" pitchFamily="18" charset="0"/>
                <a:cs typeface="Times New Roman" panose="02020603050405020304" pitchFamily="18" charset="0"/>
              </a:rPr>
              <a:t>)</a:t>
            </a:r>
          </a:p>
        </p:txBody>
      </p:sp>
      <p:sp>
        <p:nvSpPr>
          <p:cNvPr id="3" name="Text Placeholder 2">
            <a:extLst>
              <a:ext uri="{FF2B5EF4-FFF2-40B4-BE49-F238E27FC236}">
                <a16:creationId xmlns:a16="http://schemas.microsoft.com/office/drawing/2014/main" id="{723FAA5E-6F67-36EC-173B-3D339E2525A8}"/>
              </a:ext>
            </a:extLst>
          </p:cNvPr>
          <p:cNvSpPr>
            <a:spLocks noGrp="1"/>
          </p:cNvSpPr>
          <p:nvPr>
            <p:ph type="body" idx="1"/>
          </p:nvPr>
        </p:nvSpPr>
        <p:spPr/>
        <p:txBody>
          <a:bodyPr/>
          <a:lstStyle/>
          <a:p>
            <a:r>
              <a:rPr lang="en-US" sz="2000" b="1" dirty="0">
                <a:latin typeface="Times New Roman" panose="02020603050405020304" pitchFamily="18" charset="0"/>
                <a:ea typeface="Verdana" panose="020B0604030504040204" pitchFamily="34" charset="0"/>
                <a:cs typeface="Times New Roman" panose="02020603050405020304" pitchFamily="18" charset="0"/>
              </a:rPr>
              <a:t>B. Offline Digital Learning Platforms</a:t>
            </a:r>
          </a:p>
          <a:p>
            <a:r>
              <a:rPr lang="en-US" sz="2000" b="1" dirty="0">
                <a:latin typeface="Times New Roman" panose="02020603050405020304" pitchFamily="18" charset="0"/>
                <a:ea typeface="Verdana" panose="020B0604030504040204" pitchFamily="34" charset="0"/>
                <a:cs typeface="Times New Roman" panose="02020603050405020304" pitchFamily="18" charset="0"/>
              </a:rPr>
              <a:t>Kolibri case/tech notes (OECD/LE).</a:t>
            </a:r>
            <a:r>
              <a:rPr lang="en-US" sz="2000" dirty="0">
                <a:latin typeface="Times New Roman" panose="02020603050405020304" pitchFamily="18" charset="0"/>
                <a:ea typeface="Verdana" panose="020B0604030504040204" pitchFamily="34" charset="0"/>
                <a:cs typeface="Times New Roman" panose="02020603050405020304" pitchFamily="18" charset="0"/>
              </a:rPr>
              <a:t> Offline servers synchronize intermittently and support peer-to-peer data flow, making LMS-style analytics feasible without continuous internet; content curation and device upkeep are primary constraints. </a:t>
            </a:r>
            <a:r>
              <a:rPr lang="en-US" sz="2000" dirty="0">
                <a:latin typeface="Times New Roman" panose="02020603050405020304" pitchFamily="18" charset="0"/>
                <a:ea typeface="Verdana" panose="020B0604030504040204" pitchFamily="34" charset="0"/>
                <a:cs typeface="Times New Roman" panose="02020603050405020304" pitchFamily="18" charset="0"/>
                <a:hlinkClick r:id="rId2"/>
              </a:rPr>
              <a:t>OECD Education and Skills Today</a:t>
            </a:r>
            <a:endParaRPr lang="en-US" sz="2000" dirty="0">
              <a:latin typeface="Times New Roman" panose="02020603050405020304" pitchFamily="18" charset="0"/>
              <a:ea typeface="Verdana" panose="020B0604030504040204" pitchFamily="34" charset="0"/>
              <a:cs typeface="Times New Roman" panose="02020603050405020304" pitchFamily="18" charset="0"/>
            </a:endParaRPr>
          </a:p>
          <a:p>
            <a:r>
              <a:rPr lang="en-US" sz="2000" b="1" dirty="0">
                <a:latin typeface="Times New Roman" panose="02020603050405020304" pitchFamily="18" charset="0"/>
                <a:ea typeface="Verdana" panose="020B0604030504040204" pitchFamily="34" charset="0"/>
                <a:cs typeface="Times New Roman" panose="02020603050405020304" pitchFamily="18" charset="0"/>
              </a:rPr>
              <a:t>Getting started with Kolibri (how-to).</a:t>
            </a:r>
            <a:r>
              <a:rPr lang="en-US" sz="2000" dirty="0">
                <a:latin typeface="Times New Roman" panose="02020603050405020304" pitchFamily="18" charset="0"/>
                <a:ea typeface="Verdana" panose="020B0604030504040204" pitchFamily="34" charset="0"/>
                <a:cs typeface="Times New Roman" panose="02020603050405020304" pitchFamily="18" charset="0"/>
              </a:rPr>
              <a:t> Demonstrates practical deployment on low-cost hardware; emphasizes viability but is not an impact study—useful for feasibility, not effect size. </a:t>
            </a:r>
            <a:r>
              <a:rPr lang="en-US" sz="2000" dirty="0">
                <a:latin typeface="Times New Roman" panose="02020603050405020304" pitchFamily="18" charset="0"/>
                <a:ea typeface="Verdana" panose="020B0604030504040204" pitchFamily="34" charset="0"/>
                <a:cs typeface="Times New Roman" panose="02020603050405020304" pitchFamily="18" charset="0"/>
                <a:hlinkClick r:id="rId3"/>
              </a:rPr>
              <a:t>Opensource.com</a:t>
            </a:r>
            <a:endParaRPr lang="en-US" sz="2000" dirty="0">
              <a:latin typeface="Times New Roman" panose="02020603050405020304" pitchFamily="18" charset="0"/>
              <a:ea typeface="Verdana" panose="020B060403050404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52276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1DA5D-4873-F742-BA74-786E92FD5BC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a:t>
            </a:r>
            <a:r>
              <a:rPr lang="en-IN" dirty="0"/>
              <a:t> </a:t>
            </a:r>
            <a:r>
              <a:rPr lang="en-IN" dirty="0">
                <a:latin typeface="Times New Roman" panose="02020603050405020304" pitchFamily="18" charset="0"/>
                <a:cs typeface="Times New Roman" panose="02020603050405020304" pitchFamily="18" charset="0"/>
              </a:rPr>
              <a:t>Survey (</a:t>
            </a:r>
            <a:r>
              <a:rPr lang="en-IN" sz="2000" dirty="0">
                <a:latin typeface="Times New Roman" panose="02020603050405020304" pitchFamily="18" charset="0"/>
                <a:cs typeface="Times New Roman" panose="02020603050405020304" pitchFamily="18" charset="0"/>
              </a:rPr>
              <a:t>contd…</a:t>
            </a:r>
            <a:r>
              <a:rPr lang="en-IN" dirty="0">
                <a:latin typeface="Times New Roman" panose="02020603050405020304" pitchFamily="18" charset="0"/>
                <a:cs typeface="Times New Roman" panose="02020603050405020304" pitchFamily="18" charset="0"/>
              </a:rPr>
              <a:t>)</a:t>
            </a:r>
            <a:endParaRPr lang="en-IN" dirty="0"/>
          </a:p>
        </p:txBody>
      </p:sp>
      <p:sp>
        <p:nvSpPr>
          <p:cNvPr id="3" name="Text Placeholder 2">
            <a:extLst>
              <a:ext uri="{FF2B5EF4-FFF2-40B4-BE49-F238E27FC236}">
                <a16:creationId xmlns:a16="http://schemas.microsoft.com/office/drawing/2014/main" id="{21446BD5-55A1-660F-09C5-89371A86D43C}"/>
              </a:ext>
            </a:extLst>
          </p:cNvPr>
          <p:cNvSpPr>
            <a:spLocks noGrp="1"/>
          </p:cNvSpPr>
          <p:nvPr>
            <p:ph type="body" idx="1"/>
          </p:nvPr>
        </p:nvSpPr>
        <p:spPr/>
        <p:txBody>
          <a:bodyPr/>
          <a:lstStyle/>
          <a:p>
            <a:r>
              <a:rPr lang="en-US" sz="2000" b="1" dirty="0">
                <a:latin typeface="Times New Roman" panose="02020603050405020304" pitchFamily="18" charset="0"/>
                <a:cs typeface="Times New Roman" panose="02020603050405020304" pitchFamily="18" charset="0"/>
              </a:rPr>
              <a:t>C. Mobile Learning in Rural Contexts</a:t>
            </a:r>
          </a:p>
          <a:p>
            <a:r>
              <a:rPr lang="en-US" sz="2000" b="1" dirty="0">
                <a:latin typeface="Times New Roman" panose="02020603050405020304" pitchFamily="18" charset="0"/>
                <a:cs typeface="Times New Roman" panose="02020603050405020304" pitchFamily="18" charset="0"/>
              </a:rPr>
              <a:t>Mobile learning in developing regions (ACM study).</a:t>
            </a:r>
            <a:r>
              <a:rPr lang="en-US" sz="2000" dirty="0">
                <a:latin typeface="Times New Roman" panose="02020603050405020304" pitchFamily="18" charset="0"/>
                <a:cs typeface="Times New Roman" panose="02020603050405020304" pitchFamily="18" charset="0"/>
              </a:rPr>
              <a:t> Early evidence argued basic phones can deliver meaningful micro-learning if content is culturally grounded; sustained gains require scaffolding and local facilitation. </a:t>
            </a:r>
            <a:r>
              <a:rPr lang="en-US" sz="2000" dirty="0">
                <a:latin typeface="Times New Roman" panose="02020603050405020304" pitchFamily="18" charset="0"/>
                <a:cs typeface="Times New Roman" panose="02020603050405020304" pitchFamily="18" charset="0"/>
                <a:hlinkClick r:id="rId2"/>
              </a:rPr>
              <a:t>ACM Digital Library</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Mitigating urban–rural gaps via mobile tech (systematic work).</a:t>
            </a:r>
            <a:r>
              <a:rPr lang="en-US" sz="2000" dirty="0">
                <a:latin typeface="Times New Roman" panose="02020603050405020304" pitchFamily="18" charset="0"/>
                <a:cs typeface="Times New Roman" panose="02020603050405020304" pitchFamily="18" charset="0"/>
              </a:rPr>
              <a:t> Finds mobile-supported learning can narrow access gaps when paired with teacher development and contextualized content; device access and data costs remain barriers. </a:t>
            </a:r>
            <a:r>
              <a:rPr lang="en-US" sz="2000" dirty="0">
                <a:latin typeface="Times New Roman" panose="02020603050405020304" pitchFamily="18" charset="0"/>
                <a:cs typeface="Times New Roman" panose="02020603050405020304" pitchFamily="18" charset="0"/>
                <a:hlinkClick r:id="rId3"/>
              </a:rPr>
              <a:t>Bera Journals</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05490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89CA-B0B6-F3C7-8377-3372D5B64B3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a:t>
            </a:r>
            <a:r>
              <a:rPr lang="en-IN" dirty="0"/>
              <a:t> </a:t>
            </a:r>
            <a:r>
              <a:rPr lang="en-IN" dirty="0">
                <a:latin typeface="Times New Roman" panose="02020603050405020304" pitchFamily="18" charset="0"/>
                <a:cs typeface="Times New Roman" panose="02020603050405020304" pitchFamily="18" charset="0"/>
              </a:rPr>
              <a:t>Survey (</a:t>
            </a:r>
            <a:r>
              <a:rPr lang="en-IN" sz="2000" dirty="0">
                <a:latin typeface="Times New Roman" panose="02020603050405020304" pitchFamily="18" charset="0"/>
                <a:cs typeface="Times New Roman" panose="02020603050405020304" pitchFamily="18" charset="0"/>
              </a:rPr>
              <a:t>contd…</a:t>
            </a:r>
            <a:r>
              <a:rPr lang="en-IN" dirty="0">
                <a:latin typeface="Times New Roman" panose="02020603050405020304" pitchFamily="18" charset="0"/>
                <a:cs typeface="Times New Roman" panose="02020603050405020304" pitchFamily="18" charset="0"/>
              </a:rPr>
              <a:t>)</a:t>
            </a:r>
            <a:endParaRPr lang="en-IN" dirty="0"/>
          </a:p>
        </p:txBody>
      </p:sp>
      <p:sp>
        <p:nvSpPr>
          <p:cNvPr id="3" name="Text Placeholder 2">
            <a:extLst>
              <a:ext uri="{FF2B5EF4-FFF2-40B4-BE49-F238E27FC236}">
                <a16:creationId xmlns:a16="http://schemas.microsoft.com/office/drawing/2014/main" id="{B0AC428C-B655-72B2-3614-6B63C68B71EA}"/>
              </a:ext>
            </a:extLst>
          </p:cNvPr>
          <p:cNvSpPr>
            <a:spLocks noGrp="1"/>
          </p:cNvSpPr>
          <p:nvPr>
            <p:ph type="body" idx="1"/>
          </p:nvPr>
        </p:nvSpPr>
        <p:spPr/>
        <p:txBody>
          <a:bodyPr/>
          <a:lstStyle/>
          <a:p>
            <a:r>
              <a:rPr lang="en-US" sz="2000" b="1" dirty="0">
                <a:latin typeface="Times New Roman" panose="02020603050405020304" pitchFamily="18" charset="0"/>
                <a:cs typeface="Times New Roman" panose="02020603050405020304" pitchFamily="18" charset="0"/>
              </a:rPr>
              <a:t>D. Pedagogy that Works at Scale in Low-Resource Schools</a:t>
            </a:r>
          </a:p>
          <a:p>
            <a:r>
              <a:rPr lang="en-US" sz="2000" b="1" dirty="0">
                <a:latin typeface="Times New Roman" panose="02020603050405020304" pitchFamily="18" charset="0"/>
                <a:cs typeface="Times New Roman" panose="02020603050405020304" pitchFamily="18" charset="0"/>
              </a:rPr>
              <a:t>Teaching at the Right Level (Tarl) – multi-state RCTs in India.</a:t>
            </a:r>
            <a:r>
              <a:rPr lang="en-US" sz="2000" dirty="0">
                <a:latin typeface="Times New Roman" panose="02020603050405020304" pitchFamily="18" charset="0"/>
                <a:cs typeface="Times New Roman" panose="02020603050405020304" pitchFamily="18" charset="0"/>
              </a:rPr>
              <a:t> Grouping by actual learning level (not grade) reliably boosts foundational skills; when embedded in government systems, fidelity of implementation is the critical risk. </a:t>
            </a:r>
            <a:r>
              <a:rPr lang="en-US" sz="2000" dirty="0">
                <a:latin typeface="Times New Roman" panose="02020603050405020304" pitchFamily="18" charset="0"/>
                <a:cs typeface="Times New Roman" panose="02020603050405020304" pitchFamily="18" charset="0"/>
                <a:hlinkClick r:id="rId2"/>
              </a:rPr>
              <a:t>MIT </a:t>
            </a:r>
            <a:r>
              <a:rPr lang="en-US" sz="2000" dirty="0" err="1">
                <a:latin typeface="Times New Roman" panose="02020603050405020304" pitchFamily="18" charset="0"/>
                <a:cs typeface="Times New Roman" panose="02020603050405020304" pitchFamily="18" charset="0"/>
                <a:hlinkClick r:id="rId2"/>
              </a:rPr>
              <a:t>Economics</a:t>
            </a:r>
            <a:r>
              <a:rPr lang="en-US" sz="2000" dirty="0" err="1">
                <a:latin typeface="Times New Roman" panose="02020603050405020304" pitchFamily="18" charset="0"/>
                <a:cs typeface="Times New Roman" panose="02020603050405020304" pitchFamily="18" charset="0"/>
                <a:hlinkClick r:id="rId3"/>
              </a:rPr>
              <a:t>NBER</a:t>
            </a:r>
            <a:r>
              <a:rPr lang="en-US" sz="2000" dirty="0" err="1">
                <a:latin typeface="Times New Roman" panose="02020603050405020304" pitchFamily="18" charset="0"/>
                <a:cs typeface="Times New Roman" panose="02020603050405020304" pitchFamily="18" charset="0"/>
                <a:hlinkClick r:id="rId4"/>
              </a:rPr>
              <a:t>AEA</a:t>
            </a:r>
            <a:r>
              <a:rPr lang="en-US" sz="2000" dirty="0">
                <a:latin typeface="Times New Roman" panose="02020603050405020304" pitchFamily="18" charset="0"/>
                <a:cs typeface="Times New Roman" panose="02020603050405020304" pitchFamily="18" charset="0"/>
                <a:hlinkClick r:id="rId4"/>
              </a:rPr>
              <a:t> Publications</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Global EdTech evidence review (World Bank).</a:t>
            </a:r>
            <a:r>
              <a:rPr lang="en-US" sz="2000" dirty="0">
                <a:latin typeface="Times New Roman" panose="02020603050405020304" pitchFamily="18" charset="0"/>
                <a:cs typeface="Times New Roman" panose="02020603050405020304" pitchFamily="18" charset="0"/>
              </a:rPr>
              <a:t> Across many studies, the strongest effects come from tech that supports </a:t>
            </a:r>
            <a:r>
              <a:rPr lang="en-US" sz="2000" b="1" dirty="0">
                <a:latin typeface="Times New Roman" panose="02020603050405020304" pitchFamily="18" charset="0"/>
                <a:cs typeface="Times New Roman" panose="02020603050405020304" pitchFamily="18" charset="0"/>
              </a:rPr>
              <a:t>instruction</a:t>
            </a:r>
            <a:r>
              <a:rPr lang="en-US" sz="2000" dirty="0">
                <a:latin typeface="Times New Roman" panose="02020603050405020304" pitchFamily="18" charset="0"/>
                <a:cs typeface="Times New Roman" panose="02020603050405020304" pitchFamily="18" charset="0"/>
              </a:rPr>
              <a:t> (e.g., targeted practice, data-informed teaching) rather than pure device provision; context fit and teacher support predict success. </a:t>
            </a:r>
            <a:r>
              <a:rPr lang="en-US" sz="2000" dirty="0">
                <a:latin typeface="Times New Roman" panose="02020603050405020304" pitchFamily="18" charset="0"/>
                <a:cs typeface="Times New Roman" panose="02020603050405020304" pitchFamily="18" charset="0"/>
                <a:hlinkClick r:id="rId5"/>
              </a:rPr>
              <a:t>Open Knowledge Repository</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26742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52BA-996C-FFAA-2E35-6932CDD41FB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a:t>
            </a:r>
            <a:r>
              <a:rPr lang="en-IN" dirty="0"/>
              <a:t> </a:t>
            </a:r>
            <a:r>
              <a:rPr lang="en-IN" dirty="0">
                <a:latin typeface="Times New Roman" panose="02020603050405020304" pitchFamily="18" charset="0"/>
                <a:cs typeface="Times New Roman" panose="02020603050405020304" pitchFamily="18" charset="0"/>
              </a:rPr>
              <a:t>Survey (</a:t>
            </a:r>
            <a:r>
              <a:rPr lang="en-IN" sz="2000" dirty="0">
                <a:latin typeface="Times New Roman" panose="02020603050405020304" pitchFamily="18" charset="0"/>
                <a:cs typeface="Times New Roman" panose="02020603050405020304" pitchFamily="18" charset="0"/>
              </a:rPr>
              <a:t>contd…</a:t>
            </a:r>
            <a:r>
              <a:rPr lang="en-IN" dirty="0">
                <a:latin typeface="Times New Roman" panose="02020603050405020304" pitchFamily="18" charset="0"/>
                <a:cs typeface="Times New Roman" panose="02020603050405020304" pitchFamily="18" charset="0"/>
              </a:rPr>
              <a:t>)</a:t>
            </a:r>
            <a:endParaRPr lang="en-IN" dirty="0"/>
          </a:p>
        </p:txBody>
      </p:sp>
      <p:sp>
        <p:nvSpPr>
          <p:cNvPr id="3" name="Text Placeholder 2">
            <a:extLst>
              <a:ext uri="{FF2B5EF4-FFF2-40B4-BE49-F238E27FC236}">
                <a16:creationId xmlns:a16="http://schemas.microsoft.com/office/drawing/2014/main" id="{71DE758D-C09D-A455-31E6-0D549305AC6C}"/>
              </a:ext>
            </a:extLst>
          </p:cNvPr>
          <p:cNvSpPr>
            <a:spLocks noGrp="1"/>
          </p:cNvSpPr>
          <p:nvPr>
            <p:ph type="body" idx="1"/>
          </p:nvPr>
        </p:nvSpPr>
        <p:spPr/>
        <p:txBody>
          <a:bodyPr/>
          <a:lstStyle/>
          <a:p>
            <a:r>
              <a:rPr lang="en-US" sz="2000" b="1" dirty="0">
                <a:latin typeface="Times New Roman" panose="02020603050405020304" pitchFamily="18" charset="0"/>
                <a:cs typeface="Times New Roman" panose="02020603050405020304" pitchFamily="18" charset="0"/>
              </a:rPr>
              <a:t>E. Constraints &amp; Equity</a:t>
            </a:r>
          </a:p>
          <a:p>
            <a:r>
              <a:rPr lang="en-US" sz="2000" b="1" dirty="0">
                <a:latin typeface="Times New Roman" panose="02020603050405020304" pitchFamily="18" charset="0"/>
                <a:cs typeface="Times New Roman" panose="02020603050405020304" pitchFamily="18" charset="0"/>
              </a:rPr>
              <a:t>Digital inequality &amp; rural India.</a:t>
            </a:r>
            <a:r>
              <a:rPr lang="en-US" sz="2000" dirty="0">
                <a:latin typeface="Times New Roman" panose="02020603050405020304" pitchFamily="18" charset="0"/>
                <a:cs typeface="Times New Roman" panose="02020603050405020304" pitchFamily="18" charset="0"/>
              </a:rPr>
              <a:t> Reviews show infrastructure, home internet, and teacher PD are the dominant bottlenecks; calls for designs that work </a:t>
            </a:r>
            <a:r>
              <a:rPr lang="en-US" sz="2000" b="1" dirty="0">
                <a:latin typeface="Times New Roman" panose="02020603050405020304" pitchFamily="18" charset="0"/>
                <a:cs typeface="Times New Roman" panose="02020603050405020304" pitchFamily="18" charset="0"/>
              </a:rPr>
              <a:t>offline</a:t>
            </a:r>
            <a:r>
              <a:rPr lang="en-US" sz="2000" dirty="0">
                <a:latin typeface="Times New Roman" panose="02020603050405020304" pitchFamily="18" charset="0"/>
                <a:cs typeface="Times New Roman" panose="02020603050405020304" pitchFamily="18" charset="0"/>
              </a:rPr>
              <a:t>, in local languages, and on shared devices. </a:t>
            </a:r>
            <a:r>
              <a:rPr lang="en-US" sz="2000" dirty="0" err="1">
                <a:latin typeface="Times New Roman" panose="02020603050405020304" pitchFamily="18" charset="0"/>
                <a:cs typeface="Times New Roman" panose="02020603050405020304" pitchFamily="18" charset="0"/>
                <a:hlinkClick r:id="rId2"/>
              </a:rPr>
              <a:t>ScienceDirect</a:t>
            </a:r>
            <a:r>
              <a:rPr lang="en-US" sz="2000" dirty="0" err="1">
                <a:latin typeface="Times New Roman" panose="02020603050405020304" pitchFamily="18" charset="0"/>
                <a:cs typeface="Times New Roman" panose="02020603050405020304" pitchFamily="18" charset="0"/>
                <a:hlinkClick r:id="rId3"/>
              </a:rPr>
              <a:t>Theory</a:t>
            </a:r>
            <a:r>
              <a:rPr lang="en-US" sz="2000" dirty="0">
                <a:latin typeface="Times New Roman" panose="02020603050405020304" pitchFamily="18" charset="0"/>
                <a:cs typeface="Times New Roman" panose="02020603050405020304" pitchFamily="18" charset="0"/>
                <a:hlinkClick r:id="rId3"/>
              </a:rPr>
              <a:t> &amp; Practice in Rural Education</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Remedying low learning levels (India RCT).</a:t>
            </a:r>
            <a:r>
              <a:rPr lang="en-US" sz="2000" dirty="0">
                <a:latin typeface="Times New Roman" panose="02020603050405020304" pitchFamily="18" charset="0"/>
                <a:cs typeface="Times New Roman" panose="02020603050405020304" pitchFamily="18" charset="0"/>
              </a:rPr>
              <a:t> A multi-pronged, well-resourced package can lift outcomes, but cost-effectiveness hinges on tight alignment to foundational skills and ongoing support—useful for budgeting your feasibility study. </a:t>
            </a:r>
            <a:r>
              <a:rPr lang="en-US" sz="2000" dirty="0">
                <a:latin typeface="Times New Roman" panose="02020603050405020304" pitchFamily="18" charset="0"/>
                <a:cs typeface="Times New Roman" panose="02020603050405020304" pitchFamily="18" charset="0"/>
                <a:hlinkClick r:id="rId4"/>
              </a:rPr>
              <a:t>ScienceDirect</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88796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2488-EDCB-A1BB-E541-1D07D6936125}"/>
              </a:ext>
            </a:extLst>
          </p:cNvPr>
          <p:cNvSpPr>
            <a:spLocks noGrp="1"/>
          </p:cNvSpPr>
          <p:nvPr>
            <p:ph type="title"/>
          </p:nvPr>
        </p:nvSpPr>
        <p:spPr>
          <a:xfrm>
            <a:off x="812800" y="518249"/>
            <a:ext cx="10668000" cy="487500"/>
          </a:xfrm>
        </p:spPr>
        <p:txBody>
          <a:bodyPr/>
          <a:lstStyle/>
          <a:p>
            <a:r>
              <a:rPr lang="en-IN" dirty="0">
                <a:latin typeface="Times New Roman" panose="02020603050405020304" pitchFamily="18" charset="0"/>
                <a:cs typeface="Times New Roman" panose="02020603050405020304" pitchFamily="18" charset="0"/>
              </a:rPr>
              <a:t>Existing Methods and Drawbacks</a:t>
            </a:r>
            <a:br>
              <a:rPr lang="en-IN" dirty="0"/>
            </a:br>
            <a:endParaRPr lang="en-IN" dirty="0"/>
          </a:p>
        </p:txBody>
      </p:sp>
      <p:sp>
        <p:nvSpPr>
          <p:cNvPr id="3" name="Text Placeholder 2">
            <a:extLst>
              <a:ext uri="{FF2B5EF4-FFF2-40B4-BE49-F238E27FC236}">
                <a16:creationId xmlns:a16="http://schemas.microsoft.com/office/drawing/2014/main" id="{437C5083-F613-600C-B26D-285EDF451026}"/>
              </a:ext>
            </a:extLst>
          </p:cNvPr>
          <p:cNvSpPr>
            <a:spLocks noGrp="1"/>
          </p:cNvSpPr>
          <p:nvPr>
            <p:ph type="body" idx="1"/>
          </p:nvPr>
        </p:nvSpPr>
        <p:spPr/>
        <p:txBody>
          <a:bodyPr/>
          <a:lstStyle/>
          <a:p>
            <a:pPr marL="76200" indent="0">
              <a:buNone/>
            </a:pPr>
            <a:endParaRPr lang="en-IN" dirty="0"/>
          </a:p>
          <a:p>
            <a:pPr marL="76200" indent="0">
              <a:buNone/>
            </a:pPr>
            <a:endParaRPr lang="en-IN" dirty="0"/>
          </a:p>
        </p:txBody>
      </p:sp>
      <p:graphicFrame>
        <p:nvGraphicFramePr>
          <p:cNvPr id="9" name="Table 8">
            <a:extLst>
              <a:ext uri="{FF2B5EF4-FFF2-40B4-BE49-F238E27FC236}">
                <a16:creationId xmlns:a16="http://schemas.microsoft.com/office/drawing/2014/main" id="{DDEE4EE6-4366-CDCB-6263-5D06429FA23A}"/>
              </a:ext>
            </a:extLst>
          </p:cNvPr>
          <p:cNvGraphicFramePr>
            <a:graphicFrameLocks noGrp="1"/>
          </p:cNvGraphicFramePr>
          <p:nvPr>
            <p:extLst>
              <p:ext uri="{D42A27DB-BD31-4B8C-83A1-F6EECF244321}">
                <p14:modId xmlns:p14="http://schemas.microsoft.com/office/powerpoint/2010/main" val="409330112"/>
              </p:ext>
            </p:extLst>
          </p:nvPr>
        </p:nvGraphicFramePr>
        <p:xfrm>
          <a:off x="812799" y="1838847"/>
          <a:ext cx="11717496" cy="969038"/>
        </p:xfrm>
        <a:graphic>
          <a:graphicData uri="http://schemas.openxmlformats.org/drawingml/2006/table">
            <a:tbl>
              <a:tblPr/>
              <a:tblGrid>
                <a:gridCol w="3548201">
                  <a:extLst>
                    <a:ext uri="{9D8B030D-6E8A-4147-A177-3AD203B41FA5}">
                      <a16:colId xmlns:a16="http://schemas.microsoft.com/office/drawing/2014/main" val="554331154"/>
                    </a:ext>
                  </a:extLst>
                </a:gridCol>
                <a:gridCol w="8169295">
                  <a:extLst>
                    <a:ext uri="{9D8B030D-6E8A-4147-A177-3AD203B41FA5}">
                      <a16:colId xmlns:a16="http://schemas.microsoft.com/office/drawing/2014/main" val="335655828"/>
                    </a:ext>
                  </a:extLst>
                </a:gridCol>
              </a:tblGrid>
              <a:tr h="969038">
                <a:tc>
                  <a:txBody>
                    <a:bodyPr/>
                    <a:lstStyle/>
                    <a:p>
                      <a:pPr>
                        <a:buNone/>
                      </a:pPr>
                      <a:endParaRPr lang="en-IN" dirty="0"/>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extLst>
                  <a:ext uri="{0D108BD9-81ED-4DB2-BD59-A6C34878D82A}">
                    <a16:rowId xmlns:a16="http://schemas.microsoft.com/office/drawing/2014/main" val="1209209135"/>
                  </a:ext>
                </a:extLst>
              </a:tr>
            </a:tbl>
          </a:graphicData>
        </a:graphic>
      </p:graphicFrame>
      <p:graphicFrame>
        <p:nvGraphicFramePr>
          <p:cNvPr id="12" name="Table 11">
            <a:extLst>
              <a:ext uri="{FF2B5EF4-FFF2-40B4-BE49-F238E27FC236}">
                <a16:creationId xmlns:a16="http://schemas.microsoft.com/office/drawing/2014/main" id="{02226A72-9C19-91C8-CBED-E8E7ED023D88}"/>
              </a:ext>
            </a:extLst>
          </p:cNvPr>
          <p:cNvGraphicFramePr>
            <a:graphicFrameLocks noGrp="1"/>
          </p:cNvGraphicFramePr>
          <p:nvPr>
            <p:extLst>
              <p:ext uri="{D42A27DB-BD31-4B8C-83A1-F6EECF244321}">
                <p14:modId xmlns:p14="http://schemas.microsoft.com/office/powerpoint/2010/main" val="3119370897"/>
              </p:ext>
            </p:extLst>
          </p:nvPr>
        </p:nvGraphicFramePr>
        <p:xfrm>
          <a:off x="733530" y="1245995"/>
          <a:ext cx="10199077" cy="4260502"/>
        </p:xfrm>
        <a:graphic>
          <a:graphicData uri="http://schemas.openxmlformats.org/drawingml/2006/table">
            <a:tbl>
              <a:tblPr firstRow="1" bandRow="1"/>
              <a:tblGrid>
                <a:gridCol w="5053891">
                  <a:extLst>
                    <a:ext uri="{9D8B030D-6E8A-4147-A177-3AD203B41FA5}">
                      <a16:colId xmlns:a16="http://schemas.microsoft.com/office/drawing/2014/main" val="2504211354"/>
                    </a:ext>
                  </a:extLst>
                </a:gridCol>
                <a:gridCol w="5145186">
                  <a:extLst>
                    <a:ext uri="{9D8B030D-6E8A-4147-A177-3AD203B41FA5}">
                      <a16:colId xmlns:a16="http://schemas.microsoft.com/office/drawing/2014/main" val="3420953843"/>
                    </a:ext>
                  </a:extLst>
                </a:gridCol>
              </a:tblGrid>
              <a:tr h="769120">
                <a:tc>
                  <a:txBody>
                    <a:bodyPr/>
                    <a:lstStyle/>
                    <a:p>
                      <a:r>
                        <a:rPr lang="en-IN" sz="2000" b="1">
                          <a:latin typeface="Times New Roman" panose="02020603050405020304" pitchFamily="18" charset="0"/>
                          <a:cs typeface="Times New Roman" panose="02020603050405020304" pitchFamily="18" charset="0"/>
                        </a:rPr>
                        <a:t>         </a:t>
                      </a:r>
                      <a:r>
                        <a:rPr lang="en-IN" sz="2000" b="1">
                          <a:solidFill>
                            <a:srgbClr val="C00000"/>
                          </a:solidFill>
                          <a:latin typeface="Times New Roman" panose="02020603050405020304" pitchFamily="18" charset="0"/>
                          <a:cs typeface="Times New Roman" panose="02020603050405020304" pitchFamily="18" charset="0"/>
                        </a:rPr>
                        <a:t>EXISTING </a:t>
                      </a:r>
                      <a:r>
                        <a:rPr lang="en-IN" sz="2000" b="1" dirty="0">
                          <a:solidFill>
                            <a:srgbClr val="C00000"/>
                          </a:solidFill>
                          <a:latin typeface="Times New Roman" panose="02020603050405020304" pitchFamily="18" charset="0"/>
                          <a:cs typeface="Times New Roman" panose="02020603050405020304" pitchFamily="18" charset="0"/>
                        </a:rPr>
                        <a:t>METHODS</a:t>
                      </a:r>
                    </a:p>
                  </a:txBody>
                  <a:tcPr/>
                </a:tc>
                <a:tc>
                  <a:txBody>
                    <a:bodyPr/>
                    <a:lstStyle/>
                    <a:p>
                      <a:r>
                        <a:rPr lang="en-IN" sz="2000" b="1" dirty="0">
                          <a:latin typeface="Times New Roman" panose="02020603050405020304" pitchFamily="18" charset="0"/>
                          <a:cs typeface="Times New Roman" panose="02020603050405020304" pitchFamily="18" charset="0"/>
                        </a:rPr>
                        <a:t>                   </a:t>
                      </a:r>
                      <a:r>
                        <a:rPr lang="en-IN" sz="2000" b="1" dirty="0">
                          <a:solidFill>
                            <a:srgbClr val="C00000"/>
                          </a:solidFill>
                          <a:latin typeface="Times New Roman" panose="02020603050405020304" pitchFamily="18" charset="0"/>
                          <a:cs typeface="Times New Roman" panose="02020603050405020304" pitchFamily="18" charset="0"/>
                        </a:rPr>
                        <a:t>DRAWBACKS</a:t>
                      </a:r>
                    </a:p>
                  </a:txBody>
                  <a:tcPr/>
                </a:tc>
                <a:extLst>
                  <a:ext uri="{0D108BD9-81ED-4DB2-BD59-A6C34878D82A}">
                    <a16:rowId xmlns:a16="http://schemas.microsoft.com/office/drawing/2014/main" val="3280059517"/>
                  </a:ext>
                </a:extLst>
              </a:tr>
              <a:tr h="1074660">
                <a:tc>
                  <a:txBody>
                    <a:bodyPr/>
                    <a:lstStyle/>
                    <a:p>
                      <a:r>
                        <a:rPr lang="en-IN" sz="2000" b="1" dirty="0">
                          <a:latin typeface="Times New Roman" panose="02020603050405020304" pitchFamily="18" charset="0"/>
                          <a:cs typeface="Times New Roman" panose="02020603050405020304" pitchFamily="18" charset="0"/>
                        </a:rPr>
                        <a:t>BYJU’S App</a:t>
                      </a:r>
                    </a:p>
                  </a:txBody>
                  <a:tcPr/>
                </a:tc>
                <a:tc>
                  <a:txBody>
                    <a:bodyPr/>
                    <a:lstStyle/>
                    <a:p>
                      <a:r>
                        <a:rPr lang="en-IN" sz="2000" dirty="0">
                          <a:latin typeface="Times New Roman" panose="02020603050405020304" pitchFamily="18" charset="0"/>
                          <a:cs typeface="Times New Roman" panose="02020603050405020304" pitchFamily="18" charset="0"/>
                        </a:rPr>
                        <a:t>Requires constant internet, paid service, lacks regional language support</a:t>
                      </a:r>
                    </a:p>
                  </a:txBody>
                  <a:tcPr/>
                </a:tc>
                <a:extLst>
                  <a:ext uri="{0D108BD9-81ED-4DB2-BD59-A6C34878D82A}">
                    <a16:rowId xmlns:a16="http://schemas.microsoft.com/office/drawing/2014/main" val="3799851586"/>
                  </a:ext>
                </a:extLst>
              </a:tr>
              <a:tr h="805574">
                <a:tc>
                  <a:txBody>
                    <a:bodyPr/>
                    <a:lstStyle/>
                    <a:p>
                      <a:r>
                        <a:rPr lang="en-IN" sz="2000" b="1" dirty="0">
                          <a:latin typeface="Times New Roman" panose="02020603050405020304" pitchFamily="18" charset="0"/>
                          <a:cs typeface="Times New Roman" panose="02020603050405020304" pitchFamily="18" charset="0"/>
                        </a:rPr>
                        <a:t>Khan Academy</a:t>
                      </a:r>
                    </a:p>
                  </a:txBody>
                  <a:tcPr/>
                </a:tc>
                <a:tc>
                  <a:txBody>
                    <a:bodyPr/>
                    <a:lstStyle/>
                    <a:p>
                      <a:r>
                        <a:rPr lang="en-US" sz="2000" dirty="0">
                          <a:latin typeface="Times New Roman" panose="02020603050405020304" pitchFamily="18" charset="0"/>
                          <a:cs typeface="Times New Roman" panose="02020603050405020304" pitchFamily="18" charset="0"/>
                        </a:rPr>
                        <a:t>enquires strong internet connectivity, limited regional language support.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1400446"/>
                  </a:ext>
                </a:extLst>
              </a:tr>
              <a:tr h="805574">
                <a:tc>
                  <a:txBody>
                    <a:bodyPr/>
                    <a:lstStyle/>
                    <a:p>
                      <a:r>
                        <a:rPr lang="en-IN" sz="2000" b="1" dirty="0">
                          <a:latin typeface="Times New Roman" panose="02020603050405020304" pitchFamily="18" charset="0"/>
                          <a:cs typeface="Times New Roman" panose="02020603050405020304" pitchFamily="18" charset="0"/>
                        </a:rPr>
                        <a:t>DIKSHA (Govt. of India)</a:t>
                      </a:r>
                    </a:p>
                  </a:txBody>
                  <a:tcPr/>
                </a:tc>
                <a:tc>
                  <a:txBody>
                    <a:bodyPr/>
                    <a:lstStyle/>
                    <a:p>
                      <a:r>
                        <a:rPr lang="en-US" sz="2000" dirty="0">
                          <a:latin typeface="Times New Roman" panose="02020603050405020304" pitchFamily="18" charset="0"/>
                          <a:cs typeface="Times New Roman" panose="02020603050405020304" pitchFamily="18" charset="0"/>
                        </a:rPr>
                        <a:t>Provides digital resources but lacks offline learning and personalized mentoring.</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502859"/>
                  </a:ext>
                </a:extLst>
              </a:tr>
              <a:tr h="805574">
                <a:tc>
                  <a:txBody>
                    <a:bodyPr/>
                    <a:lstStyle/>
                    <a:p>
                      <a:r>
                        <a:rPr lang="en-IN" sz="2000" b="1" dirty="0">
                          <a:latin typeface="Times New Roman" panose="02020603050405020304" pitchFamily="18" charset="0"/>
                          <a:cs typeface="Times New Roman" panose="02020603050405020304" pitchFamily="18" charset="0"/>
                        </a:rPr>
                        <a:t>Digital Kerala Mission</a:t>
                      </a:r>
                    </a:p>
                  </a:txBody>
                  <a:tcPr/>
                </a:tc>
                <a:tc>
                  <a:txBody>
                    <a:bodyPr/>
                    <a:lstStyle/>
                    <a:p>
                      <a:r>
                        <a:rPr lang="en-US" sz="2000" dirty="0">
                          <a:latin typeface="Times New Roman" panose="02020603050405020304" pitchFamily="18" charset="0"/>
                          <a:cs typeface="Times New Roman" panose="02020603050405020304" pitchFamily="18" charset="0"/>
                        </a:rPr>
                        <a:t>Focuses on digital literacy but not fully integrated with career guidance and mentorship.</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8512301"/>
                  </a:ext>
                </a:extLst>
              </a:tr>
            </a:tbl>
          </a:graphicData>
        </a:graphic>
      </p:graphicFrame>
    </p:spTree>
    <p:extLst>
      <p:ext uri="{BB962C8B-B14F-4D97-AF65-F5344CB8AC3E}">
        <p14:creationId xmlns:p14="http://schemas.microsoft.com/office/powerpoint/2010/main" val="3098367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D232-6DF6-76FA-E5AB-6C5FDC74636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Method &amp; Feasibility Study</a:t>
            </a:r>
          </a:p>
        </p:txBody>
      </p:sp>
      <p:sp>
        <p:nvSpPr>
          <p:cNvPr id="4" name="Rectangle 1">
            <a:extLst>
              <a:ext uri="{FF2B5EF4-FFF2-40B4-BE49-F238E27FC236}">
                <a16:creationId xmlns:a16="http://schemas.microsoft.com/office/drawing/2014/main" id="{DA2E8181-8EEE-04EF-0149-96165614F134}"/>
              </a:ext>
            </a:extLst>
          </p:cNvPr>
          <p:cNvSpPr>
            <a:spLocks noGrp="1" noChangeArrowheads="1"/>
          </p:cNvSpPr>
          <p:nvPr>
            <p:ph type="body" idx="1"/>
          </p:nvPr>
        </p:nvSpPr>
        <p:spPr bwMode="auto">
          <a:xfrm>
            <a:off x="812800" y="884713"/>
            <a:ext cx="10049468" cy="5088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Proposed Method: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Offline-Compatible Platform</a:t>
            </a:r>
            <a:r>
              <a:rPr lang="en-US" sz="2000" dirty="0">
                <a:latin typeface="Times New Roman" panose="02020603050405020304" pitchFamily="18" charset="0"/>
                <a:cs typeface="Times New Roman" panose="02020603050405020304" pitchFamily="18" charset="0"/>
              </a:rPr>
              <a:t> – Students can access lessons, videos, and quizzes without internet.</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Mentorship Support</a:t>
            </a:r>
            <a:r>
              <a:rPr lang="en-US" sz="2000" dirty="0">
                <a:latin typeface="Times New Roman" panose="02020603050405020304" pitchFamily="18" charset="0"/>
                <a:cs typeface="Times New Roman" panose="02020603050405020304" pitchFamily="18" charset="0"/>
              </a:rPr>
              <a:t> - One-to-one or group mentorship to guide rural learners.</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Analytics Dashboard</a:t>
            </a:r>
            <a:r>
              <a:rPr lang="en-US" sz="2000" dirty="0">
                <a:latin typeface="Times New Roman" panose="02020603050405020304" pitchFamily="18" charset="0"/>
                <a:cs typeface="Times New Roman" panose="02020603050405020304" pitchFamily="18" charset="0"/>
              </a:rPr>
              <a:t> -Teachers can track student progress and learning patterns.</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Career &amp; Scheme Awareness</a:t>
            </a:r>
            <a:r>
              <a:rPr lang="en-US" sz="2000" dirty="0">
                <a:latin typeface="Times New Roman" panose="02020603050405020304" pitchFamily="18" charset="0"/>
                <a:cs typeface="Times New Roman" panose="02020603050405020304" pitchFamily="18" charset="0"/>
              </a:rPr>
              <a:t> - Portal for jobs, scholarships, and government schemes.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Feasibility: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Open-source tech -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(Node.js, MySQL, Python)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Low-cost hardware -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(Android Phones, Raspberry Pi)</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ClrTx/>
              <a:buSzTx/>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Sustainability - </a:t>
            </a:r>
            <a:r>
              <a:rPr lang="en-US" sz="2000" dirty="0">
                <a:latin typeface="Times New Roman" panose="02020603050405020304" pitchFamily="18" charset="0"/>
                <a:cs typeface="Times New Roman" panose="02020603050405020304" pitchFamily="18" charset="0"/>
              </a:rPr>
              <a:t>Offline &amp; multilingual support ensures long-term use in rural settings.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583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Times New Roman" panose="02020603050405020304" pitchFamily="18" charset="0"/>
                <a:ea typeface="Cambria" panose="02040503050406030204" pitchFamily="18" charset="0"/>
                <a:cs typeface="Times New Roman" panose="02020603050405020304" pitchFamily="18" charset="0"/>
              </a:rPr>
              <a:t>Problem Statement Number:  </a:t>
            </a:r>
            <a:r>
              <a:rPr lang="en-IN" dirty="0">
                <a:latin typeface="Times New Roman" panose="02020603050405020304" pitchFamily="18" charset="0"/>
                <a:cs typeface="Times New Roman" panose="02020603050405020304" pitchFamily="18" charset="0"/>
              </a:rPr>
              <a:t>PSCS_32</a:t>
            </a:r>
            <a:r>
              <a:rPr lang="en-GB" dirty="0">
                <a:latin typeface="Times New Roman" panose="02020603050405020304" pitchFamily="18" charset="0"/>
                <a:ea typeface="Cambria" panose="02040503050406030204" pitchFamily="18" charset="0"/>
                <a:cs typeface="Times New Roman" panose="02020603050405020304" pitchFamily="18" charset="0"/>
              </a:rPr>
              <a:t> </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7" name="Google Shape;97;p14"/>
          <p:cNvSpPr txBox="1">
            <a:spLocks noGrp="1"/>
          </p:cNvSpPr>
          <p:nvPr>
            <p:ph type="body" idx="1"/>
          </p:nvPr>
        </p:nvSpPr>
        <p:spPr>
          <a:xfrm>
            <a:off x="762000" y="952500"/>
            <a:ext cx="9899301" cy="4684626"/>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1800" b="1" dirty="0">
                <a:latin typeface="Times New Roman" panose="02020603050405020304" pitchFamily="18" charset="0"/>
                <a:ea typeface="Cambria" panose="02040503050406030204" pitchFamily="18" charset="0"/>
                <a:cs typeface="Times New Roman" panose="02020603050405020304" pitchFamily="18" charset="0"/>
              </a:rPr>
              <a:t>Organization</a:t>
            </a:r>
            <a:r>
              <a:rPr lang="en-US" sz="1800" dirty="0">
                <a:latin typeface="Times New Roman" panose="02020603050405020304" pitchFamily="18" charset="0"/>
                <a:ea typeface="Cambria" panose="02040503050406030204" pitchFamily="18" charset="0"/>
                <a:cs typeface="Times New Roman" panose="02020603050405020304" pitchFamily="18" charset="0"/>
              </a:rPr>
              <a:t>:   Government of Kerala</a:t>
            </a:r>
          </a:p>
          <a:p>
            <a:pPr marL="342900" lvl="0" indent="-190500" algn="just">
              <a:lnSpc>
                <a:spcPct val="200000"/>
              </a:lnSpc>
              <a:spcBef>
                <a:spcPts val="0"/>
              </a:spcBef>
              <a:buNone/>
            </a:pPr>
            <a:r>
              <a:rPr lang="en-US" sz="1800" b="1" dirty="0">
                <a:latin typeface="Times New Roman" panose="02020603050405020304" pitchFamily="18" charset="0"/>
                <a:ea typeface="Cambria" panose="02040503050406030204" pitchFamily="18" charset="0"/>
                <a:cs typeface="Times New Roman" panose="02020603050405020304" pitchFamily="18" charset="0"/>
              </a:rPr>
              <a:t>Category (Hardware / Software / Both) </a:t>
            </a:r>
            <a:r>
              <a:rPr lang="en-US" sz="1800" dirty="0">
                <a:latin typeface="Times New Roman" panose="02020603050405020304" pitchFamily="18" charset="0"/>
                <a:ea typeface="Cambria" panose="02040503050406030204" pitchFamily="18" charset="0"/>
                <a:cs typeface="Times New Roman" panose="02020603050405020304" pitchFamily="18" charset="0"/>
              </a:rPr>
              <a:t>:   Software</a:t>
            </a:r>
          </a:p>
          <a:p>
            <a:pPr marL="342900" lvl="0" indent="-190500" algn="just">
              <a:lnSpc>
                <a:spcPct val="200000"/>
              </a:lnSpc>
              <a:spcBef>
                <a:spcPts val="0"/>
              </a:spcBef>
              <a:buNone/>
            </a:pPr>
            <a:r>
              <a:rPr lang="en-US" sz="1800" b="1" dirty="0">
                <a:latin typeface="Times New Roman" panose="02020603050405020304" pitchFamily="18" charset="0"/>
                <a:ea typeface="Cambria" panose="02040503050406030204" pitchFamily="18" charset="0"/>
                <a:cs typeface="Times New Roman" panose="02020603050405020304" pitchFamily="18" charset="0"/>
              </a:rPr>
              <a:t>Problem Description:</a:t>
            </a:r>
          </a:p>
          <a:p>
            <a:pPr marL="342900" lvl="0" indent="-190500" algn="just">
              <a:lnSpc>
                <a:spcPct val="200000"/>
              </a:lnSpc>
              <a:spcBef>
                <a:spcPts val="0"/>
              </a:spcBef>
              <a:buNone/>
            </a:pPr>
            <a:r>
              <a:rPr lang="en-US" sz="1800" dirty="0">
                <a:latin typeface="Times New Roman" panose="02020603050405020304" pitchFamily="18" charset="0"/>
                <a:ea typeface="Cambria" panose="02040503050406030204" pitchFamily="18" charset="0"/>
                <a:cs typeface="Times New Roman" panose="02020603050405020304" pitchFamily="18" charset="0"/>
              </a:rPr>
              <a:t>Ideate and implement a system to enhance the quality of education in rural areas. The aim of the system is not only to improve literacy rates but also to strengthen the overall learning experience for rural students. This includes developing their communication skills, enhancing subject knowledge, and providing access to modern educational resources. The system will focus on bridging the gap between urban and rural education by offering both online and offline learning opportunities. It will also promote skill development, mentorship, and awareness about government schemes, ultimately contributing to the personal and professional growth of the targeted community.</a:t>
            </a:r>
          </a:p>
        </p:txBody>
      </p:sp>
    </p:spTree>
    <p:extLst>
      <p:ext uri="{BB962C8B-B14F-4D97-AF65-F5344CB8AC3E}">
        <p14:creationId xmlns:p14="http://schemas.microsoft.com/office/powerpoint/2010/main" val="2143451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C71FC-AA83-6A0A-77E8-89C04CB044AA}"/>
              </a:ext>
            </a:extLst>
          </p:cNvPr>
          <p:cNvSpPr>
            <a:spLocks noGrp="1"/>
          </p:cNvSpPr>
          <p:nvPr>
            <p:ph type="title"/>
          </p:nvPr>
        </p:nvSpPr>
        <p:spPr>
          <a:xfrm>
            <a:off x="762000" y="234383"/>
            <a:ext cx="10668000" cy="487500"/>
          </a:xfrm>
        </p:spPr>
        <p:txBody>
          <a:bodyPr/>
          <a:lstStyle/>
          <a:p>
            <a:r>
              <a:rPr lang="en-IN" dirty="0">
                <a:latin typeface="Times New Roman" panose="02020603050405020304" pitchFamily="18" charset="0"/>
                <a:cs typeface="Times New Roman" panose="02020603050405020304" pitchFamily="18" charset="0"/>
              </a:rPr>
              <a:t>Architecture Diagram</a:t>
            </a:r>
          </a:p>
        </p:txBody>
      </p:sp>
      <p:pic>
        <p:nvPicPr>
          <p:cNvPr id="5" name="Picture 4" descr="A diagram of a system&#10;&#10;AI-generated content may be incorrect.">
            <a:extLst>
              <a:ext uri="{FF2B5EF4-FFF2-40B4-BE49-F238E27FC236}">
                <a16:creationId xmlns:a16="http://schemas.microsoft.com/office/drawing/2014/main" id="{C040B103-ED69-D24B-C7D2-99E4B29399F3}"/>
              </a:ext>
            </a:extLst>
          </p:cNvPr>
          <p:cNvPicPr>
            <a:picLocks noChangeAspect="1"/>
          </p:cNvPicPr>
          <p:nvPr/>
        </p:nvPicPr>
        <p:blipFill>
          <a:blip r:embed="rId2"/>
          <a:stretch>
            <a:fillRect/>
          </a:stretch>
        </p:blipFill>
        <p:spPr>
          <a:xfrm>
            <a:off x="3217147" y="1171423"/>
            <a:ext cx="3957376" cy="4877686"/>
          </a:xfrm>
          <a:prstGeom prst="rect">
            <a:avLst/>
          </a:prstGeom>
        </p:spPr>
      </p:pic>
    </p:spTree>
    <p:extLst>
      <p:ext uri="{BB962C8B-B14F-4D97-AF65-F5344CB8AC3E}">
        <p14:creationId xmlns:p14="http://schemas.microsoft.com/office/powerpoint/2010/main" val="1833271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D1941-8654-847C-888C-1BBF64B3C2D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Modules</a:t>
            </a:r>
          </a:p>
        </p:txBody>
      </p:sp>
      <p:sp>
        <p:nvSpPr>
          <p:cNvPr id="4" name="Rectangle 1">
            <a:extLst>
              <a:ext uri="{FF2B5EF4-FFF2-40B4-BE49-F238E27FC236}">
                <a16:creationId xmlns:a16="http://schemas.microsoft.com/office/drawing/2014/main" id="{AD080D79-7828-27CE-172B-01534414F571}"/>
              </a:ext>
            </a:extLst>
          </p:cNvPr>
          <p:cNvSpPr>
            <a:spLocks noGrp="1" noChangeArrowheads="1"/>
          </p:cNvSpPr>
          <p:nvPr>
            <p:ph type="body" idx="1"/>
          </p:nvPr>
        </p:nvSpPr>
        <p:spPr bwMode="auto">
          <a:xfrm>
            <a:off x="812800" y="572516"/>
            <a:ext cx="8933856"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t>
            </a:r>
            <a:r>
              <a:rPr lang="en-US" altLang="en-US" sz="2000" b="1" dirty="0">
                <a:solidFill>
                  <a:schemeClr val="tx1"/>
                </a:solidFill>
                <a:latin typeface="Times New Roman" panose="02020603050405020304" pitchFamily="18" charset="0"/>
                <a:cs typeface="Times New Roman" panose="02020603050405020304" pitchFamily="18" charset="0"/>
              </a:rPr>
              <a:t> </a:t>
            </a:r>
            <a:r>
              <a:rPr kumimoji="0" lang="en-US" altLang="en-US" sz="2000" b="1" i="0"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User Authentication &amp; Roles</a:t>
            </a:r>
            <a:endParaRPr kumimoji="0" lang="en-US" altLang="en-US" sz="2000" b="0" i="0"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Separate login for students, teachers, and admins.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Role-based access (teacher can upload lessons, students can view, admin monitors usage).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r>
              <a:rPr lang="en-US" altLang="en-US" sz="1800" b="1" dirty="0">
                <a:solidFill>
                  <a:schemeClr val="tx1"/>
                </a:solidFill>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Content Delivery Module</a:t>
            </a:r>
            <a:endParaRPr kumimoji="0" lang="en-US" altLang="en-US" sz="2000" b="0" i="0"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Offline-first digital lessons (PDF, audio, and video).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Local storage caching + sync when internet is available.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r>
              <a:rPr kumimoji="0" lang="en-US" altLang="en-US" sz="20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Assessment &amp; Feedback Module</a:t>
            </a:r>
            <a:endParaRPr kumimoji="0" lang="en-US" altLang="en-US" sz="2000" b="0" i="0"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Quizzes and assignments (MCQ, short answer).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Automatic scoring + performance tracking.</a:t>
            </a: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r>
              <a:rPr kumimoji="0" lang="en-US" altLang="en-US" sz="20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Analytics &amp; Reporting Module</a:t>
            </a:r>
            <a:endParaRPr kumimoji="0" lang="en-US" altLang="en-US" sz="2000" b="0" i="0"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Dashboard for attendance, lesson usage, and learning outcomes.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Reports exportable in CSV/PDF for NGOs or govt. officers.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solidFill>
                  <a:schemeClr val="tx1"/>
                </a:solidFill>
                <a:latin typeface="Times New Roman" panose="02020603050405020304" pitchFamily="18" charset="0"/>
                <a:cs typeface="Times New Roman" panose="02020603050405020304" pitchFamily="18" charset="0"/>
              </a:rPr>
              <a:t>5</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Teacher Training Module</a:t>
            </a:r>
            <a:endParaRPr kumimoji="0" lang="en-US" altLang="en-US" sz="2000" b="0" i="0"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Micro-learning content for teachers.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8267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21886-0ECD-81D0-C64E-4F9A31DD676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Hardware and Software Details</a:t>
            </a:r>
          </a:p>
        </p:txBody>
      </p:sp>
      <p:sp>
        <p:nvSpPr>
          <p:cNvPr id="3" name="Text Placeholder 2">
            <a:extLst>
              <a:ext uri="{FF2B5EF4-FFF2-40B4-BE49-F238E27FC236}">
                <a16:creationId xmlns:a16="http://schemas.microsoft.com/office/drawing/2014/main" id="{8BCF28E7-D233-9ABD-B723-D4CEFF882B5F}"/>
              </a:ext>
            </a:extLst>
          </p:cNvPr>
          <p:cNvSpPr>
            <a:spLocks noGrp="1"/>
          </p:cNvSpPr>
          <p:nvPr>
            <p:ph type="body" idx="1"/>
          </p:nvPr>
        </p:nvSpPr>
        <p:spPr/>
        <p:txBody>
          <a:bodyPr>
            <a:normAutofit fontScale="77500" lnSpcReduction="20000"/>
          </a:bodyPr>
          <a:lstStyle/>
          <a:p>
            <a:pPr>
              <a:buFont typeface="Wingdings" panose="05000000000000000000" pitchFamily="2" charset="2"/>
              <a:buChar char="Ø"/>
            </a:pPr>
            <a:r>
              <a:rPr lang="en-IN" sz="3100" b="1" dirty="0">
                <a:solidFill>
                  <a:srgbClr val="C00000"/>
                </a:solidFill>
                <a:latin typeface="Times New Roman" panose="02020603050405020304" pitchFamily="18" charset="0"/>
                <a:cs typeface="Times New Roman" panose="02020603050405020304" pitchFamily="18" charset="0"/>
              </a:rPr>
              <a:t>Hardware:</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Low-cost Android tablets / smartphones for students and teachers.</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Raspberry Pi or Mini-PC for local offline content server.</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Projector &amp; speakers (optional) for group learning.</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Solar battery backup / UPS for rural areas with power shortages.</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Wi-Fi router or hotspot device for local content sharing.</a:t>
            </a:r>
          </a:p>
          <a:p>
            <a:pPr marL="7620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3100" b="1" dirty="0">
                <a:solidFill>
                  <a:srgbClr val="C00000"/>
                </a:solidFill>
                <a:latin typeface="Times New Roman" panose="02020603050405020304" pitchFamily="18" charset="0"/>
                <a:cs typeface="Times New Roman" panose="02020603050405020304" pitchFamily="18" charset="0"/>
              </a:rPr>
              <a:t>Software:</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Frontend:</a:t>
            </a:r>
            <a:r>
              <a:rPr lang="en-IN" dirty="0">
                <a:latin typeface="Times New Roman" panose="02020603050405020304" pitchFamily="18" charset="0"/>
                <a:cs typeface="Times New Roman" panose="02020603050405020304" pitchFamily="18" charset="0"/>
              </a:rPr>
              <a:t> React (Web) / Flutter or React Native (Mobile).</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Backend:</a:t>
            </a:r>
            <a:r>
              <a:rPr lang="en-IN" dirty="0">
                <a:latin typeface="Times New Roman" panose="02020603050405020304" pitchFamily="18" charset="0"/>
                <a:cs typeface="Times New Roman" panose="02020603050405020304" pitchFamily="18" charset="0"/>
              </a:rPr>
              <a:t> Firebase (Firestore + Auth) or Node.js + Express + PostgreSQL.</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Database:</a:t>
            </a:r>
            <a:r>
              <a:rPr lang="en-IN" dirty="0">
                <a:latin typeface="Times New Roman" panose="02020603050405020304" pitchFamily="18" charset="0"/>
                <a:cs typeface="Times New Roman" panose="02020603050405020304" pitchFamily="18" charset="0"/>
              </a:rPr>
              <a:t> SQLite (offline) + cloud sync database.</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Storage:</a:t>
            </a:r>
            <a:r>
              <a:rPr lang="en-IN" dirty="0">
                <a:latin typeface="Times New Roman" panose="02020603050405020304" pitchFamily="18" charset="0"/>
                <a:cs typeface="Times New Roman" panose="02020603050405020304" pitchFamily="18" charset="0"/>
              </a:rPr>
              <a:t> Google Firebase Storage / AWS S3 for learning resources.</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Other Tools:</a:t>
            </a: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GitHub/GitLab for version control.</a:t>
            </a:r>
          </a:p>
          <a:p>
            <a:pPr lvl="1"/>
            <a:r>
              <a:rPr lang="en-IN" dirty="0">
                <a:latin typeface="Times New Roman" panose="02020603050405020304" pitchFamily="18" charset="0"/>
                <a:cs typeface="Times New Roman" panose="02020603050405020304" pitchFamily="18" charset="0"/>
              </a:rPr>
              <a:t>Google Collab / Jupyter Notebook for initial analytics.</a:t>
            </a:r>
          </a:p>
          <a:p>
            <a:pPr lvl="1"/>
            <a:r>
              <a:rPr lang="en-IN" dirty="0">
                <a:latin typeface="Times New Roman" panose="02020603050405020304" pitchFamily="18" charset="0"/>
                <a:cs typeface="Times New Roman" panose="02020603050405020304" pitchFamily="18" charset="0"/>
              </a:rPr>
              <a:t>GanttProject / MS Project for project scheduling.</a:t>
            </a:r>
          </a:p>
          <a:p>
            <a:endParaRPr lang="en-IN" dirty="0"/>
          </a:p>
        </p:txBody>
      </p:sp>
    </p:spTree>
    <p:extLst>
      <p:ext uri="{BB962C8B-B14F-4D97-AF65-F5344CB8AC3E}">
        <p14:creationId xmlns:p14="http://schemas.microsoft.com/office/powerpoint/2010/main" val="1925473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Times New Roman" panose="02020603050405020304" pitchFamily="18" charset="0"/>
                <a:ea typeface="Cambria" panose="02040503050406030204" pitchFamily="18" charset="0"/>
                <a:cs typeface="Times New Roman" panose="020206030504050203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Times New Roman" panose="02020603050405020304" pitchFamily="18" charset="0"/>
                <a:ea typeface="Cambria" panose="02040503050406030204" pitchFamily="18" charset="0"/>
                <a:cs typeface="Times New Roman" panose="02020603050405020304" pitchFamily="18" charset="0"/>
              </a:rPr>
              <a:t>The Github link provided should have public access permission.</a:t>
            </a:r>
          </a:p>
          <a:p>
            <a:pPr marL="342900" indent="-190500" algn="just">
              <a:spcBef>
                <a:spcPts val="0"/>
              </a:spcBef>
              <a:buSzPct val="100000"/>
              <a:buFont typeface="Arial"/>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Font typeface="Arial"/>
              <a:buNone/>
            </a:pPr>
            <a:r>
              <a:rPr lang="en-US"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GitHub Link</a:t>
            </a:r>
          </a:p>
          <a:p>
            <a:pPr marL="342900" indent="-190500" algn="just">
              <a:spcBef>
                <a:spcPts val="0"/>
              </a:spcBef>
              <a:buSzPct val="100000"/>
              <a:buNone/>
            </a:pPr>
            <a:r>
              <a:rPr lang="en-US"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hlinkClick r:id="rId3"/>
              </a:rPr>
              <a:t>https://github.com/varsha12345170/rural-education-project</a:t>
            </a:r>
            <a:endParaRPr lang="en-US"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descr="A graph with blue squares&#10;&#10;AI-generated content may be incorrect.">
            <a:extLst>
              <a:ext uri="{FF2B5EF4-FFF2-40B4-BE49-F238E27FC236}">
                <a16:creationId xmlns:a16="http://schemas.microsoft.com/office/drawing/2014/main" id="{2F410ABC-5786-918F-4ABF-0EA7471FC2CD}"/>
              </a:ext>
            </a:extLst>
          </p:cNvPr>
          <p:cNvPicPr>
            <a:picLocks noChangeAspect="1"/>
          </p:cNvPicPr>
          <p:nvPr/>
        </p:nvPicPr>
        <p:blipFill>
          <a:blip r:embed="rId3"/>
          <a:stretch>
            <a:fillRect/>
          </a:stretch>
        </p:blipFill>
        <p:spPr>
          <a:xfrm>
            <a:off x="944544" y="1001922"/>
            <a:ext cx="8711922" cy="4854155"/>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A194-6711-7F3C-36E1-547478687DCD}"/>
              </a:ext>
            </a:extLst>
          </p:cNvPr>
          <p:cNvSpPr>
            <a:spLocks noGrp="1"/>
          </p:cNvSpPr>
          <p:nvPr>
            <p:ph type="title"/>
          </p:nvPr>
        </p:nvSpPr>
        <p:spPr/>
        <p:txBody>
          <a:bodyPr/>
          <a:lstStyle/>
          <a:p>
            <a:r>
              <a:rPr lang="en-GB" dirty="0">
                <a:latin typeface="Times New Roman" panose="02020603050405020304" pitchFamily="18" charset="0"/>
                <a:ea typeface="Cambria" panose="02040503050406030204" pitchFamily="18" charset="0"/>
                <a:cs typeface="Times New Roman" panose="02020603050405020304" pitchFamily="18" charset="0"/>
              </a:rPr>
              <a:t>References (IEEE Paper format)</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1B7B3D4-3555-AA67-A641-A01E3E0BE905}"/>
              </a:ext>
            </a:extLst>
          </p:cNvPr>
          <p:cNvSpPr>
            <a:spLocks noGrp="1"/>
          </p:cNvSpPr>
          <p:nvPr>
            <p:ph type="body" idx="1"/>
          </p:nvPr>
        </p:nvSpPr>
        <p:spPr>
          <a:xfrm>
            <a:off x="812800" y="1143001"/>
            <a:ext cx="10668000" cy="3921368"/>
          </a:xfrm>
        </p:spPr>
        <p:txBody>
          <a:bodyPr/>
          <a:lstStyle/>
          <a:p>
            <a:pPr marL="76200" indent="0">
              <a:buNone/>
            </a:pPr>
            <a:r>
              <a:rPr lang="en-US" dirty="0">
                <a:solidFill>
                  <a:schemeClr val="tx1"/>
                </a:solidFill>
                <a:latin typeface="Times New Roman" panose="02020603050405020304" pitchFamily="18" charset="0"/>
                <a:cs typeface="Times New Roman" panose="02020603050405020304" pitchFamily="18" charset="0"/>
              </a:rPr>
              <a:t>[1]  </a:t>
            </a:r>
            <a:r>
              <a:rPr lang="en-US" u="sng" dirty="0">
                <a:solidFill>
                  <a:srgbClr val="0000FF"/>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https://ieeexplore.ieee.org/document/10772876</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76200" indent="0">
              <a:buNone/>
            </a:pPr>
            <a:r>
              <a:rPr lang="en-US"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hlinkClick r:id="rId3"/>
              </a:rPr>
              <a:t>https://ieeexplore.ieee.org/document/10531331</a:t>
            </a:r>
            <a:endParaRPr lang="en-US" dirty="0">
              <a:solidFill>
                <a:schemeClr val="tx1"/>
              </a:solidFill>
              <a:latin typeface="Times New Roman" panose="02020603050405020304" pitchFamily="18" charset="0"/>
              <a:cs typeface="Times New Roman" panose="02020603050405020304" pitchFamily="18" charset="0"/>
            </a:endParaRPr>
          </a:p>
          <a:p>
            <a:pPr marL="76200" indent="0">
              <a:buNone/>
            </a:pPr>
            <a:endParaRPr lang="en-US" dirty="0">
              <a:latin typeface="Times New Roman" panose="02020603050405020304" pitchFamily="18" charset="0"/>
              <a:cs typeface="Times New Roman" panose="02020603050405020304" pitchFamily="18" charset="0"/>
            </a:endParaRPr>
          </a:p>
          <a:p>
            <a:pPr marL="76200" indent="0">
              <a:buNone/>
            </a:pPr>
            <a:r>
              <a:rPr lang="en-US" dirty="0">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3]  </a:t>
            </a:r>
            <a:r>
              <a:rPr lang="en-US">
                <a:latin typeface="Times New Roman" panose="02020603050405020304" pitchFamily="18" charset="0"/>
                <a:cs typeface="Times New Roman" panose="02020603050405020304" pitchFamily="18" charset="0"/>
                <a:hlinkClick r:id="rId4"/>
              </a:rPr>
              <a:t>https://ieeexplore.ieee.org/document/9711825</a:t>
            </a:r>
            <a:endParaRPr lang="en-IN" dirty="0"/>
          </a:p>
        </p:txBody>
      </p:sp>
    </p:spTree>
    <p:extLst>
      <p:ext uri="{BB962C8B-B14F-4D97-AF65-F5344CB8AC3E}">
        <p14:creationId xmlns:p14="http://schemas.microsoft.com/office/powerpoint/2010/main" val="2852991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1D80-435A-7967-86E9-1CB2D2A06E9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Objectives</a:t>
            </a:r>
            <a:r>
              <a:rPr lang="en-IN" dirty="0"/>
              <a:t> </a:t>
            </a:r>
          </a:p>
        </p:txBody>
      </p:sp>
      <p:sp>
        <p:nvSpPr>
          <p:cNvPr id="4" name="Rectangle 1">
            <a:extLst>
              <a:ext uri="{FF2B5EF4-FFF2-40B4-BE49-F238E27FC236}">
                <a16:creationId xmlns:a16="http://schemas.microsoft.com/office/drawing/2014/main" id="{D985A655-41B6-F3D0-E5FC-248E64CA114F}"/>
              </a:ext>
            </a:extLst>
          </p:cNvPr>
          <p:cNvSpPr>
            <a:spLocks noGrp="1" noChangeArrowheads="1"/>
          </p:cNvSpPr>
          <p:nvPr>
            <p:ph type="body" idx="1"/>
          </p:nvPr>
        </p:nvSpPr>
        <p:spPr bwMode="auto">
          <a:xfrm>
            <a:off x="501300" y="1070154"/>
            <a:ext cx="1039111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spcBef>
                <a:spcPct val="0"/>
              </a:spcBef>
              <a:spcAft>
                <a:spcPct val="0"/>
              </a:spcAft>
              <a:buClrTx/>
              <a:buSzTx/>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To develop a web-based learning system for rural students.</a:t>
            </a:r>
          </a:p>
          <a:p>
            <a:pPr lvl="0" indent="-457200" eaLnBrk="0" fontAlgn="base" hangingPunct="0">
              <a:spcBef>
                <a:spcPct val="0"/>
              </a:spcBef>
              <a:spcAft>
                <a:spcPct val="0"/>
              </a:spcAft>
              <a:buClrTx/>
              <a:buSzTx/>
              <a:buFont typeface="Wingdings" panose="05000000000000000000" pitchFamily="2" charset="2"/>
              <a:buChar char="q"/>
            </a:pPr>
            <a:endParaRPr lang="en-US" altLang="en-US" sz="2000" dirty="0">
              <a:solidFill>
                <a:schemeClr val="tx1"/>
              </a:solidFill>
              <a:latin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buClrTx/>
              <a:buSzTx/>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To provide educational content offline without internet dependency.</a:t>
            </a:r>
          </a:p>
          <a:p>
            <a:pPr lvl="0" indent="-457200" eaLnBrk="0" fontAlgn="base" hangingPunct="0">
              <a:spcBef>
                <a:spcPct val="0"/>
              </a:spcBef>
              <a:spcAft>
                <a:spcPct val="0"/>
              </a:spcAft>
              <a:buClrTx/>
              <a:buSzTx/>
              <a:buFont typeface="Wingdings" panose="05000000000000000000" pitchFamily="2" charset="2"/>
              <a:buChar char="q"/>
            </a:pPr>
            <a:endParaRPr lang="en-US" altLang="en-US" sz="2000" dirty="0">
              <a:solidFill>
                <a:schemeClr val="tx1"/>
              </a:solidFill>
              <a:latin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buClrTx/>
              <a:buSzTx/>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To allow teachers to upload lessons and quizzes easily.</a:t>
            </a:r>
          </a:p>
          <a:p>
            <a:pPr lvl="0" indent="-457200" eaLnBrk="0" fontAlgn="base" hangingPunct="0">
              <a:spcBef>
                <a:spcPct val="0"/>
              </a:spcBef>
              <a:spcAft>
                <a:spcPct val="0"/>
              </a:spcAft>
              <a:buClrTx/>
              <a:buSzTx/>
              <a:buFont typeface="Wingdings" panose="05000000000000000000" pitchFamily="2" charset="2"/>
              <a:buChar char="q"/>
            </a:pPr>
            <a:endParaRPr lang="en-US" altLang="en-US" sz="2000" dirty="0">
              <a:solidFill>
                <a:schemeClr val="tx1"/>
              </a:solidFill>
              <a:latin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buClrTx/>
              <a:buSzTx/>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To enable students to access lessons and take tests on any device.</a:t>
            </a:r>
          </a:p>
          <a:p>
            <a:pPr lvl="0" indent="-457200" eaLnBrk="0" fontAlgn="base" hangingPunct="0">
              <a:spcBef>
                <a:spcPct val="0"/>
              </a:spcBef>
              <a:spcAft>
                <a:spcPct val="0"/>
              </a:spcAft>
              <a:buClrTx/>
              <a:buSzTx/>
              <a:buFont typeface="Wingdings" panose="05000000000000000000" pitchFamily="2" charset="2"/>
              <a:buChar char="q"/>
            </a:pPr>
            <a:endParaRPr lang="en-US" altLang="en-US" sz="2000" dirty="0">
              <a:solidFill>
                <a:schemeClr val="tx1"/>
              </a:solidFill>
              <a:latin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buClrTx/>
              <a:buSzTx/>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To track student progress and show reports through charts.</a:t>
            </a:r>
          </a:p>
          <a:p>
            <a:pPr lvl="0" indent="-457200" eaLnBrk="0" fontAlgn="base" hangingPunct="0">
              <a:spcBef>
                <a:spcPct val="0"/>
              </a:spcBef>
              <a:spcAft>
                <a:spcPct val="0"/>
              </a:spcAft>
              <a:buClrTx/>
              <a:buSzTx/>
              <a:buFont typeface="Wingdings" panose="05000000000000000000" pitchFamily="2" charset="2"/>
              <a:buChar char="q"/>
            </a:pPr>
            <a:endParaRPr lang="en-US" altLang="en-US" sz="2000" dirty="0">
              <a:solidFill>
                <a:schemeClr val="tx1"/>
              </a:solidFill>
              <a:latin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buClrTx/>
              <a:buSzTx/>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To make the system low-cost, simple, and easy to use.</a:t>
            </a:r>
          </a:p>
          <a:p>
            <a:pPr lvl="0" indent="-457200" eaLnBrk="0" fontAlgn="base" hangingPunct="0">
              <a:spcBef>
                <a:spcPct val="0"/>
              </a:spcBef>
              <a:spcAft>
                <a:spcPct val="0"/>
              </a:spcAft>
              <a:buClrTx/>
              <a:buSzTx/>
              <a:buFont typeface="Wingdings" panose="05000000000000000000" pitchFamily="2" charset="2"/>
              <a:buChar char="q"/>
            </a:pPr>
            <a:endParaRPr lang="en-US" altLang="en-US" sz="2000" dirty="0">
              <a:solidFill>
                <a:schemeClr val="tx1"/>
              </a:solidFill>
              <a:latin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buClrTx/>
              <a:buSzTx/>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To support learning even in areas with limited electricity and network.</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90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44B8-5F91-5582-6888-072866AB73F3}"/>
              </a:ext>
            </a:extLst>
          </p:cNvPr>
          <p:cNvSpPr>
            <a:spLocks noGrp="1"/>
          </p:cNvSpPr>
          <p:nvPr>
            <p:ph type="title"/>
          </p:nvPr>
        </p:nvSpPr>
        <p:spPr>
          <a:xfrm>
            <a:off x="973573" y="144008"/>
            <a:ext cx="10668000" cy="770391"/>
          </a:xfrm>
        </p:spPr>
        <p:txBody>
          <a:bodyPr/>
          <a:lstStyle/>
          <a:p>
            <a:r>
              <a:rPr lang="en-IN" dirty="0">
                <a:latin typeface="Times New Roman" panose="02020603050405020304" pitchFamily="18" charset="0"/>
                <a:cs typeface="Times New Roman" panose="02020603050405020304" pitchFamily="18" charset="0"/>
              </a:rPr>
              <a:t>Background and Related work for title Selection</a:t>
            </a:r>
          </a:p>
        </p:txBody>
      </p:sp>
      <p:sp>
        <p:nvSpPr>
          <p:cNvPr id="3" name="Text Placeholder 2">
            <a:extLst>
              <a:ext uri="{FF2B5EF4-FFF2-40B4-BE49-F238E27FC236}">
                <a16:creationId xmlns:a16="http://schemas.microsoft.com/office/drawing/2014/main" id="{EFBC6DA6-11FD-F233-7DCE-5AEB3F59734A}"/>
              </a:ext>
            </a:extLst>
          </p:cNvPr>
          <p:cNvSpPr>
            <a:spLocks noGrp="1"/>
          </p:cNvSpPr>
          <p:nvPr>
            <p:ph type="body" idx="1"/>
          </p:nvPr>
        </p:nvSpPr>
        <p:spPr>
          <a:xfrm>
            <a:off x="762000" y="1474597"/>
            <a:ext cx="10668000" cy="4953000"/>
          </a:xfrm>
        </p:spPr>
        <p:txBody>
          <a:bodyPr>
            <a:normAutofit/>
          </a:bodyPr>
          <a:lstStyle/>
          <a:p>
            <a:pPr marL="76200" indent="0">
              <a:buNone/>
            </a:pPr>
            <a:r>
              <a:rPr lang="en-US" sz="2000" b="1" dirty="0">
                <a:latin typeface="Times New Roman" panose="02020603050405020304" pitchFamily="18" charset="0"/>
                <a:cs typeface="Times New Roman" panose="02020603050405020304" pitchFamily="18" charset="0"/>
              </a:rPr>
              <a:t>Background</a:t>
            </a:r>
          </a:p>
          <a:p>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Lack of access to quality study material</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Limited availability of skilled teachers and mentors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Poor internet connectivity</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Low awareness about government schemes and employment opportunities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SDG 4: Ensure inclusive and equitable quality education for all</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SDG 8: Promote sustained, inclusive economic growth and employment</a:t>
            </a:r>
          </a:p>
          <a:p>
            <a:endParaRPr lang="en-US" sz="2000" dirty="0">
              <a:latin typeface="Times New Roman" panose="02020603050405020304" pitchFamily="18" charset="0"/>
              <a:cs typeface="Times New Roman" panose="02020603050405020304" pitchFamily="18" charset="0"/>
            </a:endParaRPr>
          </a:p>
          <a:p>
            <a:pPr marL="76200" indent="0">
              <a:buNone/>
            </a:pPr>
            <a:r>
              <a:rPr lang="en-US" sz="20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10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E8EBC-6E04-B8ED-353C-84928A89127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Background and Related work for title Selection (contd….) </a:t>
            </a:r>
            <a:endParaRPr lang="en-IN" dirty="0"/>
          </a:p>
        </p:txBody>
      </p:sp>
      <p:sp>
        <p:nvSpPr>
          <p:cNvPr id="3" name="Text Placeholder 2">
            <a:extLst>
              <a:ext uri="{FF2B5EF4-FFF2-40B4-BE49-F238E27FC236}">
                <a16:creationId xmlns:a16="http://schemas.microsoft.com/office/drawing/2014/main" id="{5F010711-B0D6-CDA8-8439-D7C9C68F6CC9}"/>
              </a:ext>
            </a:extLst>
          </p:cNvPr>
          <p:cNvSpPr>
            <a:spLocks noGrp="1"/>
          </p:cNvSpPr>
          <p:nvPr>
            <p:ph type="body" idx="1"/>
          </p:nvPr>
        </p:nvSpPr>
        <p:spPr/>
        <p:txBody>
          <a:bodyPr>
            <a:normAutofit lnSpcReduction="10000"/>
          </a:bodyPr>
          <a:lstStyle/>
          <a:p>
            <a:pPr marL="76200" indent="0">
              <a:buNone/>
            </a:pPr>
            <a:r>
              <a:rPr lang="en-US" sz="2200" b="1" dirty="0">
                <a:latin typeface="Times New Roman" panose="02020603050405020304" pitchFamily="18" charset="0"/>
                <a:cs typeface="Times New Roman" panose="02020603050405020304" pitchFamily="18" charset="0"/>
              </a:rPr>
              <a:t>Related Work</a:t>
            </a:r>
          </a:p>
          <a:p>
            <a:endParaRPr lang="en-US" sz="2200" dirty="0">
              <a:latin typeface="Times New Roman" panose="02020603050405020304" pitchFamily="18" charset="0"/>
              <a:cs typeface="Times New Roman" panose="02020603050405020304" pitchFamily="18" charset="0"/>
            </a:endParaRPr>
          </a:p>
          <a:p>
            <a:pPr marL="76200" indent="0">
              <a:buNone/>
            </a:pPr>
            <a:r>
              <a:rPr lang="en-US" sz="2200" b="1" dirty="0">
                <a:latin typeface="Times New Roman" panose="02020603050405020304" pitchFamily="18" charset="0"/>
                <a:cs typeface="Times New Roman" panose="02020603050405020304" pitchFamily="18" charset="0"/>
              </a:rPr>
              <a:t>DIKSHA (Govt. of India)</a:t>
            </a:r>
          </a:p>
          <a:p>
            <a:pPr>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Provides digital resources for teachers and students, but lacks personalized mentoring and offline support.</a:t>
            </a:r>
          </a:p>
          <a:p>
            <a:pPr>
              <a:buFont typeface="Wingdings" panose="05000000000000000000" pitchFamily="2" charset="2"/>
              <a:buChar char="q"/>
            </a:pPr>
            <a:endParaRPr lang="en-US" sz="2200" dirty="0">
              <a:latin typeface="Times New Roman" panose="02020603050405020304" pitchFamily="18" charset="0"/>
              <a:cs typeface="Times New Roman" panose="02020603050405020304" pitchFamily="18" charset="0"/>
            </a:endParaRPr>
          </a:p>
          <a:p>
            <a:pPr marL="76200" indent="0">
              <a:buNone/>
            </a:pPr>
            <a:r>
              <a:rPr lang="en-US" sz="2200" b="1" dirty="0">
                <a:latin typeface="Times New Roman" panose="02020603050405020304" pitchFamily="18" charset="0"/>
                <a:cs typeface="Times New Roman" panose="02020603050405020304" pitchFamily="18" charset="0"/>
              </a:rPr>
              <a:t>Khan Academy</a:t>
            </a:r>
          </a:p>
          <a:p>
            <a:pPr>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Offers high-quality video lessons, but requires strong internet connectivity and does not support regional languages.</a:t>
            </a:r>
          </a:p>
          <a:p>
            <a:pPr>
              <a:buFont typeface="Wingdings" panose="05000000000000000000" pitchFamily="2" charset="2"/>
              <a:buChar char="q"/>
            </a:pPr>
            <a:endParaRPr lang="en-US" sz="2200" dirty="0">
              <a:latin typeface="Times New Roman" panose="02020603050405020304" pitchFamily="18" charset="0"/>
              <a:cs typeface="Times New Roman" panose="02020603050405020304" pitchFamily="18" charset="0"/>
            </a:endParaRPr>
          </a:p>
          <a:p>
            <a:pPr marL="76200" indent="0">
              <a:buNone/>
            </a:pPr>
            <a:r>
              <a:rPr lang="en-US" sz="2200" b="1" dirty="0">
                <a:latin typeface="Times New Roman" panose="02020603050405020304" pitchFamily="18" charset="0"/>
                <a:cs typeface="Times New Roman" panose="02020603050405020304" pitchFamily="18" charset="0"/>
              </a:rPr>
              <a:t>Digital Kerala Mission</a:t>
            </a:r>
          </a:p>
          <a:p>
            <a:pPr>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Aims for digital literacy, but is not fully integrated with career guidance, scholarships, or mentorship systems.</a:t>
            </a:r>
          </a:p>
          <a:p>
            <a:endParaRPr lang="en-IN" dirty="0"/>
          </a:p>
        </p:txBody>
      </p:sp>
    </p:spTree>
    <p:extLst>
      <p:ext uri="{BB962C8B-B14F-4D97-AF65-F5344CB8AC3E}">
        <p14:creationId xmlns:p14="http://schemas.microsoft.com/office/powerpoint/2010/main" val="266402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62000" y="83719"/>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Times New Roman" panose="02020603050405020304" pitchFamily="18" charset="0"/>
                <a:ea typeface="Cambria" panose="02040503050406030204" pitchFamily="18" charset="0"/>
                <a:cs typeface="Times New Roman" panose="02020603050405020304" pitchFamily="18" charset="0"/>
              </a:rPr>
              <a:t>Analysis of Problem Statement </a:t>
            </a:r>
          </a:p>
        </p:txBody>
      </p:sp>
      <p:sp>
        <p:nvSpPr>
          <p:cNvPr id="115" name="Google Shape;115;p17"/>
          <p:cNvSpPr txBox="1">
            <a:spLocks noGrp="1"/>
          </p:cNvSpPr>
          <p:nvPr>
            <p:ph type="body" idx="1"/>
          </p:nvPr>
        </p:nvSpPr>
        <p:spPr>
          <a:xfrm>
            <a:off x="762000" y="126358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lnSpc>
                <a:spcPct val="200000"/>
              </a:lnSpc>
              <a:spcBef>
                <a:spcPts val="0"/>
              </a:spcBef>
              <a:buSzPct val="100000"/>
              <a:buNone/>
            </a:pPr>
            <a:r>
              <a:rPr lang="en-US" sz="2000" b="1" dirty="0">
                <a:latin typeface="Times New Roman" panose="02020603050405020304" pitchFamily="18" charset="0"/>
                <a:ea typeface="Cambria" panose="02040503050406030204" pitchFamily="18" charset="0"/>
                <a:cs typeface="Times New Roman" panose="02020603050405020304" pitchFamily="18" charset="0"/>
              </a:rPr>
              <a:t>Challenges in Rural Education:</a:t>
            </a:r>
          </a:p>
          <a:p>
            <a:pPr marL="609600" indent="-457200" algn="just">
              <a:lnSpc>
                <a:spcPct val="200000"/>
              </a:lnSpc>
              <a:spcBef>
                <a:spcPts val="0"/>
              </a:spcBef>
              <a:buSzPct val="100000"/>
              <a:buFont typeface="Wingdings" panose="05000000000000000000" pitchFamily="2" charset="2"/>
              <a:buChar char="q"/>
            </a:pPr>
            <a:r>
              <a:rPr lang="en-US" sz="2000" dirty="0">
                <a:latin typeface="Times New Roman" panose="02020603050405020304" pitchFamily="18" charset="0"/>
                <a:ea typeface="Cambria" panose="02040503050406030204" pitchFamily="18" charset="0"/>
                <a:cs typeface="Times New Roman" panose="02020603050405020304" pitchFamily="18" charset="0"/>
              </a:rPr>
              <a:t> Lack of qualified teachers and mentors.</a:t>
            </a:r>
          </a:p>
          <a:p>
            <a:pPr marL="609600" indent="-457200" algn="just">
              <a:lnSpc>
                <a:spcPct val="200000"/>
              </a:lnSpc>
              <a:spcBef>
                <a:spcPts val="0"/>
              </a:spcBef>
              <a:buSzPct val="100000"/>
              <a:buFont typeface="Wingdings" panose="05000000000000000000" pitchFamily="2" charset="2"/>
              <a:buChar char="q"/>
            </a:pPr>
            <a:r>
              <a:rPr lang="en-US" sz="2000" dirty="0">
                <a:latin typeface="Times New Roman" panose="02020603050405020304" pitchFamily="18" charset="0"/>
                <a:ea typeface="Cambria" panose="02040503050406030204" pitchFamily="18" charset="0"/>
                <a:cs typeface="Times New Roman" panose="02020603050405020304" pitchFamily="18" charset="0"/>
              </a:rPr>
              <a:t> Poor internet connectivity and limited electricity supply.</a:t>
            </a:r>
          </a:p>
          <a:p>
            <a:pPr marL="609600" indent="-457200" algn="just">
              <a:lnSpc>
                <a:spcPct val="200000"/>
              </a:lnSpc>
              <a:spcBef>
                <a:spcPts val="0"/>
              </a:spcBef>
              <a:buSzPct val="100000"/>
              <a:buFont typeface="Wingdings" panose="05000000000000000000" pitchFamily="2" charset="2"/>
              <a:buChar char="q"/>
            </a:pPr>
            <a:r>
              <a:rPr lang="en-US" sz="2000" dirty="0">
                <a:latin typeface="Times New Roman" panose="02020603050405020304" pitchFamily="18" charset="0"/>
                <a:ea typeface="Cambria" panose="02040503050406030204" pitchFamily="18" charset="0"/>
                <a:cs typeface="Times New Roman" panose="02020603050405020304" pitchFamily="18" charset="0"/>
              </a:rPr>
              <a:t> Shortage of updated study materials and learning resources.</a:t>
            </a:r>
          </a:p>
          <a:p>
            <a:pPr marL="609600" indent="-457200" algn="just">
              <a:lnSpc>
                <a:spcPct val="200000"/>
              </a:lnSpc>
              <a:spcBef>
                <a:spcPts val="0"/>
              </a:spcBef>
              <a:buSzPct val="100000"/>
              <a:buFont typeface="Wingdings" panose="05000000000000000000" pitchFamily="2" charset="2"/>
              <a:buChar char="q"/>
            </a:pPr>
            <a:r>
              <a:rPr lang="en-US" sz="2000" dirty="0">
                <a:latin typeface="Times New Roman" panose="02020603050405020304" pitchFamily="18" charset="0"/>
                <a:ea typeface="Cambria" panose="02040503050406030204" pitchFamily="18" charset="0"/>
                <a:cs typeface="Times New Roman" panose="02020603050405020304" pitchFamily="18" charset="0"/>
              </a:rPr>
              <a:t> Low awareness of scholarships, grants, and job opportunities</a:t>
            </a:r>
            <a:r>
              <a:rPr lang="en-US" dirty="0">
                <a:latin typeface="Times New Roman" panose="02020603050405020304" pitchFamily="18" charset="0"/>
                <a:ea typeface="Cambria" panose="02040503050406030204" pitchFamily="18" charset="0"/>
                <a:cs typeface="Times New Roman" panose="02020603050405020304" pitchFamily="18" charset="0"/>
              </a:rPr>
              <a:t>.</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B65E-38FF-FA24-9378-B4F20862F41C}"/>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IN" dirty="0"/>
          </a:p>
        </p:txBody>
      </p:sp>
      <p:sp>
        <p:nvSpPr>
          <p:cNvPr id="3" name="Text Placeholder 2">
            <a:extLst>
              <a:ext uri="{FF2B5EF4-FFF2-40B4-BE49-F238E27FC236}">
                <a16:creationId xmlns:a16="http://schemas.microsoft.com/office/drawing/2014/main" id="{46B189E8-04FA-9992-CF65-D3C30898BB1B}"/>
              </a:ext>
            </a:extLst>
          </p:cNvPr>
          <p:cNvSpPr>
            <a:spLocks noGrp="1"/>
          </p:cNvSpPr>
          <p:nvPr>
            <p:ph type="body" idx="1"/>
          </p:nvPr>
        </p:nvSpPr>
        <p:spPr>
          <a:xfrm>
            <a:off x="812800" y="1143001"/>
            <a:ext cx="10170048" cy="4293157"/>
          </a:xfrm>
        </p:spPr>
        <p:txBody>
          <a:bodyPr>
            <a:normAutofit fontScale="25000" lnSpcReduction="20000"/>
          </a:bodyPr>
          <a:lstStyle/>
          <a:p>
            <a:pPr marL="152400" lvl="0" indent="0" algn="just">
              <a:lnSpc>
                <a:spcPct val="200000"/>
              </a:lnSpc>
              <a:spcBef>
                <a:spcPts val="0"/>
              </a:spcBef>
              <a:buSzPct val="100000"/>
              <a:buNone/>
            </a:pPr>
            <a:r>
              <a:rPr lang="en-US" sz="8000" b="1" dirty="0">
                <a:latin typeface="Times New Roman" panose="02020603050405020304" pitchFamily="18" charset="0"/>
                <a:ea typeface="Cambria" panose="02040503050406030204" pitchFamily="18" charset="0"/>
                <a:cs typeface="Times New Roman" panose="02020603050405020304" pitchFamily="18" charset="0"/>
              </a:rPr>
              <a:t>Proposed Solution:</a:t>
            </a:r>
            <a:endParaRPr lang="en-US" sz="80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a:lnSpc>
                <a:spcPct val="200000"/>
              </a:lnSpc>
              <a:spcBef>
                <a:spcPts val="0"/>
              </a:spcBef>
              <a:buSzPct val="100000"/>
              <a:buFont typeface="Wingdings" panose="05000000000000000000" pitchFamily="2" charset="2"/>
              <a:buChar char="q"/>
            </a:pPr>
            <a:r>
              <a:rPr lang="en-US" sz="8000" dirty="0">
                <a:latin typeface="Times New Roman" panose="02020603050405020304" pitchFamily="18" charset="0"/>
                <a:ea typeface="Cambria" panose="02040503050406030204" pitchFamily="18" charset="0"/>
                <a:cs typeface="Times New Roman" panose="02020603050405020304" pitchFamily="18" charset="0"/>
              </a:rPr>
              <a:t> Develop a web-based platform (with offline mode) for rural learners.</a:t>
            </a:r>
          </a:p>
          <a:p>
            <a:pPr marL="495300" lvl="0" indent="-342900" algn="just">
              <a:lnSpc>
                <a:spcPct val="200000"/>
              </a:lnSpc>
              <a:spcBef>
                <a:spcPts val="0"/>
              </a:spcBef>
              <a:buSzPct val="100000"/>
              <a:buFont typeface="Wingdings" panose="05000000000000000000" pitchFamily="2" charset="2"/>
              <a:buChar char="q"/>
            </a:pPr>
            <a:r>
              <a:rPr lang="en-US" sz="8000" dirty="0">
                <a:latin typeface="Times New Roman" panose="02020603050405020304" pitchFamily="18" charset="0"/>
                <a:ea typeface="Cambria" panose="02040503050406030204" pitchFamily="18" charset="0"/>
                <a:cs typeface="Times New Roman" panose="02020603050405020304" pitchFamily="18" charset="0"/>
              </a:rPr>
              <a:t> Provide study materials, videos, and interactive quizzes accessible without constant internet.</a:t>
            </a:r>
          </a:p>
          <a:p>
            <a:pPr marL="495300" lvl="0" indent="-342900" algn="just">
              <a:lnSpc>
                <a:spcPct val="200000"/>
              </a:lnSpc>
              <a:spcBef>
                <a:spcPts val="0"/>
              </a:spcBef>
              <a:buSzPct val="100000"/>
              <a:buFont typeface="Wingdings" panose="05000000000000000000" pitchFamily="2" charset="2"/>
              <a:buChar char="q"/>
            </a:pPr>
            <a:r>
              <a:rPr lang="en-US" sz="8000" dirty="0">
                <a:latin typeface="Times New Roman" panose="02020603050405020304" pitchFamily="18" charset="0"/>
                <a:ea typeface="Cambria" panose="02040503050406030204" pitchFamily="18" charset="0"/>
                <a:cs typeface="Times New Roman" panose="02020603050405020304" pitchFamily="18" charset="0"/>
              </a:rPr>
              <a:t> Include a mentorship module for personalized guidance.</a:t>
            </a:r>
          </a:p>
          <a:p>
            <a:pPr marL="495300" lvl="0" indent="-342900" algn="just">
              <a:lnSpc>
                <a:spcPct val="200000"/>
              </a:lnSpc>
              <a:spcBef>
                <a:spcPts val="0"/>
              </a:spcBef>
              <a:buSzPct val="100000"/>
              <a:buFont typeface="Wingdings" panose="05000000000000000000" pitchFamily="2" charset="2"/>
              <a:buChar char="q"/>
            </a:pPr>
            <a:r>
              <a:rPr lang="en-US" sz="8000" dirty="0">
                <a:latin typeface="Times New Roman" panose="02020603050405020304" pitchFamily="18" charset="0"/>
                <a:ea typeface="Cambria" panose="02040503050406030204" pitchFamily="18" charset="0"/>
                <a:cs typeface="Times New Roman" panose="02020603050405020304" pitchFamily="18" charset="0"/>
              </a:rPr>
              <a:t> Enable progress tracking and analytics for teachers and students.</a:t>
            </a:r>
          </a:p>
          <a:p>
            <a:pPr marL="495300" lvl="0" indent="-342900" algn="just">
              <a:lnSpc>
                <a:spcPct val="200000"/>
              </a:lnSpc>
              <a:spcBef>
                <a:spcPts val="0"/>
              </a:spcBef>
              <a:buSzPct val="100000"/>
              <a:buFont typeface="Wingdings" panose="05000000000000000000" pitchFamily="2" charset="2"/>
              <a:buChar char="q"/>
            </a:pPr>
            <a:r>
              <a:rPr lang="en-US" sz="8000" dirty="0">
                <a:latin typeface="Times New Roman" panose="02020603050405020304" pitchFamily="18" charset="0"/>
                <a:ea typeface="Cambria" panose="02040503050406030204" pitchFamily="18" charset="0"/>
                <a:cs typeface="Times New Roman" panose="02020603050405020304" pitchFamily="18" charset="0"/>
              </a:rPr>
              <a:t> Add a job and government schemes section to increase career awareness</a:t>
            </a:r>
            <a:r>
              <a:rPr lang="en-US" sz="9600" dirty="0">
                <a:latin typeface="Times New Roman" panose="02020603050405020304" pitchFamily="18" charset="0"/>
                <a:ea typeface="Cambria" panose="020405030504060302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82594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62000" y="9376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1033307" y="1076639"/>
            <a:ext cx="9788769" cy="4061627"/>
          </a:xfrm>
          <a:prstGeom prst="rect">
            <a:avLst/>
          </a:prstGeom>
          <a:noFill/>
          <a:ln>
            <a:noFill/>
          </a:ln>
        </p:spPr>
        <p:txBody>
          <a:bodyPr spcFirstLastPara="1" wrap="square" lIns="91425" tIns="45700" rIns="91425" bIns="45700" anchor="t" anchorCtr="0">
            <a:normAutofit fontScale="25000" lnSpcReduction="20000"/>
          </a:bodyPr>
          <a:lstStyle/>
          <a:p>
            <a:pPr marL="342900" lvl="0" indent="-190500" algn="just">
              <a:lnSpc>
                <a:spcPct val="200000"/>
              </a:lnSpc>
              <a:spcBef>
                <a:spcPts val="0"/>
              </a:spcBef>
              <a:buSzPct val="100000"/>
              <a:buNone/>
            </a:pPr>
            <a:r>
              <a:rPr lang="en-IN" sz="8000" b="1" dirty="0">
                <a:latin typeface="Times New Roman" panose="02020603050405020304" pitchFamily="18" charset="0"/>
                <a:ea typeface="Cambria" panose="02040503050406030204" pitchFamily="18" charset="0"/>
                <a:cs typeface="Times New Roman" panose="02020603050405020304" pitchFamily="18" charset="0"/>
              </a:rPr>
              <a:t>Technology Stack:</a:t>
            </a:r>
          </a:p>
          <a:p>
            <a:pPr marL="495300" indent="-342900" algn="just">
              <a:lnSpc>
                <a:spcPct val="200000"/>
              </a:lnSpc>
              <a:spcBef>
                <a:spcPts val="0"/>
              </a:spcBef>
              <a:buSzPct val="100000"/>
              <a:buFont typeface="Wingdings" panose="05000000000000000000" pitchFamily="2" charset="2"/>
              <a:buChar char="q"/>
            </a:pPr>
            <a:r>
              <a:rPr lang="en-IN" sz="8000" dirty="0">
                <a:latin typeface="Times New Roman" panose="02020603050405020304" pitchFamily="18" charset="0"/>
                <a:ea typeface="Cambria" panose="02040503050406030204" pitchFamily="18" charset="0"/>
                <a:cs typeface="Times New Roman" panose="02020603050405020304" pitchFamily="18" charset="0"/>
              </a:rPr>
              <a:t>Frontend: React.js (web) / Flutter (mobile)</a:t>
            </a:r>
          </a:p>
          <a:p>
            <a:pPr marL="495300" indent="-342900" algn="just">
              <a:lnSpc>
                <a:spcPct val="200000"/>
              </a:lnSpc>
              <a:spcBef>
                <a:spcPts val="0"/>
              </a:spcBef>
              <a:buSzPct val="100000"/>
              <a:buFont typeface="Wingdings" panose="05000000000000000000" pitchFamily="2" charset="2"/>
              <a:buChar char="q"/>
            </a:pPr>
            <a:r>
              <a:rPr lang="en-IN" sz="8000" dirty="0">
                <a:latin typeface="Times New Roman" panose="02020603050405020304" pitchFamily="18" charset="0"/>
                <a:ea typeface="Cambria" panose="02040503050406030204" pitchFamily="18" charset="0"/>
                <a:cs typeface="Times New Roman" panose="02020603050405020304" pitchFamily="18" charset="0"/>
              </a:rPr>
              <a:t>Backend: Django (Python) or Node.js</a:t>
            </a:r>
          </a:p>
          <a:p>
            <a:pPr marL="495300" indent="-342900" algn="just">
              <a:lnSpc>
                <a:spcPct val="200000"/>
              </a:lnSpc>
              <a:spcBef>
                <a:spcPts val="0"/>
              </a:spcBef>
              <a:buSzPct val="100000"/>
              <a:buFont typeface="Wingdings" panose="05000000000000000000" pitchFamily="2" charset="2"/>
              <a:buChar char="q"/>
            </a:pPr>
            <a:r>
              <a:rPr lang="en-IN" sz="8000" dirty="0">
                <a:latin typeface="Times New Roman" panose="02020603050405020304" pitchFamily="18" charset="0"/>
                <a:ea typeface="Cambria" panose="02040503050406030204" pitchFamily="18" charset="0"/>
                <a:cs typeface="Times New Roman" panose="02020603050405020304" pitchFamily="18" charset="0"/>
              </a:rPr>
              <a:t>Database: MySQL or MongoDB</a:t>
            </a:r>
          </a:p>
          <a:p>
            <a:pPr marL="495300" indent="-342900" algn="just">
              <a:lnSpc>
                <a:spcPct val="200000"/>
              </a:lnSpc>
              <a:spcBef>
                <a:spcPts val="0"/>
              </a:spcBef>
              <a:buSzPct val="100000"/>
              <a:buFont typeface="Wingdings" panose="05000000000000000000" pitchFamily="2" charset="2"/>
              <a:buChar char="q"/>
            </a:pPr>
            <a:r>
              <a:rPr lang="en-IN" sz="8000" dirty="0">
                <a:latin typeface="Times New Roman" panose="02020603050405020304" pitchFamily="18" charset="0"/>
                <a:ea typeface="Cambria" panose="02040503050406030204" pitchFamily="18" charset="0"/>
                <a:cs typeface="Times New Roman" panose="02020603050405020304" pitchFamily="18" charset="0"/>
              </a:rPr>
              <a:t>AI/ML: For personalized learning (optional advanced feature)</a:t>
            </a:r>
          </a:p>
          <a:p>
            <a:pPr marL="495300" indent="-342900" algn="just">
              <a:lnSpc>
                <a:spcPct val="200000"/>
              </a:lnSpc>
              <a:spcBef>
                <a:spcPts val="0"/>
              </a:spcBef>
              <a:buSzPct val="100000"/>
              <a:buFont typeface="Wingdings" panose="05000000000000000000" pitchFamily="2" charset="2"/>
              <a:buChar char="q"/>
            </a:pPr>
            <a:r>
              <a:rPr lang="en-IN" sz="8000" dirty="0">
                <a:latin typeface="Times New Roman" panose="02020603050405020304" pitchFamily="18" charset="0"/>
                <a:ea typeface="Cambria" panose="02040503050406030204" pitchFamily="18" charset="0"/>
                <a:cs typeface="Times New Roman" panose="02020603050405020304" pitchFamily="18" charset="0"/>
              </a:rPr>
              <a:t>Offline Mode: Service Workers &amp; local caching for poor connectivity</a:t>
            </a:r>
          </a:p>
          <a:p>
            <a:pPr marL="495300" indent="-342900" algn="just">
              <a:lnSpc>
                <a:spcPct val="200000"/>
              </a:lnSpc>
              <a:spcBef>
                <a:spcPts val="0"/>
              </a:spcBef>
              <a:buSzPct val="100000"/>
              <a:buFont typeface="Wingdings" panose="05000000000000000000" pitchFamily="2" charset="2"/>
              <a:buChar char="q"/>
            </a:pPr>
            <a:r>
              <a:rPr lang="en-IN" sz="8000" dirty="0">
                <a:latin typeface="Times New Roman" panose="02020603050405020304" pitchFamily="18" charset="0"/>
                <a:ea typeface="Cambria" panose="02040503050406030204" pitchFamily="18" charset="0"/>
                <a:cs typeface="Times New Roman" panose="02020603050405020304" pitchFamily="18" charset="0"/>
              </a:rPr>
              <a:t>Hosting: AWS / Azure (if deploying online)</a:t>
            </a:r>
          </a:p>
          <a:p>
            <a:pPr marL="342900" lvl="0" indent="-190500" algn="just">
              <a:lnSpc>
                <a:spcPct val="200000"/>
              </a:lnSpc>
              <a:spcBef>
                <a:spcPts val="0"/>
              </a:spcBef>
              <a:buSzPct val="100000"/>
              <a:buNone/>
            </a:pPr>
            <a:endParaRPr lang="en-IN" sz="52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13756-380E-90B1-4DC2-D472C6A74D29}"/>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IN" dirty="0"/>
          </a:p>
        </p:txBody>
      </p:sp>
      <p:sp>
        <p:nvSpPr>
          <p:cNvPr id="3" name="Text Placeholder 2">
            <a:extLst>
              <a:ext uri="{FF2B5EF4-FFF2-40B4-BE49-F238E27FC236}">
                <a16:creationId xmlns:a16="http://schemas.microsoft.com/office/drawing/2014/main" id="{DE372A2D-D515-3289-80EE-2B71AD299DCD}"/>
              </a:ext>
            </a:extLst>
          </p:cNvPr>
          <p:cNvSpPr>
            <a:spLocks noGrp="1"/>
          </p:cNvSpPr>
          <p:nvPr>
            <p:ph type="body" idx="1"/>
          </p:nvPr>
        </p:nvSpPr>
        <p:spPr>
          <a:xfrm>
            <a:off x="812800" y="1082711"/>
            <a:ext cx="10009275" cy="4283109"/>
          </a:xfrm>
        </p:spPr>
        <p:txBody>
          <a:bodyPr>
            <a:normAutofit fontScale="55000" lnSpcReduction="20000"/>
          </a:bodyPr>
          <a:lstStyle/>
          <a:p>
            <a:pPr marL="342900" lvl="0" indent="-190500" algn="just">
              <a:lnSpc>
                <a:spcPct val="200000"/>
              </a:lnSpc>
              <a:spcBef>
                <a:spcPts val="0"/>
              </a:spcBef>
              <a:buSzPct val="100000"/>
              <a:buNone/>
            </a:pPr>
            <a:r>
              <a:rPr lang="en-IN" sz="3600" b="1" dirty="0">
                <a:latin typeface="Times New Roman" panose="02020603050405020304" pitchFamily="18" charset="0"/>
                <a:ea typeface="Cambria" panose="02040503050406030204" pitchFamily="18" charset="0"/>
                <a:cs typeface="Times New Roman" panose="02020603050405020304" pitchFamily="18" charset="0"/>
              </a:rPr>
              <a:t>Core Components:</a:t>
            </a:r>
          </a:p>
          <a:p>
            <a:pPr marL="495300" lvl="0" indent="-342900" algn="just">
              <a:lnSpc>
                <a:spcPct val="200000"/>
              </a:lnSpc>
              <a:spcBef>
                <a:spcPts val="0"/>
              </a:spcBef>
              <a:buSzPct val="100000"/>
              <a:buFont typeface="Wingdings" panose="05000000000000000000" pitchFamily="2" charset="2"/>
              <a:buChar char="q"/>
            </a:pPr>
            <a:r>
              <a:rPr lang="en-IN" sz="3600" dirty="0">
                <a:latin typeface="Times New Roman" panose="02020603050405020304" pitchFamily="18" charset="0"/>
                <a:ea typeface="Cambria" panose="02040503050406030204" pitchFamily="18" charset="0"/>
                <a:cs typeface="Times New Roman" panose="02020603050405020304" pitchFamily="18" charset="0"/>
              </a:rPr>
              <a:t>User Interface: Web portal + Mobile app</a:t>
            </a:r>
          </a:p>
          <a:p>
            <a:pPr marL="495300" lvl="0" indent="-342900" algn="just">
              <a:lnSpc>
                <a:spcPct val="200000"/>
              </a:lnSpc>
              <a:spcBef>
                <a:spcPts val="0"/>
              </a:spcBef>
              <a:buSzPct val="100000"/>
              <a:buFont typeface="Wingdings" panose="05000000000000000000" pitchFamily="2" charset="2"/>
              <a:buChar char="q"/>
            </a:pPr>
            <a:r>
              <a:rPr lang="en-IN" sz="3600" dirty="0">
                <a:latin typeface="Times New Roman" panose="02020603050405020304" pitchFamily="18" charset="0"/>
                <a:ea typeface="Cambria" panose="02040503050406030204" pitchFamily="18" charset="0"/>
                <a:cs typeface="Times New Roman" panose="02020603050405020304" pitchFamily="18" charset="0"/>
              </a:rPr>
              <a:t>Mentor Module: Assign mentors, schedule sessions</a:t>
            </a:r>
          </a:p>
          <a:p>
            <a:pPr marL="495300" lvl="0" indent="-342900" algn="just">
              <a:lnSpc>
                <a:spcPct val="200000"/>
              </a:lnSpc>
              <a:spcBef>
                <a:spcPts val="0"/>
              </a:spcBef>
              <a:buSzPct val="100000"/>
              <a:buFont typeface="Wingdings" panose="05000000000000000000" pitchFamily="2" charset="2"/>
              <a:buChar char="q"/>
            </a:pPr>
            <a:r>
              <a:rPr lang="en-IN" sz="3600" dirty="0">
                <a:latin typeface="Times New Roman" panose="02020603050405020304" pitchFamily="18" charset="0"/>
                <a:ea typeface="Cambria" panose="02040503050406030204" pitchFamily="18" charset="0"/>
                <a:cs typeface="Times New Roman" panose="02020603050405020304" pitchFamily="18" charset="0"/>
              </a:rPr>
              <a:t>Learning Module: Upload and access digital content</a:t>
            </a:r>
          </a:p>
          <a:p>
            <a:pPr marL="495300" lvl="0" indent="-342900" algn="just">
              <a:lnSpc>
                <a:spcPct val="200000"/>
              </a:lnSpc>
              <a:spcBef>
                <a:spcPts val="0"/>
              </a:spcBef>
              <a:buSzPct val="100000"/>
              <a:buFont typeface="Wingdings" panose="05000000000000000000" pitchFamily="2" charset="2"/>
              <a:buChar char="q"/>
            </a:pPr>
            <a:r>
              <a:rPr lang="en-IN" sz="3600" dirty="0">
                <a:latin typeface="Times New Roman" panose="02020603050405020304" pitchFamily="18" charset="0"/>
                <a:ea typeface="Cambria" panose="02040503050406030204" pitchFamily="18" charset="0"/>
                <a:cs typeface="Times New Roman" panose="02020603050405020304" pitchFamily="18" charset="0"/>
              </a:rPr>
              <a:t>Progress Tracker: Track and visualize student performance</a:t>
            </a:r>
          </a:p>
          <a:p>
            <a:pPr marL="495300" lvl="0" indent="-342900" algn="just">
              <a:lnSpc>
                <a:spcPct val="200000"/>
              </a:lnSpc>
              <a:spcBef>
                <a:spcPts val="0"/>
              </a:spcBef>
              <a:buSzPct val="100000"/>
              <a:buFont typeface="Wingdings" panose="05000000000000000000" pitchFamily="2" charset="2"/>
              <a:buChar char="q"/>
            </a:pPr>
            <a:r>
              <a:rPr lang="en-IN" sz="3600" dirty="0">
                <a:latin typeface="Times New Roman" panose="02020603050405020304" pitchFamily="18" charset="0"/>
                <a:ea typeface="Cambria" panose="02040503050406030204" pitchFamily="18" charset="0"/>
                <a:cs typeface="Times New Roman" panose="02020603050405020304" pitchFamily="18" charset="0"/>
              </a:rPr>
              <a:t>Offline Mode: Download lessons for no-internet access</a:t>
            </a:r>
          </a:p>
          <a:p>
            <a:pPr marL="495300" lvl="0" indent="-342900" algn="just">
              <a:lnSpc>
                <a:spcPct val="200000"/>
              </a:lnSpc>
              <a:spcBef>
                <a:spcPts val="0"/>
              </a:spcBef>
              <a:buSzPct val="100000"/>
              <a:buFont typeface="Wingdings" panose="05000000000000000000" pitchFamily="2" charset="2"/>
              <a:buChar char="q"/>
            </a:pPr>
            <a:r>
              <a:rPr lang="en-IN" sz="3600" dirty="0">
                <a:latin typeface="Times New Roman" panose="02020603050405020304" pitchFamily="18" charset="0"/>
                <a:ea typeface="Cambria" panose="02040503050406030204" pitchFamily="18" charset="0"/>
                <a:cs typeface="Times New Roman" panose="02020603050405020304" pitchFamily="18" charset="0"/>
              </a:rPr>
              <a:t>Job &amp; Scheme Portal: Share employment and scholarship details</a:t>
            </a:r>
          </a:p>
          <a:p>
            <a:endParaRPr lang="en-IN" dirty="0"/>
          </a:p>
        </p:txBody>
      </p:sp>
    </p:spTree>
    <p:extLst>
      <p:ext uri="{BB962C8B-B14F-4D97-AF65-F5344CB8AC3E}">
        <p14:creationId xmlns:p14="http://schemas.microsoft.com/office/powerpoint/2010/main" val="3180485662"/>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722</TotalTime>
  <Words>2013</Words>
  <Application>Microsoft Office PowerPoint</Application>
  <PresentationFormat>Widescreen</PresentationFormat>
  <Paragraphs>220</Paragraphs>
  <Slides>26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Cambria</vt:lpstr>
      <vt:lpstr>Times New Roman</vt:lpstr>
      <vt:lpstr>Verdana</vt:lpstr>
      <vt:lpstr>Wingdings</vt:lpstr>
      <vt:lpstr>Bioinformatics</vt:lpstr>
      <vt:lpstr>Ideate and Implement a System to Enhance the Quality of Education in Rural Areas</vt:lpstr>
      <vt:lpstr>Problem Statement Number:  PSCS_32 </vt:lpstr>
      <vt:lpstr>Objectives </vt:lpstr>
      <vt:lpstr>Background and Related work for title Selection</vt:lpstr>
      <vt:lpstr>Background and Related work for title Selection (contd….) </vt:lpstr>
      <vt:lpstr>Analysis of Problem Statement </vt:lpstr>
      <vt:lpstr>Analysis of Problem Statement (contd...)</vt:lpstr>
      <vt:lpstr>Analysis of Problem Statement (contd...)</vt:lpstr>
      <vt:lpstr>Analysis of Problem Statement (contd...)</vt:lpstr>
      <vt:lpstr>Innovation or Novel Contributions</vt:lpstr>
      <vt:lpstr>Innovation or Novel Contributions(contd..)</vt:lpstr>
      <vt:lpstr>Abstract</vt:lpstr>
      <vt:lpstr>Literature Survey</vt:lpstr>
      <vt:lpstr>Literature Survey (contd…)</vt:lpstr>
      <vt:lpstr>Literature Survey (contd…)</vt:lpstr>
      <vt:lpstr>Literature Survey (contd…)</vt:lpstr>
      <vt:lpstr>Literature Survey (contd…)</vt:lpstr>
      <vt:lpstr>Existing Methods and Drawbacks </vt:lpstr>
      <vt:lpstr>Proposed Method &amp; Feasibility Study</vt:lpstr>
      <vt:lpstr>Architecture Diagram</vt:lpstr>
      <vt:lpstr>Modules</vt:lpstr>
      <vt:lpstr>Hardware and Software Details</vt:lpstr>
      <vt:lpstr>Github Link</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VARSHA B</cp:lastModifiedBy>
  <cp:revision>48</cp:revision>
  <dcterms:modified xsi:type="dcterms:W3CDTF">2025-09-07T10:44:32Z</dcterms:modified>
</cp:coreProperties>
</file>