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75" r:id="rId4"/>
    <p:sldId id="276" r:id="rId5"/>
    <p:sldId id="281" r:id="rId6"/>
    <p:sldId id="272" r:id="rId7"/>
    <p:sldId id="279" r:id="rId8"/>
    <p:sldId id="271" r:id="rId9"/>
    <p:sldId id="278" r:id="rId10"/>
    <p:sldId id="277" r:id="rId11"/>
    <p:sldId id="282" r:id="rId12"/>
    <p:sldId id="268" r:id="rId13"/>
    <p:sldId id="270" r:id="rId14"/>
    <p:sldId id="280"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2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varsha12345170/rural-education-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89655" y="820093"/>
            <a:ext cx="10270603" cy="962898"/>
          </a:xfrm>
          <a:prstGeom prst="rect">
            <a:avLst/>
          </a:prstGeom>
          <a:noFill/>
          <a:ln>
            <a:noFill/>
          </a:ln>
        </p:spPr>
        <p:txBody>
          <a:bodyPr spcFirstLastPara="1" wrap="square" lIns="91425" tIns="45700" rIns="91425" bIns="45700" anchor="ctr" anchorCtr="0">
            <a:noAutofit/>
          </a:bodyPr>
          <a:lstStyle/>
          <a:p>
            <a:pPr lvl="0" algn="ctr"/>
            <a:r>
              <a:rPr lang="en-US" sz="2200" dirty="0">
                <a:solidFill>
                  <a:schemeClr val="tx1"/>
                </a:solidFill>
                <a:latin typeface="Times New Roman" panose="02020603050405020304" pitchFamily="18" charset="0"/>
                <a:cs typeface="Times New Roman" panose="02020603050405020304" pitchFamily="18" charset="0"/>
              </a:rPr>
              <a:t>Ideate and Implement a System to Enhance the Quality of Education in Rural Areas</a:t>
            </a:r>
            <a:endParaRPr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636659" y="1688966"/>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69499" y="2211616"/>
            <a:ext cx="5514300" cy="2385734"/>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sz="18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Mrs. Monisha Gupta</a:t>
            </a:r>
            <a:endParaRPr lang="en-GB"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4286528304"/>
              </p:ext>
            </p:extLst>
          </p:nvPr>
        </p:nvGraphicFramePr>
        <p:xfrm>
          <a:off x="30145" y="2331750"/>
          <a:ext cx="5294971" cy="2743260"/>
        </p:xfrm>
        <a:graphic>
          <a:graphicData uri="http://schemas.openxmlformats.org/drawingml/2006/table">
            <a:tbl>
              <a:tblPr firstRow="1" bandRow="1">
                <a:noFill/>
                <a:tableStyleId>{57690726-49DA-4552-BDEB-330DD8EA8BD9}</a:tableStyleId>
              </a:tblPr>
              <a:tblGrid>
                <a:gridCol w="2227618">
                  <a:extLst>
                    <a:ext uri="{9D8B030D-6E8A-4147-A177-3AD203B41FA5}">
                      <a16:colId xmlns:a16="http://schemas.microsoft.com/office/drawing/2014/main" val="20000"/>
                    </a:ext>
                  </a:extLst>
                </a:gridCol>
                <a:gridCol w="3067353">
                  <a:extLst>
                    <a:ext uri="{9D8B030D-6E8A-4147-A177-3AD203B41FA5}">
                      <a16:colId xmlns:a16="http://schemas.microsoft.com/office/drawing/2014/main" val="20001"/>
                    </a:ext>
                  </a:extLst>
                </a:gridCol>
              </a:tblGrid>
              <a:tr h="285586">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5586">
                <a:tc>
                  <a:txBody>
                    <a:bodyPr/>
                    <a:lstStyle/>
                    <a:p>
                      <a:pPr marL="0" marR="0" lvl="0" indent="0" algn="ctr" rtl="0">
                        <a:spcBef>
                          <a:spcPts val="0"/>
                        </a:spcBef>
                        <a:spcAft>
                          <a:spcPts val="0"/>
                        </a:spcAft>
                        <a:buFont typeface="+mj-lt"/>
                        <a:buNone/>
                      </a:pPr>
                      <a:r>
                        <a:rPr lang="en-IN" sz="1800" b="1" u="none" strike="noStrike" cap="none" dirty="0">
                          <a:latin typeface="Times New Roman" panose="02020603050405020304" pitchFamily="18" charset="0"/>
                          <a:cs typeface="Times New Roman" panose="02020603050405020304" pitchFamily="18" charset="0"/>
                        </a:rPr>
                        <a:t>20221IST0009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YASHWITHA T</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99769">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20221IST0011</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IN" sz="1800" u="none" strike="noStrike" cap="none" dirty="0"/>
                    </a:p>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GUDDITI YASHWANTH</a:t>
                      </a:r>
                    </a:p>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 KUMAR</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5586">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20221IST0036</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u="none" strike="noStrike" cap="none" dirty="0">
                          <a:latin typeface="Times New Roman" panose="02020603050405020304" pitchFamily="18" charset="0"/>
                          <a:cs typeface="Times New Roman" panose="02020603050405020304" pitchFamily="18" charset="0"/>
                        </a:rPr>
                        <a:t>VARSHA B</a:t>
                      </a:r>
                      <a:endParaRPr sz="18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558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558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69401"/>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accent1"/>
                </a:solidFill>
                <a:latin typeface="Cambria" panose="02040503050406030204" pitchFamily="18" charset="0"/>
                <a:ea typeface="Cambria" panose="02040503050406030204" pitchFamily="18" charset="0"/>
                <a:cs typeface="Verdana"/>
                <a:sym typeface="Verdana"/>
              </a:rPr>
              <a:t> B.TECH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 Dr. Pallavi R</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Ms. Benitha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Christinal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J</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71751-B7F0-6720-D293-8114EF7E9D9E}"/>
              </a:ext>
            </a:extLst>
          </p:cNvPr>
          <p:cNvSpPr>
            <a:spLocks noGrp="1"/>
          </p:cNvSpPr>
          <p:nvPr>
            <p:ph type="title"/>
          </p:nvPr>
        </p:nvSpPr>
        <p:spPr>
          <a:xfrm>
            <a:off x="964642" y="274638"/>
            <a:ext cx="10516158" cy="487500"/>
          </a:xfrm>
        </p:spPr>
        <p:txBody>
          <a:bodyPr/>
          <a:lstStyle/>
          <a:p>
            <a:r>
              <a:rPr lang="en-IN" dirty="0">
                <a:latin typeface="Times New Roman" panose="02020603050405020304" pitchFamily="18" charset="0"/>
                <a:cs typeface="Times New Roman" panose="02020603050405020304" pitchFamily="18" charset="0"/>
              </a:rPr>
              <a:t>Innovation or Novel Contributions</a:t>
            </a:r>
          </a:p>
        </p:txBody>
      </p:sp>
      <p:sp>
        <p:nvSpPr>
          <p:cNvPr id="5" name="TextBox 4">
            <a:extLst>
              <a:ext uri="{FF2B5EF4-FFF2-40B4-BE49-F238E27FC236}">
                <a16:creationId xmlns:a16="http://schemas.microsoft.com/office/drawing/2014/main" id="{2A946AB5-E4D8-820D-D11E-73B3B61A5C2E}"/>
              </a:ext>
            </a:extLst>
          </p:cNvPr>
          <p:cNvSpPr txBox="1"/>
          <p:nvPr/>
        </p:nvSpPr>
        <p:spPr>
          <a:xfrm>
            <a:off x="662075" y="1228397"/>
            <a:ext cx="7883768" cy="409342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1.  Digital Integration for Personalized Learning</a:t>
            </a:r>
          </a:p>
          <a:p>
            <a:r>
              <a:rPr lang="en-IN" sz="2000" dirty="0">
                <a:latin typeface="Times New Roman" panose="02020603050405020304" pitchFamily="18" charset="0"/>
                <a:cs typeface="Times New Roman" panose="02020603050405020304" pitchFamily="18" charset="0"/>
              </a:rPr>
              <a:t>   Introducing a web-based platform that adapts learning materials to each student’s pace and level, making education more personalized and effective.</a:t>
            </a: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2.  Data-Driven Performance Tracking</a:t>
            </a:r>
          </a:p>
          <a:p>
            <a:r>
              <a:rPr lang="en-IN" sz="2000" dirty="0">
                <a:latin typeface="Times New Roman" panose="02020603050405020304" pitchFamily="18" charset="0"/>
                <a:cs typeface="Times New Roman" panose="02020603050405020304" pitchFamily="18" charset="0"/>
              </a:rPr>
              <a:t>   Implementing analytics to track student performance, identify weak areas, and provide actionable insights for teachers and parents.</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3.  Gamification of Learning</a:t>
            </a:r>
          </a:p>
          <a:p>
            <a:r>
              <a:rPr lang="en-IN" sz="2000" dirty="0">
                <a:latin typeface="Times New Roman" panose="02020603050405020304" pitchFamily="18" charset="0"/>
                <a:cs typeface="Times New Roman" panose="02020603050405020304" pitchFamily="18" charset="0"/>
              </a:rPr>
              <a:t>   Applying game elements like rewards, quizzes, and challenges to motivate students and increase engagement.</a:t>
            </a:r>
          </a:p>
        </p:txBody>
      </p:sp>
    </p:spTree>
    <p:extLst>
      <p:ext uri="{BB962C8B-B14F-4D97-AF65-F5344CB8AC3E}">
        <p14:creationId xmlns:p14="http://schemas.microsoft.com/office/powerpoint/2010/main" val="54565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94D8-E90D-D344-3063-933D99140A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Innovation or Novel Contributions(contd..)</a:t>
            </a:r>
          </a:p>
        </p:txBody>
      </p:sp>
      <p:sp>
        <p:nvSpPr>
          <p:cNvPr id="3" name="Text Placeholder 2">
            <a:extLst>
              <a:ext uri="{FF2B5EF4-FFF2-40B4-BE49-F238E27FC236}">
                <a16:creationId xmlns:a16="http://schemas.microsoft.com/office/drawing/2014/main" id="{D281FFA7-8D39-33EE-D953-F05E7159CCC5}"/>
              </a:ext>
            </a:extLst>
          </p:cNvPr>
          <p:cNvSpPr>
            <a:spLocks noGrp="1"/>
          </p:cNvSpPr>
          <p:nvPr>
            <p:ph type="body" idx="1"/>
          </p:nvPr>
        </p:nvSpPr>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4.  Efficient Communication Channels</a:t>
            </a:r>
          </a:p>
          <a:p>
            <a:pPr marL="76200" indent="0">
              <a:buNone/>
            </a:pPr>
            <a:r>
              <a:rPr lang="en-US" sz="2000" dirty="0">
                <a:latin typeface="Times New Roman" panose="02020603050405020304" pitchFamily="18" charset="0"/>
                <a:cs typeface="Times New Roman" panose="02020603050405020304" pitchFamily="18" charset="0"/>
              </a:rPr>
              <a:t>   Creating seamless communication between teachers, students, and parents through notifications, progress reports, and feedback systems.</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5.  Resource Optimization</a:t>
            </a:r>
          </a:p>
          <a:p>
            <a:pPr marL="76200" indent="0">
              <a:buNone/>
            </a:pPr>
            <a:r>
              <a:rPr lang="en-US" sz="2000" dirty="0">
                <a:latin typeface="Times New Roman" panose="02020603050405020304" pitchFamily="18" charset="0"/>
                <a:cs typeface="Times New Roman" panose="02020603050405020304" pitchFamily="18" charset="0"/>
              </a:rPr>
              <a:t>   Reducing administrative workload and optimizing classroom resources with  automated scheduling and digital content management.</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b="1" dirty="0">
                <a:latin typeface="Times New Roman" panose="02020603050405020304" pitchFamily="18" charset="0"/>
                <a:cs typeface="Times New Roman" panose="02020603050405020304" pitchFamily="18" charset="0"/>
              </a:rPr>
              <a:t>6.  Accessibility &amp; Inclusivity</a:t>
            </a:r>
          </a:p>
          <a:p>
            <a:pPr marL="76200" indent="0">
              <a:buNone/>
            </a:pPr>
            <a:r>
              <a:rPr lang="en-US" sz="2000" dirty="0">
                <a:latin typeface="Times New Roman" panose="02020603050405020304" pitchFamily="18" charset="0"/>
                <a:cs typeface="Times New Roman" panose="02020603050405020304" pitchFamily="18" charset="0"/>
              </a:rPr>
              <a:t>   Ensuring that students with special needs or remote learners can access education equally through the platform.</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31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p>
          <a:p>
            <a:pPr marL="342900" indent="-190500" algn="just">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a:t>
            </a: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 Link</a:t>
            </a:r>
          </a:p>
          <a:p>
            <a:pPr marL="342900" indent="-190500" algn="just">
              <a:spcBef>
                <a:spcPts val="0"/>
              </a:spcBef>
              <a:buSzPct val="100000"/>
              <a:buNone/>
            </a:pPr>
            <a:r>
              <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3"/>
              </a:rPr>
              <a:t>https://github.com/varsha12345170/rural-education-project</a:t>
            </a:r>
            <a:endParaRPr lang="en-US"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A graph with blue squares&#10;&#10;AI-generated content may be incorrect.">
            <a:extLst>
              <a:ext uri="{FF2B5EF4-FFF2-40B4-BE49-F238E27FC236}">
                <a16:creationId xmlns:a16="http://schemas.microsoft.com/office/drawing/2014/main" id="{2F410ABC-5786-918F-4ABF-0EA7471FC2CD}"/>
              </a:ext>
            </a:extLst>
          </p:cNvPr>
          <p:cNvPicPr>
            <a:picLocks noChangeAspect="1"/>
          </p:cNvPicPr>
          <p:nvPr/>
        </p:nvPicPr>
        <p:blipFill>
          <a:blip r:embed="rId3"/>
          <a:stretch>
            <a:fillRect/>
          </a:stretch>
        </p:blipFill>
        <p:spPr>
          <a:xfrm>
            <a:off x="944544" y="1001922"/>
            <a:ext cx="8711922" cy="485415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A194-6711-7F3C-36E1-547478687DCD}"/>
              </a:ext>
            </a:extLst>
          </p:cNvPr>
          <p:cNvSpPr>
            <a:spLocks noGrp="1"/>
          </p:cNvSpPr>
          <p:nvPr>
            <p:ph type="title"/>
          </p:nvPr>
        </p:nvSpPr>
        <p:spPr/>
        <p:txBody>
          <a:bodyPr/>
          <a:lstStyle/>
          <a:p>
            <a:r>
              <a:rPr lang="en-GB" dirty="0">
                <a:latin typeface="Times New Roman" panose="02020603050405020304" pitchFamily="18" charset="0"/>
                <a:ea typeface="Cambria" panose="02040503050406030204" pitchFamily="18" charset="0"/>
                <a:cs typeface="Times New Roman" panose="02020603050405020304" pitchFamily="18" charset="0"/>
              </a:rPr>
              <a:t>References (IEEE Paper format)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1B7B3D4-3555-AA67-A641-A01E3E0BE905}"/>
              </a:ext>
            </a:extLst>
          </p:cNvPr>
          <p:cNvSpPr>
            <a:spLocks noGrp="1"/>
          </p:cNvSpPr>
          <p:nvPr>
            <p:ph type="body" idx="1"/>
          </p:nvPr>
        </p:nvSpPr>
        <p:spPr>
          <a:xfrm>
            <a:off x="812800" y="1143001"/>
            <a:ext cx="10668000" cy="3921368"/>
          </a:xfrm>
        </p:spPr>
        <p:txBody>
          <a:bodyPr/>
          <a:lstStyle/>
          <a:p>
            <a:pPr marL="76200" indent="0">
              <a:buNone/>
            </a:pPr>
            <a:r>
              <a:rPr lang="en-US" dirty="0">
                <a:latin typeface="Times New Roman" panose="02020603050405020304" pitchFamily="18" charset="0"/>
                <a:cs typeface="Times New Roman" panose="02020603050405020304" pitchFamily="18" charset="0"/>
              </a:rPr>
              <a:t>1] M. A. Ganie, et al., “Impact of e-learning on child education and development in rural areas of India,” IC5E, London, 2014.</a:t>
            </a:r>
          </a:p>
          <a:p>
            <a:pPr marL="7620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A. Bardia and A. Agrawal, “</a:t>
            </a:r>
            <a:r>
              <a:rPr lang="en-US" dirty="0" err="1">
                <a:latin typeface="Times New Roman" panose="02020603050405020304" pitchFamily="18" charset="0"/>
                <a:cs typeface="Times New Roman" panose="02020603050405020304" pitchFamily="18" charset="0"/>
              </a:rPr>
              <a:t>MindCraft</a:t>
            </a:r>
            <a:r>
              <a:rPr lang="en-US" dirty="0">
                <a:latin typeface="Times New Roman" panose="02020603050405020304" pitchFamily="18" charset="0"/>
                <a:cs typeface="Times New Roman" panose="02020603050405020304" pitchFamily="18" charset="0"/>
              </a:rPr>
              <a:t>: Revolutionizing education through AI-powered personalized learning,” arXiv:2502.05826, Feb. 2025.</a:t>
            </a:r>
          </a:p>
          <a:p>
            <a:pPr marL="7620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S. Grewal, “Scrutinizing E-Learning in Rural India,” 2023</a:t>
            </a:r>
            <a:r>
              <a:rPr lang="en-US" dirty="0"/>
              <a:t>.</a:t>
            </a:r>
            <a:endParaRPr lang="en-IN" dirty="0"/>
          </a:p>
        </p:txBody>
      </p:sp>
    </p:spTree>
    <p:extLst>
      <p:ext uri="{BB962C8B-B14F-4D97-AF65-F5344CB8AC3E}">
        <p14:creationId xmlns:p14="http://schemas.microsoft.com/office/powerpoint/2010/main" val="285299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dirty="0">
                <a:latin typeface="Times New Roman" panose="02020603050405020304" pitchFamily="18" charset="0"/>
                <a:cs typeface="Times New Roman" panose="02020603050405020304" pitchFamily="18" charset="0"/>
              </a:rPr>
              <a:t>PSCS_32</a:t>
            </a:r>
            <a:r>
              <a:rPr lang="en-GB" dirty="0">
                <a:latin typeface="Times New Roman" panose="02020603050405020304" pitchFamily="18" charset="0"/>
                <a:ea typeface="Cambria" panose="02040503050406030204" pitchFamily="18" charset="0"/>
                <a:cs typeface="Times New Roman" panose="02020603050405020304" pitchFamily="18" charset="0"/>
              </a:rPr>
              <a:t>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952500"/>
            <a:ext cx="9899301" cy="4684626"/>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1800" dirty="0">
                <a:latin typeface="Times New Roman" panose="02020603050405020304" pitchFamily="18" charset="0"/>
                <a:ea typeface="Cambria" panose="02040503050406030204" pitchFamily="18" charset="0"/>
                <a:cs typeface="Times New Roman" panose="02020603050405020304" pitchFamily="18" charset="0"/>
              </a:rPr>
              <a:t>:   Government of Kerala</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1800" dirty="0">
                <a:latin typeface="Times New Roman" panose="02020603050405020304" pitchFamily="18" charset="0"/>
                <a:ea typeface="Cambria" panose="02040503050406030204" pitchFamily="18" charset="0"/>
                <a:cs typeface="Times New Roman" panose="02020603050405020304" pitchFamily="18" charset="0"/>
              </a:rPr>
              <a:t>:   Software</a:t>
            </a:r>
          </a:p>
          <a:p>
            <a:pPr marL="342900" lvl="0" indent="-190500" algn="just">
              <a:lnSpc>
                <a:spcPct val="200000"/>
              </a:lnSpc>
              <a:spcBef>
                <a:spcPts val="0"/>
              </a:spcBef>
              <a:buNone/>
            </a:pPr>
            <a:r>
              <a:rPr lang="en-US" sz="1800" b="1" dirty="0">
                <a:latin typeface="Times New Roman" panose="02020603050405020304" pitchFamily="18" charset="0"/>
                <a:ea typeface="Cambria" panose="02040503050406030204" pitchFamily="18" charset="0"/>
                <a:cs typeface="Times New Roman" panose="02020603050405020304" pitchFamily="18" charset="0"/>
              </a:rPr>
              <a:t>Problem Description:</a:t>
            </a:r>
          </a:p>
          <a:p>
            <a:pPr marL="342900" lvl="0" indent="-190500" algn="just">
              <a:lnSpc>
                <a:spcPct val="200000"/>
              </a:lnSpc>
              <a:spcBef>
                <a:spcPts val="0"/>
              </a:spcBef>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Ideate and implement a system to enhance the quality of education in rural areas. The aim of the system is not only to improve literacy rates but also to strengthen the overall learning experience for rural students. This includes developing their communication skills, enhancing subject knowledge, and providing access to modern educational resources. The system will focus on bridging the gap between urban and rural education by offering both online and offline learning opportunities. It will also promote skill development, mentorship, and awareness about government schemes, ultimately contributing to the personal and professional growth of the targeted community.</a:t>
            </a: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1D80-435A-7967-86E9-1CB2D2A06E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r>
              <a:rPr lang="en-IN" dirty="0"/>
              <a:t> </a:t>
            </a:r>
          </a:p>
        </p:txBody>
      </p:sp>
      <p:sp>
        <p:nvSpPr>
          <p:cNvPr id="4" name="Rectangle 1">
            <a:extLst>
              <a:ext uri="{FF2B5EF4-FFF2-40B4-BE49-F238E27FC236}">
                <a16:creationId xmlns:a16="http://schemas.microsoft.com/office/drawing/2014/main" id="{D985A655-41B6-F3D0-E5FC-248E64CA114F}"/>
              </a:ext>
            </a:extLst>
          </p:cNvPr>
          <p:cNvSpPr>
            <a:spLocks noGrp="1" noChangeArrowheads="1"/>
          </p:cNvSpPr>
          <p:nvPr>
            <p:ph type="body" idx="1"/>
          </p:nvPr>
        </p:nvSpPr>
        <p:spPr bwMode="auto">
          <a:xfrm>
            <a:off x="501300" y="1070154"/>
            <a:ext cx="103911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develop a web-based learning system for rural students.</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provide educational content offline without internet dependency.</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allow teachers to upload lessons and quizzes easily.</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enable students to access lessons and take tests on any device.</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track student progress and show reports through charts.</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make the system low-cost, simple, and easy to use.</a:t>
            </a:r>
          </a:p>
          <a:p>
            <a:pPr lvl="0" indent="-457200" eaLnBrk="0" fontAlgn="base" hangingPunct="0">
              <a:spcBef>
                <a:spcPct val="0"/>
              </a:spcBef>
              <a:spcAft>
                <a:spcPct val="0"/>
              </a:spcAft>
              <a:buClrTx/>
              <a:buSzTx/>
              <a:buFont typeface="Wingdings" panose="05000000000000000000" pitchFamily="2" charset="2"/>
              <a:buChar char="q"/>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indent="-457200" eaLnBrk="0" fontAlgn="base" hangingPunct="0">
              <a:spcBef>
                <a:spcPct val="0"/>
              </a:spcBef>
              <a:spcAft>
                <a:spcPct val="0"/>
              </a:spcAft>
              <a:buClrTx/>
              <a:buSzTx/>
              <a:buFont typeface="Wingdings" panose="05000000000000000000" pitchFamily="2" charset="2"/>
              <a:buChar char="q"/>
            </a:pPr>
            <a:r>
              <a:rPr lang="en-US" altLang="en-US" sz="2000" dirty="0">
                <a:solidFill>
                  <a:schemeClr val="tx1"/>
                </a:solidFill>
                <a:latin typeface="Times New Roman" panose="02020603050405020304" pitchFamily="18" charset="0"/>
                <a:cs typeface="Times New Roman" panose="02020603050405020304" pitchFamily="18" charset="0"/>
              </a:rPr>
              <a:t>To support learning even in areas with limited electricity and network.</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90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344B8-5F91-5582-6888-072866AB73F3}"/>
              </a:ext>
            </a:extLst>
          </p:cNvPr>
          <p:cNvSpPr>
            <a:spLocks noGrp="1"/>
          </p:cNvSpPr>
          <p:nvPr>
            <p:ph type="title"/>
          </p:nvPr>
        </p:nvSpPr>
        <p:spPr>
          <a:xfrm>
            <a:off x="973573" y="144008"/>
            <a:ext cx="10668000" cy="770391"/>
          </a:xfrm>
        </p:spPr>
        <p:txBody>
          <a:bodyPr/>
          <a:lstStyle/>
          <a:p>
            <a:r>
              <a:rPr lang="en-IN" dirty="0">
                <a:latin typeface="Times New Roman" panose="02020603050405020304" pitchFamily="18" charset="0"/>
                <a:cs typeface="Times New Roman" panose="02020603050405020304" pitchFamily="18" charset="0"/>
              </a:rPr>
              <a:t>Background and Related work for title Selection</a:t>
            </a:r>
          </a:p>
        </p:txBody>
      </p:sp>
      <p:sp>
        <p:nvSpPr>
          <p:cNvPr id="3" name="Text Placeholder 2">
            <a:extLst>
              <a:ext uri="{FF2B5EF4-FFF2-40B4-BE49-F238E27FC236}">
                <a16:creationId xmlns:a16="http://schemas.microsoft.com/office/drawing/2014/main" id="{EFBC6DA6-11FD-F233-7DCE-5AEB3F59734A}"/>
              </a:ext>
            </a:extLst>
          </p:cNvPr>
          <p:cNvSpPr>
            <a:spLocks noGrp="1"/>
          </p:cNvSpPr>
          <p:nvPr>
            <p:ph type="body" idx="1"/>
          </p:nvPr>
        </p:nvSpPr>
        <p:spPr>
          <a:xfrm>
            <a:off x="762000" y="1474597"/>
            <a:ext cx="10668000" cy="4953000"/>
          </a:xfrm>
        </p:spPr>
        <p:txBody>
          <a:bodyPr>
            <a:normAutofit/>
          </a:bodyPr>
          <a:lstStyle/>
          <a:p>
            <a:pPr marL="76200" indent="0">
              <a:buNone/>
            </a:pPr>
            <a:r>
              <a:rPr lang="en-US" sz="2000" b="1" dirty="0">
                <a:latin typeface="Times New Roman" panose="02020603050405020304" pitchFamily="18" charset="0"/>
                <a:cs typeface="Times New Roman" panose="02020603050405020304" pitchFamily="18" charset="0"/>
              </a:rPr>
              <a:t>Background</a:t>
            </a:r>
          </a:p>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Lack of access to quality study material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Limited availability of skilled teachers and mentors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Poor internet connectivity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Low awareness about government schemes and employment opportunities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SDG 4: Ensure inclusive and equitable quality education for all</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SDG 8: Promote sustained, inclusive economic growth and employment</a:t>
            </a:r>
          </a:p>
          <a:p>
            <a:endParaRPr lang="en-US" sz="2000" dirty="0">
              <a:latin typeface="Times New Roman" panose="02020603050405020304" pitchFamily="18" charset="0"/>
              <a:cs typeface="Times New Roman" panose="02020603050405020304" pitchFamily="18" charset="0"/>
            </a:endParaRPr>
          </a:p>
          <a:p>
            <a:pPr marL="76200" indent="0">
              <a:buNone/>
            </a:pPr>
            <a:r>
              <a:rPr lang="en-US" sz="20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100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8EBC-6E04-B8ED-353C-84928A89127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Background and Related work for title Selection (</a:t>
            </a:r>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 </a:t>
            </a:r>
            <a:endParaRPr lang="en-IN" dirty="0"/>
          </a:p>
        </p:txBody>
      </p:sp>
      <p:sp>
        <p:nvSpPr>
          <p:cNvPr id="3" name="Text Placeholder 2">
            <a:extLst>
              <a:ext uri="{FF2B5EF4-FFF2-40B4-BE49-F238E27FC236}">
                <a16:creationId xmlns:a16="http://schemas.microsoft.com/office/drawing/2014/main" id="{5F010711-B0D6-CDA8-8439-D7C9C68F6CC9}"/>
              </a:ext>
            </a:extLst>
          </p:cNvPr>
          <p:cNvSpPr>
            <a:spLocks noGrp="1"/>
          </p:cNvSpPr>
          <p:nvPr>
            <p:ph type="body" idx="1"/>
          </p:nvPr>
        </p:nvSpPr>
        <p:spPr/>
        <p:txBody>
          <a:bodyPr>
            <a:normAutofit lnSpcReduction="10000"/>
          </a:bodyPr>
          <a:lstStyle/>
          <a:p>
            <a:pPr marL="76200" indent="0">
              <a:buNone/>
            </a:pPr>
            <a:r>
              <a:rPr lang="en-US" sz="2200" b="1" dirty="0">
                <a:latin typeface="Times New Roman" panose="02020603050405020304" pitchFamily="18" charset="0"/>
                <a:cs typeface="Times New Roman" panose="02020603050405020304" pitchFamily="18" charset="0"/>
              </a:rPr>
              <a:t>Related Work</a:t>
            </a:r>
          </a:p>
          <a:p>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DIKSHA (Govt. of India)</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Provides digital resources for teachers and students, but lacks personalized mentoring and offline support.</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Khan Academy</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Offers high-quality video lessons, but requires strong internet connectivity and does not support regional languages.</a:t>
            </a:r>
          </a:p>
          <a:p>
            <a:pPr>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a:p>
            <a:pPr marL="76200" indent="0">
              <a:buNone/>
            </a:pPr>
            <a:r>
              <a:rPr lang="en-US" sz="2200" b="1" dirty="0">
                <a:latin typeface="Times New Roman" panose="02020603050405020304" pitchFamily="18" charset="0"/>
                <a:cs typeface="Times New Roman" panose="02020603050405020304" pitchFamily="18" charset="0"/>
              </a:rPr>
              <a:t>Digital Kerala Mission</a:t>
            </a:r>
          </a:p>
          <a:p>
            <a:pPr>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Aims for digital literacy, but is not fully integrated with career guidance, scholarships, or mentorship systems.</a:t>
            </a:r>
          </a:p>
          <a:p>
            <a:endParaRPr lang="en-IN" dirty="0"/>
          </a:p>
        </p:txBody>
      </p:sp>
    </p:spTree>
    <p:extLst>
      <p:ext uri="{BB962C8B-B14F-4D97-AF65-F5344CB8AC3E}">
        <p14:creationId xmlns:p14="http://schemas.microsoft.com/office/powerpoint/2010/main" val="266402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83719"/>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 </a:t>
            </a:r>
          </a:p>
        </p:txBody>
      </p:sp>
      <p:sp>
        <p:nvSpPr>
          <p:cNvPr id="115" name="Google Shape;115;p17"/>
          <p:cNvSpPr txBox="1">
            <a:spLocks noGrp="1"/>
          </p:cNvSpPr>
          <p:nvPr>
            <p:ph type="body" idx="1"/>
          </p:nvPr>
        </p:nvSpPr>
        <p:spPr>
          <a:xfrm>
            <a:off x="762000" y="126358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SzPct val="10000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Challenges in Rural Education:</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Lack of qualified teachers and mentors.</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Poor internet connectivity and limited electricity supply.</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Shortage of updated study materials and learning resources.</a:t>
            </a:r>
          </a:p>
          <a:p>
            <a:pPr marL="609600" indent="-457200" algn="just">
              <a:lnSpc>
                <a:spcPct val="200000"/>
              </a:lnSpc>
              <a:spcBef>
                <a:spcPts val="0"/>
              </a:spcBef>
              <a:buSzPct val="100000"/>
              <a:buFont typeface="Wingdings" panose="05000000000000000000" pitchFamily="2" charset="2"/>
              <a:buChar char="q"/>
            </a:pPr>
            <a:r>
              <a:rPr lang="en-US" sz="2000" dirty="0">
                <a:latin typeface="Times New Roman" panose="02020603050405020304" pitchFamily="18" charset="0"/>
                <a:ea typeface="Cambria" panose="02040503050406030204" pitchFamily="18" charset="0"/>
                <a:cs typeface="Times New Roman" panose="02020603050405020304" pitchFamily="18" charset="0"/>
              </a:rPr>
              <a:t> Low awareness of scholarships, grants, and job opportunities</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B65E-38FF-FA24-9378-B4F20862F41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46B189E8-04FA-9992-CF65-D3C30898BB1B}"/>
              </a:ext>
            </a:extLst>
          </p:cNvPr>
          <p:cNvSpPr>
            <a:spLocks noGrp="1"/>
          </p:cNvSpPr>
          <p:nvPr>
            <p:ph type="body" idx="1"/>
          </p:nvPr>
        </p:nvSpPr>
        <p:spPr>
          <a:xfrm>
            <a:off x="812800" y="1143001"/>
            <a:ext cx="10170048" cy="4293157"/>
          </a:xfrm>
        </p:spPr>
        <p:txBody>
          <a:bodyPr>
            <a:normAutofit fontScale="25000" lnSpcReduction="20000"/>
          </a:bodyPr>
          <a:lstStyle/>
          <a:p>
            <a:pPr marL="152400" lvl="0" indent="0" algn="just">
              <a:lnSpc>
                <a:spcPct val="200000"/>
              </a:lnSpc>
              <a:spcBef>
                <a:spcPts val="0"/>
              </a:spcBef>
              <a:buSzPct val="100000"/>
              <a:buNone/>
            </a:pPr>
            <a:r>
              <a:rPr lang="en-US" sz="8000" b="1" dirty="0">
                <a:latin typeface="Times New Roman" panose="02020603050405020304" pitchFamily="18" charset="0"/>
                <a:ea typeface="Cambria" panose="02040503050406030204" pitchFamily="18" charset="0"/>
                <a:cs typeface="Times New Roman" panose="02020603050405020304" pitchFamily="18" charset="0"/>
              </a:rPr>
              <a:t>Proposed Solution:</a:t>
            </a:r>
            <a:endParaRPr lang="en-US" sz="8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Develop a web-based platform (with offline mode) for rural learners.</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Provide study materials, videos, and interactive quizzes accessible without constant internet.</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Include a mentorship module for personalized guidance.</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Enable progress tracking and analytics for teachers and students.</a:t>
            </a:r>
          </a:p>
          <a:p>
            <a:pPr marL="495300" lvl="0" indent="-342900" algn="just">
              <a:lnSpc>
                <a:spcPct val="200000"/>
              </a:lnSpc>
              <a:spcBef>
                <a:spcPts val="0"/>
              </a:spcBef>
              <a:buSzPct val="100000"/>
              <a:buFont typeface="Wingdings" panose="05000000000000000000" pitchFamily="2" charset="2"/>
              <a:buChar char="q"/>
            </a:pPr>
            <a:r>
              <a:rPr lang="en-US" sz="8000" dirty="0">
                <a:latin typeface="Times New Roman" panose="02020603050405020304" pitchFamily="18" charset="0"/>
                <a:ea typeface="Cambria" panose="02040503050406030204" pitchFamily="18" charset="0"/>
                <a:cs typeface="Times New Roman" panose="02020603050405020304" pitchFamily="18" charset="0"/>
              </a:rPr>
              <a:t> Add a job and government schemes section to increase career awareness</a:t>
            </a:r>
            <a:r>
              <a:rPr lang="en-US" sz="9600" dirty="0">
                <a:latin typeface="Times New Roman" panose="02020603050405020304" pitchFamily="18" charset="0"/>
                <a:ea typeface="Cambria" panose="020405030504060302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2594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9376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033307" y="1076639"/>
            <a:ext cx="9788769" cy="4061627"/>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lnSpc>
                <a:spcPct val="200000"/>
              </a:lnSpc>
              <a:spcBef>
                <a:spcPts val="0"/>
              </a:spcBef>
              <a:buSzPct val="100000"/>
              <a:buNone/>
            </a:pPr>
            <a:r>
              <a:rPr lang="en-IN" sz="8000" b="1" dirty="0">
                <a:latin typeface="Times New Roman" panose="02020603050405020304" pitchFamily="18" charset="0"/>
                <a:ea typeface="Cambria" panose="02040503050406030204" pitchFamily="18" charset="0"/>
                <a:cs typeface="Times New Roman" panose="02020603050405020304" pitchFamily="18" charset="0"/>
              </a:rPr>
              <a:t>Technology Stack:</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Frontend: React.js (web) / Flutter (mobile)</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Backend: Django (Python) or Node.js</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Database: MySQL or MongoDB</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AI/ML: For personalized learning (optional advanced feature)</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Offline Mode: Service Workers &amp; local caching for poor connectivity</a:t>
            </a:r>
          </a:p>
          <a:p>
            <a:pPr marL="495300" indent="-342900" algn="just">
              <a:lnSpc>
                <a:spcPct val="200000"/>
              </a:lnSpc>
              <a:spcBef>
                <a:spcPts val="0"/>
              </a:spcBef>
              <a:buSzPct val="100000"/>
              <a:buFont typeface="Wingdings" panose="05000000000000000000" pitchFamily="2" charset="2"/>
              <a:buChar char="q"/>
            </a:pPr>
            <a:r>
              <a:rPr lang="en-IN" sz="8000" dirty="0">
                <a:latin typeface="Times New Roman" panose="02020603050405020304" pitchFamily="18" charset="0"/>
                <a:ea typeface="Cambria" panose="02040503050406030204" pitchFamily="18" charset="0"/>
                <a:cs typeface="Times New Roman" panose="02020603050405020304" pitchFamily="18" charset="0"/>
              </a:rPr>
              <a:t>Hosting: AWS / Azure (if deploying online)</a:t>
            </a:r>
          </a:p>
          <a:p>
            <a:pPr marL="342900" lvl="0" indent="-190500" algn="just">
              <a:lnSpc>
                <a:spcPct val="200000"/>
              </a:lnSpc>
              <a:spcBef>
                <a:spcPts val="0"/>
              </a:spcBef>
              <a:buSzPct val="100000"/>
              <a:buNone/>
            </a:pPr>
            <a:endParaRPr lang="en-IN" sz="5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3756-380E-90B1-4DC2-D472C6A74D29}"/>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IN" dirty="0"/>
          </a:p>
        </p:txBody>
      </p:sp>
      <p:sp>
        <p:nvSpPr>
          <p:cNvPr id="3" name="Text Placeholder 2">
            <a:extLst>
              <a:ext uri="{FF2B5EF4-FFF2-40B4-BE49-F238E27FC236}">
                <a16:creationId xmlns:a16="http://schemas.microsoft.com/office/drawing/2014/main" id="{DE372A2D-D515-3289-80EE-2B71AD299DCD}"/>
              </a:ext>
            </a:extLst>
          </p:cNvPr>
          <p:cNvSpPr>
            <a:spLocks noGrp="1"/>
          </p:cNvSpPr>
          <p:nvPr>
            <p:ph type="body" idx="1"/>
          </p:nvPr>
        </p:nvSpPr>
        <p:spPr>
          <a:xfrm>
            <a:off x="812800" y="1082711"/>
            <a:ext cx="10009275" cy="4283109"/>
          </a:xfrm>
        </p:spPr>
        <p:txBody>
          <a:bodyPr>
            <a:normAutofit fontScale="55000" lnSpcReduction="20000"/>
          </a:bodyPr>
          <a:lstStyle/>
          <a:p>
            <a:pPr marL="342900" lvl="0" indent="-190500" algn="just">
              <a:lnSpc>
                <a:spcPct val="200000"/>
              </a:lnSpc>
              <a:spcBef>
                <a:spcPts val="0"/>
              </a:spcBef>
              <a:buSzPct val="100000"/>
              <a:buNone/>
            </a:pPr>
            <a:r>
              <a:rPr lang="en-IN" sz="3600" b="1" dirty="0">
                <a:latin typeface="Times New Roman" panose="02020603050405020304" pitchFamily="18" charset="0"/>
                <a:ea typeface="Cambria" panose="02040503050406030204" pitchFamily="18" charset="0"/>
                <a:cs typeface="Times New Roman" panose="02020603050405020304" pitchFamily="18" charset="0"/>
              </a:rPr>
              <a:t>Core Components: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User Interface: Web portal + Mobile app</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Mentor Module: Assign mentors, schedule sessions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Learning Module: Upload and access digital content</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Progress Tracker: Track and visualize student performance</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Offline Mode: Download lessons for no-internet access</a:t>
            </a:r>
          </a:p>
          <a:p>
            <a:pPr marL="495300" lvl="0" indent="-342900" algn="just">
              <a:lnSpc>
                <a:spcPct val="200000"/>
              </a:lnSpc>
              <a:spcBef>
                <a:spcPts val="0"/>
              </a:spcBef>
              <a:buSzPct val="100000"/>
              <a:buFont typeface="Wingdings" panose="05000000000000000000" pitchFamily="2" charset="2"/>
              <a:buChar char="q"/>
            </a:pPr>
            <a:r>
              <a:rPr lang="en-IN" sz="3600" dirty="0">
                <a:latin typeface="Times New Roman" panose="02020603050405020304" pitchFamily="18" charset="0"/>
                <a:ea typeface="Cambria" panose="02040503050406030204" pitchFamily="18" charset="0"/>
                <a:cs typeface="Times New Roman" panose="02020603050405020304" pitchFamily="18" charset="0"/>
              </a:rPr>
              <a:t>Job &amp; Scheme Portal: Share employment and scholarship details</a:t>
            </a:r>
          </a:p>
          <a:p>
            <a:endParaRPr lang="en-IN" dirty="0"/>
          </a:p>
        </p:txBody>
      </p:sp>
    </p:spTree>
    <p:extLst>
      <p:ext uri="{BB962C8B-B14F-4D97-AF65-F5344CB8AC3E}">
        <p14:creationId xmlns:p14="http://schemas.microsoft.com/office/powerpoint/2010/main" val="318048566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979</Words>
  <Application>Microsoft Office PowerPoint</Application>
  <PresentationFormat>Widescreen</PresentationFormat>
  <Paragraphs>130</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vt:lpstr>
      <vt:lpstr>Times New Roman</vt:lpstr>
      <vt:lpstr>Verdana</vt:lpstr>
      <vt:lpstr>Wingdings</vt:lpstr>
      <vt:lpstr>Bioinformatics</vt:lpstr>
      <vt:lpstr>Ideate and Implement a System to Enhance the Quality of Education in Rural Areas</vt:lpstr>
      <vt:lpstr>Problem Statement Number:  PSCS_32 </vt:lpstr>
      <vt:lpstr>Objectives </vt:lpstr>
      <vt:lpstr>Background and Related work for title Selection</vt:lpstr>
      <vt:lpstr>Background and Related work for title Selection (contd….) </vt:lpstr>
      <vt:lpstr>Analysis of Problem Statement </vt:lpstr>
      <vt:lpstr>Analysis of Problem Statement (contd...)</vt:lpstr>
      <vt:lpstr>Analysis of Problem Statement (contd...)</vt:lpstr>
      <vt:lpstr>Analysis of Problem Statement (contd...)</vt:lpstr>
      <vt:lpstr>Innovation or Novel Contributions</vt:lpstr>
      <vt:lpstr>Innovation or Novel Contributions(contd..)</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VARSHA B</cp:lastModifiedBy>
  <cp:revision>42</cp:revision>
  <dcterms:modified xsi:type="dcterms:W3CDTF">2025-09-07T10:34:14Z</dcterms:modified>
</cp:coreProperties>
</file>