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65" r:id="rId5"/>
    <p:sldId id="266" r:id="rId6"/>
    <p:sldId id="268" r:id="rId7"/>
    <p:sldId id="267"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CA5F4-F21A-4E36-8892-A9CC9A203C45}"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EF8AB-94FB-43EB-B76B-DAFC6F14C6A9}" type="slidenum">
              <a:rPr lang="en-US" smtClean="0"/>
              <a:t>‹#›</a:t>
            </a:fld>
            <a:endParaRPr lang="en-US"/>
          </a:p>
        </p:txBody>
      </p:sp>
    </p:spTree>
    <p:extLst>
      <p:ext uri="{BB962C8B-B14F-4D97-AF65-F5344CB8AC3E}">
        <p14:creationId xmlns:p14="http://schemas.microsoft.com/office/powerpoint/2010/main" val="4184005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3E05D10-BA87-42E6-8C8B-B63E29320F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85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58527-F8BC-42A4-A99C-140A0390FC0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107197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58527-F8BC-42A4-A99C-140A0390FC0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19996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58527-F8BC-42A4-A99C-140A0390FC0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2097095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58527-F8BC-42A4-A99C-140A0390FC0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200147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58527-F8BC-42A4-A99C-140A0390FC01}"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185951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58527-F8BC-42A4-A99C-140A0390FC0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10625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58527-F8BC-42A4-A99C-140A0390FC01}"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281705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58527-F8BC-42A4-A99C-140A0390FC01}"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346946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58527-F8BC-42A4-A99C-140A0390FC01}"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3562069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58527-F8BC-42A4-A99C-140A0390FC0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1800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58527-F8BC-42A4-A99C-140A0390FC01}"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1D249-018B-48A9-B28F-7C80A1C8CD85}" type="slidenum">
              <a:rPr lang="en-US" smtClean="0"/>
              <a:t>‹#›</a:t>
            </a:fld>
            <a:endParaRPr lang="en-US"/>
          </a:p>
        </p:txBody>
      </p:sp>
    </p:spTree>
    <p:extLst>
      <p:ext uri="{BB962C8B-B14F-4D97-AF65-F5344CB8AC3E}">
        <p14:creationId xmlns:p14="http://schemas.microsoft.com/office/powerpoint/2010/main" val="249489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122016"/>
            </a:gs>
            <a:gs pos="52000">
              <a:srgbClr val="002060"/>
            </a:gs>
            <a:gs pos="97000">
              <a:srgbClr val="0A0656"/>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58527-F8BC-42A4-A99C-140A0390FC01}" type="datetimeFigureOut">
              <a:rPr lang="en-US" smtClean="0"/>
              <a:t>2/12/2024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1D249-018B-48A9-B28F-7C80A1C8CD85}" type="slidenum">
              <a:rPr lang="en-US" smtClean="0"/>
              <a:t>‹#›</a:t>
            </a:fld>
            <a:endParaRPr lang="en-US"/>
          </a:p>
        </p:txBody>
      </p:sp>
      <p:sp>
        <p:nvSpPr>
          <p:cNvPr id="8" name="TextBox 7">
            <a:extLst>
              <a:ext uri="{FF2B5EF4-FFF2-40B4-BE49-F238E27FC236}">
                <a16:creationId xmlns:a16="http://schemas.microsoft.com/office/drawing/2014/main" id="{D3AF7484-5052-9E9F-0121-C78E087F319B}"/>
              </a:ext>
            </a:extLst>
          </p:cNvPr>
          <p:cNvSpPr txBox="1"/>
          <p:nvPr userDrawn="1">
            <p:extLst>
              <p:ext uri="{1162E1C5-73C7-4A58-AE30-91384D911F3F}">
                <p184:classification xmlns:p184="http://schemas.microsoft.com/office/powerpoint/2018/4/main" val="ftr"/>
              </p:ext>
            </p:extLst>
          </p:nvPr>
        </p:nvSpPr>
        <p:spPr>
          <a:xfrm>
            <a:off x="11334750" y="6642100"/>
            <a:ext cx="828675" cy="152400"/>
          </a:xfrm>
          <a:prstGeom prst="rect">
            <a:avLst/>
          </a:prstGeom>
        </p:spPr>
        <p:txBody>
          <a:bodyPr horzOverflow="overflow" lIns="0" tIns="0" rIns="0" bIns="0">
            <a:spAutoFit/>
          </a:bodyPr>
          <a:lstStyle/>
          <a:p>
            <a:pPr algn="l"/>
            <a:r>
              <a:rPr lang="en-US"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2490387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labee.dt.renault.com/isit-hackathon/wit-allwomenhackathon-2024/genzcoders/knowledge_code_share"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g"/><Relationship Id="rId5"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B947507-DB40-EF54-50AE-3B95473394A9}"/>
              </a:ext>
            </a:extLst>
          </p:cNvPr>
          <p:cNvSpPr/>
          <p:nvPr/>
        </p:nvSpPr>
        <p:spPr>
          <a:xfrm>
            <a:off x="5197730" y="2111213"/>
            <a:ext cx="6748909" cy="3713171"/>
          </a:xfrm>
          <a:prstGeom prst="roundRect">
            <a:avLst>
              <a:gd name="adj" fmla="val 0"/>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25" name="TextBox 24">
            <a:extLst>
              <a:ext uri="{FF2B5EF4-FFF2-40B4-BE49-F238E27FC236}">
                <a16:creationId xmlns:a16="http://schemas.microsoft.com/office/drawing/2014/main" id="{91BBB907-E862-075C-749E-0ACEC644B952}"/>
              </a:ext>
            </a:extLst>
          </p:cNvPr>
          <p:cNvSpPr txBox="1"/>
          <p:nvPr/>
        </p:nvSpPr>
        <p:spPr>
          <a:xfrm>
            <a:off x="5359012" y="1982324"/>
            <a:ext cx="1871152" cy="276998"/>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200" b="0" i="0" u="none" strike="noStrike" kern="1200" cap="none" spc="0" normalizeH="0" baseline="0" noProof="0" dirty="0">
                <a:ln>
                  <a:noFill/>
                </a:ln>
                <a:solidFill>
                  <a:srgbClr val="F0EEEB">
                    <a:lumMod val="10000"/>
                  </a:srgbClr>
                </a:solidFill>
                <a:effectLst/>
                <a:uLnTx/>
                <a:uFillTx/>
                <a:latin typeface="Daytona" panose="020B0604030500040204" pitchFamily="34" charset="0"/>
                <a:ea typeface="+mn-ea"/>
                <a:cs typeface="+mn-cs"/>
              </a:rPr>
              <a:t>Solution Walkthrough</a:t>
            </a:r>
          </a:p>
        </p:txBody>
      </p:sp>
      <p:sp>
        <p:nvSpPr>
          <p:cNvPr id="26" name="TextBox 25">
            <a:extLst>
              <a:ext uri="{FF2B5EF4-FFF2-40B4-BE49-F238E27FC236}">
                <a16:creationId xmlns:a16="http://schemas.microsoft.com/office/drawing/2014/main" id="{1C34CA80-9880-B8D9-F9CF-DFEE82F38E89}"/>
              </a:ext>
            </a:extLst>
          </p:cNvPr>
          <p:cNvSpPr txBox="1"/>
          <p:nvPr/>
        </p:nvSpPr>
        <p:spPr>
          <a:xfrm>
            <a:off x="227430" y="2231093"/>
            <a:ext cx="4802743" cy="3593291"/>
          </a:xfrm>
          <a:prstGeom prst="rect">
            <a:avLst/>
          </a:prstGeom>
          <a:noFill/>
          <a:ln>
            <a:noFill/>
          </a:ln>
        </p:spPr>
        <p:txBody>
          <a:bodyPr wrap="square" rtlCol="0">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At RNTBCI, our teams have universally adopted a code review process, which traditionally operates at the team level. </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endPar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For instance, when one team successfully implements initiatives such as OKTA migration or version upgrades, neighboring teams, led by their leads or interested members, take the initiative to learn about the implementation. </a:t>
            </a:r>
          </a:p>
          <a:p>
            <a:pPr marL="0" marR="0" lvl="0" indent="0" algn="just" defTabSz="914400" rtl="0" eaLnBrk="0" fontAlgn="base" latinLnBrk="0" hangingPunct="0">
              <a:lnSpc>
                <a:spcPct val="100000"/>
              </a:lnSpc>
              <a:spcBef>
                <a:spcPct val="0"/>
              </a:spcBef>
              <a:spcAft>
                <a:spcPct val="0"/>
              </a:spcAft>
              <a:buClrTx/>
              <a:buSzTx/>
              <a:buFontTx/>
              <a:buNone/>
              <a:tabLst/>
              <a:defRPr/>
            </a:pPr>
            <a:endParaRPr lang="en-US" sz="700" dirty="0">
              <a:solidFill>
                <a:srgbClr val="FFFFFF"/>
              </a:solidFill>
              <a:latin typeface="Daytona" panose="020B0604030500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They seek to understand the intricacies and consider applying similar solutions to their specific projects. Additionally, knowledge sharing occurs at the EQUIP IS level, facilitating cross-functional communication and learning.</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kumimoji="0" lang="en-US"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To further enhance these collaborative practices and broaden the dissemination of knowledge, we are exploring the idea of conducting code reviews at the vertical level. This strategic shift aims to extend the reach of insights gained from individual projects to a wider audience within the vertical.  By adopting this approach, we aspire to foster a more comprehensive sharing of cross-functional knowledge, enabling teams to benefit from a collective understanding of best practices, implementations, and innovations across the entire vertical. </a:t>
            </a:r>
            <a:endParaRPr kumimoji="0" lang="en-IN" sz="105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p:txBody>
      </p:sp>
      <p:sp>
        <p:nvSpPr>
          <p:cNvPr id="27" name="TextBox 26">
            <a:extLst>
              <a:ext uri="{FF2B5EF4-FFF2-40B4-BE49-F238E27FC236}">
                <a16:creationId xmlns:a16="http://schemas.microsoft.com/office/drawing/2014/main" id="{F6A868E5-6C5C-3665-7D95-BED23B78EE45}"/>
              </a:ext>
            </a:extLst>
          </p:cNvPr>
          <p:cNvSpPr txBox="1"/>
          <p:nvPr/>
        </p:nvSpPr>
        <p:spPr>
          <a:xfrm>
            <a:off x="5351412" y="2267119"/>
            <a:ext cx="6431753" cy="3254737"/>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srgbClr val="FFFFFF"/>
                </a:solidFill>
                <a:latin typeface="Daytona" panose="020B0604030500040204" pitchFamily="34" charset="0"/>
              </a:rPr>
              <a:t>How</a:t>
            </a:r>
            <a:r>
              <a:rPr lang="en-IN" sz="1600" dirty="0">
                <a:solidFill>
                  <a:srgbClr val="FFFFFF"/>
                </a:solidFill>
                <a:latin typeface="Daytona" panose="020B060403050004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solidFill>
                <a:srgbClr val="FFFFFF"/>
              </a:solidFill>
              <a:latin typeface="Daytona" panose="020B0604030500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srgbClr val="FFFFFF"/>
                </a:solidFill>
                <a:latin typeface="Daytona" panose="020B0604030500040204" pitchFamily="34" charset="0"/>
              </a:rPr>
              <a:t>We've introduced an innovative approach to elevate this process and enrich developers' insights. Utilizing a dataset containing chapter leaders, assistant managers, and developers, our application now suggests and notifies the most suitable individuals for a given merge request. This not only streamlines the review process but also fosters cross-functional knowledge transfer, allowing anyone within the vertical to contribute. Consequently, best practices and new implementations become widely known, enhancing the overall coding environment.</a:t>
            </a:r>
            <a:endParaRPr lang="en-IN" sz="1200" dirty="0">
              <a:solidFill>
                <a:srgbClr val="FFFFFF"/>
              </a:solidFill>
              <a:latin typeface="Daytona" panose="020B0604030500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100" dirty="0">
              <a:solidFill>
                <a:srgbClr val="FFFFFF"/>
              </a:solidFill>
              <a:latin typeface="Daytona" panose="020B0604030500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400" dirty="0">
                <a:solidFill>
                  <a:srgbClr val="FFFFFF"/>
                </a:solidFill>
                <a:latin typeface="Daytona" panose="020B0604030500040204" pitchFamily="34" charset="0"/>
              </a:rPr>
              <a:t>When initiating a Merge Request on GitLab, there's an option to designate the reviewer for the request. Currently, the default setting assigns reviewers randomly. However, based on our exploratory data analysis (EDA) of the dataset, we've identified that the Merge Request benefits from a more targeted review by someone with expertise in the field, as it has shown improved accuracy in such cases.</a:t>
            </a:r>
            <a:endParaRPr kumimoji="0" lang="en-IN" sz="14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p:txBody>
      </p:sp>
      <p:sp>
        <p:nvSpPr>
          <p:cNvPr id="29" name="TextBox 28">
            <a:extLst>
              <a:ext uri="{FF2B5EF4-FFF2-40B4-BE49-F238E27FC236}">
                <a16:creationId xmlns:a16="http://schemas.microsoft.com/office/drawing/2014/main" id="{3ADC90E7-3057-8670-AC94-46E1AB4E4230}"/>
              </a:ext>
            </a:extLst>
          </p:cNvPr>
          <p:cNvSpPr txBox="1"/>
          <p:nvPr/>
        </p:nvSpPr>
        <p:spPr>
          <a:xfrm>
            <a:off x="5369341" y="5421650"/>
            <a:ext cx="5429899" cy="615553"/>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srgbClr val="FFFFFF"/>
                </a:solidFill>
                <a:latin typeface="Daytona" panose="020B0604030500040204" pitchFamily="34" charset="0"/>
              </a:rPr>
              <a:t>T</a:t>
            </a:r>
            <a:r>
              <a:rPr lang="en-IN" sz="1200" dirty="0">
                <a:solidFill>
                  <a:srgbClr val="FFFFFF"/>
                </a:solidFill>
                <a:latin typeface="Daytona" panose="020B0604030500040204" pitchFamily="34" charset="0"/>
              </a:rPr>
              <a:t>ools : </a:t>
            </a:r>
            <a:r>
              <a:rPr lang="en-IN" sz="2000" dirty="0">
                <a:solidFill>
                  <a:srgbClr val="FFFFFF"/>
                </a:solidFill>
                <a:latin typeface="Daytona" panose="020B0604030500040204" pitchFamily="34" charset="0"/>
              </a:rPr>
              <a:t> </a:t>
            </a:r>
            <a:r>
              <a:rPr lang="en-IN" sz="1400" dirty="0">
                <a:solidFill>
                  <a:srgbClr val="FFFFFF"/>
                </a:solidFill>
                <a:latin typeface="Daytona" panose="020B0604030500040204" pitchFamily="34" charset="0"/>
              </a:rPr>
              <a:t>Google colab</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p:txBody>
      </p:sp>
      <p:sp>
        <p:nvSpPr>
          <p:cNvPr id="30" name="Rectangle: Rounded Corners 29">
            <a:extLst>
              <a:ext uri="{FF2B5EF4-FFF2-40B4-BE49-F238E27FC236}">
                <a16:creationId xmlns:a16="http://schemas.microsoft.com/office/drawing/2014/main" id="{104169FA-59ED-28CD-A1EB-420BBD240607}"/>
              </a:ext>
            </a:extLst>
          </p:cNvPr>
          <p:cNvSpPr/>
          <p:nvPr/>
        </p:nvSpPr>
        <p:spPr>
          <a:xfrm>
            <a:off x="241860" y="2111213"/>
            <a:ext cx="4788314" cy="3713171"/>
          </a:xfrm>
          <a:prstGeom prst="roundRect">
            <a:avLst>
              <a:gd name="adj" fmla="val 0"/>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31" name="TextBox 30">
            <a:extLst>
              <a:ext uri="{FF2B5EF4-FFF2-40B4-BE49-F238E27FC236}">
                <a16:creationId xmlns:a16="http://schemas.microsoft.com/office/drawing/2014/main" id="{4435B64D-6EFF-036F-EF0F-6571451EDC62}"/>
              </a:ext>
            </a:extLst>
          </p:cNvPr>
          <p:cNvSpPr txBox="1"/>
          <p:nvPr/>
        </p:nvSpPr>
        <p:spPr>
          <a:xfrm>
            <a:off x="409417" y="1951779"/>
            <a:ext cx="1052609" cy="276999"/>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200" b="0" i="0" u="none" strike="noStrike" kern="1200" cap="none" spc="0" normalizeH="0" baseline="0" noProof="0" dirty="0">
                <a:ln>
                  <a:noFill/>
                </a:ln>
                <a:solidFill>
                  <a:srgbClr val="F0EEEB">
                    <a:lumMod val="10000"/>
                  </a:srgbClr>
                </a:solidFill>
                <a:effectLst/>
                <a:uLnTx/>
                <a:uFillTx/>
                <a:latin typeface="Daytona" panose="020B0604030500040204" pitchFamily="34" charset="0"/>
                <a:ea typeface="+mn-ea"/>
                <a:cs typeface="+mn-cs"/>
              </a:rPr>
              <a:t>Motivation</a:t>
            </a:r>
          </a:p>
        </p:txBody>
      </p:sp>
      <p:sp>
        <p:nvSpPr>
          <p:cNvPr id="32" name="Rectangle: Rounded Corners 31">
            <a:extLst>
              <a:ext uri="{FF2B5EF4-FFF2-40B4-BE49-F238E27FC236}">
                <a16:creationId xmlns:a16="http://schemas.microsoft.com/office/drawing/2014/main" id="{C94ECEE1-3E87-8CB0-8034-B0C345C91A67}"/>
              </a:ext>
            </a:extLst>
          </p:cNvPr>
          <p:cNvSpPr/>
          <p:nvPr/>
        </p:nvSpPr>
        <p:spPr>
          <a:xfrm>
            <a:off x="241861" y="5894452"/>
            <a:ext cx="11704778" cy="761252"/>
          </a:xfrm>
          <a:prstGeom prst="roundRect">
            <a:avLst>
              <a:gd name="adj" fmla="val 0"/>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35" name="TextBox 34">
            <a:extLst>
              <a:ext uri="{FF2B5EF4-FFF2-40B4-BE49-F238E27FC236}">
                <a16:creationId xmlns:a16="http://schemas.microsoft.com/office/drawing/2014/main" id="{7F118218-77CE-69B4-B8AA-02707F934A1B}"/>
              </a:ext>
            </a:extLst>
          </p:cNvPr>
          <p:cNvSpPr txBox="1"/>
          <p:nvPr/>
        </p:nvSpPr>
        <p:spPr>
          <a:xfrm>
            <a:off x="360669" y="5884458"/>
            <a:ext cx="1101357" cy="277000"/>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200" b="0" i="0" u="none" strike="noStrike" kern="1200" cap="none" spc="0" normalizeH="0" baseline="0" noProof="0" dirty="0">
                <a:ln>
                  <a:noFill/>
                </a:ln>
                <a:solidFill>
                  <a:srgbClr val="F0EEEB">
                    <a:lumMod val="10000"/>
                  </a:srgbClr>
                </a:solidFill>
                <a:effectLst/>
                <a:uLnTx/>
                <a:uFillTx/>
                <a:latin typeface="Daytona" panose="020B0604030500040204" pitchFamily="34" charset="0"/>
                <a:ea typeface="+mn-ea"/>
                <a:cs typeface="+mn-cs"/>
              </a:rPr>
              <a:t>Git location</a:t>
            </a:r>
          </a:p>
        </p:txBody>
      </p:sp>
      <p:sp>
        <p:nvSpPr>
          <p:cNvPr id="36" name="Rectangle: Rounded Corners 35">
            <a:extLst>
              <a:ext uri="{FF2B5EF4-FFF2-40B4-BE49-F238E27FC236}">
                <a16:creationId xmlns:a16="http://schemas.microsoft.com/office/drawing/2014/main" id="{B36D9AC6-6573-2A86-8924-3D61410E5DF6}"/>
              </a:ext>
            </a:extLst>
          </p:cNvPr>
          <p:cNvSpPr/>
          <p:nvPr/>
        </p:nvSpPr>
        <p:spPr>
          <a:xfrm>
            <a:off x="227432" y="799994"/>
            <a:ext cx="3307384" cy="1016057"/>
          </a:xfrm>
          <a:prstGeom prst="roundRect">
            <a:avLst>
              <a:gd name="adj" fmla="val 0"/>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2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graphicFrame>
        <p:nvGraphicFramePr>
          <p:cNvPr id="37" name="Table 36">
            <a:extLst>
              <a:ext uri="{FF2B5EF4-FFF2-40B4-BE49-F238E27FC236}">
                <a16:creationId xmlns:a16="http://schemas.microsoft.com/office/drawing/2014/main" id="{14B6B82E-FAF9-EE3A-05F0-3D72554F458E}"/>
              </a:ext>
            </a:extLst>
          </p:cNvPr>
          <p:cNvGraphicFramePr>
            <a:graphicFrameLocks noGrp="1"/>
          </p:cNvGraphicFramePr>
          <p:nvPr>
            <p:extLst>
              <p:ext uri="{D42A27DB-BD31-4B8C-83A1-F6EECF244321}">
                <p14:modId xmlns:p14="http://schemas.microsoft.com/office/powerpoint/2010/main" val="916134766"/>
              </p:ext>
            </p:extLst>
          </p:nvPr>
        </p:nvGraphicFramePr>
        <p:xfrm>
          <a:off x="3637296" y="793521"/>
          <a:ext cx="8280486" cy="1026020"/>
        </p:xfrm>
        <a:graphic>
          <a:graphicData uri="http://schemas.openxmlformats.org/drawingml/2006/table">
            <a:tbl>
              <a:tblPr firstRow="1" bandRow="1">
                <a:tableStyleId>{BDBED569-4797-4DF1-A0F4-6AAB3CD982D8}</a:tableStyleId>
              </a:tblPr>
              <a:tblGrid>
                <a:gridCol w="1408268">
                  <a:extLst>
                    <a:ext uri="{9D8B030D-6E8A-4147-A177-3AD203B41FA5}">
                      <a16:colId xmlns:a16="http://schemas.microsoft.com/office/drawing/2014/main" val="20000"/>
                    </a:ext>
                  </a:extLst>
                </a:gridCol>
                <a:gridCol w="1192695">
                  <a:extLst>
                    <a:ext uri="{9D8B030D-6E8A-4147-A177-3AD203B41FA5}">
                      <a16:colId xmlns:a16="http://schemas.microsoft.com/office/drawing/2014/main" val="20001"/>
                    </a:ext>
                  </a:extLst>
                </a:gridCol>
                <a:gridCol w="1042715">
                  <a:extLst>
                    <a:ext uri="{9D8B030D-6E8A-4147-A177-3AD203B41FA5}">
                      <a16:colId xmlns:a16="http://schemas.microsoft.com/office/drawing/2014/main" val="20002"/>
                    </a:ext>
                  </a:extLst>
                </a:gridCol>
                <a:gridCol w="1236236">
                  <a:extLst>
                    <a:ext uri="{9D8B030D-6E8A-4147-A177-3AD203B41FA5}">
                      <a16:colId xmlns:a16="http://schemas.microsoft.com/office/drawing/2014/main" val="20003"/>
                    </a:ext>
                  </a:extLst>
                </a:gridCol>
                <a:gridCol w="1133524">
                  <a:extLst>
                    <a:ext uri="{9D8B030D-6E8A-4147-A177-3AD203B41FA5}">
                      <a16:colId xmlns:a16="http://schemas.microsoft.com/office/drawing/2014/main" val="3146626969"/>
                    </a:ext>
                  </a:extLst>
                </a:gridCol>
                <a:gridCol w="1133524">
                  <a:extLst>
                    <a:ext uri="{9D8B030D-6E8A-4147-A177-3AD203B41FA5}">
                      <a16:colId xmlns:a16="http://schemas.microsoft.com/office/drawing/2014/main" val="479978514"/>
                    </a:ext>
                  </a:extLst>
                </a:gridCol>
                <a:gridCol w="1133524">
                  <a:extLst>
                    <a:ext uri="{9D8B030D-6E8A-4147-A177-3AD203B41FA5}">
                      <a16:colId xmlns:a16="http://schemas.microsoft.com/office/drawing/2014/main" val="3541569962"/>
                    </a:ext>
                  </a:extLst>
                </a:gridCol>
              </a:tblGrid>
              <a:tr h="759434">
                <a:tc>
                  <a:txBody>
                    <a:bodyPr/>
                    <a:lstStyle/>
                    <a:p>
                      <a:pPr marL="0" algn="ctr" defTabSz="1807676" rtl="0" eaLnBrk="1" latinLnBrk="0" hangingPunct="1"/>
                      <a:r>
                        <a:rPr lang="en-IN" sz="1100" b="0" kern="1200" dirty="0">
                          <a:solidFill>
                            <a:schemeClr val="tx1">
                              <a:lumMod val="95000"/>
                            </a:schemeClr>
                          </a:solidFill>
                          <a:latin typeface="Daytona" panose="020B0604030500040204" pitchFamily="34" charset="0"/>
                          <a:ea typeface="+mn-ea"/>
                          <a:cs typeface="+mn-cs"/>
                        </a:rPr>
                        <a:t>AI Theme Alignment</a:t>
                      </a: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lumMod val="95000"/>
                            </a:schemeClr>
                          </a:solidFill>
                          <a:latin typeface="Daytona" panose="020B0604030500040204" pitchFamily="34" charset="0"/>
                        </a:rPr>
                        <a:t>Biz Relevance</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tx1">
                              <a:lumMod val="95000"/>
                            </a:schemeClr>
                          </a:solidFill>
                          <a:latin typeface="Daytona" panose="020B0604030500040204" pitchFamily="34" charset="0"/>
                        </a:rPr>
                        <a:t>Uniqueness/Creativity</a:t>
                      </a:r>
                      <a:endParaRPr lang="en-IN" sz="1100" b="0" kern="1200" dirty="0">
                        <a:solidFill>
                          <a:schemeClr val="tx1">
                            <a:lumMod val="95000"/>
                          </a:schemeClr>
                        </a:solidFill>
                        <a:latin typeface="Daytona" panose="020B0604030500040204" pitchFamily="34" charset="0"/>
                      </a:endParaRPr>
                    </a:p>
                    <a:p>
                      <a:pPr algn="ctr"/>
                      <a:endParaRPr lang="en-IN" sz="1100" b="0" dirty="0">
                        <a:solidFill>
                          <a:schemeClr val="tx1">
                            <a:lumMod val="95000"/>
                          </a:schemeClr>
                        </a:solidFill>
                        <a:latin typeface="Daytona" panose="020B0604030500040204" pitchFamily="34" charset="0"/>
                      </a:endParaRPr>
                    </a:p>
                  </a:txBody>
                  <a:tcPr marL="99065" marR="99065" marT="49473" marB="49473" anchor="ctr"/>
                </a:tc>
                <a:tc>
                  <a:txBody>
                    <a:bodyPr/>
                    <a:lstStyle/>
                    <a:p>
                      <a:pPr algn="ctr"/>
                      <a:r>
                        <a:rPr lang="en-US" sz="1100" b="0" dirty="0">
                          <a:solidFill>
                            <a:schemeClr val="tx1">
                              <a:lumMod val="95000"/>
                            </a:schemeClr>
                          </a:solidFill>
                          <a:latin typeface="Daytona" panose="020B0604030500040204" pitchFamily="34" charset="0"/>
                        </a:rPr>
                        <a:t>Time/Cost Savings</a:t>
                      </a:r>
                      <a:endParaRPr lang="en-IN" sz="1100" b="0" dirty="0">
                        <a:solidFill>
                          <a:schemeClr val="tx1">
                            <a:lumMod val="95000"/>
                          </a:schemeClr>
                        </a:solidFill>
                        <a:latin typeface="Daytona" panose="020B0604030500040204" pitchFamily="34" charset="0"/>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b="0" dirty="0">
                          <a:solidFill>
                            <a:schemeClr val="tx1">
                              <a:lumMod val="95000"/>
                            </a:schemeClr>
                          </a:solidFill>
                          <a:latin typeface="Daytona" panose="020B0604030500040204" pitchFamily="34" charset="0"/>
                        </a:rPr>
                        <a:t>Ideation Completed?</a:t>
                      </a: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b="0" dirty="0">
                          <a:solidFill>
                            <a:schemeClr val="tx1">
                              <a:lumMod val="95000"/>
                            </a:schemeClr>
                          </a:solidFill>
                          <a:latin typeface="Daytona" panose="020B0604030500040204" pitchFamily="34" charset="0"/>
                        </a:rPr>
                        <a:t>Solution Feasible?</a:t>
                      </a: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b="0" dirty="0">
                          <a:solidFill>
                            <a:schemeClr val="tx1">
                              <a:lumMod val="95000"/>
                            </a:schemeClr>
                          </a:solidFill>
                          <a:latin typeface="Daytona" panose="020B0604030500040204" pitchFamily="34" charset="0"/>
                        </a:rPr>
                        <a:t>Solution Completed?</a:t>
                      </a:r>
                    </a:p>
                  </a:txBody>
                  <a:tcPr marL="99065" marR="99065" marT="49473" marB="49473" anchor="ctr"/>
                </a:tc>
                <a:extLst>
                  <a:ext uri="{0D108BD9-81ED-4DB2-BD59-A6C34878D82A}">
                    <a16:rowId xmlns:a16="http://schemas.microsoft.com/office/drawing/2014/main" val="10000"/>
                  </a:ext>
                </a:extLst>
              </a:tr>
              <a:tr h="263096">
                <a:tc>
                  <a:txBody>
                    <a:bodyPr/>
                    <a:lstStyle/>
                    <a:p>
                      <a:pPr marL="0" marR="0" lvl="0" indent="0" algn="ctr" defTabSz="1807676"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altLang="en-US" sz="1100" b="0" u="none" strike="noStrike" kern="1200" cap="none" spc="0" normalizeH="0" baseline="0" noProof="0" dirty="0">
                          <a:ln>
                            <a:noFill/>
                          </a:ln>
                          <a:solidFill>
                            <a:schemeClr val="tx1">
                              <a:lumMod val="95000"/>
                            </a:schemeClr>
                          </a:solidFill>
                          <a:effectLst/>
                          <a:uLnTx/>
                          <a:uFillTx/>
                          <a:latin typeface="Daytona" panose="020B0604030500040204" pitchFamily="34" charset="0"/>
                          <a:sym typeface="Wingdings" panose="05000000000000000000" pitchFamily="2" charset="2"/>
                        </a:rPr>
                        <a:t> / X</a:t>
                      </a:r>
                      <a:endParaRPr lang="en-IN" sz="1100" b="0" kern="1200" dirty="0">
                        <a:solidFill>
                          <a:schemeClr val="tx1">
                            <a:lumMod val="95000"/>
                          </a:schemeClr>
                        </a:solidFill>
                        <a:latin typeface="Daytona" panose="020B0604030500040204" pitchFamily="34" charset="0"/>
                        <a:ea typeface="+mn-ea"/>
                        <a:cs typeface="+mn-cs"/>
                      </a:endParaRPr>
                    </a:p>
                  </a:txBody>
                  <a:tcPr marL="99065" marR="99065" marT="49473" marB="49473" anchor="ctr"/>
                </a:tc>
                <a:extLst>
                  <a:ext uri="{0D108BD9-81ED-4DB2-BD59-A6C34878D82A}">
                    <a16:rowId xmlns:a16="http://schemas.microsoft.com/office/drawing/2014/main" val="756301372"/>
                  </a:ext>
                </a:extLst>
              </a:tr>
            </a:tbl>
          </a:graphicData>
        </a:graphic>
      </p:graphicFrame>
      <p:sp>
        <p:nvSpPr>
          <p:cNvPr id="38" name="TextBox 37">
            <a:extLst>
              <a:ext uri="{FF2B5EF4-FFF2-40B4-BE49-F238E27FC236}">
                <a16:creationId xmlns:a16="http://schemas.microsoft.com/office/drawing/2014/main" id="{A05AF92D-F6A3-8A0E-6956-84169CBB1723}"/>
              </a:ext>
            </a:extLst>
          </p:cNvPr>
          <p:cNvSpPr txBox="1"/>
          <p:nvPr/>
        </p:nvSpPr>
        <p:spPr>
          <a:xfrm>
            <a:off x="374276" y="860984"/>
            <a:ext cx="2355470" cy="276999"/>
          </a:xfrm>
          <a:prstGeom prst="rect">
            <a:avLst/>
          </a:prstGeom>
          <a:no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Team Name : GenZCoders</a:t>
            </a:r>
            <a:endParaRPr kumimoji="0" lang="en-IN" sz="12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p:txBody>
      </p:sp>
      <p:sp>
        <p:nvSpPr>
          <p:cNvPr id="40" name="TextBox 39">
            <a:extLst>
              <a:ext uri="{FF2B5EF4-FFF2-40B4-BE49-F238E27FC236}">
                <a16:creationId xmlns:a16="http://schemas.microsoft.com/office/drawing/2014/main" id="{3C13B69C-B600-357A-F945-A73AA7128F03}"/>
              </a:ext>
            </a:extLst>
          </p:cNvPr>
          <p:cNvSpPr txBox="1"/>
          <p:nvPr/>
        </p:nvSpPr>
        <p:spPr>
          <a:xfrm>
            <a:off x="360669" y="1163216"/>
            <a:ext cx="3174147" cy="615553"/>
          </a:xfrm>
          <a:prstGeom prst="rect">
            <a:avLst/>
          </a:prstGeom>
          <a:no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srgbClr val="FFFFFF"/>
                </a:solidFill>
                <a:latin typeface="Daytona" panose="020B0604030500040204" pitchFamily="34" charset="0"/>
              </a:rPr>
              <a:t>Team Members :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srgbClr val="FFFFFF"/>
                </a:solidFill>
                <a:latin typeface="Daytona" panose="020B0604030500040204" pitchFamily="34" charset="0"/>
              </a:rPr>
              <a:t>	</a:t>
            </a:r>
            <a:r>
              <a:rPr lang="en-US" sz="1000" dirty="0">
                <a:solidFill>
                  <a:srgbClr val="FFFFFF"/>
                </a:solidFill>
                <a:latin typeface="Daytona" panose="020B0604030500040204" pitchFamily="34" charset="0"/>
              </a:rPr>
              <a:t>V</a:t>
            </a:r>
            <a:r>
              <a:rPr lang="en-IN" sz="1000" dirty="0">
                <a:solidFill>
                  <a:srgbClr val="FFFFFF"/>
                </a:solidFill>
                <a:latin typeface="Daytona" panose="020B0604030500040204" pitchFamily="34" charset="0"/>
              </a:rPr>
              <a:t>arsha Venkataraman – Z036324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rPr>
              <a:t>	</a:t>
            </a:r>
            <a:r>
              <a:rPr kumimoji="0" lang="en-IN" sz="1000" b="0" i="0" u="none" strike="noStrike" kern="1200" cap="none" spc="0" normalizeH="0" baseline="0" noProof="0" dirty="0" err="1">
                <a:ln>
                  <a:noFill/>
                </a:ln>
                <a:solidFill>
                  <a:srgbClr val="FFFFFF"/>
                </a:solidFill>
                <a:effectLst/>
                <a:uLnTx/>
                <a:uFillTx/>
                <a:latin typeface="Daytona" panose="020B0604030500040204" pitchFamily="34" charset="0"/>
                <a:ea typeface="+mn-ea"/>
                <a:cs typeface="+mn-cs"/>
              </a:rPr>
              <a:t>Rithi</a:t>
            </a:r>
            <a:r>
              <a:rPr lang="en-IN" sz="1000" dirty="0">
                <a:solidFill>
                  <a:srgbClr val="FFFFFF"/>
                </a:solidFill>
                <a:latin typeface="Daytona" panose="020B0604030500040204" pitchFamily="34" charset="0"/>
              </a:rPr>
              <a:t> Natchatra – Z041677</a:t>
            </a:r>
            <a:endParaRPr kumimoji="0" lang="en-IN" sz="1000" b="0" i="0" u="none" strike="noStrike" kern="1200" cap="none" spc="0" normalizeH="0" baseline="0" noProof="0" dirty="0">
              <a:ln>
                <a:noFill/>
              </a:ln>
              <a:solidFill>
                <a:srgbClr val="FFFFFF"/>
              </a:solidFill>
              <a:effectLst/>
              <a:uLnTx/>
              <a:uFillTx/>
              <a:latin typeface="Daytona" panose="020B0604030500040204" pitchFamily="34" charset="0"/>
              <a:ea typeface="+mn-ea"/>
              <a:cs typeface="+mn-cs"/>
            </a:endParaRPr>
          </a:p>
        </p:txBody>
      </p:sp>
      <p:pic>
        <p:nvPicPr>
          <p:cNvPr id="41" name="Picture 40" descr="A logo with a light in the middle&#10;&#10;Description automatically generated">
            <a:extLst>
              <a:ext uri="{FF2B5EF4-FFF2-40B4-BE49-F238E27FC236}">
                <a16:creationId xmlns:a16="http://schemas.microsoft.com/office/drawing/2014/main" id="{7D0DBE7E-7689-1F6E-5739-303C764CDD2B}"/>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248423" y="-6181"/>
            <a:ext cx="811866" cy="791485"/>
          </a:xfrm>
          <a:prstGeom prst="rect">
            <a:avLst/>
          </a:prstGeom>
        </p:spPr>
      </p:pic>
      <p:sp>
        <p:nvSpPr>
          <p:cNvPr id="42" name="Footer Placeholder 5">
            <a:extLst>
              <a:ext uri="{FF2B5EF4-FFF2-40B4-BE49-F238E27FC236}">
                <a16:creationId xmlns:a16="http://schemas.microsoft.com/office/drawing/2014/main" id="{02B0B997-D8C1-C3F2-D299-E73294C5E1CF}"/>
              </a:ext>
            </a:extLst>
          </p:cNvPr>
          <p:cNvSpPr txBox="1">
            <a:spLocks/>
          </p:cNvSpPr>
          <p:nvPr/>
        </p:nvSpPr>
        <p:spPr>
          <a:xfrm>
            <a:off x="4295401" y="283101"/>
            <a:ext cx="3175000" cy="3883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a:solidFill>
                  <a:srgbClr val="FFFFFF"/>
                </a:solidFill>
                <a:latin typeface="Daytona" panose="020B0604030500040204" pitchFamily="34" charset="0"/>
              </a:rPr>
              <a:t>WIT – All Women Hackathon 2024</a:t>
            </a:r>
          </a:p>
        </p:txBody>
      </p:sp>
      <p:sp>
        <p:nvSpPr>
          <p:cNvPr id="3" name="TextBox 2">
            <a:extLst>
              <a:ext uri="{FF2B5EF4-FFF2-40B4-BE49-F238E27FC236}">
                <a16:creationId xmlns:a16="http://schemas.microsoft.com/office/drawing/2014/main" id="{8AFF3AE8-43F5-E2C7-E7ED-64339C6F31A8}"/>
              </a:ext>
            </a:extLst>
          </p:cNvPr>
          <p:cNvSpPr txBox="1"/>
          <p:nvPr/>
        </p:nvSpPr>
        <p:spPr>
          <a:xfrm>
            <a:off x="248423" y="6208526"/>
            <a:ext cx="11782583" cy="400110"/>
          </a:xfrm>
          <a:prstGeom prst="rect">
            <a:avLst/>
          </a:prstGeom>
          <a:noFill/>
        </p:spPr>
        <p:txBody>
          <a:bodyPr wrap="square">
            <a:spAutoFit/>
          </a:bodyPr>
          <a:lstStyle/>
          <a:p>
            <a:r>
              <a:rPr lang="en-IN" sz="2000" dirty="0" err="1">
                <a:hlinkClick r:id="rId4">
                  <a:extLst>
                    <a:ext uri="{A12FA001-AC4F-418D-AE19-62706E023703}">
                      <ahyp:hlinkClr xmlns:ahyp="http://schemas.microsoft.com/office/drawing/2018/hyperlinkcolor" val="tx"/>
                    </a:ext>
                  </a:extLst>
                </a:hlinkClick>
              </a:rPr>
              <a:t>isit</a:t>
            </a:r>
            <a:r>
              <a:rPr lang="en-IN" sz="2000" dirty="0">
                <a:hlinkClick r:id="rId4">
                  <a:extLst>
                    <a:ext uri="{A12FA001-AC4F-418D-AE19-62706E023703}">
                      <ahyp:hlinkClr xmlns:ahyp="http://schemas.microsoft.com/office/drawing/2018/hyperlinkcolor" val="tx"/>
                    </a:ext>
                  </a:extLst>
                </a:hlinkClick>
              </a:rPr>
              <a:t>-hackathon / WIT-AllWomenHackathon-2024 / GenZCoders / </a:t>
            </a:r>
            <a:r>
              <a:rPr lang="en-IN" sz="2000" dirty="0" err="1">
                <a:hlinkClick r:id="rId4">
                  <a:extLst>
                    <a:ext uri="{A12FA001-AC4F-418D-AE19-62706E023703}">
                      <ahyp:hlinkClr xmlns:ahyp="http://schemas.microsoft.com/office/drawing/2018/hyperlinkcolor" val="tx"/>
                    </a:ext>
                  </a:extLst>
                </a:hlinkClick>
              </a:rPr>
              <a:t>Knowledge_Code_Share</a:t>
            </a:r>
            <a:r>
              <a:rPr lang="en-IN" sz="2000" dirty="0">
                <a:hlinkClick r:id="rId4">
                  <a:extLst>
                    <a:ext uri="{A12FA001-AC4F-418D-AE19-62706E023703}">
                      <ahyp:hlinkClr xmlns:ahyp="http://schemas.microsoft.com/office/drawing/2018/hyperlinkcolor" val="tx"/>
                    </a:ext>
                  </a:extLst>
                </a:hlinkClick>
              </a:rPr>
              <a:t> · GitLab (renault.com)</a:t>
            </a:r>
            <a:endParaRPr lang="en-IN" sz="2000" dirty="0"/>
          </a:p>
        </p:txBody>
      </p:sp>
    </p:spTree>
    <p:extLst>
      <p:ext uri="{BB962C8B-B14F-4D97-AF65-F5344CB8AC3E}">
        <p14:creationId xmlns:p14="http://schemas.microsoft.com/office/powerpoint/2010/main" val="107904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Video 2">
            <a:hlinkClick r:id="" action="ppaction://media"/>
            <a:extLst>
              <a:ext uri="{FF2B5EF4-FFF2-40B4-BE49-F238E27FC236}">
                <a16:creationId xmlns:a16="http://schemas.microsoft.com/office/drawing/2014/main" id="{189C7B8E-6BCA-B457-FBBF-1731CB7C658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29129" y="1478127"/>
            <a:ext cx="5366871" cy="4025153"/>
          </a:xfrm>
          <a:prstGeom prst="rect">
            <a:avLst/>
          </a:prstGeom>
        </p:spPr>
      </p:pic>
      <p:sp>
        <p:nvSpPr>
          <p:cNvPr id="4" name="Rectangle: Rounded Corners 3">
            <a:extLst>
              <a:ext uri="{FF2B5EF4-FFF2-40B4-BE49-F238E27FC236}">
                <a16:creationId xmlns:a16="http://schemas.microsoft.com/office/drawing/2014/main" id="{05FBC67C-778A-5D80-6F87-68D8DDB4D922}"/>
              </a:ext>
            </a:extLst>
          </p:cNvPr>
          <p:cNvSpPr/>
          <p:nvPr/>
        </p:nvSpPr>
        <p:spPr>
          <a:xfrm>
            <a:off x="337456" y="844826"/>
            <a:ext cx="11653375" cy="5291757"/>
          </a:xfrm>
          <a:prstGeom prst="roundRect">
            <a:avLst>
              <a:gd name="adj" fmla="val 0"/>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5" name="TextBox 4">
            <a:extLst>
              <a:ext uri="{FF2B5EF4-FFF2-40B4-BE49-F238E27FC236}">
                <a16:creationId xmlns:a16="http://schemas.microsoft.com/office/drawing/2014/main" id="{CEBD0FE5-0808-8C08-E74C-AC3BA876B3C2}"/>
              </a:ext>
            </a:extLst>
          </p:cNvPr>
          <p:cNvSpPr txBox="1"/>
          <p:nvPr/>
        </p:nvSpPr>
        <p:spPr>
          <a:xfrm>
            <a:off x="544513" y="721417"/>
            <a:ext cx="4278404" cy="369332"/>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1200" b="0" i="0" u="none" strike="noStrike" cap="none" spc="0" normalizeH="0" baseline="0">
                <a:ln>
                  <a:noFill/>
                </a:ln>
                <a:solidFill>
                  <a:srgbClr val="F0EEEB">
                    <a:lumMod val="10000"/>
                  </a:srgbClr>
                </a:solidFill>
                <a:effectLst/>
                <a:uLnTx/>
                <a:uFillTx/>
                <a:latin typeface="Daytona" panose="020B0604030500040204" pitchFamily="34" charset="0"/>
              </a:defRPr>
            </a:lvl1pPr>
          </a:lstStyle>
          <a:p>
            <a:r>
              <a:rPr lang="en-IN" dirty="0"/>
              <a:t>Output / Demo / Screenshots / Links</a:t>
            </a:r>
          </a:p>
        </p:txBody>
      </p:sp>
      <p:sp>
        <p:nvSpPr>
          <p:cNvPr id="6" name="Footer Placeholder 5">
            <a:extLst>
              <a:ext uri="{FF2B5EF4-FFF2-40B4-BE49-F238E27FC236}">
                <a16:creationId xmlns:a16="http://schemas.microsoft.com/office/drawing/2014/main" id="{D9C46779-A0C4-4AD0-9819-DCEA93DEE1FA}"/>
              </a:ext>
            </a:extLst>
          </p:cNvPr>
          <p:cNvSpPr txBox="1">
            <a:spLocks/>
          </p:cNvSpPr>
          <p:nvPr/>
        </p:nvSpPr>
        <p:spPr>
          <a:xfrm>
            <a:off x="4833284" y="180494"/>
            <a:ext cx="3175000" cy="3883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a:solidFill>
                  <a:srgbClr val="FFFFFF"/>
                </a:solidFill>
                <a:latin typeface="Daytona" panose="020B0604030500040204" pitchFamily="34" charset="0"/>
              </a:rPr>
              <a:t>WIT – All Women Hackathon 2024</a:t>
            </a:r>
          </a:p>
        </p:txBody>
      </p:sp>
      <p:pic>
        <p:nvPicPr>
          <p:cNvPr id="7" name="Picture 6" descr="A logo with a light in the middle&#10;&#10;Description automatically generated">
            <a:extLst>
              <a:ext uri="{FF2B5EF4-FFF2-40B4-BE49-F238E27FC236}">
                <a16:creationId xmlns:a16="http://schemas.microsoft.com/office/drawing/2014/main" id="{C66F214D-523D-0A70-467D-C3C9D5D4E0F6}"/>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248423" y="-6181"/>
            <a:ext cx="811866" cy="791485"/>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5EC3B573-4A68-F738-31EF-1BE0763B23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0784" y="1478127"/>
            <a:ext cx="5366871" cy="4025153"/>
          </a:xfrm>
          <a:prstGeom prst="rect">
            <a:avLst/>
          </a:prstGeom>
        </p:spPr>
      </p:pic>
    </p:spTree>
    <p:extLst>
      <p:ext uri="{BB962C8B-B14F-4D97-AF65-F5344CB8AC3E}">
        <p14:creationId xmlns:p14="http://schemas.microsoft.com/office/powerpoint/2010/main" val="14200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6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5FBC67C-778A-5D80-6F87-68D8DDB4D922}"/>
              </a:ext>
            </a:extLst>
          </p:cNvPr>
          <p:cNvSpPr/>
          <p:nvPr/>
        </p:nvSpPr>
        <p:spPr>
          <a:xfrm>
            <a:off x="337456" y="844826"/>
            <a:ext cx="11653375" cy="5291757"/>
          </a:xfrm>
          <a:prstGeom prst="roundRect">
            <a:avLst>
              <a:gd name="adj" fmla="val 0"/>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5" name="TextBox 4">
            <a:extLst>
              <a:ext uri="{FF2B5EF4-FFF2-40B4-BE49-F238E27FC236}">
                <a16:creationId xmlns:a16="http://schemas.microsoft.com/office/drawing/2014/main" id="{CEBD0FE5-0808-8C08-E74C-AC3BA876B3C2}"/>
              </a:ext>
            </a:extLst>
          </p:cNvPr>
          <p:cNvSpPr txBox="1"/>
          <p:nvPr/>
        </p:nvSpPr>
        <p:spPr>
          <a:xfrm>
            <a:off x="544513" y="721417"/>
            <a:ext cx="4278404" cy="369332"/>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1200" b="0" i="0" u="none" strike="noStrike" cap="none" spc="0" normalizeH="0" baseline="0">
                <a:ln>
                  <a:noFill/>
                </a:ln>
                <a:solidFill>
                  <a:srgbClr val="F0EEEB">
                    <a:lumMod val="10000"/>
                  </a:srgbClr>
                </a:solidFill>
                <a:effectLst/>
                <a:uLnTx/>
                <a:uFillTx/>
                <a:latin typeface="Daytona" panose="020B0604030500040204" pitchFamily="34" charset="0"/>
              </a:defRPr>
            </a:lvl1pPr>
          </a:lstStyle>
          <a:p>
            <a:r>
              <a:rPr lang="en-IN" dirty="0"/>
              <a:t>Output / Demo / Screenshots / Links</a:t>
            </a:r>
          </a:p>
        </p:txBody>
      </p:sp>
      <p:sp>
        <p:nvSpPr>
          <p:cNvPr id="6" name="Footer Placeholder 5">
            <a:extLst>
              <a:ext uri="{FF2B5EF4-FFF2-40B4-BE49-F238E27FC236}">
                <a16:creationId xmlns:a16="http://schemas.microsoft.com/office/drawing/2014/main" id="{D9C46779-A0C4-4AD0-9819-DCEA93DEE1FA}"/>
              </a:ext>
            </a:extLst>
          </p:cNvPr>
          <p:cNvSpPr txBox="1">
            <a:spLocks/>
          </p:cNvSpPr>
          <p:nvPr/>
        </p:nvSpPr>
        <p:spPr>
          <a:xfrm>
            <a:off x="4833284" y="180494"/>
            <a:ext cx="3175000" cy="3883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a:solidFill>
                  <a:srgbClr val="FFFFFF"/>
                </a:solidFill>
                <a:latin typeface="Daytona" panose="020B0604030500040204" pitchFamily="34" charset="0"/>
              </a:rPr>
              <a:t>WIT – All Women Hackathon 2024</a:t>
            </a:r>
          </a:p>
        </p:txBody>
      </p:sp>
      <p:pic>
        <p:nvPicPr>
          <p:cNvPr id="7" name="Picture 6" descr="A logo with a light in the middle&#10;&#10;Description automatically generated">
            <a:extLst>
              <a:ext uri="{FF2B5EF4-FFF2-40B4-BE49-F238E27FC236}">
                <a16:creationId xmlns:a16="http://schemas.microsoft.com/office/drawing/2014/main" id="{C66F214D-523D-0A70-467D-C3C9D5D4E0F6}"/>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8423" y="-6181"/>
            <a:ext cx="811866" cy="791485"/>
          </a:xfrm>
          <a:prstGeom prst="rect">
            <a:avLst/>
          </a:prstGeom>
        </p:spPr>
      </p:pic>
      <p:pic>
        <p:nvPicPr>
          <p:cNvPr id="3" name="Picture 2">
            <a:extLst>
              <a:ext uri="{FF2B5EF4-FFF2-40B4-BE49-F238E27FC236}">
                <a16:creationId xmlns:a16="http://schemas.microsoft.com/office/drawing/2014/main" id="{8A230C95-4FD0-5D5B-BF53-F276ABCDF348}"/>
              </a:ext>
            </a:extLst>
          </p:cNvPr>
          <p:cNvPicPr>
            <a:picLocks noChangeAspect="1"/>
          </p:cNvPicPr>
          <p:nvPr/>
        </p:nvPicPr>
        <p:blipFill>
          <a:blip r:embed="rId3"/>
          <a:stretch>
            <a:fillRect/>
          </a:stretch>
        </p:blipFill>
        <p:spPr>
          <a:xfrm>
            <a:off x="544513" y="1366682"/>
            <a:ext cx="5144951" cy="3650769"/>
          </a:xfrm>
          <a:prstGeom prst="rect">
            <a:avLst/>
          </a:prstGeom>
        </p:spPr>
      </p:pic>
      <p:pic>
        <p:nvPicPr>
          <p:cNvPr id="10" name="Picture 9">
            <a:extLst>
              <a:ext uri="{FF2B5EF4-FFF2-40B4-BE49-F238E27FC236}">
                <a16:creationId xmlns:a16="http://schemas.microsoft.com/office/drawing/2014/main" id="{91CDEE50-011F-2663-E6C1-56904D96AB7F}"/>
              </a:ext>
            </a:extLst>
          </p:cNvPr>
          <p:cNvPicPr>
            <a:picLocks noChangeAspect="1"/>
          </p:cNvPicPr>
          <p:nvPr/>
        </p:nvPicPr>
        <p:blipFill>
          <a:blip r:embed="rId4"/>
          <a:stretch>
            <a:fillRect/>
          </a:stretch>
        </p:blipFill>
        <p:spPr>
          <a:xfrm>
            <a:off x="5836024" y="1122361"/>
            <a:ext cx="6018520" cy="4736685"/>
          </a:xfrm>
          <a:prstGeom prst="rect">
            <a:avLst/>
          </a:prstGeom>
        </p:spPr>
      </p:pic>
    </p:spTree>
    <p:extLst>
      <p:ext uri="{BB962C8B-B14F-4D97-AF65-F5344CB8AC3E}">
        <p14:creationId xmlns:p14="http://schemas.microsoft.com/office/powerpoint/2010/main" val="74032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5FBC67C-778A-5D80-6F87-68D8DDB4D922}"/>
              </a:ext>
            </a:extLst>
          </p:cNvPr>
          <p:cNvSpPr/>
          <p:nvPr/>
        </p:nvSpPr>
        <p:spPr>
          <a:xfrm>
            <a:off x="337456" y="844826"/>
            <a:ext cx="11653375" cy="5291757"/>
          </a:xfrm>
          <a:prstGeom prst="roundRect">
            <a:avLst>
              <a:gd name="adj" fmla="val 0"/>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2" name="Footer Placeholder 5">
            <a:extLst>
              <a:ext uri="{FF2B5EF4-FFF2-40B4-BE49-F238E27FC236}">
                <a16:creationId xmlns:a16="http://schemas.microsoft.com/office/drawing/2014/main" id="{738945F8-FE17-5C73-3CA5-7325653CAA8F}"/>
              </a:ext>
            </a:extLst>
          </p:cNvPr>
          <p:cNvSpPr txBox="1">
            <a:spLocks/>
          </p:cNvSpPr>
          <p:nvPr/>
        </p:nvSpPr>
        <p:spPr>
          <a:xfrm>
            <a:off x="4833284" y="180494"/>
            <a:ext cx="3175000" cy="3883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a:solidFill>
                  <a:srgbClr val="FFFFFF"/>
                </a:solidFill>
                <a:latin typeface="Daytona" panose="020B0604030500040204" pitchFamily="34" charset="0"/>
              </a:rPr>
              <a:t>WIT – All Women Hackathon 2024</a:t>
            </a:r>
          </a:p>
        </p:txBody>
      </p:sp>
      <p:pic>
        <p:nvPicPr>
          <p:cNvPr id="3" name="Picture 2" descr="A logo with a light in the middle&#10;&#10;Description automatically generated">
            <a:extLst>
              <a:ext uri="{FF2B5EF4-FFF2-40B4-BE49-F238E27FC236}">
                <a16:creationId xmlns:a16="http://schemas.microsoft.com/office/drawing/2014/main" id="{33A58BF2-29D9-80CE-46DE-1CC35DF0FDEB}"/>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8423" y="-6181"/>
            <a:ext cx="811866" cy="791485"/>
          </a:xfrm>
          <a:prstGeom prst="rect">
            <a:avLst/>
          </a:prstGeom>
        </p:spPr>
      </p:pic>
      <p:pic>
        <p:nvPicPr>
          <p:cNvPr id="7" name="Picture 6">
            <a:extLst>
              <a:ext uri="{FF2B5EF4-FFF2-40B4-BE49-F238E27FC236}">
                <a16:creationId xmlns:a16="http://schemas.microsoft.com/office/drawing/2014/main" id="{1ED0E02B-016F-5B42-1930-FA3186E39136}"/>
              </a:ext>
            </a:extLst>
          </p:cNvPr>
          <p:cNvPicPr>
            <a:picLocks noChangeAspect="1"/>
          </p:cNvPicPr>
          <p:nvPr/>
        </p:nvPicPr>
        <p:blipFill>
          <a:blip r:embed="rId3"/>
          <a:stretch>
            <a:fillRect/>
          </a:stretch>
        </p:blipFill>
        <p:spPr>
          <a:xfrm>
            <a:off x="1720658" y="1058974"/>
            <a:ext cx="7872142" cy="4740051"/>
          </a:xfrm>
          <a:prstGeom prst="rect">
            <a:avLst/>
          </a:prstGeom>
        </p:spPr>
      </p:pic>
    </p:spTree>
    <p:extLst>
      <p:ext uri="{BB962C8B-B14F-4D97-AF65-F5344CB8AC3E}">
        <p14:creationId xmlns:p14="http://schemas.microsoft.com/office/powerpoint/2010/main" val="234409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5FBC67C-778A-5D80-6F87-68D8DDB4D922}"/>
              </a:ext>
            </a:extLst>
          </p:cNvPr>
          <p:cNvSpPr/>
          <p:nvPr/>
        </p:nvSpPr>
        <p:spPr>
          <a:xfrm>
            <a:off x="337456" y="844826"/>
            <a:ext cx="11653375" cy="5291757"/>
          </a:xfrm>
          <a:prstGeom prst="roundRect">
            <a:avLst>
              <a:gd name="adj" fmla="val 0"/>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Daytona" panose="020B0604030500040204" pitchFamily="34" charset="0"/>
              <a:ea typeface="+mn-ea"/>
              <a:cs typeface="+mn-cs"/>
            </a:endParaRPr>
          </a:p>
        </p:txBody>
      </p:sp>
      <p:sp>
        <p:nvSpPr>
          <p:cNvPr id="2" name="Footer Placeholder 5">
            <a:extLst>
              <a:ext uri="{FF2B5EF4-FFF2-40B4-BE49-F238E27FC236}">
                <a16:creationId xmlns:a16="http://schemas.microsoft.com/office/drawing/2014/main" id="{738945F8-FE17-5C73-3CA5-7325653CAA8F}"/>
              </a:ext>
            </a:extLst>
          </p:cNvPr>
          <p:cNvSpPr txBox="1">
            <a:spLocks/>
          </p:cNvSpPr>
          <p:nvPr/>
        </p:nvSpPr>
        <p:spPr>
          <a:xfrm>
            <a:off x="4833284" y="180494"/>
            <a:ext cx="3175000" cy="388399"/>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a:solidFill>
                  <a:srgbClr val="FFFFFF"/>
                </a:solidFill>
                <a:latin typeface="Daytona" panose="020B0604030500040204" pitchFamily="34" charset="0"/>
              </a:rPr>
              <a:t>WIT – All Women Hackathon 2024</a:t>
            </a:r>
          </a:p>
        </p:txBody>
      </p:sp>
      <p:pic>
        <p:nvPicPr>
          <p:cNvPr id="3" name="Picture 2" descr="A logo with a light in the middle&#10;&#10;Description automatically generated">
            <a:extLst>
              <a:ext uri="{FF2B5EF4-FFF2-40B4-BE49-F238E27FC236}">
                <a16:creationId xmlns:a16="http://schemas.microsoft.com/office/drawing/2014/main" id="{33A58BF2-29D9-80CE-46DE-1CC35DF0FDEB}"/>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48423" y="-6181"/>
            <a:ext cx="811866" cy="791485"/>
          </a:xfrm>
          <a:prstGeom prst="rect">
            <a:avLst/>
          </a:prstGeom>
        </p:spPr>
      </p:pic>
      <p:sp>
        <p:nvSpPr>
          <p:cNvPr id="6" name="TextBox 5">
            <a:extLst>
              <a:ext uri="{FF2B5EF4-FFF2-40B4-BE49-F238E27FC236}">
                <a16:creationId xmlns:a16="http://schemas.microsoft.com/office/drawing/2014/main" id="{60899AAD-336C-8D4C-362F-6D42C3CEADB3}"/>
              </a:ext>
            </a:extLst>
          </p:cNvPr>
          <p:cNvSpPr txBox="1"/>
          <p:nvPr/>
        </p:nvSpPr>
        <p:spPr>
          <a:xfrm>
            <a:off x="562443" y="784238"/>
            <a:ext cx="2700711" cy="276999"/>
          </a:xfrm>
          <a:prstGeom prst="rect">
            <a:avLst/>
          </a:prstGeom>
          <a:solidFill>
            <a:schemeClr val="tx1">
              <a:lumMod val="10000"/>
              <a:lumOff val="90000"/>
            </a:schemeClr>
          </a:solidFill>
          <a:ln>
            <a:solidFill>
              <a:schemeClr val="accent5">
                <a:lumMod val="60000"/>
                <a:lumOff val="40000"/>
              </a:schemeClr>
            </a:solidFill>
          </a:ln>
        </p:spPr>
        <p:txBody>
          <a:bodyPr wrap="square" rtlCol="0">
            <a:spAutoFit/>
          </a:bodyPr>
          <a:lstStyle>
            <a:defPPr>
              <a:defRPr lang="en-US"/>
            </a:defPPr>
            <a:lvl1pPr marR="0" lvl="0" indent="0" eaLnBrk="0" fontAlgn="base" hangingPunct="0">
              <a:lnSpc>
                <a:spcPct val="100000"/>
              </a:lnSpc>
              <a:spcBef>
                <a:spcPct val="0"/>
              </a:spcBef>
              <a:spcAft>
                <a:spcPct val="0"/>
              </a:spcAft>
              <a:buClrTx/>
              <a:buSzTx/>
              <a:buFontTx/>
              <a:buNone/>
              <a:tabLst/>
              <a:defRPr kumimoji="0" sz="1200" b="0" i="0" u="none" strike="noStrike" cap="none" spc="0" normalizeH="0" baseline="0">
                <a:ln>
                  <a:noFill/>
                </a:ln>
                <a:solidFill>
                  <a:srgbClr val="F0EEEB">
                    <a:lumMod val="10000"/>
                  </a:srgbClr>
                </a:solidFill>
                <a:effectLst/>
                <a:uLnTx/>
                <a:uFillTx/>
                <a:latin typeface="Daytona" panose="020B0604030500040204" pitchFamily="34" charset="0"/>
              </a:defRPr>
            </a:lvl1pPr>
          </a:lstStyle>
          <a:p>
            <a:r>
              <a:rPr lang="en-IN" dirty="0"/>
              <a:t>Appendix Details</a:t>
            </a:r>
          </a:p>
        </p:txBody>
      </p:sp>
      <p:sp>
        <p:nvSpPr>
          <p:cNvPr id="7" name="TextBox 6">
            <a:extLst>
              <a:ext uri="{FF2B5EF4-FFF2-40B4-BE49-F238E27FC236}">
                <a16:creationId xmlns:a16="http://schemas.microsoft.com/office/drawing/2014/main" id="{1C657F24-50C1-8575-3AB8-7BC57809F862}"/>
              </a:ext>
            </a:extLst>
          </p:cNvPr>
          <p:cNvSpPr txBox="1"/>
          <p:nvPr/>
        </p:nvSpPr>
        <p:spPr>
          <a:xfrm>
            <a:off x="699896" y="1226281"/>
            <a:ext cx="10928494" cy="4847481"/>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srgbClr val="FFFFFF"/>
                </a:solidFill>
                <a:latin typeface="Daytona" panose="020B0604030500040204" pitchFamily="34" charset="0"/>
              </a:rPr>
              <a:t>Key Features</a:t>
            </a:r>
            <a:r>
              <a:rPr lang="en-IN" sz="1600" dirty="0">
                <a:solidFill>
                  <a:srgbClr val="FFFFFF"/>
                </a:solidFill>
                <a:latin typeface="Daytona" panose="020B060403050004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solidFill>
                <a:srgbClr val="FFFFFF"/>
              </a:solidFill>
              <a:latin typeface="Daytona" panose="020B0604030500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lang="en-US" sz="1400" dirty="0">
                <a:solidFill>
                  <a:srgbClr val="FFFFFF"/>
                </a:solidFill>
                <a:latin typeface="Daytona" panose="020B0604030500040204" pitchFamily="34" charset="0"/>
              </a:rPr>
              <a:t>Specific code reviewer </a:t>
            </a:r>
          </a:p>
          <a:p>
            <a:pPr marR="0" lvl="0" algn="l" defTabSz="914400" rtl="0" eaLnBrk="0" fontAlgn="base" latinLnBrk="0" hangingPunct="0">
              <a:lnSpc>
                <a:spcPct val="100000"/>
              </a:lnSpc>
              <a:spcBef>
                <a:spcPct val="0"/>
              </a:spcBef>
              <a:spcAft>
                <a:spcPct val="0"/>
              </a:spcAft>
              <a:buClrTx/>
              <a:buSzTx/>
              <a:tabLst/>
              <a:defRPr/>
            </a:pPr>
            <a:r>
              <a:rPr lang="en-US" sz="1400" b="0" i="0" dirty="0">
                <a:solidFill>
                  <a:srgbClr val="FFFFFF"/>
                </a:solidFill>
                <a:effectLst/>
                <a:latin typeface="Daytona" panose="020B0604030500040204" pitchFamily="34" charset="0"/>
              </a:rPr>
              <a:t>	</a:t>
            </a:r>
            <a:r>
              <a:rPr lang="en-US" sz="1400" b="0" i="0" dirty="0">
                <a:solidFill>
                  <a:srgbClr val="F9F9F9"/>
                </a:solidFill>
                <a:effectLst/>
                <a:latin typeface="Söhne"/>
              </a:rPr>
              <a:t>In the context of version control systems like Git, a specific code reviewer is an individual designated to review and approve or suggest improvements to a particular set of code changes, fostering collaboration and knowledge sharing among team members during the software development lifecycle.</a:t>
            </a:r>
            <a:endParaRPr lang="en-US" sz="1400" b="0" i="0" dirty="0">
              <a:solidFill>
                <a:srgbClr val="FFFFFF"/>
              </a:solidFill>
              <a:effectLst/>
              <a:latin typeface="Daytona" panose="020B0604030500040204" pitchFamily="34" charset="0"/>
            </a:endParaRPr>
          </a:p>
          <a:p>
            <a:pPr lvl="1" eaLnBrk="0" fontAlgn="base" hangingPunct="0">
              <a:spcBef>
                <a:spcPct val="0"/>
              </a:spcBef>
              <a:spcAft>
                <a:spcPct val="0"/>
              </a:spcAft>
              <a:defRPr/>
            </a:pPr>
            <a:endParaRPr lang="en-US" sz="1400" dirty="0">
              <a:solidFill>
                <a:srgbClr val="FFFFFF"/>
              </a:solidFill>
              <a:latin typeface="Daytona" panose="020B0604030500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lang="en-US" sz="1400" dirty="0">
                <a:solidFill>
                  <a:srgbClr val="FFFFFF"/>
                </a:solidFill>
                <a:latin typeface="Daytona" panose="020B0604030500040204" pitchFamily="34" charset="0"/>
              </a:rPr>
              <a:t>Cross functional knowledge transfer</a:t>
            </a:r>
          </a:p>
          <a:p>
            <a:pPr marR="0" lvl="0" algn="l" defTabSz="914400" rtl="0" eaLnBrk="0" fontAlgn="base" latinLnBrk="0" hangingPunct="0">
              <a:lnSpc>
                <a:spcPct val="100000"/>
              </a:lnSpc>
              <a:spcBef>
                <a:spcPct val="0"/>
              </a:spcBef>
              <a:spcAft>
                <a:spcPct val="0"/>
              </a:spcAft>
              <a:buClrTx/>
              <a:buSzTx/>
              <a:tabLst/>
              <a:defRPr/>
            </a:pPr>
            <a:r>
              <a:rPr lang="en-US" sz="1400" dirty="0">
                <a:solidFill>
                  <a:srgbClr val="FFFFFF"/>
                </a:solidFill>
                <a:latin typeface="Daytona" panose="020B0604030500040204" pitchFamily="34" charset="0"/>
              </a:rPr>
              <a:t>	</a:t>
            </a:r>
            <a:r>
              <a:rPr lang="en-US" sz="1400" b="0" i="0" dirty="0">
                <a:solidFill>
                  <a:srgbClr val="F9F9F9"/>
                </a:solidFill>
                <a:effectLst/>
                <a:latin typeface="Söhne"/>
              </a:rPr>
              <a:t>Cross-functional knowledge transfer involves sharing expertise and skills across different departments or teams within an organization, fostering a collaborative environment and enabling individuals to contribute effectively outside their primary areas of specialization</a:t>
            </a:r>
            <a:endParaRPr lang="en-US" sz="1400" b="0" i="0" dirty="0">
              <a:solidFill>
                <a:srgbClr val="FFFFFF"/>
              </a:solidFill>
              <a:effectLst/>
              <a:latin typeface="Daytona" panose="020B0604030500040204" pitchFamily="34" charset="0"/>
            </a:endParaRPr>
          </a:p>
          <a:p>
            <a:pPr marR="0" lvl="0" algn="l" defTabSz="914400" rtl="0" eaLnBrk="0" fontAlgn="base" latinLnBrk="0" hangingPunct="0">
              <a:lnSpc>
                <a:spcPct val="100000"/>
              </a:lnSpc>
              <a:spcBef>
                <a:spcPct val="0"/>
              </a:spcBef>
              <a:spcAft>
                <a:spcPct val="0"/>
              </a:spcAft>
              <a:buClrTx/>
              <a:buSzTx/>
              <a:tabLst/>
              <a:defRPr/>
            </a:pPr>
            <a:endParaRPr lang="en-US" sz="1400" dirty="0">
              <a:solidFill>
                <a:srgbClr val="FFFFFF"/>
              </a:solidFill>
              <a:latin typeface="Daytona" panose="020B0604030500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lang="en-US" sz="1400" dirty="0">
                <a:solidFill>
                  <a:srgbClr val="FFFFFF"/>
                </a:solidFill>
                <a:latin typeface="Daytona" panose="020B0604030500040204" pitchFamily="34" charset="0"/>
              </a:rPr>
              <a:t>Maintain  same level of coding standard in all the projects </a:t>
            </a:r>
          </a:p>
          <a:p>
            <a:pPr marR="0" lvl="0" algn="l" defTabSz="914400" rtl="0" eaLnBrk="0" fontAlgn="base" latinLnBrk="0" hangingPunct="0">
              <a:lnSpc>
                <a:spcPct val="100000"/>
              </a:lnSpc>
              <a:spcBef>
                <a:spcPct val="0"/>
              </a:spcBef>
              <a:spcAft>
                <a:spcPct val="0"/>
              </a:spcAft>
              <a:buClrTx/>
              <a:buSzTx/>
              <a:tabLst/>
              <a:defRPr/>
            </a:pPr>
            <a:r>
              <a:rPr lang="en-US" sz="1400" b="0" i="0" dirty="0">
                <a:solidFill>
                  <a:srgbClr val="FFFFFF"/>
                </a:solidFill>
                <a:effectLst/>
                <a:latin typeface="Daytona" panose="020B0604030500040204" pitchFamily="34" charset="0"/>
              </a:rPr>
              <a:t>	</a:t>
            </a:r>
            <a:r>
              <a:rPr lang="en-US" sz="1400" b="0" i="0" dirty="0">
                <a:solidFill>
                  <a:srgbClr val="F9F9F9"/>
                </a:solidFill>
                <a:effectLst/>
                <a:latin typeface="Söhne"/>
              </a:rPr>
              <a:t>Maintaining the same level of coding standards across all projects is crucial for consistency, collaboration, and long-term sustainability. This practice involves establishing and adhering to a set of predefined coding guidelines, conventions, and best practices that are consistently applied throughout various software development projects within an organization.</a:t>
            </a:r>
            <a:endParaRPr lang="en-US" sz="1400" b="0" i="0" dirty="0">
              <a:solidFill>
                <a:srgbClr val="FFFFFF"/>
              </a:solidFill>
              <a:effectLst/>
              <a:latin typeface="Daytona" panose="020B0604030500040204" pitchFamily="34" charset="0"/>
            </a:endParaRPr>
          </a:p>
          <a:p>
            <a:pPr lvl="1" eaLnBrk="0" fontAlgn="base" hangingPunct="0">
              <a:spcBef>
                <a:spcPct val="0"/>
              </a:spcBef>
              <a:spcAft>
                <a:spcPct val="0"/>
              </a:spcAft>
              <a:defRPr/>
            </a:pPr>
            <a:endParaRPr lang="en-US" sz="1400" dirty="0">
              <a:solidFill>
                <a:srgbClr val="FFFFFF"/>
              </a:solidFill>
              <a:latin typeface="Daytona" panose="020B0604030500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r>
              <a:rPr lang="en-US" sz="1400" dirty="0">
                <a:solidFill>
                  <a:srgbClr val="FFFFFF"/>
                </a:solidFill>
                <a:latin typeface="Daytona" panose="020B0604030500040204" pitchFamily="34" charset="0"/>
              </a:rPr>
              <a:t> Assign reviewer who are experienced in that particular field.</a:t>
            </a:r>
          </a:p>
          <a:p>
            <a:pPr marR="0" lvl="0" algn="l" defTabSz="914400" rtl="0" eaLnBrk="0" fontAlgn="base" latinLnBrk="0" hangingPunct="0">
              <a:lnSpc>
                <a:spcPct val="100000"/>
              </a:lnSpc>
              <a:spcBef>
                <a:spcPct val="0"/>
              </a:spcBef>
              <a:spcAft>
                <a:spcPct val="0"/>
              </a:spcAft>
              <a:buClrTx/>
              <a:buSzTx/>
              <a:tabLst/>
              <a:defRPr/>
            </a:pPr>
            <a:r>
              <a:rPr lang="en-US" sz="2000" dirty="0">
                <a:solidFill>
                  <a:srgbClr val="FFFFFF"/>
                </a:solidFill>
                <a:latin typeface="Daytona" panose="020B0604030500040204" pitchFamily="34" charset="0"/>
              </a:rPr>
              <a:t>	</a:t>
            </a:r>
            <a:r>
              <a:rPr lang="en-US" sz="1400" b="0" i="0" dirty="0">
                <a:solidFill>
                  <a:srgbClr val="F9F9F9"/>
                </a:solidFill>
                <a:effectLst/>
                <a:latin typeface="Söhne"/>
              </a:rPr>
              <a:t>Assigning reviewers with expertise in a specific field is a strategic approach to enhance the quality and effectiveness of code reviews. This practice involves selecting individuals who possess in-depth knowledge and experience in the particular domain or technology associated with the code changes. By doing so, it ensures that the review process is not only focused on general coding standards but also addresses domain-specific nuances, potential risks, and best practices.</a:t>
            </a:r>
            <a:endParaRPr lang="en-US" sz="1400" dirty="0">
              <a:solidFill>
                <a:srgbClr val="FFFFFF"/>
              </a:solidFill>
              <a:latin typeface="Daytona" panose="020B0604030500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è"/>
              <a:tabLst/>
              <a:defRPr/>
            </a:pPr>
            <a:endParaRPr lang="en-US" sz="1050" dirty="0">
              <a:solidFill>
                <a:srgbClr val="FFFFFF"/>
              </a:solidFill>
              <a:latin typeface="Daytona" panose="020B0604030500040204" pitchFamily="34" charset="0"/>
            </a:endParaRPr>
          </a:p>
        </p:txBody>
      </p:sp>
    </p:spTree>
    <p:extLst>
      <p:ext uri="{BB962C8B-B14F-4D97-AF65-F5344CB8AC3E}">
        <p14:creationId xmlns:p14="http://schemas.microsoft.com/office/powerpoint/2010/main" val="193850397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7c94943-c460-45dd-9425-a1bdb6fe1692" xsi:nil="true"/>
    <lcf76f155ced4ddcb4097134ff3c332f xmlns="48692003-1bf9-4279-8191-314ebb3c3b7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45C2E7AABEDA4D9063D6C0DBD7A38C" ma:contentTypeVersion="14" ma:contentTypeDescription="Create a new document." ma:contentTypeScope="" ma:versionID="3a4ae3ebd186c319ff58c0dd4b28a337">
  <xsd:schema xmlns:xsd="http://www.w3.org/2001/XMLSchema" xmlns:xs="http://www.w3.org/2001/XMLSchema" xmlns:p="http://schemas.microsoft.com/office/2006/metadata/properties" xmlns:ns2="48692003-1bf9-4279-8191-314ebb3c3b7d" xmlns:ns3="17c94943-c460-45dd-9425-a1bdb6fe1692" targetNamespace="http://schemas.microsoft.com/office/2006/metadata/properties" ma:root="true" ma:fieldsID="7db72ee35a54fc14ae6bea11936c9b77" ns2:_="" ns3:_="">
    <xsd:import namespace="48692003-1bf9-4279-8191-314ebb3c3b7d"/>
    <xsd:import namespace="17c94943-c460-45dd-9425-a1bdb6fe169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692003-1bf9-4279-8191-314ebb3c3b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bbfa71a-d75e-4d15-90e8-ced09d00e477"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c94943-c460-45dd-9425-a1bdb6fe169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78ae07a0-b35a-4c5a-89d2-2ccc466b34a5}" ma:internalName="TaxCatchAll" ma:showField="CatchAllData" ma:web="17c94943-c460-45dd-9425-a1bdb6fe16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B04F6D-98DC-451B-AC28-C2AAFF56E3D3}">
  <ds:schemaRefs>
    <ds:schemaRef ds:uri="http://schemas.microsoft.com/sharepoint/v3/contenttype/forms"/>
  </ds:schemaRefs>
</ds:datastoreItem>
</file>

<file path=customXml/itemProps2.xml><?xml version="1.0" encoding="utf-8"?>
<ds:datastoreItem xmlns:ds="http://schemas.openxmlformats.org/officeDocument/2006/customXml" ds:itemID="{0B5EE867-C4CB-4E59-84DD-798B5F054248}">
  <ds:schemaRefs>
    <ds:schemaRef ds:uri="48692003-1bf9-4279-8191-314ebb3c3b7d"/>
    <ds:schemaRef ds:uri="http://schemas.openxmlformats.org/package/2006/metadata/core-properties"/>
    <ds:schemaRef ds:uri="http://purl.org/dc/term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elements/1.1/"/>
    <ds:schemaRef ds:uri="17c94943-c460-45dd-9425-a1bdb6fe1692"/>
    <ds:schemaRef ds:uri="http://www.w3.org/XML/1998/namespace"/>
  </ds:schemaRefs>
</ds:datastoreItem>
</file>

<file path=customXml/itemProps3.xml><?xml version="1.0" encoding="utf-8"?>
<ds:datastoreItem xmlns:ds="http://schemas.openxmlformats.org/officeDocument/2006/customXml" ds:itemID="{34816E34-E90B-4760-BC36-8C2AD5A642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692003-1bf9-4279-8191-314ebb3c3b7d"/>
    <ds:schemaRef ds:uri="17c94943-c460-45dd-9425-a1bdb6fe16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otalTime>393</TotalTime>
  <Words>715</Words>
  <Application>Microsoft Office PowerPoint</Application>
  <PresentationFormat>Widescreen</PresentationFormat>
  <Paragraphs>57</Paragraphs>
  <Slides>5</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Daytona</vt:lpstr>
      <vt:lpstr>Söhne</vt:lpstr>
      <vt:lpstr>Wingdings</vt:lpstr>
      <vt:lpstr>1_Office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ASOKKUMARAN Padma-Prabha</dc:creator>
  <cp:lastModifiedBy>VENKATARAMAN Varsha</cp:lastModifiedBy>
  <cp:revision>10</cp:revision>
  <dcterms:created xsi:type="dcterms:W3CDTF">2024-02-09T05:08:34Z</dcterms:created>
  <dcterms:modified xsi:type="dcterms:W3CDTF">2024-02-12T11:27:54Z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1_Office Theme:8</vt:lpwstr>
  </property>
  <property fmtid="{D5CDD505-2E9C-101B-9397-08002B2CF9AE}" pid="3" name="ClassificationContentMarkingFooterText">
    <vt:lpwstr>Confidential C</vt:lpwstr>
  </property>
  <property fmtid="{D5CDD505-2E9C-101B-9397-08002B2CF9AE}" pid="4" name="ContentTypeId">
    <vt:lpwstr>0x0101000145C2E7AABEDA4D9063D6C0DBD7A38C</vt:lpwstr>
  </property>
</Properties>
</file>