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5" r:id="rId3"/>
  </p:sldMasterIdLst>
  <p:notesMasterIdLst>
    <p:notesMasterId r:id="rId36"/>
  </p:notesMasterIdLst>
  <p:sldIdLst>
    <p:sldId id="328" r:id="rId4"/>
    <p:sldId id="374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60" r:id="rId21"/>
    <p:sldId id="363" r:id="rId22"/>
    <p:sldId id="373" r:id="rId23"/>
    <p:sldId id="359" r:id="rId24"/>
    <p:sldId id="366" r:id="rId25"/>
    <p:sldId id="376" r:id="rId26"/>
    <p:sldId id="377" r:id="rId27"/>
    <p:sldId id="378" r:id="rId28"/>
    <p:sldId id="379" r:id="rId29"/>
    <p:sldId id="380" r:id="rId30"/>
    <p:sldId id="381" r:id="rId31"/>
    <p:sldId id="364" r:id="rId32"/>
    <p:sldId id="365" r:id="rId33"/>
    <p:sldId id="367" r:id="rId34"/>
    <p:sldId id="382" r:id="rId3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81B52C-9251-4E35-80C2-F828468A8EE4}">
          <p14:sldIdLst>
            <p14:sldId id="328"/>
            <p14:sldId id="374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60"/>
            <p14:sldId id="363"/>
            <p14:sldId id="373"/>
            <p14:sldId id="359"/>
            <p14:sldId id="366"/>
            <p14:sldId id="376"/>
            <p14:sldId id="377"/>
            <p14:sldId id="378"/>
            <p14:sldId id="379"/>
            <p14:sldId id="380"/>
            <p14:sldId id="381"/>
            <p14:sldId id="364"/>
            <p14:sldId id="365"/>
            <p14:sldId id="367"/>
            <p14:sldId id="382"/>
          </p14:sldIdLst>
        </p14:section>
        <p14:section name="Untitled Section" id="{10286045-6A1B-43F8-821F-AA670531046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9357" autoAdjust="0"/>
  </p:normalViewPr>
  <p:slideViewPr>
    <p:cSldViewPr>
      <p:cViewPr varScale="1">
        <p:scale>
          <a:sx n="72" d="100"/>
          <a:sy n="72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A103859-8A1C-422C-B921-4931CA3D348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04A3E2F-C59C-413E-9EE4-22DFCD5A4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00406" y="4415156"/>
            <a:ext cx="5609588" cy="4183695"/>
          </a:xfrm>
          <a:prstGeom prst="rect">
            <a:avLst/>
          </a:prstGeom>
          <a:noFill/>
          <a:ln>
            <a:noFill/>
          </a:ln>
        </p:spPr>
        <p:txBody>
          <a:bodyPr lIns="91271" tIns="45623" rIns="91271" bIns="45623" anchor="t" anchorCtr="0">
            <a:noAutofit/>
          </a:bodyPr>
          <a:lstStyle/>
          <a:p>
            <a:pPr>
              <a:buSzPct val="250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3971082" y="8830312"/>
            <a:ext cx="3037734" cy="464504"/>
          </a:xfrm>
          <a:prstGeom prst="rect">
            <a:avLst/>
          </a:prstGeom>
          <a:noFill/>
          <a:ln>
            <a:noFill/>
          </a:ln>
        </p:spPr>
        <p:txBody>
          <a:bodyPr lIns="91271" tIns="45623" rIns="91271" bIns="45623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</a:t>
            </a:fld>
            <a:endParaRPr lang="en-US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380" y="601091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80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9525"/>
            <a:ext cx="9143999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12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photos-pp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60380" y="601092"/>
            <a:ext cx="4301269" cy="2305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60380" y="3137687"/>
            <a:ext cx="4301269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ECE9C6"/>
              </a:buClr>
              <a:buFont typeface="Arial"/>
              <a:buNone/>
              <a:defRPr sz="3200" b="0" i="0" u="none" strike="noStrike" cap="none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80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90042" y="1204857"/>
            <a:ext cx="7754713" cy="19107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595959"/>
              </a:buClr>
              <a:buFont typeface="Arial"/>
              <a:buNone/>
              <a:defRPr sz="5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99249" y="3324432"/>
            <a:ext cx="7734746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00"/>
              </a:spcBef>
              <a:buClr>
                <a:srgbClr val="595959"/>
              </a:buClr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0291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Area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88492" y="570155"/>
            <a:ext cx="7756263" cy="1054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rgbClr val="595959"/>
              </a:buClr>
              <a:buFont typeface="Arial"/>
              <a:buNone/>
              <a:defRPr sz="43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1845481"/>
            <a:ext cx="3803904" cy="343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45151" y="1845481"/>
            <a:ext cx="3803904" cy="343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28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4"/>
            <a:ext cx="9143999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89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688490" y="381000"/>
            <a:ext cx="7756263" cy="7494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4011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812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6449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3430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793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984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9249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688492" y="381000"/>
            <a:ext cx="7756263" cy="749451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993" y="76200"/>
            <a:ext cx="12763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0778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89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blueonephot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365879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0378" y="601090"/>
            <a:ext cx="4480563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954870" y="0"/>
            <a:ext cx="7201580" cy="6858000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1580" h="6858000">
                <a:moveTo>
                  <a:pt x="5020236" y="14941"/>
                </a:moveTo>
                <a:lnTo>
                  <a:pt x="7201580" y="0"/>
                </a:lnTo>
                <a:lnTo>
                  <a:pt x="7201580" y="6858000"/>
                </a:lnTo>
                <a:lnTo>
                  <a:pt x="0" y="6858000"/>
                </a:lnTo>
                <a:lnTo>
                  <a:pt x="5020236" y="14941"/>
                </a:lnTo>
                <a:close/>
              </a:path>
            </a:pathLst>
          </a:custGeom>
        </p:spPr>
        <p:txBody>
          <a:bodyPr vert="horz" anchor="ctr"/>
          <a:lstStyle>
            <a:lvl1pPr algn="r">
              <a:lnSpc>
                <a:spcPct val="100000"/>
              </a:lnSpc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8751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0042" y="1204858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99250" y="3324432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315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88492" y="570156"/>
            <a:ext cx="7756263" cy="1054251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1"/>
            <a:ext cx="3803904" cy="34344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1"/>
            <a:ext cx="3803904" cy="34344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479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8492" y="570156"/>
            <a:ext cx="7756263" cy="1054251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8492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88490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785880" y="2619064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46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002" y="559400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5"/>
            <a:ext cx="3580882" cy="44140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001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3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477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5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blueonephot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365879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0380" y="601091"/>
            <a:ext cx="4480563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954870" y="0"/>
            <a:ext cx="7201580" cy="6858000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1580" h="6858000">
                <a:moveTo>
                  <a:pt x="5020236" y="14941"/>
                </a:moveTo>
                <a:lnTo>
                  <a:pt x="7201580" y="0"/>
                </a:lnTo>
                <a:lnTo>
                  <a:pt x="7201580" y="6858000"/>
                </a:lnTo>
                <a:lnTo>
                  <a:pt x="0" y="6858000"/>
                </a:lnTo>
                <a:lnTo>
                  <a:pt x="5020236" y="14941"/>
                </a:lnTo>
                <a:close/>
              </a:path>
            </a:pathLst>
          </a:custGeom>
        </p:spPr>
        <p:txBody>
          <a:bodyPr vert="horz" anchor="ctr"/>
          <a:lstStyle>
            <a:lvl1pPr algn="r">
              <a:lnSpc>
                <a:spcPct val="100000"/>
              </a:lnSpc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87877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1117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50545" y="152400"/>
            <a:ext cx="7756263" cy="9144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Title 2"/>
          <p:cNvSpPr txBox="1">
            <a:spLocks/>
          </p:cNvSpPr>
          <p:nvPr userDrawn="1"/>
        </p:nvSpPr>
        <p:spPr>
          <a:xfrm>
            <a:off x="609602" y="381000"/>
            <a:ext cx="7756263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4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PT-General11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12726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1117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50543" y="152400"/>
            <a:ext cx="7756263" cy="9144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Title 2"/>
          <p:cNvSpPr txBox="1">
            <a:spLocks/>
          </p:cNvSpPr>
          <p:nvPr userDrawn="1"/>
        </p:nvSpPr>
        <p:spPr>
          <a:xfrm>
            <a:off x="609600" y="381000"/>
            <a:ext cx="7756263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9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152400" y="4013202"/>
            <a:ext cx="7031021" cy="1752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Balineni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Priyanka</a:t>
            </a:r>
          </a:p>
          <a:p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Hanus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Andrew</a:t>
            </a:r>
          </a:p>
          <a:p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Waingankar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Varsha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34924" y="1524000"/>
            <a:ext cx="6289675" cy="3022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of Blood loss predictive factors and transfusion practice in Percutaneous Nephrolithotomy of Kidney Stones</a:t>
            </a:r>
            <a:endParaRPr lang="en-US" sz="28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152400" y="5994400"/>
            <a:ext cx="2682874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ECE9C6"/>
              </a:buClr>
              <a:buSzPct val="25000"/>
              <a:buFont typeface="Arial"/>
              <a:buNone/>
            </a:pPr>
            <a:r>
              <a:rPr lang="en-US" sz="1600" kern="0" dirty="0">
                <a:solidFill>
                  <a:srgbClr val="ECE9C6"/>
                </a:solidFill>
                <a:cs typeface="Arial"/>
                <a:sym typeface="Arial"/>
              </a:rPr>
              <a:t>October 16</a:t>
            </a:r>
            <a:r>
              <a:rPr lang="en-US" sz="1600" kern="0" dirty="0">
                <a:solidFill>
                  <a:srgbClr val="ECE9C6"/>
                </a:solidFill>
                <a:ea typeface="Arial"/>
                <a:cs typeface="Arial"/>
                <a:sym typeface="Arial"/>
              </a:rPr>
              <a:t>, 2017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4953003" y="4038602"/>
            <a:ext cx="7031021" cy="1752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ECE9C6"/>
              </a:buClr>
              <a:buFont typeface="Arial"/>
              <a:buNone/>
            </a:pPr>
            <a:endParaRPr sz="1600" kern="0">
              <a:solidFill>
                <a:srgbClr val="ECE9C6"/>
              </a:solidFill>
              <a:ea typeface="Arial"/>
              <a:cs typeface="Arial"/>
              <a:sym typeface="Arial"/>
            </a:endParaRPr>
          </a:p>
          <a:p>
            <a:pPr>
              <a:spcBef>
                <a:spcPts val="320"/>
              </a:spcBef>
              <a:buClr>
                <a:srgbClr val="ECE9C6"/>
              </a:buClr>
              <a:buFont typeface="Arial"/>
              <a:buNone/>
            </a:pPr>
            <a:endParaRPr sz="1600" kern="0">
              <a:solidFill>
                <a:srgbClr val="ECE9C6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1543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89A2DD-C7A3-4CE9-AE65-31BCC7F2B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05000"/>
            <a:ext cx="4939553" cy="446316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 follows a light tailed distribution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Shapiro.Test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mlb$age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..Years.) 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Shapiro-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wilk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normality test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data: 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mlb$age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Years.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 = 0.97486, p-value = 0.09531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(for 97.4% confidence interval 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significant p value= alpha=0.02)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 Hypothesis : Age is normally distributed</a:t>
            </a:r>
            <a:b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(p&gt; 0.02) fail to reject the null</a:t>
            </a:r>
            <a:b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9F0734-CE77-4869-8366-9C08F797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– Check for Normality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01DE4-9DC5-447C-A45F-3A5F0462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26" y="2286000"/>
            <a:ext cx="4870174" cy="382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6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045E2A-305D-4A9D-879C-4B847DE8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381000"/>
            <a:ext cx="7922110" cy="749450"/>
          </a:xfrm>
        </p:spPr>
        <p:txBody>
          <a:bodyPr/>
          <a:lstStyle/>
          <a:p>
            <a:r>
              <a:rPr lang="en-US" dirty="0"/>
              <a:t>Number of Stones - Distribution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53364E-6EEB-4187-8257-9A6DF07D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14321"/>
            <a:ext cx="4724138" cy="3791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F2C61E-922C-456D-B928-8563678B0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14321"/>
            <a:ext cx="4485242" cy="371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9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89A2DD-C7A3-4CE9-AE65-31BCC7F2B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05000"/>
            <a:ext cx="4939553" cy="446316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number of stones follows a multi modal distribution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shapiro.test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(mlb$Stone.Burden..mm2.)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Shapiro-Wilk normality test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data:  mlb$Stone.Burden..mm2.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 = 0.80297, p-value = 2.678e-09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significant p value(alpha) =0.19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2.678e -09&lt;0.19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Reject the null hypothesis</a:t>
            </a:r>
          </a:p>
          <a:p>
            <a:pPr marL="0" indent="0">
              <a:buNone/>
            </a:pPr>
            <a:b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Stones is not a normal distribution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9F0734-CE77-4869-8366-9C08F7972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381000"/>
            <a:ext cx="7756263" cy="749450"/>
          </a:xfrm>
        </p:spPr>
        <p:txBody>
          <a:bodyPr/>
          <a:lstStyle/>
          <a:p>
            <a:r>
              <a:rPr lang="en-US" dirty="0"/>
              <a:t>Number of Stones – Normality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50985-C6EA-4D64-A3AC-B0CDADC6E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49" y="2514600"/>
            <a:ext cx="4475151" cy="338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045E2A-305D-4A9D-879C-4B847DE8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Stone Burden -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F5CBF7-40F0-464B-A115-0816D06D5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80488"/>
            <a:ext cx="4910085" cy="4096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9BD289-CC1F-4062-B95E-D045C80C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286000"/>
            <a:ext cx="4311733" cy="363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61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89A2DD-C7A3-4CE9-AE65-31BCC7F2B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05000"/>
            <a:ext cx="4939553" cy="446316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stone burden follows right skewed distribution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Shapiro-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wilk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normality test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data:  mlb$stone.Burden..Mm2.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 = 0.80297, p-value = 2.678e-09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E-09 indicates 10^(-9) 2.67/(10^(-9)) 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significant p value(alpha) should be 0.19 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2.678e-09 &lt; 0.19 (reject the null 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hypothesis) </a:t>
            </a:r>
          </a:p>
          <a:p>
            <a:pPr marL="0" indent="0">
              <a:buNone/>
            </a:pPr>
            <a:b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Stone Burden is not normally distributed</a:t>
            </a:r>
            <a:b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9F0734-CE77-4869-8366-9C08F7972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381000"/>
            <a:ext cx="7756263" cy="749450"/>
          </a:xfrm>
        </p:spPr>
        <p:txBody>
          <a:bodyPr/>
          <a:lstStyle/>
          <a:p>
            <a:r>
              <a:rPr lang="en-US" dirty="0"/>
              <a:t>Stone Burden – Normality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C1785-5B79-4E47-840B-E2A401056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336" y="2088140"/>
            <a:ext cx="4378663" cy="35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5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045E2A-305D-4A9D-879C-4B847DE8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Blood Loss -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6EA3C-0200-4286-988A-DBB700764592}"/>
              </a:ext>
            </a:extLst>
          </p:cNvPr>
          <p:cNvPicPr/>
          <p:nvPr/>
        </p:nvPicPr>
        <p:blipFill rotWithShape="1">
          <a:blip r:embed="rId2"/>
          <a:srcRect l="4615" t="17320" r="46155" b="27827"/>
          <a:stretch/>
        </p:blipFill>
        <p:spPr bwMode="auto">
          <a:xfrm>
            <a:off x="152400" y="2082648"/>
            <a:ext cx="5038186" cy="37085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D3975A-0B23-4635-B283-9D37283CCD89}"/>
              </a:ext>
            </a:extLst>
          </p:cNvPr>
          <p:cNvPicPr/>
          <p:nvPr/>
        </p:nvPicPr>
        <p:blipFill rotWithShape="1">
          <a:blip r:embed="rId3"/>
          <a:srcRect l="6152" t="41341" r="44616" b="12469"/>
          <a:stretch/>
        </p:blipFill>
        <p:spPr bwMode="auto">
          <a:xfrm>
            <a:off x="4965093" y="1905000"/>
            <a:ext cx="4149090" cy="37085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316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89A2DD-C7A3-4CE9-AE65-31BCC7F2B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05000"/>
            <a:ext cx="4939553" cy="446316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blood loss follows a right skewed distribution</a:t>
            </a:r>
            <a:b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Shapiro.Test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(mlb$total.Blood.Loss..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.)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Shapiro-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wilk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normality test 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data:  mlb$total.Blood.Loss..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 = 0.80298, p-value = 2.681e-09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(alpha) significant p value 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be 0.197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2.61e-09 &lt; 0.197 (reject the 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 hypothesis) </a:t>
            </a:r>
          </a:p>
          <a:p>
            <a:pPr marL="0" indent="0">
              <a:buNone/>
            </a:pPr>
            <a:b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values for total blood loss are</a:t>
            </a:r>
            <a:b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 normally  distributed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9F0734-CE77-4869-8366-9C08F7972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381000"/>
            <a:ext cx="7756263" cy="749450"/>
          </a:xfrm>
        </p:spPr>
        <p:txBody>
          <a:bodyPr/>
          <a:lstStyle/>
          <a:p>
            <a:r>
              <a:rPr lang="en-US" dirty="0"/>
              <a:t>Total Blood Loss – Normality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5B6A9-6379-4F54-9E83-EAA7786C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62" y="2514600"/>
            <a:ext cx="4324495" cy="3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2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9ACBD-67A1-444A-97CF-A8CA180A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861440"/>
            <a:ext cx="7745505" cy="469175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most influential factors of Blood Loss during PCNL surgical procedure?</a:t>
            </a:r>
          </a:p>
          <a:p>
            <a:pPr marL="0" indent="0">
              <a:buNone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About the patients who have Kidney Stone &gt;2 cm</a:t>
            </a:r>
          </a:p>
          <a:p>
            <a:pPr marL="0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Measurable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Can be measured with the correlation coefficient</a:t>
            </a:r>
          </a:p>
          <a:p>
            <a:pPr marL="0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Achievable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The highest value of correlation coefficient when compared with all variables against blood loss</a:t>
            </a:r>
          </a:p>
          <a:p>
            <a:pPr marL="0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Relevant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Useful for researchers who are predicting the cause of blood loss during PCNL</a:t>
            </a:r>
          </a:p>
          <a:p>
            <a:pPr marL="0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bound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Sample data is already collected, so questions can be answered in a timely manner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22F18B-0956-4A32-B9CC-422E5B9C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Question</a:t>
            </a:r>
          </a:p>
        </p:txBody>
      </p:sp>
    </p:spTree>
    <p:extLst>
      <p:ext uri="{BB962C8B-B14F-4D97-AF65-F5344CB8AC3E}">
        <p14:creationId xmlns:p14="http://schemas.microsoft.com/office/powerpoint/2010/main" val="3030736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C4C245-BBCD-4C1E-9CBB-80A825735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variables Stone Burden and Total Blood Loss are positively correlated with a correlation coefficient of 0.2487019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DC94FC-6221-4672-9DBE-74CBA6F6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Stone Burden vs Blood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95260-9852-4C4B-BC12-2E334BD7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19400"/>
            <a:ext cx="8490707" cy="35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7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C4C245-BBCD-4C1E-9CBB-80A825735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Total blood loss and amount of blood transfused perioperative are positively correlated with a correlation coefficient of 0.505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DC94FC-6221-4672-9DBE-74CBA6F6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381000"/>
            <a:ext cx="8303110" cy="749450"/>
          </a:xfrm>
        </p:spPr>
        <p:txBody>
          <a:bodyPr/>
          <a:lstStyle/>
          <a:p>
            <a:r>
              <a:rPr lang="en-US" dirty="0"/>
              <a:t>Blood Transfusion vs Blood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C1AE3-3055-4B81-ACBE-63F2B4C8D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5" t="31146" r="43076" b="8397"/>
          <a:stretch/>
        </p:blipFill>
        <p:spPr>
          <a:xfrm>
            <a:off x="533400" y="2971800"/>
            <a:ext cx="8234558" cy="319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6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DEB3D6-0F2A-46CA-9419-D24B39C8B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9" y="1861440"/>
            <a:ext cx="7745505" cy="4539359"/>
          </a:xfrm>
        </p:spPr>
        <p:txBody>
          <a:bodyPr/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case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Purpose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data set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 variable exploration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Descriptive statistics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Distribution of variables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S.M.A.R.T question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Scatterplots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Visualizations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 scores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7C92BE-43B3-4183-9068-184A08F8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81508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731ACE-62B2-4427-B681-1A9250076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Blood Loss Correlations:</a:t>
            </a:r>
          </a:p>
          <a:p>
            <a:endPara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Patients - Total Blood Loss and Amount of Blood Transfused peri-operative (ml) is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+0.505779062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Female Patients -  Total Blood Loss and Amount of Blood Transfused peri-operative (ml) is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+0.64476018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Males Patients -  Total Blood Loss and Age is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+0.397718213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0E420B-FFD5-4C6D-B91E-128502EF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Highest correlations within </a:t>
            </a:r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678177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EC3F5B-EE41-4824-84B1-8E7CE4AAA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490" y="1752599"/>
            <a:ext cx="7922110" cy="490593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F58D8F8-2BBB-4397-A5C0-CCAADDB0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Blood Loss </a:t>
            </a:r>
          </a:p>
        </p:txBody>
      </p:sp>
    </p:spTree>
    <p:extLst>
      <p:ext uri="{BB962C8B-B14F-4D97-AF65-F5344CB8AC3E}">
        <p14:creationId xmlns:p14="http://schemas.microsoft.com/office/powerpoint/2010/main" val="2670030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9A87C4-6FB1-4BA5-BEBB-CDEC80EAC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69" y="1828800"/>
            <a:ext cx="8223503" cy="4343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173B7BC-B4D0-4ED6-B23A-14259A65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381000"/>
            <a:ext cx="8303110" cy="749450"/>
          </a:xfrm>
        </p:spPr>
        <p:txBody>
          <a:bodyPr/>
          <a:lstStyle/>
          <a:p>
            <a:r>
              <a:rPr lang="en-US" dirty="0"/>
              <a:t>Blood Transfusion vs Blood Loss</a:t>
            </a:r>
          </a:p>
        </p:txBody>
      </p:sp>
    </p:spTree>
    <p:extLst>
      <p:ext uri="{BB962C8B-B14F-4D97-AF65-F5344CB8AC3E}">
        <p14:creationId xmlns:p14="http://schemas.microsoft.com/office/powerpoint/2010/main" val="3237754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73B7BC-B4D0-4ED6-B23A-14259A65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381000"/>
            <a:ext cx="8303110" cy="74945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blood loss drivers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D5EE5A-409C-4948-95DE-A0BE93F02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153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05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73B7BC-B4D0-4ED6-B23A-14259A65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0"/>
            <a:ext cx="8303110" cy="1130450"/>
          </a:xfrm>
        </p:spPr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Differentiating the Total blood loss Drivers (Based on gender)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                       (Based on gender)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3A9998-66E1-4153-A7E2-8A48ED30C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1"/>
            <a:ext cx="4796675" cy="205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5B7BEC-B600-4EC0-BD7F-8C0CE0204D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810000"/>
            <a:ext cx="4267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84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73B7BC-B4D0-4ED6-B23A-14259A65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0"/>
            <a:ext cx="8303110" cy="1130450"/>
          </a:xfrm>
        </p:spPr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Multivariate look at Total blood loss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                       (Based on gender)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9422CF-26F5-483B-B1AB-0D8272E77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963356"/>
            <a:ext cx="7912100" cy="405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58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73B7BC-B4D0-4ED6-B23A-14259A65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0"/>
            <a:ext cx="8303110" cy="1143000"/>
          </a:xfrm>
        </p:spPr>
        <p:txBody>
          <a:bodyPr/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Relationship between patients Age and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Blood Loss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4B57D3-F3CB-4A8B-A6BA-4B92544F6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" r="35758"/>
          <a:stretch/>
        </p:blipFill>
        <p:spPr>
          <a:xfrm>
            <a:off x="609600" y="1524000"/>
            <a:ext cx="7848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60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73B7BC-B4D0-4ED6-B23A-14259A65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0"/>
            <a:ext cx="8303110" cy="1143000"/>
          </a:xfrm>
        </p:spPr>
        <p:txBody>
          <a:bodyPr/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blood loss compared to intra-operative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transfusion</a:t>
            </a:r>
            <a:endParaRPr lang="en-US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3404F1-2705-478F-A827-6910EDA1B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963356"/>
            <a:ext cx="7747000" cy="35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5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73B7BC-B4D0-4ED6-B23A-14259A65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0"/>
            <a:ext cx="8303110" cy="1143000"/>
          </a:xfrm>
        </p:spPr>
        <p:txBody>
          <a:bodyPr/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blood loss compared to post operative transfusion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2E08F4-4D03-4C69-A465-89179D5B5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963356"/>
            <a:ext cx="7747000" cy="34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9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1719B4-9BEC-409E-9243-31DBDD8FA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861440"/>
            <a:ext cx="8368553" cy="4082159"/>
          </a:xfrm>
        </p:spPr>
        <p:txBody>
          <a:bodyPr/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 score for Stone Burden  is  1.959964 for confidence interval 97.5%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Stone Burden 879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188.2316  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error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690.9979   lower limit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1067.461   upper limit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 score for Baseline serum creatinine 2.326348 for confidence interval 99%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Baseline serum 1.71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0.3538281  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error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1.367584    lower limit 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2.07524     upper limit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845A5-AADA-48D3-81C0-FAD46A80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Scores …</a:t>
            </a:r>
          </a:p>
        </p:txBody>
      </p:sp>
    </p:spTree>
    <p:extLst>
      <p:ext uri="{BB962C8B-B14F-4D97-AF65-F5344CB8AC3E}">
        <p14:creationId xmlns:p14="http://schemas.microsoft.com/office/powerpoint/2010/main" val="184362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E8B38D-337A-420F-A029-242EB7FF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9" y="1861440"/>
            <a:ext cx="7987551" cy="347255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Explore the relationship between variables that affect blood loss </a:t>
            </a:r>
            <a:r>
              <a:rPr lang="en-US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while performing PCNL - a minimal invasive procedure to remove stones from the kidney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22CEF-4090-4865-99E8-B33BA30E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</p:txBody>
      </p:sp>
    </p:spTree>
    <p:extLst>
      <p:ext uri="{BB962C8B-B14F-4D97-AF65-F5344CB8AC3E}">
        <p14:creationId xmlns:p14="http://schemas.microsoft.com/office/powerpoint/2010/main" val="4069730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1719B4-9BEC-409E-9243-31DBDD8FA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861440"/>
            <a:ext cx="8444753" cy="4234559"/>
          </a:xfrm>
        </p:spPr>
        <p:txBody>
          <a:bodyPr/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 score for Total blood loss  1.959964 for confidence interval 99%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Average Total blood loss is 48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223.4185  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error	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-175.1045  lower limit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271.732    upper limit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 score for Amount of blood units crossed matched 1.88 for confidence interval 97.5%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amount of blood units is 435.2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23.28 is </a:t>
            </a:r>
            <a:r>
              <a:rPr lang="en-US" sz="2000" dirty="0" err="1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std</a:t>
            </a:r>
            <a:r>
              <a:rPr lang="en-US" sz="20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error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412.011 is lower limit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458.57 is upper limit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845A5-AADA-48D3-81C0-FAD46A80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Scores …</a:t>
            </a:r>
          </a:p>
        </p:txBody>
      </p:sp>
    </p:spTree>
    <p:extLst>
      <p:ext uri="{BB962C8B-B14F-4D97-AF65-F5344CB8AC3E}">
        <p14:creationId xmlns:p14="http://schemas.microsoft.com/office/powerpoint/2010/main" val="1965955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2FEE61-22FC-4666-B1C5-991A4D06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861440"/>
            <a:ext cx="7745505" cy="4615559"/>
          </a:xfrm>
        </p:spPr>
        <p:txBody>
          <a:bodyPr/>
          <a:lstStyle/>
          <a:p>
            <a:pPr algn="just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most influential factors of Blood Loss during PCNL surgical procedure?</a:t>
            </a:r>
          </a:p>
          <a:p>
            <a:pPr algn="just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the correlation analysis Stone Burden is closely related 	total blood loss.</a:t>
            </a:r>
          </a:p>
          <a:p>
            <a:pPr algn="just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Bivariate analysis does not give much insight about the relationship</a:t>
            </a:r>
          </a:p>
          <a:p>
            <a:pPr algn="just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Multivariate analysis will help to better analyze the relationship.</a:t>
            </a:r>
          </a:p>
          <a:p>
            <a:pPr algn="just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Factors affecting variables in male and female could also vary.</a:t>
            </a:r>
          </a:p>
          <a:p>
            <a:pPr algn="just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the total blood loss may depend on more than one factor, unlike the hypothesis.(Multiple </a:t>
            </a: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predictor variable)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many folks got Blood Transfusion.</a:t>
            </a:r>
          </a:p>
          <a:p>
            <a:pPr marL="0" indent="0" algn="just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87% of the patients did not require blood transfusion, though 	they had blood loss.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BFA501-DA74-46D9-AE3A-75CAB4AB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28532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B75910-C20A-4C9B-AD0D-56B3B15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56456-E55B-4783-BCFB-CC6B2C520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314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3ADF1-51B5-4817-AFF2-45F792C74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861440"/>
            <a:ext cx="7745505" cy="4234559"/>
          </a:xfrm>
        </p:spPr>
        <p:txBody>
          <a:bodyPr/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PCNL is widely used practice for removing Kidney Stones with a demonstrated stone free rate up to 95%.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of the most common complications while performing PCNL is Bleeding.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 though not always needed injudicious Blood transfusion is performed in most cases.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goal is to identify the predictive factors of blood loss in PCNL procedure. Secondly, finding out the percentage of Blood Transfusion.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A9258B-E105-40EC-8817-8FAD2237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6872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DBBA47-C2FE-4487-80D7-ADF405810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861440"/>
            <a:ext cx="7745505" cy="4386959"/>
          </a:xfrm>
        </p:spPr>
        <p:txBody>
          <a:bodyPr/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Size : Randomly selected 85 patients (46 males 39 females)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Stone Size : Kidney Stones greater than 2cms only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Population : Patients (Men and Women over 18 years of age)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Data: Blood loss and Blood Transfusion data during PCNL 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Paper: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Firtantyo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Syahputra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Ponco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Birowo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Nur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Rasyid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Faisal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Matondang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Endrika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Noviandrini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Maruto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Huseini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Blood loss predictive factors and transfusion practice during percutaneous nephrolithotomy of kidney stones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https://f1000research.com/articles/5-1550/v1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3E4282-C889-4999-B35F-57005D35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160398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3F10A7-A13A-466F-9E41-2AB9E537E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861440"/>
            <a:ext cx="7745505" cy="4844159"/>
          </a:xfrm>
        </p:spPr>
        <p:txBody>
          <a:bodyPr/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Stone Burden : Diameter of stone in mm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stones: Count of Kidney stones in a Patient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Baseline Serum Creatinine : Indicator of how well kidney is functioning.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RBC : Red Blood Cells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Baseline Hemoglobin : Hemoglobin concentration may be an important predictor of transfusion risk.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Baseline hematocrit %: Percentage of blood by volume that is composed of red blood cells.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BMI : Body mass index (18 to 25) normal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Amount of blood transfused peri-operative: Blood Transfusion done during surgery.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blood loss : The amount of blood loss during this procedure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3929AE-3A93-4B68-AF51-83344C97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Variable Exploration …</a:t>
            </a:r>
          </a:p>
        </p:txBody>
      </p:sp>
    </p:spTree>
    <p:extLst>
      <p:ext uri="{BB962C8B-B14F-4D97-AF65-F5344CB8AC3E}">
        <p14:creationId xmlns:p14="http://schemas.microsoft.com/office/powerpoint/2010/main" val="260498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3929AE-3A93-4B68-AF51-83344C97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Initial Variable Exploration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D57DBC-F3AB-4F1B-A2BB-94919989B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4" t="8867" r="976" b="248"/>
          <a:stretch/>
        </p:blipFill>
        <p:spPr>
          <a:xfrm>
            <a:off x="688489" y="1905000"/>
            <a:ext cx="7756263" cy="40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2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045E2A-305D-4A9D-879C-4B847DE8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1771A3-48C6-4F5F-90B6-EE6AD42D3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529" y="1905000"/>
            <a:ext cx="783122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5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045E2A-305D-4A9D-879C-4B847DE8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-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0CC0D5-CCFB-4EB5-89B7-00D7EDE8F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340951"/>
            <a:ext cx="4640996" cy="3412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35CD6-F0A1-40CF-85EB-028081378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143660"/>
            <a:ext cx="4343434" cy="36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583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43901</TotalTime>
  <Words>696</Words>
  <Application>Microsoft Office PowerPoint</Application>
  <PresentationFormat>On-screen Show (4:3)</PresentationFormat>
  <Paragraphs>121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Tahoma</vt:lpstr>
      <vt:lpstr>Times New Roman</vt:lpstr>
      <vt:lpstr>Custom Design</vt:lpstr>
      <vt:lpstr>1_Custom Design</vt:lpstr>
      <vt:lpstr>2_Custom Design</vt:lpstr>
      <vt:lpstr>Analysis of Blood loss predictive factors and transfusion practice in Percutaneous Nephrolithotomy of Kidney Stones</vt:lpstr>
      <vt:lpstr>Table of contents</vt:lpstr>
      <vt:lpstr>Business Case</vt:lpstr>
      <vt:lpstr>Purpose</vt:lpstr>
      <vt:lpstr>Summary of the Dataset</vt:lpstr>
      <vt:lpstr>Initial Variable Exploration …</vt:lpstr>
      <vt:lpstr>… Initial Variable Exploration</vt:lpstr>
      <vt:lpstr>Descriptive Statistics</vt:lpstr>
      <vt:lpstr>Age - Distribution</vt:lpstr>
      <vt:lpstr>Age – Check for Normality</vt:lpstr>
      <vt:lpstr>Number of Stones - Distribution</vt:lpstr>
      <vt:lpstr>Number of Stones – Normality</vt:lpstr>
      <vt:lpstr>Stone Burden - Distribution</vt:lpstr>
      <vt:lpstr>Stone Burden – Normality</vt:lpstr>
      <vt:lpstr>Total Blood Loss - Distribution</vt:lpstr>
      <vt:lpstr>Total Blood Loss – Normality</vt:lpstr>
      <vt:lpstr>SMART Question</vt:lpstr>
      <vt:lpstr>Stone Burden vs Blood Loss</vt:lpstr>
      <vt:lpstr>Blood Transfusion vs Blood Loss</vt:lpstr>
      <vt:lpstr>Highest correlations within dataset</vt:lpstr>
      <vt:lpstr>Factors affecting Blood Loss </vt:lpstr>
      <vt:lpstr>Blood Transfusion vs Blood Loss</vt:lpstr>
      <vt:lpstr>Total blood loss drivers</vt:lpstr>
      <vt:lpstr>Differentiating the Total blood loss Drivers (Based on gender)                                                                         (Based on gender)</vt:lpstr>
      <vt:lpstr>Multivariate look at Total blood loss                                                                         (Based on gender)</vt:lpstr>
      <vt:lpstr>Relationship between patients Age and  Total Blood Loss</vt:lpstr>
      <vt:lpstr>Total blood loss compared to intra-operative                              transfusion</vt:lpstr>
      <vt:lpstr>Total blood loss compared to post operative transfusion</vt:lpstr>
      <vt:lpstr>Z Scores …</vt:lpstr>
      <vt:lpstr>Z Scores …</vt:lpstr>
      <vt:lpstr>Conclusion</vt:lpstr>
      <vt:lpstr>Thank you!!!!</vt:lpstr>
    </vt:vector>
  </TitlesOfParts>
  <Company>The George 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Layne, Ronald J</dc:creator>
  <cp:lastModifiedBy>Tanaji Naik</cp:lastModifiedBy>
  <cp:revision>206</cp:revision>
  <cp:lastPrinted>2016-09-14T15:15:07Z</cp:lastPrinted>
  <dcterms:created xsi:type="dcterms:W3CDTF">2016-08-17T12:32:43Z</dcterms:created>
  <dcterms:modified xsi:type="dcterms:W3CDTF">2017-10-16T19:13:16Z</dcterms:modified>
</cp:coreProperties>
</file>