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Georgia" panose="02040502050405020303" pitchFamily="18" charset="0"/>
      <p:regular r:id="rId25"/>
      <p:bold r:id="rId26"/>
      <p:italic r:id="rId27"/>
      <p:boldItalic r:id="rId28"/>
    </p:embeddedFont>
    <p:embeddedFont>
      <p:font typeface="Maven Pro" pitchFamily="2" charset="77"/>
      <p:regular r:id="rId29"/>
      <p:bold r:id="rId30"/>
    </p:embeddedFont>
    <p:embeddedFont>
      <p:font typeface="Nunito"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3aa5f85fb_0_1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3aa5f85fb_0_1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latin typeface="Georgia"/>
                <a:ea typeface="Georgia"/>
                <a:cs typeface="Georgia"/>
                <a:sym typeface="Georgia"/>
              </a:rPr>
              <a:t>Stride is a metric for regulating the movement of various convolutional filters for pixel-wise operations across a given image space. For example, if stride is three, there will be three pixels between each subsequent sample. </a:t>
            </a:r>
            <a:endParaRPr sz="1200">
              <a:solidFill>
                <a:srgbClr val="333333"/>
              </a:solidFill>
              <a:latin typeface="Georgia"/>
              <a:ea typeface="Georgia"/>
              <a:cs typeface="Georgia"/>
              <a:sym typeface="Georgia"/>
            </a:endParaRPr>
          </a:p>
          <a:p>
            <a:pPr marL="0" lvl="0" indent="0" algn="l" rtl="0">
              <a:spcBef>
                <a:spcPts val="0"/>
              </a:spcBef>
              <a:spcAft>
                <a:spcPts val="0"/>
              </a:spcAft>
              <a:buNone/>
            </a:pPr>
            <a:r>
              <a:rPr lang="en" sz="1200">
                <a:solidFill>
                  <a:srgbClr val="333333"/>
                </a:solidFill>
                <a:latin typeface="Georgia"/>
                <a:ea typeface="Georgia"/>
                <a:cs typeface="Georgia"/>
                <a:sym typeface="Georgia"/>
              </a:rPr>
              <a:t>padding, to show exactly how each filter or layer will treat an image or a portion of an image.</a:t>
            </a:r>
            <a:endParaRPr sz="1200">
              <a:solidFill>
                <a:srgbClr val="333333"/>
              </a:solidFill>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3aa5f85fb_1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3aa5f85fb_1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3aa5f85fb_1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3aa5f85fb_1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3aa5f85fb_0_1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3aa5f85fb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3aa5f85fb_18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3aa5f85fb_1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3aa5f85fb_18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3aa5f85fb_18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3aa5f85fb_1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33aa5f85fb_1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highlight>
                  <a:srgbClr val="FFFFFF"/>
                </a:highlight>
                <a:latin typeface="Georgia"/>
                <a:ea typeface="Georgia"/>
                <a:cs typeface="Georgia"/>
                <a:sym typeface="Georgia"/>
              </a:rPr>
              <a:t>This makes it less likely that the neural network recognizes unwanted characteristics in the data-set. </a:t>
            </a:r>
            <a:r>
              <a:rPr lang="en" sz="1400">
                <a:solidFill>
                  <a:srgbClr val="000305"/>
                </a:solidFill>
                <a:highlight>
                  <a:srgbClr val="FCFCFC"/>
                </a:highlight>
              </a:rPr>
              <a:t>This helps prevent overfitting and helps the model generalize better. fit_generator, evaluate_generator and predict_generator.</a:t>
            </a:r>
            <a:endParaRPr sz="1400">
              <a:solidFill>
                <a:srgbClr val="000305"/>
              </a:solidFill>
              <a:highlight>
                <a:srgbClr val="FCFCFC"/>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aa5f85fb_18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aa5f85fb_18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aa5f85fb_16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3aa5f85fb_16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3aa5f85fb_1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3aa5f85fb_1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3aa5f85fb_1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3aa5f85fb_1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3aa5f85fb_17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33aa5f85fb_17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3aa5f85fb_1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33aa5f85fb_1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3aa5f85fb_1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33aa5f85fb_1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3aa5f85fb_17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3aa5f85fb_1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3aa5f85fb_17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3aa5f85fb_17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3aa5f85fb_16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3aa5f85fb_1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3aa5f85fb_1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3aa5f85fb_1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3aa5f85fb_1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3aa5f85fb_1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3aa5f85fb_0_1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3aa5f85fb_0_1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3aa5f85fb_1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3aa5f85fb_1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650000" y="1072550"/>
            <a:ext cx="8039700" cy="18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Plant Disease Recognition</a:t>
            </a:r>
            <a:endParaRPr sz="4800"/>
          </a:p>
          <a:p>
            <a:pPr marL="0" lvl="0" indent="0" algn="ctr" rtl="0">
              <a:spcBef>
                <a:spcPts val="0"/>
              </a:spcBef>
              <a:spcAft>
                <a:spcPts val="0"/>
              </a:spcAft>
              <a:buNone/>
            </a:pPr>
            <a:r>
              <a:rPr lang="en" sz="4800"/>
              <a:t>Using Convolutional Neural Network</a:t>
            </a:r>
            <a:endParaRPr sz="4800"/>
          </a:p>
        </p:txBody>
      </p:sp>
      <p:sp>
        <p:nvSpPr>
          <p:cNvPr id="278" name="Google Shape;278;p13"/>
          <p:cNvSpPr txBox="1">
            <a:spLocks noGrp="1"/>
          </p:cNvSpPr>
          <p:nvPr>
            <p:ph type="subTitle" idx="1"/>
          </p:nvPr>
        </p:nvSpPr>
        <p:spPr>
          <a:xfrm>
            <a:off x="824000" y="3596300"/>
            <a:ext cx="4255500" cy="12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9:</a:t>
            </a:r>
            <a:endParaRPr/>
          </a:p>
          <a:p>
            <a:pPr marL="0" lvl="0" indent="0" algn="l" rtl="0">
              <a:spcBef>
                <a:spcPts val="0"/>
              </a:spcBef>
              <a:spcAft>
                <a:spcPts val="0"/>
              </a:spcAft>
              <a:buNone/>
            </a:pPr>
            <a:r>
              <a:rPr lang="en" b="1"/>
              <a:t>Deen Huang</a:t>
            </a:r>
            <a:endParaRPr b="1"/>
          </a:p>
          <a:p>
            <a:pPr marL="0" lvl="0" indent="0" algn="l" rtl="0">
              <a:spcBef>
                <a:spcPts val="0"/>
              </a:spcBef>
              <a:spcAft>
                <a:spcPts val="0"/>
              </a:spcAft>
              <a:buNone/>
            </a:pPr>
            <a:r>
              <a:rPr lang="en" b="1"/>
              <a:t>Varsha Waingankar</a:t>
            </a:r>
            <a:endParaRPr b="1"/>
          </a:p>
          <a:p>
            <a:pPr marL="0" lvl="0" indent="0" algn="l" rtl="0">
              <a:spcBef>
                <a:spcPts val="0"/>
              </a:spcBef>
              <a:spcAft>
                <a:spcPts val="0"/>
              </a:spcAft>
              <a:buNone/>
            </a:pPr>
            <a:r>
              <a:rPr lang="en" b="1"/>
              <a:t>Yupeng Yang</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Network Architecture (VGG)</a:t>
            </a:r>
            <a:endParaRPr/>
          </a:p>
        </p:txBody>
      </p:sp>
      <p:pic>
        <p:nvPicPr>
          <p:cNvPr id="354" name="Google Shape;354;p22"/>
          <p:cNvPicPr preferRelativeResize="0"/>
          <p:nvPr/>
        </p:nvPicPr>
        <p:blipFill>
          <a:blip r:embed="rId3">
            <a:alphaModFix/>
          </a:blip>
          <a:stretch>
            <a:fillRect/>
          </a:stretch>
        </p:blipFill>
        <p:spPr>
          <a:xfrm>
            <a:off x="6545174" y="242500"/>
            <a:ext cx="2598825" cy="4813049"/>
          </a:xfrm>
          <a:prstGeom prst="rect">
            <a:avLst/>
          </a:prstGeom>
          <a:noFill/>
          <a:ln>
            <a:noFill/>
          </a:ln>
        </p:spPr>
      </p:pic>
      <p:sp>
        <p:nvSpPr>
          <p:cNvPr id="355" name="Google Shape;355;p22"/>
          <p:cNvSpPr txBox="1"/>
          <p:nvPr/>
        </p:nvSpPr>
        <p:spPr>
          <a:xfrm>
            <a:off x="736275" y="1132825"/>
            <a:ext cx="5390100" cy="3601800"/>
          </a:xfrm>
          <a:prstGeom prst="rect">
            <a:avLst/>
          </a:prstGeom>
          <a:noFill/>
          <a:ln>
            <a:noFill/>
          </a:ln>
        </p:spPr>
        <p:txBody>
          <a:bodyPr spcFirstLastPara="1" wrap="square" lIns="91425" tIns="91425" rIns="91425" bIns="91425" anchor="t" anchorCtr="0">
            <a:noAutofit/>
          </a:bodyPr>
          <a:lstStyle/>
          <a:p>
            <a:pPr marL="749300" lvl="0" indent="-317500" algn="l" rtl="0">
              <a:lnSpc>
                <a:spcPct val="158000"/>
              </a:lnSpc>
              <a:spcBef>
                <a:spcPts val="2200"/>
              </a:spcBef>
              <a:spcAft>
                <a:spcPts val="0"/>
              </a:spcAft>
              <a:buSzPts val="1400"/>
              <a:buFont typeface="Georgia"/>
              <a:buChar char="●"/>
            </a:pPr>
            <a:r>
              <a:rPr lang="en">
                <a:latin typeface="Georgia"/>
                <a:ea typeface="Georgia"/>
                <a:cs typeface="Georgia"/>
                <a:sym typeface="Georgia"/>
              </a:rPr>
              <a:t>Provide </a:t>
            </a:r>
            <a:r>
              <a:rPr lang="en" b="1">
                <a:latin typeface="Georgia"/>
                <a:ea typeface="Georgia"/>
                <a:cs typeface="Georgia"/>
                <a:sym typeface="Georgia"/>
              </a:rPr>
              <a:t>input</a:t>
            </a:r>
            <a:r>
              <a:rPr lang="en">
                <a:latin typeface="Georgia"/>
                <a:ea typeface="Georgia"/>
                <a:cs typeface="Georgia"/>
                <a:sym typeface="Georgia"/>
              </a:rPr>
              <a:t> image into convolution layer</a:t>
            </a:r>
            <a:endParaRPr>
              <a:latin typeface="Georgia"/>
              <a:ea typeface="Georgia"/>
              <a:cs typeface="Georgia"/>
              <a:sym typeface="Georgia"/>
            </a:endParaRPr>
          </a:p>
          <a:p>
            <a:pPr marL="749300" lvl="0" indent="-317500" algn="l" rtl="0">
              <a:lnSpc>
                <a:spcPct val="158000"/>
              </a:lnSpc>
              <a:spcBef>
                <a:spcPts val="0"/>
              </a:spcBef>
              <a:spcAft>
                <a:spcPts val="0"/>
              </a:spcAft>
              <a:buSzPts val="1400"/>
              <a:buFont typeface="Georgia"/>
              <a:buChar char="●"/>
            </a:pPr>
            <a:r>
              <a:rPr lang="en">
                <a:latin typeface="Georgia"/>
                <a:ea typeface="Georgia"/>
                <a:cs typeface="Georgia"/>
                <a:sym typeface="Georgia"/>
              </a:rPr>
              <a:t>Choose </a:t>
            </a:r>
            <a:r>
              <a:rPr lang="en" b="1">
                <a:latin typeface="Georgia"/>
                <a:ea typeface="Georgia"/>
                <a:cs typeface="Georgia"/>
                <a:sym typeface="Georgia"/>
              </a:rPr>
              <a:t>parameters</a:t>
            </a:r>
            <a:r>
              <a:rPr lang="en">
                <a:latin typeface="Georgia"/>
                <a:ea typeface="Georgia"/>
                <a:cs typeface="Georgia"/>
                <a:sym typeface="Georgia"/>
              </a:rPr>
              <a:t>, apply filters with strides and padding. Perform convolution on the image and apply </a:t>
            </a:r>
            <a:r>
              <a:rPr lang="en" b="1">
                <a:latin typeface="Georgia"/>
                <a:ea typeface="Georgia"/>
                <a:cs typeface="Georgia"/>
                <a:sym typeface="Georgia"/>
              </a:rPr>
              <a:t>ReLU</a:t>
            </a:r>
            <a:r>
              <a:rPr lang="en">
                <a:latin typeface="Georgia"/>
                <a:ea typeface="Georgia"/>
                <a:cs typeface="Georgia"/>
                <a:sym typeface="Georgia"/>
              </a:rPr>
              <a:t> activation function to the matrix (deal with vanishing gradient).</a:t>
            </a:r>
            <a:endParaRPr>
              <a:latin typeface="Georgia"/>
              <a:ea typeface="Georgia"/>
              <a:cs typeface="Georgia"/>
              <a:sym typeface="Georgia"/>
            </a:endParaRPr>
          </a:p>
          <a:p>
            <a:pPr marL="749300" lvl="0" indent="-317500" algn="l" rtl="0">
              <a:lnSpc>
                <a:spcPct val="158000"/>
              </a:lnSpc>
              <a:spcBef>
                <a:spcPts val="0"/>
              </a:spcBef>
              <a:spcAft>
                <a:spcPts val="0"/>
              </a:spcAft>
              <a:buSzPts val="1400"/>
              <a:buFont typeface="Georgia"/>
              <a:buChar char="●"/>
            </a:pPr>
            <a:r>
              <a:rPr lang="en">
                <a:latin typeface="Georgia"/>
                <a:ea typeface="Georgia"/>
                <a:cs typeface="Georgia"/>
                <a:sym typeface="Georgia"/>
              </a:rPr>
              <a:t>Perform </a:t>
            </a:r>
            <a:r>
              <a:rPr lang="en" b="1">
                <a:latin typeface="Georgia"/>
                <a:ea typeface="Georgia"/>
                <a:cs typeface="Georgia"/>
                <a:sym typeface="Georgia"/>
              </a:rPr>
              <a:t>pooling</a:t>
            </a:r>
            <a:r>
              <a:rPr lang="en">
                <a:latin typeface="Georgia"/>
                <a:ea typeface="Georgia"/>
                <a:cs typeface="Georgia"/>
                <a:sym typeface="Georgia"/>
              </a:rPr>
              <a:t> to reduce dimensionality size</a:t>
            </a:r>
            <a:endParaRPr>
              <a:latin typeface="Georgia"/>
              <a:ea typeface="Georgia"/>
              <a:cs typeface="Georgia"/>
              <a:sym typeface="Georgia"/>
            </a:endParaRPr>
          </a:p>
          <a:p>
            <a:pPr marL="749300" lvl="0" indent="-317500" algn="l" rtl="0">
              <a:lnSpc>
                <a:spcPct val="158000"/>
              </a:lnSpc>
              <a:spcBef>
                <a:spcPts val="0"/>
              </a:spcBef>
              <a:spcAft>
                <a:spcPts val="0"/>
              </a:spcAft>
              <a:buSzPts val="1400"/>
              <a:buFont typeface="Georgia"/>
              <a:buChar char="●"/>
            </a:pPr>
            <a:r>
              <a:rPr lang="en">
                <a:latin typeface="Georgia"/>
                <a:ea typeface="Georgia"/>
                <a:cs typeface="Georgia"/>
                <a:sym typeface="Georgia"/>
              </a:rPr>
              <a:t>Add as many convolutional layers until satisfied</a:t>
            </a:r>
            <a:endParaRPr>
              <a:latin typeface="Georgia"/>
              <a:ea typeface="Georgia"/>
              <a:cs typeface="Georgia"/>
              <a:sym typeface="Georgia"/>
            </a:endParaRPr>
          </a:p>
          <a:p>
            <a:pPr marL="749300" lvl="0" indent="-317500" algn="l" rtl="0">
              <a:lnSpc>
                <a:spcPct val="158000"/>
              </a:lnSpc>
              <a:spcBef>
                <a:spcPts val="0"/>
              </a:spcBef>
              <a:spcAft>
                <a:spcPts val="0"/>
              </a:spcAft>
              <a:buSzPts val="1400"/>
              <a:buFont typeface="Georgia"/>
              <a:buChar char="●"/>
            </a:pPr>
            <a:r>
              <a:rPr lang="en">
                <a:latin typeface="Georgia"/>
                <a:ea typeface="Georgia"/>
                <a:cs typeface="Georgia"/>
                <a:sym typeface="Georgia"/>
              </a:rPr>
              <a:t>Flatten the output and feed into a</a:t>
            </a:r>
            <a:r>
              <a:rPr lang="en" b="1">
                <a:latin typeface="Georgia"/>
                <a:ea typeface="Georgia"/>
                <a:cs typeface="Georgia"/>
                <a:sym typeface="Georgia"/>
              </a:rPr>
              <a:t> fully connected</a:t>
            </a:r>
            <a:r>
              <a:rPr lang="en">
                <a:latin typeface="Georgia"/>
                <a:ea typeface="Georgia"/>
                <a:cs typeface="Georgia"/>
                <a:sym typeface="Georgia"/>
              </a:rPr>
              <a:t> layer /dense (FC Layer)</a:t>
            </a:r>
            <a:endParaRPr>
              <a:latin typeface="Georgia"/>
              <a:ea typeface="Georgia"/>
              <a:cs typeface="Georgia"/>
              <a:sym typeface="Georgia"/>
            </a:endParaRPr>
          </a:p>
          <a:p>
            <a:pPr marL="749300" lvl="0" indent="-317500" algn="l" rtl="0">
              <a:lnSpc>
                <a:spcPct val="158000"/>
              </a:lnSpc>
              <a:spcBef>
                <a:spcPts val="0"/>
              </a:spcBef>
              <a:spcAft>
                <a:spcPts val="0"/>
              </a:spcAft>
              <a:buSzPts val="1400"/>
              <a:buFont typeface="Georgia"/>
              <a:buChar char="●"/>
            </a:pPr>
            <a:r>
              <a:rPr lang="en" b="1">
                <a:latin typeface="Georgia"/>
                <a:ea typeface="Georgia"/>
                <a:cs typeface="Georgia"/>
                <a:sym typeface="Georgia"/>
              </a:rPr>
              <a:t>Output</a:t>
            </a:r>
            <a:r>
              <a:rPr lang="en">
                <a:latin typeface="Georgia"/>
                <a:ea typeface="Georgia"/>
                <a:cs typeface="Georgia"/>
                <a:sym typeface="Georgia"/>
              </a:rPr>
              <a:t> the class using an activation function (softmax) and classifies images.</a:t>
            </a:r>
            <a:endParaRPr>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Train/Test Split</a:t>
            </a:r>
            <a:endParaRPr/>
          </a:p>
        </p:txBody>
      </p:sp>
      <p:pic>
        <p:nvPicPr>
          <p:cNvPr id="361" name="Google Shape;361;p23"/>
          <p:cNvPicPr preferRelativeResize="0"/>
          <p:nvPr/>
        </p:nvPicPr>
        <p:blipFill>
          <a:blip r:embed="rId3">
            <a:alphaModFix/>
          </a:blip>
          <a:stretch>
            <a:fillRect/>
          </a:stretch>
        </p:blipFill>
        <p:spPr>
          <a:xfrm>
            <a:off x="590025" y="1257875"/>
            <a:ext cx="8303049" cy="690025"/>
          </a:xfrm>
          <a:prstGeom prst="rect">
            <a:avLst/>
          </a:prstGeom>
          <a:noFill/>
          <a:ln>
            <a:noFill/>
          </a:ln>
        </p:spPr>
      </p:pic>
      <p:pic>
        <p:nvPicPr>
          <p:cNvPr id="362" name="Google Shape;362;p23"/>
          <p:cNvPicPr preferRelativeResize="0"/>
          <p:nvPr/>
        </p:nvPicPr>
        <p:blipFill>
          <a:blip r:embed="rId4">
            <a:alphaModFix/>
          </a:blip>
          <a:stretch>
            <a:fillRect/>
          </a:stretch>
        </p:blipFill>
        <p:spPr>
          <a:xfrm>
            <a:off x="590025" y="2426725"/>
            <a:ext cx="2290450" cy="1988525"/>
          </a:xfrm>
          <a:prstGeom prst="rect">
            <a:avLst/>
          </a:prstGeom>
          <a:noFill/>
          <a:ln>
            <a:noFill/>
          </a:ln>
        </p:spPr>
      </p:pic>
      <p:sp>
        <p:nvSpPr>
          <p:cNvPr id="363" name="Google Shape;363;p23"/>
          <p:cNvSpPr txBox="1"/>
          <p:nvPr/>
        </p:nvSpPr>
        <p:spPr>
          <a:xfrm>
            <a:off x="3084225" y="2255825"/>
            <a:ext cx="6003000" cy="1798800"/>
          </a:xfrm>
          <a:prstGeom prst="rect">
            <a:avLst/>
          </a:prstGeom>
          <a:noFill/>
          <a:ln>
            <a:noFill/>
          </a:ln>
        </p:spPr>
        <p:txBody>
          <a:bodyPr spcFirstLastPara="1" wrap="square" lIns="91425" tIns="91425" rIns="91425" bIns="91425" anchor="ctr" anchorCtr="0">
            <a:noAutofit/>
          </a:bodyPr>
          <a:lstStyle/>
          <a:p>
            <a:pPr marL="749300" lvl="0" indent="-304800" algn="l" rtl="0">
              <a:lnSpc>
                <a:spcPct val="158000"/>
              </a:lnSpc>
              <a:spcBef>
                <a:spcPts val="4400"/>
              </a:spcBef>
              <a:spcAft>
                <a:spcPts val="0"/>
              </a:spcAft>
              <a:buSzPts val="1200"/>
              <a:buFont typeface="Georgia"/>
              <a:buChar char="●"/>
            </a:pPr>
            <a:r>
              <a:rPr lang="en" sz="1200">
                <a:latin typeface="Georgia"/>
                <a:ea typeface="Georgia"/>
                <a:cs typeface="Georgia"/>
                <a:sym typeface="Georgia"/>
              </a:rPr>
              <a:t>The name </a:t>
            </a:r>
            <a:r>
              <a:rPr lang="en" sz="1200" b="1">
                <a:latin typeface="Georgia"/>
                <a:ea typeface="Georgia"/>
                <a:cs typeface="Georgia"/>
                <a:sym typeface="Georgia"/>
              </a:rPr>
              <a:t>x </a:t>
            </a:r>
            <a:r>
              <a:rPr lang="en" sz="1200">
                <a:latin typeface="Georgia"/>
                <a:ea typeface="Georgia"/>
                <a:cs typeface="Georgia"/>
                <a:sym typeface="Georgia"/>
              </a:rPr>
              <a:t>refers to input data, while the name </a:t>
            </a:r>
            <a:r>
              <a:rPr lang="en" sz="1200" b="1">
                <a:latin typeface="Georgia"/>
                <a:ea typeface="Georgia"/>
                <a:cs typeface="Georgia"/>
                <a:sym typeface="Georgia"/>
              </a:rPr>
              <a:t>y </a:t>
            </a:r>
            <a:r>
              <a:rPr lang="en" sz="1200">
                <a:latin typeface="Georgia"/>
                <a:ea typeface="Georgia"/>
                <a:cs typeface="Georgia"/>
                <a:sym typeface="Georgia"/>
              </a:rPr>
              <a:t>refers to the labels.</a:t>
            </a:r>
            <a:endParaRPr sz="1200">
              <a:latin typeface="Georgia"/>
              <a:ea typeface="Georgia"/>
              <a:cs typeface="Georgia"/>
              <a:sym typeface="Georgia"/>
            </a:endParaRPr>
          </a:p>
          <a:p>
            <a:pPr marL="749300" lvl="0" indent="-304800" algn="l" rtl="0">
              <a:lnSpc>
                <a:spcPct val="158000"/>
              </a:lnSpc>
              <a:spcBef>
                <a:spcPts val="0"/>
              </a:spcBef>
              <a:spcAft>
                <a:spcPts val="0"/>
              </a:spcAft>
              <a:buSzPts val="1200"/>
              <a:buFont typeface="Georgia"/>
              <a:buChar char="●"/>
            </a:pPr>
            <a:r>
              <a:rPr lang="en" sz="1200" b="1">
                <a:latin typeface="Georgia"/>
                <a:ea typeface="Georgia"/>
                <a:cs typeface="Georgia"/>
                <a:sym typeface="Georgia"/>
              </a:rPr>
              <a:t>Training data </a:t>
            </a:r>
            <a:r>
              <a:rPr lang="en" sz="1200">
                <a:latin typeface="Georgia"/>
                <a:ea typeface="Georgia"/>
                <a:cs typeface="Georgia"/>
                <a:sym typeface="Georgia"/>
              </a:rPr>
              <a:t>is the data our model learns from.</a:t>
            </a:r>
            <a:endParaRPr sz="1200">
              <a:latin typeface="Georgia"/>
              <a:ea typeface="Georgia"/>
              <a:cs typeface="Georgia"/>
              <a:sym typeface="Georgia"/>
            </a:endParaRPr>
          </a:p>
          <a:p>
            <a:pPr marL="749300" lvl="0" indent="-304800" algn="l" rtl="0">
              <a:lnSpc>
                <a:spcPct val="158000"/>
              </a:lnSpc>
              <a:spcBef>
                <a:spcPts val="0"/>
              </a:spcBef>
              <a:spcAft>
                <a:spcPts val="0"/>
              </a:spcAft>
              <a:buSzPts val="1200"/>
              <a:buFont typeface="Georgia"/>
              <a:buChar char="●"/>
            </a:pPr>
            <a:r>
              <a:rPr lang="en" sz="1200" b="1">
                <a:latin typeface="Georgia"/>
                <a:ea typeface="Georgia"/>
                <a:cs typeface="Georgia"/>
                <a:sym typeface="Georgia"/>
              </a:rPr>
              <a:t>Test data</a:t>
            </a:r>
            <a:r>
              <a:rPr lang="en" sz="1200">
                <a:latin typeface="Georgia"/>
                <a:ea typeface="Georgia"/>
                <a:cs typeface="Georgia"/>
                <a:sym typeface="Georgia"/>
              </a:rPr>
              <a:t> is kept secret from the model until after it has been trained. Test data is used to evaluate our model.</a:t>
            </a:r>
            <a:endParaRPr sz="12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4"/>
          <p:cNvSpPr txBox="1">
            <a:spLocks noGrp="1"/>
          </p:cNvSpPr>
          <p:nvPr>
            <p:ph type="title"/>
          </p:nvPr>
        </p:nvSpPr>
        <p:spPr>
          <a:xfrm>
            <a:off x="719300" y="569475"/>
            <a:ext cx="46884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CNN vs. Deeper CNN</a:t>
            </a:r>
            <a:endParaRPr/>
          </a:p>
          <a:p>
            <a:pPr marL="0" lvl="0" indent="0" algn="l" rtl="0">
              <a:spcBef>
                <a:spcPts val="0"/>
              </a:spcBef>
              <a:spcAft>
                <a:spcPts val="0"/>
              </a:spcAft>
              <a:buNone/>
            </a:pPr>
            <a:r>
              <a:rPr lang="en"/>
              <a:t>Number of Parameters</a:t>
            </a:r>
            <a:endParaRPr/>
          </a:p>
        </p:txBody>
      </p:sp>
      <p:pic>
        <p:nvPicPr>
          <p:cNvPr id="369" name="Google Shape;369;p24"/>
          <p:cNvPicPr preferRelativeResize="0"/>
          <p:nvPr/>
        </p:nvPicPr>
        <p:blipFill>
          <a:blip r:embed="rId3">
            <a:alphaModFix/>
          </a:blip>
          <a:stretch>
            <a:fillRect/>
          </a:stretch>
        </p:blipFill>
        <p:spPr>
          <a:xfrm>
            <a:off x="479350" y="1728425"/>
            <a:ext cx="4688375" cy="2792400"/>
          </a:xfrm>
          <a:prstGeom prst="rect">
            <a:avLst/>
          </a:prstGeom>
          <a:noFill/>
          <a:ln>
            <a:noFill/>
          </a:ln>
        </p:spPr>
      </p:pic>
      <p:pic>
        <p:nvPicPr>
          <p:cNvPr id="370" name="Google Shape;370;p24"/>
          <p:cNvPicPr preferRelativeResize="0"/>
          <p:nvPr/>
        </p:nvPicPr>
        <p:blipFill>
          <a:blip r:embed="rId4">
            <a:alphaModFix/>
          </a:blip>
          <a:stretch>
            <a:fillRect/>
          </a:stretch>
        </p:blipFill>
        <p:spPr>
          <a:xfrm>
            <a:off x="5538726" y="713425"/>
            <a:ext cx="3159225" cy="4214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Reason for the parameters reduction</a:t>
            </a:r>
            <a:endParaRPr/>
          </a:p>
        </p:txBody>
      </p:sp>
      <p:sp>
        <p:nvSpPr>
          <p:cNvPr id="376" name="Google Shape;376;p25"/>
          <p:cNvSpPr txBox="1"/>
          <p:nvPr/>
        </p:nvSpPr>
        <p:spPr>
          <a:xfrm>
            <a:off x="1076050" y="1196450"/>
            <a:ext cx="7330800" cy="337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solidFill>
                  <a:schemeClr val="dk2"/>
                </a:solidFill>
                <a:highlight>
                  <a:srgbClr val="FFFFFF"/>
                </a:highlight>
                <a:latin typeface="Georgia"/>
                <a:ea typeface="Georgia"/>
                <a:cs typeface="Georgia"/>
                <a:sym typeface="Georgia"/>
              </a:rPr>
            </a:br>
            <a:br>
              <a:rPr lang="en">
                <a:solidFill>
                  <a:schemeClr val="dk2"/>
                </a:solidFill>
                <a:highlight>
                  <a:srgbClr val="FFFFFF"/>
                </a:highlight>
                <a:latin typeface="Georgia"/>
                <a:ea typeface="Georgia"/>
                <a:cs typeface="Georgia"/>
                <a:sym typeface="Georgia"/>
              </a:rPr>
            </a:br>
            <a:r>
              <a:rPr lang="en">
                <a:solidFill>
                  <a:schemeClr val="dk2"/>
                </a:solidFill>
                <a:highlight>
                  <a:srgbClr val="FFFFFF"/>
                </a:highlight>
                <a:latin typeface="Georgia"/>
                <a:ea typeface="Georgia"/>
                <a:cs typeface="Georgia"/>
                <a:sym typeface="Georgia"/>
              </a:rPr>
              <a:t>After a convolution layer, it is common to add a pooling layer in between CNN layers. </a:t>
            </a:r>
            <a:r>
              <a:rPr lang="en">
                <a:solidFill>
                  <a:srgbClr val="990000"/>
                </a:solidFill>
                <a:highlight>
                  <a:srgbClr val="FFFFFF"/>
                </a:highlight>
                <a:latin typeface="Georgia"/>
                <a:ea typeface="Georgia"/>
                <a:cs typeface="Georgia"/>
                <a:sym typeface="Georgia"/>
              </a:rPr>
              <a:t>The function of </a:t>
            </a:r>
            <a:r>
              <a:rPr lang="en" b="1">
                <a:solidFill>
                  <a:srgbClr val="990000"/>
                </a:solidFill>
                <a:highlight>
                  <a:srgbClr val="FFFFFF"/>
                </a:highlight>
                <a:latin typeface="Georgia"/>
                <a:ea typeface="Georgia"/>
                <a:cs typeface="Georgia"/>
                <a:sym typeface="Georgia"/>
              </a:rPr>
              <a:t>pooling</a:t>
            </a:r>
            <a:r>
              <a:rPr lang="en">
                <a:solidFill>
                  <a:srgbClr val="990000"/>
                </a:solidFill>
                <a:highlight>
                  <a:srgbClr val="FFFFFF"/>
                </a:highlight>
                <a:latin typeface="Georgia"/>
                <a:ea typeface="Georgia"/>
                <a:cs typeface="Georgia"/>
                <a:sym typeface="Georgia"/>
              </a:rPr>
              <a:t> is to continuously reduce the dimensionality to reduce the number of parameters and computation in the network. This </a:t>
            </a:r>
            <a:r>
              <a:rPr lang="en" b="1">
                <a:solidFill>
                  <a:srgbClr val="990000"/>
                </a:solidFill>
                <a:highlight>
                  <a:srgbClr val="FFFFFF"/>
                </a:highlight>
                <a:latin typeface="Georgia"/>
                <a:ea typeface="Georgia"/>
                <a:cs typeface="Georgia"/>
                <a:sym typeface="Georgia"/>
              </a:rPr>
              <a:t>shortens the training time and controls overfitting.</a:t>
            </a:r>
            <a:br>
              <a:rPr lang="en" b="1">
                <a:solidFill>
                  <a:srgbClr val="990000"/>
                </a:solidFill>
                <a:highlight>
                  <a:srgbClr val="FFFFFF"/>
                </a:highlight>
                <a:latin typeface="Georgia"/>
                <a:ea typeface="Georgia"/>
                <a:cs typeface="Georgia"/>
                <a:sym typeface="Georgia"/>
              </a:rPr>
            </a:br>
            <a:br>
              <a:rPr lang="en">
                <a:solidFill>
                  <a:schemeClr val="dk2"/>
                </a:solidFill>
                <a:highlight>
                  <a:srgbClr val="FFFFFF"/>
                </a:highlight>
                <a:latin typeface="Georgia"/>
                <a:ea typeface="Georgia"/>
                <a:cs typeface="Georgia"/>
                <a:sym typeface="Georgia"/>
              </a:rPr>
            </a:br>
            <a:r>
              <a:rPr lang="en">
                <a:solidFill>
                  <a:schemeClr val="dk2"/>
                </a:solidFill>
                <a:highlight>
                  <a:srgbClr val="FFFFFF"/>
                </a:highlight>
                <a:latin typeface="Georgia"/>
                <a:ea typeface="Georgia"/>
                <a:cs typeface="Georgia"/>
                <a:sym typeface="Georgia"/>
              </a:rPr>
              <a:t>The most frequent type of pooling is max pooling, which takes the maximum value in each window. These window sizes need to be specified beforehand. This decreases the feature map size while at the same time keeping the significant information.</a:t>
            </a:r>
            <a:endParaRPr>
              <a:solidFill>
                <a:schemeClr val="dk2"/>
              </a:solidFill>
              <a:highlight>
                <a:srgbClr val="FFFFFF"/>
              </a:highlight>
              <a:latin typeface="Georgia"/>
              <a:ea typeface="Georgia"/>
              <a:cs typeface="Georgia"/>
              <a:sym typeface="Georgia"/>
            </a:endParaRPr>
          </a:p>
          <a:p>
            <a:pPr marL="0" lvl="0" indent="0" algn="l" rtl="0">
              <a:spcBef>
                <a:spcPts val="0"/>
              </a:spcBef>
              <a:spcAft>
                <a:spcPts val="0"/>
              </a:spcAft>
              <a:buNone/>
            </a:pPr>
            <a:br>
              <a:rPr lang="en">
                <a:solidFill>
                  <a:schemeClr val="dk2"/>
                </a:solidFill>
                <a:highlight>
                  <a:srgbClr val="FFFFFF"/>
                </a:highlight>
                <a:latin typeface="Georgia"/>
                <a:ea typeface="Georgia"/>
                <a:cs typeface="Georgia"/>
                <a:sym typeface="Georgia"/>
              </a:rPr>
            </a:br>
            <a:br>
              <a:rPr lang="en">
                <a:solidFill>
                  <a:schemeClr val="dk2"/>
                </a:solidFill>
                <a:highlight>
                  <a:srgbClr val="FFFFFF"/>
                </a:highlight>
                <a:latin typeface="Georgia"/>
                <a:ea typeface="Georgia"/>
                <a:cs typeface="Georgia"/>
                <a:sym typeface="Georgia"/>
              </a:rPr>
            </a:br>
            <a:endParaRPr sz="1600">
              <a:solidFill>
                <a:schemeClr val="dk2"/>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 and validation accuracy on basic_cnn model</a:t>
            </a:r>
            <a:endParaRPr/>
          </a:p>
        </p:txBody>
      </p:sp>
      <p:sp>
        <p:nvSpPr>
          <p:cNvPr id="382" name="Google Shape;382;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83" name="Google Shape;383;p26"/>
          <p:cNvPicPr preferRelativeResize="0"/>
          <p:nvPr/>
        </p:nvPicPr>
        <p:blipFill>
          <a:blip r:embed="rId3">
            <a:alphaModFix/>
          </a:blip>
          <a:stretch>
            <a:fillRect/>
          </a:stretch>
        </p:blipFill>
        <p:spPr>
          <a:xfrm>
            <a:off x="1303800" y="1597875"/>
            <a:ext cx="7170024" cy="3099400"/>
          </a:xfrm>
          <a:prstGeom prst="rect">
            <a:avLst/>
          </a:prstGeom>
          <a:noFill/>
          <a:ln>
            <a:noFill/>
          </a:ln>
        </p:spPr>
      </p:pic>
      <p:sp>
        <p:nvSpPr>
          <p:cNvPr id="384" name="Google Shape;384;p26"/>
          <p:cNvSpPr/>
          <p:nvPr/>
        </p:nvSpPr>
        <p:spPr>
          <a:xfrm>
            <a:off x="3669850" y="4040653"/>
            <a:ext cx="1226448" cy="209196"/>
          </a:xfrm>
          <a:prstGeom prst="flowChartTerminator">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vs loss basic cnn</a:t>
            </a:r>
            <a:endParaRPr/>
          </a:p>
        </p:txBody>
      </p:sp>
      <p:pic>
        <p:nvPicPr>
          <p:cNvPr id="390" name="Google Shape;390;p27"/>
          <p:cNvPicPr preferRelativeResize="0"/>
          <p:nvPr/>
        </p:nvPicPr>
        <p:blipFill rotWithShape="1">
          <a:blip r:embed="rId3">
            <a:alphaModFix/>
          </a:blip>
          <a:srcRect b="50888"/>
          <a:stretch/>
        </p:blipFill>
        <p:spPr>
          <a:xfrm>
            <a:off x="1303800" y="2007650"/>
            <a:ext cx="3022925" cy="2264825"/>
          </a:xfrm>
          <a:prstGeom prst="rect">
            <a:avLst/>
          </a:prstGeom>
          <a:noFill/>
          <a:ln>
            <a:noFill/>
          </a:ln>
        </p:spPr>
      </p:pic>
      <p:pic>
        <p:nvPicPr>
          <p:cNvPr id="391" name="Google Shape;391;p27"/>
          <p:cNvPicPr preferRelativeResize="0"/>
          <p:nvPr/>
        </p:nvPicPr>
        <p:blipFill rotWithShape="1">
          <a:blip r:embed="rId3">
            <a:alphaModFix/>
          </a:blip>
          <a:srcRect t="46271"/>
          <a:stretch/>
        </p:blipFill>
        <p:spPr>
          <a:xfrm>
            <a:off x="4760875" y="1894775"/>
            <a:ext cx="3149950" cy="2264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Augmentation</a:t>
            </a:r>
            <a:endParaRPr/>
          </a:p>
        </p:txBody>
      </p:sp>
      <p:sp>
        <p:nvSpPr>
          <p:cNvPr id="397" name="Google Shape;397;p28"/>
          <p:cNvSpPr txBox="1">
            <a:spLocks noGrp="1"/>
          </p:cNvSpPr>
          <p:nvPr>
            <p:ph type="body" idx="1"/>
          </p:nvPr>
        </p:nvSpPr>
        <p:spPr>
          <a:xfrm>
            <a:off x="900425" y="1147100"/>
            <a:ext cx="6525000" cy="3996000"/>
          </a:xfrm>
          <a:prstGeom prst="rect">
            <a:avLst/>
          </a:prstGeom>
        </p:spPr>
        <p:txBody>
          <a:bodyPr spcFirstLastPara="1" wrap="square" lIns="91425" tIns="91425" rIns="91425" bIns="91425" anchor="t" anchorCtr="0">
            <a:noAutofit/>
          </a:bodyPr>
          <a:lstStyle/>
          <a:p>
            <a:pPr marL="0" lvl="0" indent="0" algn="l" rtl="0">
              <a:lnSpc>
                <a:spcPct val="163636"/>
              </a:lnSpc>
              <a:spcBef>
                <a:spcPts val="0"/>
              </a:spcBef>
              <a:spcAft>
                <a:spcPts val="0"/>
              </a:spcAft>
              <a:buNone/>
            </a:pPr>
            <a:r>
              <a:rPr lang="en" sz="1100" b="1">
                <a:solidFill>
                  <a:srgbClr val="404040"/>
                </a:solidFill>
                <a:latin typeface="Arial"/>
                <a:ea typeface="Arial"/>
                <a:cs typeface="Arial"/>
                <a:sym typeface="Arial"/>
              </a:rPr>
              <a:t>transform_parameters</a:t>
            </a:r>
            <a:r>
              <a:rPr lang="en" sz="1100">
                <a:solidFill>
                  <a:srgbClr val="404040"/>
                </a:solidFill>
                <a:latin typeface="Arial"/>
                <a:ea typeface="Arial"/>
                <a:cs typeface="Arial"/>
                <a:sym typeface="Arial"/>
              </a:rPr>
              <a:t>: Dictionary with string - parameter pairs describing the transformation. Currently, the following parameters from the dictionary are used:</a:t>
            </a:r>
            <a:endParaRPr sz="1100">
              <a:solidFill>
                <a:srgbClr val="404040"/>
              </a:solidFill>
              <a:latin typeface="Arial"/>
              <a:ea typeface="Arial"/>
              <a:cs typeface="Arial"/>
              <a:sym typeface="Arial"/>
            </a:endParaRPr>
          </a:p>
          <a:p>
            <a:pPr marL="1371600" lvl="1" indent="-298450" algn="l" rtl="0">
              <a:lnSpc>
                <a:spcPct val="150000"/>
              </a:lnSpc>
              <a:spcBef>
                <a:spcPts val="1800"/>
              </a:spcBef>
              <a:spcAft>
                <a:spcPts val="0"/>
              </a:spcAft>
              <a:buClr>
                <a:srgbClr val="404040"/>
              </a:buClr>
              <a:buSzPts val="1100"/>
              <a:buFont typeface="Arial"/>
              <a:buChar char="○"/>
            </a:pPr>
            <a:r>
              <a:rPr lang="en">
                <a:solidFill>
                  <a:srgbClr val="000000"/>
                </a:solidFill>
                <a:highlight>
                  <a:srgbClr val="FFFFFF"/>
                </a:highlight>
                <a:latin typeface="Courier New"/>
                <a:ea typeface="Courier New"/>
                <a:cs typeface="Courier New"/>
                <a:sym typeface="Courier New"/>
              </a:rPr>
              <a:t>'theta'</a:t>
            </a:r>
            <a:r>
              <a:rPr lang="en">
                <a:solidFill>
                  <a:srgbClr val="404040"/>
                </a:solidFill>
                <a:latin typeface="Arial"/>
                <a:ea typeface="Arial"/>
                <a:cs typeface="Arial"/>
                <a:sym typeface="Arial"/>
              </a:rPr>
              <a:t>: Float. Rotation angle in degrees.</a:t>
            </a:r>
            <a:endParaRPr>
              <a:solidFill>
                <a:srgbClr val="404040"/>
              </a:solidFill>
              <a:latin typeface="Arial"/>
              <a:ea typeface="Arial"/>
              <a:cs typeface="Arial"/>
              <a:sym typeface="Arial"/>
            </a:endParaRPr>
          </a:p>
          <a:p>
            <a:pPr marL="1371600" lvl="1" indent="-298450" algn="l" rtl="0">
              <a:lnSpc>
                <a:spcPct val="150000"/>
              </a:lnSpc>
              <a:spcBef>
                <a:spcPts val="0"/>
              </a:spcBef>
              <a:spcAft>
                <a:spcPts val="0"/>
              </a:spcAft>
              <a:buClr>
                <a:srgbClr val="404040"/>
              </a:buClr>
              <a:buSzPts val="1100"/>
              <a:buFont typeface="Arial"/>
              <a:buChar char="○"/>
            </a:pPr>
            <a:r>
              <a:rPr lang="en">
                <a:solidFill>
                  <a:srgbClr val="000000"/>
                </a:solidFill>
                <a:highlight>
                  <a:srgbClr val="FFFFFF"/>
                </a:highlight>
                <a:latin typeface="Courier New"/>
                <a:ea typeface="Courier New"/>
                <a:cs typeface="Courier New"/>
                <a:sym typeface="Courier New"/>
              </a:rPr>
              <a:t>'tx'</a:t>
            </a:r>
            <a:r>
              <a:rPr lang="en">
                <a:solidFill>
                  <a:srgbClr val="404040"/>
                </a:solidFill>
                <a:latin typeface="Arial"/>
                <a:ea typeface="Arial"/>
                <a:cs typeface="Arial"/>
                <a:sym typeface="Arial"/>
              </a:rPr>
              <a:t>: Float. Shift in the x direction.</a:t>
            </a:r>
            <a:endParaRPr>
              <a:solidFill>
                <a:srgbClr val="404040"/>
              </a:solidFill>
              <a:latin typeface="Arial"/>
              <a:ea typeface="Arial"/>
              <a:cs typeface="Arial"/>
              <a:sym typeface="Arial"/>
            </a:endParaRPr>
          </a:p>
          <a:p>
            <a:pPr marL="1371600" lvl="1" indent="-298450" algn="l" rtl="0">
              <a:lnSpc>
                <a:spcPct val="150000"/>
              </a:lnSpc>
              <a:spcBef>
                <a:spcPts val="0"/>
              </a:spcBef>
              <a:spcAft>
                <a:spcPts val="0"/>
              </a:spcAft>
              <a:buClr>
                <a:srgbClr val="404040"/>
              </a:buClr>
              <a:buSzPts val="1100"/>
              <a:buFont typeface="Arial"/>
              <a:buChar char="○"/>
            </a:pPr>
            <a:r>
              <a:rPr lang="en">
                <a:solidFill>
                  <a:srgbClr val="000000"/>
                </a:solidFill>
                <a:highlight>
                  <a:srgbClr val="FFFFFF"/>
                </a:highlight>
                <a:latin typeface="Courier New"/>
                <a:ea typeface="Courier New"/>
                <a:cs typeface="Courier New"/>
                <a:sym typeface="Courier New"/>
              </a:rPr>
              <a:t>'ty'</a:t>
            </a:r>
            <a:r>
              <a:rPr lang="en">
                <a:solidFill>
                  <a:srgbClr val="404040"/>
                </a:solidFill>
                <a:latin typeface="Arial"/>
                <a:ea typeface="Arial"/>
                <a:cs typeface="Arial"/>
                <a:sym typeface="Arial"/>
              </a:rPr>
              <a:t>: Float. Shift in the y direction.</a:t>
            </a:r>
            <a:endParaRPr>
              <a:solidFill>
                <a:srgbClr val="404040"/>
              </a:solidFill>
              <a:latin typeface="Arial"/>
              <a:ea typeface="Arial"/>
              <a:cs typeface="Arial"/>
              <a:sym typeface="Arial"/>
            </a:endParaRPr>
          </a:p>
          <a:p>
            <a:pPr marL="1371600" lvl="1" indent="-298450" algn="l" rtl="0">
              <a:lnSpc>
                <a:spcPct val="150000"/>
              </a:lnSpc>
              <a:spcBef>
                <a:spcPts val="0"/>
              </a:spcBef>
              <a:spcAft>
                <a:spcPts val="0"/>
              </a:spcAft>
              <a:buClr>
                <a:srgbClr val="404040"/>
              </a:buClr>
              <a:buSzPts val="1100"/>
              <a:buFont typeface="Arial"/>
              <a:buChar char="○"/>
            </a:pPr>
            <a:r>
              <a:rPr lang="en">
                <a:solidFill>
                  <a:srgbClr val="000000"/>
                </a:solidFill>
                <a:highlight>
                  <a:srgbClr val="FFFFFF"/>
                </a:highlight>
                <a:latin typeface="Courier New"/>
                <a:ea typeface="Courier New"/>
                <a:cs typeface="Courier New"/>
                <a:sym typeface="Courier New"/>
              </a:rPr>
              <a:t>'shear'</a:t>
            </a:r>
            <a:r>
              <a:rPr lang="en">
                <a:solidFill>
                  <a:srgbClr val="404040"/>
                </a:solidFill>
                <a:latin typeface="Arial"/>
                <a:ea typeface="Arial"/>
                <a:cs typeface="Arial"/>
                <a:sym typeface="Arial"/>
              </a:rPr>
              <a:t>: Float. Shear angle in degrees.</a:t>
            </a:r>
            <a:endParaRPr>
              <a:solidFill>
                <a:srgbClr val="404040"/>
              </a:solidFill>
              <a:latin typeface="Arial"/>
              <a:ea typeface="Arial"/>
              <a:cs typeface="Arial"/>
              <a:sym typeface="Arial"/>
            </a:endParaRPr>
          </a:p>
          <a:p>
            <a:pPr marL="1371600" lvl="1" indent="-298450" algn="l" rtl="0">
              <a:lnSpc>
                <a:spcPct val="150000"/>
              </a:lnSpc>
              <a:spcBef>
                <a:spcPts val="0"/>
              </a:spcBef>
              <a:spcAft>
                <a:spcPts val="0"/>
              </a:spcAft>
              <a:buClr>
                <a:srgbClr val="404040"/>
              </a:buClr>
              <a:buSzPts val="1100"/>
              <a:buFont typeface="Arial"/>
              <a:buChar char="○"/>
            </a:pPr>
            <a:r>
              <a:rPr lang="en">
                <a:solidFill>
                  <a:srgbClr val="000000"/>
                </a:solidFill>
                <a:highlight>
                  <a:srgbClr val="FFFFFF"/>
                </a:highlight>
                <a:latin typeface="Courier New"/>
                <a:ea typeface="Courier New"/>
                <a:cs typeface="Courier New"/>
                <a:sym typeface="Courier New"/>
              </a:rPr>
              <a:t>'zx'</a:t>
            </a:r>
            <a:r>
              <a:rPr lang="en">
                <a:solidFill>
                  <a:srgbClr val="404040"/>
                </a:solidFill>
                <a:latin typeface="Arial"/>
                <a:ea typeface="Arial"/>
                <a:cs typeface="Arial"/>
                <a:sym typeface="Arial"/>
              </a:rPr>
              <a:t>: Float. Zoom in the x direction.</a:t>
            </a:r>
            <a:endParaRPr>
              <a:solidFill>
                <a:srgbClr val="404040"/>
              </a:solidFill>
              <a:latin typeface="Arial"/>
              <a:ea typeface="Arial"/>
              <a:cs typeface="Arial"/>
              <a:sym typeface="Arial"/>
            </a:endParaRPr>
          </a:p>
          <a:p>
            <a:pPr marL="1371600" lvl="1" indent="-298450" algn="l" rtl="0">
              <a:lnSpc>
                <a:spcPct val="150000"/>
              </a:lnSpc>
              <a:spcBef>
                <a:spcPts val="0"/>
              </a:spcBef>
              <a:spcAft>
                <a:spcPts val="0"/>
              </a:spcAft>
              <a:buClr>
                <a:srgbClr val="404040"/>
              </a:buClr>
              <a:buSzPts val="1100"/>
              <a:buFont typeface="Arial"/>
              <a:buChar char="○"/>
            </a:pPr>
            <a:r>
              <a:rPr lang="en">
                <a:solidFill>
                  <a:srgbClr val="000000"/>
                </a:solidFill>
                <a:highlight>
                  <a:srgbClr val="FFFFFF"/>
                </a:highlight>
                <a:latin typeface="Courier New"/>
                <a:ea typeface="Courier New"/>
                <a:cs typeface="Courier New"/>
                <a:sym typeface="Courier New"/>
              </a:rPr>
              <a:t>'zy'</a:t>
            </a:r>
            <a:r>
              <a:rPr lang="en">
                <a:solidFill>
                  <a:srgbClr val="404040"/>
                </a:solidFill>
                <a:latin typeface="Arial"/>
                <a:ea typeface="Arial"/>
                <a:cs typeface="Arial"/>
                <a:sym typeface="Arial"/>
              </a:rPr>
              <a:t>: Float. Zoom in the y direction.</a:t>
            </a:r>
            <a:endParaRPr>
              <a:solidFill>
                <a:srgbClr val="404040"/>
              </a:solidFill>
              <a:latin typeface="Arial"/>
              <a:ea typeface="Arial"/>
              <a:cs typeface="Arial"/>
              <a:sym typeface="Arial"/>
            </a:endParaRPr>
          </a:p>
          <a:p>
            <a:pPr marL="1371600" lvl="1" indent="-298450" algn="l" rtl="0">
              <a:lnSpc>
                <a:spcPct val="150000"/>
              </a:lnSpc>
              <a:spcBef>
                <a:spcPts val="0"/>
              </a:spcBef>
              <a:spcAft>
                <a:spcPts val="0"/>
              </a:spcAft>
              <a:buClr>
                <a:srgbClr val="404040"/>
              </a:buClr>
              <a:buSzPts val="1100"/>
              <a:buFont typeface="Arial"/>
              <a:buChar char="○"/>
            </a:pPr>
            <a:r>
              <a:rPr lang="en">
                <a:solidFill>
                  <a:srgbClr val="000000"/>
                </a:solidFill>
                <a:highlight>
                  <a:srgbClr val="FFFFFF"/>
                </a:highlight>
                <a:latin typeface="Courier New"/>
                <a:ea typeface="Courier New"/>
                <a:cs typeface="Courier New"/>
                <a:sym typeface="Courier New"/>
              </a:rPr>
              <a:t>'flip_horizontal'</a:t>
            </a:r>
            <a:r>
              <a:rPr lang="en">
                <a:solidFill>
                  <a:srgbClr val="404040"/>
                </a:solidFill>
                <a:latin typeface="Arial"/>
                <a:ea typeface="Arial"/>
                <a:cs typeface="Arial"/>
                <a:sym typeface="Arial"/>
              </a:rPr>
              <a:t>: Boolean. Horizontal flip.</a:t>
            </a:r>
            <a:endParaRPr>
              <a:solidFill>
                <a:srgbClr val="404040"/>
              </a:solidFill>
              <a:latin typeface="Arial"/>
              <a:ea typeface="Arial"/>
              <a:cs typeface="Arial"/>
              <a:sym typeface="Arial"/>
            </a:endParaRPr>
          </a:p>
          <a:p>
            <a:pPr marL="1371600" lvl="1" indent="-298450" algn="l" rtl="0">
              <a:lnSpc>
                <a:spcPct val="150000"/>
              </a:lnSpc>
              <a:spcBef>
                <a:spcPts val="0"/>
              </a:spcBef>
              <a:spcAft>
                <a:spcPts val="0"/>
              </a:spcAft>
              <a:buClr>
                <a:srgbClr val="404040"/>
              </a:buClr>
              <a:buSzPts val="1100"/>
              <a:buFont typeface="Arial"/>
              <a:buChar char="○"/>
            </a:pPr>
            <a:r>
              <a:rPr lang="en">
                <a:solidFill>
                  <a:srgbClr val="000000"/>
                </a:solidFill>
                <a:highlight>
                  <a:srgbClr val="FFFFFF"/>
                </a:highlight>
                <a:latin typeface="Courier New"/>
                <a:ea typeface="Courier New"/>
                <a:cs typeface="Courier New"/>
                <a:sym typeface="Courier New"/>
              </a:rPr>
              <a:t>'flip_vertical'</a:t>
            </a:r>
            <a:r>
              <a:rPr lang="en">
                <a:solidFill>
                  <a:srgbClr val="404040"/>
                </a:solidFill>
                <a:latin typeface="Arial"/>
                <a:ea typeface="Arial"/>
                <a:cs typeface="Arial"/>
                <a:sym typeface="Arial"/>
              </a:rPr>
              <a:t>: Boolean. Vertical flip.</a:t>
            </a:r>
            <a:endParaRPr>
              <a:solidFill>
                <a:srgbClr val="404040"/>
              </a:solidFill>
              <a:latin typeface="Arial"/>
              <a:ea typeface="Arial"/>
              <a:cs typeface="Arial"/>
              <a:sym typeface="Arial"/>
            </a:endParaRPr>
          </a:p>
          <a:p>
            <a:pPr marL="1371600" lvl="1" indent="-298450" algn="l" rtl="0">
              <a:lnSpc>
                <a:spcPct val="150000"/>
              </a:lnSpc>
              <a:spcBef>
                <a:spcPts val="0"/>
              </a:spcBef>
              <a:spcAft>
                <a:spcPts val="0"/>
              </a:spcAft>
              <a:buClr>
                <a:srgbClr val="404040"/>
              </a:buClr>
              <a:buSzPts val="1100"/>
              <a:buFont typeface="Arial"/>
              <a:buChar char="○"/>
            </a:pPr>
            <a:r>
              <a:rPr lang="en">
                <a:solidFill>
                  <a:srgbClr val="000000"/>
                </a:solidFill>
                <a:highlight>
                  <a:srgbClr val="FFFFFF"/>
                </a:highlight>
                <a:latin typeface="Courier New"/>
                <a:ea typeface="Courier New"/>
                <a:cs typeface="Courier New"/>
                <a:sym typeface="Courier New"/>
              </a:rPr>
              <a:t>'channel_shift_intencity'</a:t>
            </a:r>
            <a:r>
              <a:rPr lang="en">
                <a:solidFill>
                  <a:srgbClr val="404040"/>
                </a:solidFill>
                <a:latin typeface="Arial"/>
                <a:ea typeface="Arial"/>
                <a:cs typeface="Arial"/>
                <a:sym typeface="Arial"/>
              </a:rPr>
              <a:t>: Float. Channel shift intensity.</a:t>
            </a:r>
            <a:endParaRPr>
              <a:solidFill>
                <a:srgbClr val="404040"/>
              </a:solidFill>
              <a:latin typeface="Arial"/>
              <a:ea typeface="Arial"/>
              <a:cs typeface="Arial"/>
              <a:sym typeface="Arial"/>
            </a:endParaRPr>
          </a:p>
          <a:p>
            <a:pPr marL="1371600" lvl="1" indent="-298450" algn="l" rtl="0">
              <a:lnSpc>
                <a:spcPct val="150000"/>
              </a:lnSpc>
              <a:spcBef>
                <a:spcPts val="0"/>
              </a:spcBef>
              <a:spcAft>
                <a:spcPts val="0"/>
              </a:spcAft>
              <a:buClr>
                <a:srgbClr val="404040"/>
              </a:buClr>
              <a:buSzPts val="1100"/>
              <a:buFont typeface="Arial"/>
              <a:buChar char="○"/>
            </a:pPr>
            <a:r>
              <a:rPr lang="en">
                <a:solidFill>
                  <a:srgbClr val="000000"/>
                </a:solidFill>
                <a:highlight>
                  <a:srgbClr val="FFFFFF"/>
                </a:highlight>
                <a:latin typeface="Courier New"/>
                <a:ea typeface="Courier New"/>
                <a:cs typeface="Courier New"/>
                <a:sym typeface="Courier New"/>
              </a:rPr>
              <a:t>'brightness'</a:t>
            </a:r>
            <a:r>
              <a:rPr lang="en">
                <a:solidFill>
                  <a:srgbClr val="404040"/>
                </a:solidFill>
                <a:latin typeface="Arial"/>
                <a:ea typeface="Arial"/>
                <a:cs typeface="Arial"/>
                <a:sym typeface="Arial"/>
              </a:rPr>
              <a:t>: Float. Brightness shift intensity.</a:t>
            </a:r>
            <a:endParaRPr>
              <a:solidFill>
                <a:srgbClr val="404040"/>
              </a:solidFill>
              <a:latin typeface="Arial"/>
              <a:ea typeface="Arial"/>
              <a:cs typeface="Arial"/>
              <a:sym typeface="Arial"/>
            </a:endParaRPr>
          </a:p>
          <a:p>
            <a:pPr marL="914400" lvl="0" indent="0" algn="l" rtl="0">
              <a:lnSpc>
                <a:spcPct val="150000"/>
              </a:lnSpc>
              <a:spcBef>
                <a:spcPts val="1800"/>
              </a:spcBef>
              <a:spcAft>
                <a:spcPts val="0"/>
              </a:spcAft>
              <a:buNone/>
            </a:pPr>
            <a:endParaRPr sz="1200">
              <a:solidFill>
                <a:srgbClr val="404040"/>
              </a:solidFill>
              <a:latin typeface="Arial"/>
              <a:ea typeface="Arial"/>
              <a:cs typeface="Arial"/>
              <a:sym typeface="Arial"/>
            </a:endParaRPr>
          </a:p>
          <a:p>
            <a:pPr marL="0" lvl="0" indent="0" algn="l" rtl="0">
              <a:spcBef>
                <a:spcPts val="1800"/>
              </a:spcBef>
              <a:spcAft>
                <a:spcPts val="1600"/>
              </a:spcAft>
              <a:buNone/>
            </a:pPr>
            <a:endParaRPr/>
          </a:p>
        </p:txBody>
      </p:sp>
      <p:pic>
        <p:nvPicPr>
          <p:cNvPr id="398" name="Google Shape;398;p28"/>
          <p:cNvPicPr preferRelativeResize="0"/>
          <p:nvPr/>
        </p:nvPicPr>
        <p:blipFill>
          <a:blip r:embed="rId3">
            <a:alphaModFix/>
          </a:blip>
          <a:stretch>
            <a:fillRect/>
          </a:stretch>
        </p:blipFill>
        <p:spPr>
          <a:xfrm>
            <a:off x="5969925" y="2004750"/>
            <a:ext cx="2890399" cy="1874824"/>
          </a:xfrm>
          <a:prstGeom prst="rect">
            <a:avLst/>
          </a:prstGeom>
          <a:noFill/>
          <a:ln>
            <a:noFill/>
          </a:ln>
        </p:spPr>
      </p:pic>
      <p:pic>
        <p:nvPicPr>
          <p:cNvPr id="399" name="Google Shape;399;p28"/>
          <p:cNvPicPr preferRelativeResize="0"/>
          <p:nvPr/>
        </p:nvPicPr>
        <p:blipFill>
          <a:blip r:embed="rId4">
            <a:alphaModFix/>
          </a:blip>
          <a:stretch>
            <a:fillRect/>
          </a:stretch>
        </p:blipFill>
        <p:spPr>
          <a:xfrm>
            <a:off x="4274425" y="1701825"/>
            <a:ext cx="4585900" cy="198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9"/>
          <p:cNvSpPr txBox="1">
            <a:spLocks noGrp="1"/>
          </p:cNvSpPr>
          <p:nvPr>
            <p:ph type="title"/>
          </p:nvPr>
        </p:nvSpPr>
        <p:spPr>
          <a:xfrm>
            <a:off x="1303800" y="598575"/>
            <a:ext cx="7030500" cy="5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 and validation accuracy on deep_cnn model</a:t>
            </a:r>
            <a:endParaRPr/>
          </a:p>
          <a:p>
            <a:pPr marL="0" lvl="0" indent="0" algn="l" rtl="0">
              <a:spcBef>
                <a:spcPts val="0"/>
              </a:spcBef>
              <a:spcAft>
                <a:spcPts val="0"/>
              </a:spcAft>
              <a:buClr>
                <a:srgbClr val="000000"/>
              </a:buClr>
              <a:buSzPts val="1100"/>
              <a:buFont typeface="Arial"/>
              <a:buNone/>
            </a:pPr>
            <a:endParaRPr/>
          </a:p>
        </p:txBody>
      </p:sp>
      <p:pic>
        <p:nvPicPr>
          <p:cNvPr id="405" name="Google Shape;405;p29"/>
          <p:cNvPicPr preferRelativeResize="0"/>
          <p:nvPr/>
        </p:nvPicPr>
        <p:blipFill>
          <a:blip r:embed="rId3">
            <a:alphaModFix/>
          </a:blip>
          <a:stretch>
            <a:fillRect/>
          </a:stretch>
        </p:blipFill>
        <p:spPr>
          <a:xfrm>
            <a:off x="1589400" y="1990050"/>
            <a:ext cx="5849901" cy="254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vs Loss Deep cnn</a:t>
            </a:r>
            <a:endParaRPr/>
          </a:p>
        </p:txBody>
      </p:sp>
      <p:pic>
        <p:nvPicPr>
          <p:cNvPr id="3" name="Picture 2" descr="A screenshot of a social media post&#13;&#10;&#13;&#10;Description automatically generated">
            <a:extLst>
              <a:ext uri="{FF2B5EF4-FFF2-40B4-BE49-F238E27FC236}">
                <a16:creationId xmlns:a16="http://schemas.microsoft.com/office/drawing/2014/main" id="{CEC8445F-4D9F-D748-8956-3C140DE47F32}"/>
              </a:ext>
            </a:extLst>
          </p:cNvPr>
          <p:cNvPicPr>
            <a:picLocks noChangeAspect="1"/>
          </p:cNvPicPr>
          <p:nvPr/>
        </p:nvPicPr>
        <p:blipFill>
          <a:blip r:embed="rId3"/>
          <a:stretch>
            <a:fillRect/>
          </a:stretch>
        </p:blipFill>
        <p:spPr>
          <a:xfrm>
            <a:off x="221650" y="1662025"/>
            <a:ext cx="4096853" cy="2882900"/>
          </a:xfrm>
          <a:prstGeom prst="rect">
            <a:avLst/>
          </a:prstGeom>
        </p:spPr>
      </p:pic>
      <p:pic>
        <p:nvPicPr>
          <p:cNvPr id="5" name="Picture 4" descr="A screenshot of a cell phone&#13;&#10;&#13;&#10;Description automatically generated">
            <a:extLst>
              <a:ext uri="{FF2B5EF4-FFF2-40B4-BE49-F238E27FC236}">
                <a16:creationId xmlns:a16="http://schemas.microsoft.com/office/drawing/2014/main" id="{48958E7B-B2F4-0E43-8720-DCD68D8F9C03}"/>
              </a:ext>
            </a:extLst>
          </p:cNvPr>
          <p:cNvPicPr>
            <a:picLocks noChangeAspect="1"/>
          </p:cNvPicPr>
          <p:nvPr/>
        </p:nvPicPr>
        <p:blipFill rotWithShape="1">
          <a:blip r:embed="rId4"/>
          <a:srcRect t="2992" r="13165"/>
          <a:stretch/>
        </p:blipFill>
        <p:spPr>
          <a:xfrm>
            <a:off x="3999055" y="1743949"/>
            <a:ext cx="4538364" cy="2882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AWS Setup</a:t>
            </a:r>
            <a:endParaRPr/>
          </a:p>
        </p:txBody>
      </p:sp>
      <p:sp>
        <p:nvSpPr>
          <p:cNvPr id="418" name="Google Shape;418;p31"/>
          <p:cNvSpPr txBox="1">
            <a:spLocks noGrp="1"/>
          </p:cNvSpPr>
          <p:nvPr>
            <p:ph type="body" idx="1"/>
          </p:nvPr>
        </p:nvSpPr>
        <p:spPr>
          <a:xfrm>
            <a:off x="1303800" y="1359775"/>
            <a:ext cx="6930000" cy="110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19" name="Google Shape;419;p31"/>
          <p:cNvPicPr preferRelativeResize="0"/>
          <p:nvPr/>
        </p:nvPicPr>
        <p:blipFill>
          <a:blip r:embed="rId3">
            <a:alphaModFix/>
          </a:blip>
          <a:stretch>
            <a:fillRect/>
          </a:stretch>
        </p:blipFill>
        <p:spPr>
          <a:xfrm>
            <a:off x="1072550" y="1359775"/>
            <a:ext cx="7376274" cy="3783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284" name="Google Shape;284;p14"/>
          <p:cNvSpPr txBox="1">
            <a:spLocks noGrp="1"/>
          </p:cNvSpPr>
          <p:nvPr>
            <p:ph type="body" idx="1"/>
          </p:nvPr>
        </p:nvSpPr>
        <p:spPr>
          <a:xfrm>
            <a:off x="928500" y="1597875"/>
            <a:ext cx="74058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rgbClr val="000000"/>
                </a:solidFill>
                <a:highlight>
                  <a:srgbClr val="FFFFFF"/>
                </a:highlight>
                <a:latin typeface="Arial"/>
                <a:ea typeface="Arial"/>
                <a:cs typeface="Arial"/>
                <a:sym typeface="Arial"/>
              </a:rPr>
              <a:t>The diagnosis of pests and diseases is essential for agricultural production. This crops disease recognition competition invited participants to design algorithms and models to recognise species and diseases in the crop leaves.</a:t>
            </a:r>
            <a:endParaRPr sz="1800">
              <a:solidFill>
                <a:srgbClr val="000000"/>
              </a:solidFill>
              <a:latin typeface="Arial"/>
              <a:ea typeface="Arial"/>
              <a:cs typeface="Arial"/>
              <a:sym typeface="Arial"/>
            </a:endParaRPr>
          </a:p>
        </p:txBody>
      </p:sp>
      <p:pic>
        <p:nvPicPr>
          <p:cNvPr id="285" name="Google Shape;285;p14"/>
          <p:cNvPicPr preferRelativeResize="0"/>
          <p:nvPr/>
        </p:nvPicPr>
        <p:blipFill>
          <a:blip r:embed="rId3">
            <a:alphaModFix/>
          </a:blip>
          <a:stretch>
            <a:fillRect/>
          </a:stretch>
        </p:blipFill>
        <p:spPr>
          <a:xfrm>
            <a:off x="5877649" y="2714674"/>
            <a:ext cx="1490025" cy="1937925"/>
          </a:xfrm>
          <a:prstGeom prst="rect">
            <a:avLst/>
          </a:prstGeom>
          <a:noFill/>
          <a:ln>
            <a:noFill/>
          </a:ln>
        </p:spPr>
      </p:pic>
      <p:sp>
        <p:nvSpPr>
          <p:cNvPr id="286" name="Google Shape;286;p14"/>
          <p:cNvSpPr txBox="1"/>
          <p:nvPr/>
        </p:nvSpPr>
        <p:spPr>
          <a:xfrm>
            <a:off x="5810950" y="340122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i="1"/>
              <a:t>Apple_Scab general</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AWS Setup</a:t>
            </a:r>
            <a:endParaRPr/>
          </a:p>
        </p:txBody>
      </p:sp>
      <p:sp>
        <p:nvSpPr>
          <p:cNvPr id="425" name="Google Shape;425;p32"/>
          <p:cNvSpPr txBox="1">
            <a:spLocks noGrp="1"/>
          </p:cNvSpPr>
          <p:nvPr>
            <p:ph type="body" idx="1"/>
          </p:nvPr>
        </p:nvSpPr>
        <p:spPr>
          <a:xfrm>
            <a:off x="1303800" y="1359775"/>
            <a:ext cx="6930000" cy="11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Reason: We have a really huge dataset (3G), so the first step for this project is to setup an AWS cloud instance with a large enough disk space to run our codes there. </a:t>
            </a:r>
            <a:endParaRPr/>
          </a:p>
          <a:p>
            <a:pPr marL="0" lvl="0" indent="0" algn="l" rtl="0">
              <a:spcBef>
                <a:spcPts val="1600"/>
              </a:spcBef>
              <a:spcAft>
                <a:spcPts val="1600"/>
              </a:spcAft>
              <a:buNone/>
            </a:pPr>
            <a:r>
              <a:rPr lang="en" b="1"/>
              <a:t>Note</a:t>
            </a:r>
            <a:r>
              <a:rPr lang="en"/>
              <a:t>: The default disk space of AWS Instance is 72GB, but there is only 3GB is available. </a:t>
            </a:r>
            <a:endParaRPr/>
          </a:p>
        </p:txBody>
      </p:sp>
      <p:pic>
        <p:nvPicPr>
          <p:cNvPr id="426" name="Google Shape;426;p32"/>
          <p:cNvPicPr preferRelativeResize="0"/>
          <p:nvPr/>
        </p:nvPicPr>
        <p:blipFill>
          <a:blip r:embed="rId3">
            <a:alphaModFix/>
          </a:blip>
          <a:stretch>
            <a:fillRect/>
          </a:stretch>
        </p:blipFill>
        <p:spPr>
          <a:xfrm>
            <a:off x="1491300" y="2461250"/>
            <a:ext cx="6432726" cy="2486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3"/>
          <p:cNvSpPr txBox="1">
            <a:spLocks noGrp="1"/>
          </p:cNvSpPr>
          <p:nvPr>
            <p:ph type="title"/>
          </p:nvPr>
        </p:nvSpPr>
        <p:spPr>
          <a:xfrm>
            <a:off x="3070050" y="21326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a:t>Thank You!</a:t>
            </a:r>
            <a:endParaRPr sz="3300"/>
          </a:p>
        </p:txBody>
      </p:sp>
      <p:sp>
        <p:nvSpPr>
          <p:cNvPr id="432" name="Google Shape;432;p33"/>
          <p:cNvSpPr txBox="1"/>
          <p:nvPr/>
        </p:nvSpPr>
        <p:spPr>
          <a:xfrm>
            <a:off x="1448800" y="2858625"/>
            <a:ext cx="5575200" cy="801600"/>
          </a:xfrm>
          <a:prstGeom prst="rect">
            <a:avLst/>
          </a:prstGeom>
          <a:noFill/>
          <a:ln>
            <a:noFill/>
          </a:ln>
        </p:spPr>
        <p:txBody>
          <a:bodyPr spcFirstLastPara="1" wrap="square" lIns="91425" tIns="91425" rIns="91425" bIns="91425" anchor="t" anchorCtr="0">
            <a:noAutofit/>
          </a:bodyPr>
          <a:lstStyle/>
          <a:p>
            <a:pPr marL="1371600" lvl="0" indent="457200" algn="l" rtl="0">
              <a:spcBef>
                <a:spcPts val="0"/>
              </a:spcBef>
              <a:spcAft>
                <a:spcPts val="0"/>
              </a:spcAft>
              <a:buNone/>
            </a:pPr>
            <a:r>
              <a:rPr lang="en" sz="3000"/>
              <a:t>Questions ?</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438" name="Google Shape;438;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Balaji, Nikhil. “Image Data Pre-Processing for Neural Networks.” Becoming Human: Artificial Intelligence Magazine, Becoming Human, 11 Sept. 2017,  becominghuman.ai/image-data-pre-processing-for-neural-networks-498289068258</a:t>
            </a: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rgbClr val="000000"/>
              </a:buClr>
              <a:buSzPts val="1100"/>
              <a:buFont typeface="Arial"/>
              <a:buNone/>
            </a:pP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Francois Chollet, “Building powerful image classification models using very little data”, June 05, 2016</a:t>
            </a: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https://blog.keras.io/building-powerful-image-classification-models-using-very-little-data.html</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en" sz="1200">
                <a:solidFill>
                  <a:srgbClr val="000000"/>
                </a:solidFill>
                <a:latin typeface="Times New Roman"/>
                <a:ea typeface="Times New Roman"/>
                <a:cs typeface="Times New Roman"/>
                <a:sym typeface="Times New Roman"/>
              </a:rPr>
              <a:t>Karen Simonyan, "Very Deep Convolutional Networks for Large-Scale Image Recognition", Apr 10, 2015</a:t>
            </a: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https://arxiv.org/abs/1409.1556</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Dataset</a:t>
            </a:r>
            <a:endParaRPr/>
          </a:p>
        </p:txBody>
      </p:sp>
      <p:pic>
        <p:nvPicPr>
          <p:cNvPr id="292" name="Google Shape;292;p15"/>
          <p:cNvPicPr preferRelativeResize="0"/>
          <p:nvPr/>
        </p:nvPicPr>
        <p:blipFill>
          <a:blip r:embed="rId3">
            <a:alphaModFix/>
          </a:blip>
          <a:stretch>
            <a:fillRect/>
          </a:stretch>
        </p:blipFill>
        <p:spPr>
          <a:xfrm>
            <a:off x="7915075" y="2148350"/>
            <a:ext cx="825225" cy="1276525"/>
          </a:xfrm>
          <a:prstGeom prst="rect">
            <a:avLst/>
          </a:prstGeom>
          <a:noFill/>
          <a:ln>
            <a:noFill/>
          </a:ln>
        </p:spPr>
      </p:pic>
      <p:pic>
        <p:nvPicPr>
          <p:cNvPr id="293" name="Google Shape;293;p15"/>
          <p:cNvPicPr preferRelativeResize="0"/>
          <p:nvPr/>
        </p:nvPicPr>
        <p:blipFill>
          <a:blip r:embed="rId4">
            <a:alphaModFix/>
          </a:blip>
          <a:stretch>
            <a:fillRect/>
          </a:stretch>
        </p:blipFill>
        <p:spPr>
          <a:xfrm>
            <a:off x="5265250" y="1690466"/>
            <a:ext cx="2089385" cy="2010850"/>
          </a:xfrm>
          <a:prstGeom prst="rect">
            <a:avLst/>
          </a:prstGeom>
          <a:noFill/>
          <a:ln>
            <a:noFill/>
          </a:ln>
        </p:spPr>
      </p:pic>
      <p:pic>
        <p:nvPicPr>
          <p:cNvPr id="294" name="Google Shape;294;p15"/>
          <p:cNvPicPr preferRelativeResize="0"/>
          <p:nvPr/>
        </p:nvPicPr>
        <p:blipFill>
          <a:blip r:embed="rId5">
            <a:alphaModFix/>
          </a:blip>
          <a:stretch>
            <a:fillRect/>
          </a:stretch>
        </p:blipFill>
        <p:spPr>
          <a:xfrm>
            <a:off x="1127200" y="3853275"/>
            <a:ext cx="6787881" cy="1128325"/>
          </a:xfrm>
          <a:prstGeom prst="rect">
            <a:avLst/>
          </a:prstGeom>
          <a:noFill/>
          <a:ln>
            <a:noFill/>
          </a:ln>
        </p:spPr>
      </p:pic>
      <p:sp>
        <p:nvSpPr>
          <p:cNvPr id="295" name="Google Shape;295;p15"/>
          <p:cNvSpPr txBox="1"/>
          <p:nvPr/>
        </p:nvSpPr>
        <p:spPr>
          <a:xfrm>
            <a:off x="2252475" y="3178275"/>
            <a:ext cx="325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rPr>
              <a:t>Original images examples:</a:t>
            </a:r>
            <a:endParaRPr sz="1800">
              <a:solidFill>
                <a:srgbClr val="FF0000"/>
              </a:solidFill>
            </a:endParaRPr>
          </a:p>
        </p:txBody>
      </p:sp>
      <p:sp>
        <p:nvSpPr>
          <p:cNvPr id="296" name="Google Shape;296;p15"/>
          <p:cNvSpPr txBox="1"/>
          <p:nvPr/>
        </p:nvSpPr>
        <p:spPr>
          <a:xfrm>
            <a:off x="1127200" y="1690475"/>
            <a:ext cx="3482700" cy="5313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Different heights</a:t>
            </a:r>
            <a:endParaRPr sz="1700"/>
          </a:p>
          <a:p>
            <a:pPr marL="457200" lvl="0" indent="-336550" algn="l" rtl="0">
              <a:spcBef>
                <a:spcPts val="0"/>
              </a:spcBef>
              <a:spcAft>
                <a:spcPts val="0"/>
              </a:spcAft>
              <a:buSzPts val="1700"/>
              <a:buChar char="●"/>
            </a:pPr>
            <a:r>
              <a:rPr lang="en" sz="1700"/>
              <a:t>Different widths</a:t>
            </a:r>
            <a:endParaRPr sz="1700"/>
          </a:p>
          <a:p>
            <a:pPr marL="457200" lvl="0" indent="-336550" algn="l" rtl="0">
              <a:spcBef>
                <a:spcPts val="0"/>
              </a:spcBef>
              <a:spcAft>
                <a:spcPts val="0"/>
              </a:spcAft>
              <a:buSzPts val="1700"/>
              <a:buChar char="●"/>
            </a:pPr>
            <a:r>
              <a:rPr lang="en" sz="1700"/>
              <a:t>Different names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Processing (merge):</a:t>
            </a:r>
            <a:endParaRPr/>
          </a:p>
        </p:txBody>
      </p:sp>
      <p:pic>
        <p:nvPicPr>
          <p:cNvPr id="302" name="Google Shape;302;p16"/>
          <p:cNvPicPr preferRelativeResize="0"/>
          <p:nvPr/>
        </p:nvPicPr>
        <p:blipFill>
          <a:blip r:embed="rId3">
            <a:alphaModFix/>
          </a:blip>
          <a:stretch>
            <a:fillRect/>
          </a:stretch>
        </p:blipFill>
        <p:spPr>
          <a:xfrm>
            <a:off x="598875" y="1779100"/>
            <a:ext cx="3253060" cy="1585300"/>
          </a:xfrm>
          <a:prstGeom prst="rect">
            <a:avLst/>
          </a:prstGeom>
          <a:noFill/>
          <a:ln>
            <a:noFill/>
          </a:ln>
        </p:spPr>
      </p:pic>
      <p:sp>
        <p:nvSpPr>
          <p:cNvPr id="303" name="Google Shape;303;p16"/>
          <p:cNvSpPr txBox="1"/>
          <p:nvPr/>
        </p:nvSpPr>
        <p:spPr>
          <a:xfrm>
            <a:off x="989100" y="1339150"/>
            <a:ext cx="2472600" cy="46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t>1.Original Images:</a:t>
            </a:r>
            <a:endParaRPr sz="1600"/>
          </a:p>
        </p:txBody>
      </p:sp>
      <p:pic>
        <p:nvPicPr>
          <p:cNvPr id="304" name="Google Shape;304;p16"/>
          <p:cNvPicPr preferRelativeResize="0"/>
          <p:nvPr/>
        </p:nvPicPr>
        <p:blipFill>
          <a:blip r:embed="rId4">
            <a:alphaModFix/>
          </a:blip>
          <a:stretch>
            <a:fillRect/>
          </a:stretch>
        </p:blipFill>
        <p:spPr>
          <a:xfrm>
            <a:off x="4967713" y="1789375"/>
            <a:ext cx="3558424" cy="1564750"/>
          </a:xfrm>
          <a:prstGeom prst="rect">
            <a:avLst/>
          </a:prstGeom>
          <a:noFill/>
          <a:ln>
            <a:noFill/>
          </a:ln>
        </p:spPr>
      </p:pic>
      <p:sp>
        <p:nvSpPr>
          <p:cNvPr id="305" name="Google Shape;305;p16"/>
          <p:cNvSpPr txBox="1"/>
          <p:nvPr/>
        </p:nvSpPr>
        <p:spPr>
          <a:xfrm>
            <a:off x="5803275" y="1422850"/>
            <a:ext cx="1402800" cy="2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3.Label table:</a:t>
            </a:r>
            <a:endParaRPr/>
          </a:p>
        </p:txBody>
      </p:sp>
      <p:pic>
        <p:nvPicPr>
          <p:cNvPr id="306" name="Google Shape;306;p16"/>
          <p:cNvPicPr preferRelativeResize="0"/>
          <p:nvPr/>
        </p:nvPicPr>
        <p:blipFill>
          <a:blip r:embed="rId5">
            <a:alphaModFix/>
          </a:blip>
          <a:stretch>
            <a:fillRect/>
          </a:stretch>
        </p:blipFill>
        <p:spPr>
          <a:xfrm>
            <a:off x="2976675" y="3874175"/>
            <a:ext cx="4732808" cy="1132225"/>
          </a:xfrm>
          <a:prstGeom prst="rect">
            <a:avLst/>
          </a:prstGeom>
          <a:noFill/>
          <a:ln>
            <a:noFill/>
          </a:ln>
        </p:spPr>
      </p:pic>
      <p:sp>
        <p:nvSpPr>
          <p:cNvPr id="307" name="Google Shape;307;p16"/>
          <p:cNvSpPr txBox="1"/>
          <p:nvPr/>
        </p:nvSpPr>
        <p:spPr>
          <a:xfrm>
            <a:off x="625750" y="4289400"/>
            <a:ext cx="2926800" cy="2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t>2. Annotations json file:</a:t>
            </a:r>
            <a:endParaRPr sz="1600"/>
          </a:p>
        </p:txBody>
      </p:sp>
      <p:cxnSp>
        <p:nvCxnSpPr>
          <p:cNvPr id="308" name="Google Shape;308;p16"/>
          <p:cNvCxnSpPr/>
          <p:nvPr/>
        </p:nvCxnSpPr>
        <p:spPr>
          <a:xfrm>
            <a:off x="3300325" y="3310400"/>
            <a:ext cx="2442300" cy="635700"/>
          </a:xfrm>
          <a:prstGeom prst="straightConnector1">
            <a:avLst/>
          </a:prstGeom>
          <a:noFill/>
          <a:ln w="76200" cap="flat" cmpd="sng">
            <a:solidFill>
              <a:srgbClr val="FF0000"/>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1303800" y="598575"/>
            <a:ext cx="7030500" cy="6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a:solidFill>
                  <a:srgbClr val="000000"/>
                </a:solidFill>
                <a:latin typeface="Georgia"/>
                <a:ea typeface="Georgia"/>
                <a:cs typeface="Georgia"/>
                <a:sym typeface="Georgia"/>
              </a:rPr>
              <a:t>Processing Json Annotations File</a:t>
            </a:r>
            <a:endParaRPr sz="2400">
              <a:latin typeface="Georgia"/>
              <a:ea typeface="Georgia"/>
              <a:cs typeface="Georgia"/>
              <a:sym typeface="Georgia"/>
            </a:endParaRPr>
          </a:p>
        </p:txBody>
      </p:sp>
      <p:sp>
        <p:nvSpPr>
          <p:cNvPr id="314" name="Google Shape;314;p17"/>
          <p:cNvSpPr txBox="1">
            <a:spLocks noGrp="1"/>
          </p:cNvSpPr>
          <p:nvPr>
            <p:ph type="body" idx="1"/>
          </p:nvPr>
        </p:nvSpPr>
        <p:spPr>
          <a:xfrm>
            <a:off x="1303800" y="1060050"/>
            <a:ext cx="7030500" cy="33969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Create a pandas dataframe by reading the label table file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Assign column names to the data frame.  [disease_id ,label, species]</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From the json file import disease id and respective image names. Merge this with the previous data frame</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315" name="Google Shape;315;p17"/>
          <p:cNvPicPr preferRelativeResize="0"/>
          <p:nvPr/>
        </p:nvPicPr>
        <p:blipFill rotWithShape="1">
          <a:blip r:embed="rId3">
            <a:alphaModFix/>
          </a:blip>
          <a:srcRect t="61869"/>
          <a:stretch/>
        </p:blipFill>
        <p:spPr>
          <a:xfrm>
            <a:off x="1290975" y="2762924"/>
            <a:ext cx="6562050" cy="1961200"/>
          </a:xfrm>
          <a:prstGeom prst="rect">
            <a:avLst/>
          </a:prstGeom>
          <a:noFill/>
          <a:ln>
            <a:noFill/>
          </a:ln>
        </p:spPr>
      </p:pic>
      <p:sp>
        <p:nvSpPr>
          <p:cNvPr id="316" name="Google Shape;316;p17"/>
          <p:cNvSpPr txBox="1"/>
          <p:nvPr/>
        </p:nvSpPr>
        <p:spPr>
          <a:xfrm>
            <a:off x="1160675" y="2492900"/>
            <a:ext cx="13929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t>Result:</a:t>
            </a:r>
            <a:endParaRPr sz="16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Neural Network Model</a:t>
            </a:r>
            <a:endParaRPr/>
          </a:p>
        </p:txBody>
      </p:sp>
      <p:sp>
        <p:nvSpPr>
          <p:cNvPr id="322" name="Google Shape;322;p18"/>
          <p:cNvSpPr txBox="1">
            <a:spLocks noGrp="1"/>
          </p:cNvSpPr>
          <p:nvPr>
            <p:ph type="body" idx="1"/>
          </p:nvPr>
        </p:nvSpPr>
        <p:spPr>
          <a:xfrm>
            <a:off x="1303800" y="1597875"/>
            <a:ext cx="7030500" cy="28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highlight>
                  <a:srgbClr val="FFFFFF"/>
                </a:highlight>
                <a:latin typeface="Georgia"/>
                <a:ea typeface="Georgia"/>
                <a:cs typeface="Georgia"/>
                <a:sym typeface="Georgia"/>
              </a:rPr>
              <a:t>Building an effective neural network model requires careful consideration of</a:t>
            </a:r>
            <a:endParaRPr sz="1600">
              <a:solidFill>
                <a:srgbClr val="000000"/>
              </a:solidFill>
              <a:highlight>
                <a:srgbClr val="FFFFFF"/>
              </a:highlight>
              <a:latin typeface="Georgia"/>
              <a:ea typeface="Georgia"/>
              <a:cs typeface="Georgia"/>
              <a:sym typeface="Georgia"/>
            </a:endParaRPr>
          </a:p>
          <a:p>
            <a:pPr marL="0" lvl="0" indent="0" algn="l" rtl="0">
              <a:spcBef>
                <a:spcPts val="1600"/>
              </a:spcBef>
              <a:spcAft>
                <a:spcPts val="0"/>
              </a:spcAft>
              <a:buNone/>
            </a:pPr>
            <a:r>
              <a:rPr lang="en" sz="1600">
                <a:solidFill>
                  <a:srgbClr val="000000"/>
                </a:solidFill>
                <a:highlight>
                  <a:srgbClr val="FFFFFF"/>
                </a:highlight>
                <a:latin typeface="Georgia"/>
                <a:ea typeface="Georgia"/>
                <a:cs typeface="Georgia"/>
                <a:sym typeface="Georgia"/>
              </a:rPr>
              <a:t> </a:t>
            </a:r>
            <a:endParaRPr sz="1600">
              <a:solidFill>
                <a:srgbClr val="000000"/>
              </a:solidFill>
              <a:highlight>
                <a:srgbClr val="FFFFFF"/>
              </a:highlight>
              <a:latin typeface="Georgia"/>
              <a:ea typeface="Georgia"/>
              <a:cs typeface="Georgia"/>
              <a:sym typeface="Georgia"/>
            </a:endParaRPr>
          </a:p>
          <a:p>
            <a:pPr marL="457200" lvl="0" indent="-330200" algn="l" rtl="0">
              <a:spcBef>
                <a:spcPts val="160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Input data format</a:t>
            </a:r>
            <a:endParaRPr sz="1600">
              <a:solidFill>
                <a:srgbClr val="000000"/>
              </a:solidFill>
              <a:highlight>
                <a:srgbClr val="FFFFFF"/>
              </a:highlight>
              <a:latin typeface="Georgia"/>
              <a:ea typeface="Georgia"/>
              <a:cs typeface="Georgia"/>
              <a:sym typeface="Georgia"/>
            </a:endParaRPr>
          </a:p>
          <a:p>
            <a:pPr marL="457200" lvl="0" indent="0" algn="l" rtl="0">
              <a:spcBef>
                <a:spcPts val="1600"/>
              </a:spcBef>
              <a:spcAft>
                <a:spcPts val="0"/>
              </a:spcAft>
              <a:buNone/>
            </a:pPr>
            <a:endParaRPr sz="1600">
              <a:solidFill>
                <a:srgbClr val="000000"/>
              </a:solidFill>
              <a:highlight>
                <a:srgbClr val="FFFFFF"/>
              </a:highlight>
              <a:latin typeface="Georgia"/>
              <a:ea typeface="Georgia"/>
              <a:cs typeface="Georgia"/>
              <a:sym typeface="Georgia"/>
            </a:endParaRPr>
          </a:p>
          <a:p>
            <a:pPr marL="457200" lvl="0" indent="-330200" algn="l" rtl="0">
              <a:spcBef>
                <a:spcPts val="160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Network Architecture</a:t>
            </a:r>
            <a:endParaRPr sz="16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Formatting</a:t>
            </a:r>
            <a:endParaRPr/>
          </a:p>
        </p:txBody>
      </p:sp>
      <p:sp>
        <p:nvSpPr>
          <p:cNvPr id="328" name="Google Shape;328;p19"/>
          <p:cNvSpPr txBox="1">
            <a:spLocks noGrp="1"/>
          </p:cNvSpPr>
          <p:nvPr>
            <p:ph type="body" idx="1"/>
          </p:nvPr>
        </p:nvSpPr>
        <p:spPr>
          <a:xfrm>
            <a:off x="1303800" y="1652825"/>
            <a:ext cx="7030500" cy="336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highlight>
                  <a:srgbClr val="FFFFFF"/>
                </a:highlight>
                <a:latin typeface="Georgia"/>
                <a:ea typeface="Georgia"/>
                <a:cs typeface="Georgia"/>
                <a:sym typeface="Georgia"/>
              </a:rPr>
              <a:t>The most common image data input parameters are the number of images, image height, image width, number of channels, and number of levels per pixel. Typically we have 3 channels of data corresponding to the colors Red,Green, Blue (RGB) Pixel levels are usually [0,255] .</a:t>
            </a:r>
            <a:endParaRPr sz="1200">
              <a:solidFill>
                <a:srgbClr val="000000"/>
              </a:solidFill>
              <a:highlight>
                <a:srgbClr val="FFFFFF"/>
              </a:highlight>
              <a:latin typeface="Georgia"/>
              <a:ea typeface="Georgia"/>
              <a:cs typeface="Georgia"/>
              <a:sym typeface="Georgia"/>
            </a:endParaRPr>
          </a:p>
          <a:p>
            <a:pPr marL="0" lvl="0" indent="0" algn="l" rtl="0">
              <a:spcBef>
                <a:spcPts val="1600"/>
              </a:spcBef>
              <a:spcAft>
                <a:spcPts val="0"/>
              </a:spcAft>
              <a:buNone/>
            </a:pPr>
            <a:r>
              <a:rPr lang="en" sz="1200" b="1">
                <a:solidFill>
                  <a:srgbClr val="000000"/>
                </a:solidFill>
                <a:latin typeface="Georgia"/>
                <a:ea typeface="Georgia"/>
                <a:cs typeface="Georgia"/>
                <a:sym typeface="Georgia"/>
              </a:rPr>
              <a:t>Uniform aspect ratio:</a:t>
            </a:r>
            <a:r>
              <a:rPr lang="en" sz="1200">
                <a:solidFill>
                  <a:srgbClr val="000000"/>
                </a:solidFill>
                <a:highlight>
                  <a:srgbClr val="FFFFFF"/>
                </a:highlight>
                <a:latin typeface="Georgia"/>
                <a:ea typeface="Georgia"/>
                <a:cs typeface="Georgia"/>
                <a:sym typeface="Georgia"/>
              </a:rPr>
              <a:t> One of the first steps is to ensure that the images have the same size and aspect ratio. Cropping the images</a:t>
            </a:r>
            <a:endParaRPr sz="1200">
              <a:solidFill>
                <a:srgbClr val="000000"/>
              </a:solidFill>
              <a:highlight>
                <a:srgbClr val="FFFFFF"/>
              </a:highlight>
              <a:latin typeface="Georgia"/>
              <a:ea typeface="Georgia"/>
              <a:cs typeface="Georgia"/>
              <a:sym typeface="Georgia"/>
            </a:endParaRPr>
          </a:p>
          <a:p>
            <a:pPr marL="0" lvl="0" indent="0" algn="l" rtl="0">
              <a:spcBef>
                <a:spcPts val="1600"/>
              </a:spcBef>
              <a:spcAft>
                <a:spcPts val="0"/>
              </a:spcAft>
              <a:buNone/>
            </a:pPr>
            <a:r>
              <a:rPr lang="en" sz="1200" b="1">
                <a:solidFill>
                  <a:srgbClr val="000000"/>
                </a:solidFill>
                <a:latin typeface="Georgia"/>
                <a:ea typeface="Georgia"/>
                <a:cs typeface="Georgia"/>
                <a:sym typeface="Georgia"/>
              </a:rPr>
              <a:t>Image Scaling: </a:t>
            </a:r>
            <a:r>
              <a:rPr lang="en" sz="1200">
                <a:solidFill>
                  <a:srgbClr val="000000"/>
                </a:solidFill>
                <a:highlight>
                  <a:srgbClr val="FFFFFF"/>
                </a:highlight>
                <a:latin typeface="Georgia"/>
                <a:ea typeface="Georgia"/>
                <a:cs typeface="Georgia"/>
                <a:sym typeface="Georgia"/>
              </a:rPr>
              <a:t>Once we’ve ensured that all images are square (or have some predetermined aspect ratio), it’s time to scale each image appropriately. We’ve decided to have images with width and height of 128 pixels.</a:t>
            </a:r>
            <a:endParaRPr sz="1200">
              <a:solidFill>
                <a:srgbClr val="000000"/>
              </a:solidFill>
              <a:highlight>
                <a:srgbClr val="FFFFFF"/>
              </a:highlight>
              <a:latin typeface="Georgia"/>
              <a:ea typeface="Georgia"/>
              <a:cs typeface="Georgia"/>
              <a:sym typeface="Georgia"/>
            </a:endParaRPr>
          </a:p>
          <a:p>
            <a:pPr marL="0" lvl="0" indent="0" algn="l" rtl="0">
              <a:spcBef>
                <a:spcPts val="1600"/>
              </a:spcBef>
              <a:spcAft>
                <a:spcPts val="1600"/>
              </a:spcAft>
              <a:buNone/>
            </a:pPr>
            <a:r>
              <a:rPr lang="en" sz="1200" b="1">
                <a:solidFill>
                  <a:srgbClr val="000000"/>
                </a:solidFill>
                <a:latin typeface="Georgia"/>
                <a:ea typeface="Georgia"/>
                <a:cs typeface="Georgia"/>
                <a:sym typeface="Georgia"/>
              </a:rPr>
              <a:t>Normalizing image inputs: </a:t>
            </a:r>
            <a:r>
              <a:rPr lang="en" sz="1200">
                <a:solidFill>
                  <a:srgbClr val="000000"/>
                </a:solidFill>
                <a:highlight>
                  <a:srgbClr val="FFFFFF"/>
                </a:highlight>
                <a:latin typeface="Georgia"/>
                <a:ea typeface="Georgia"/>
                <a:cs typeface="Georgia"/>
                <a:sym typeface="Georgia"/>
              </a:rPr>
              <a:t>Data normalization is an important step which ensures that each input parameter (pixel, in this case) has a similar data distribution. This makes convergence faster while training the network. </a:t>
            </a:r>
            <a:r>
              <a:rPr lang="en" sz="1600">
                <a:solidFill>
                  <a:srgbClr val="000000"/>
                </a:solidFill>
                <a:highlight>
                  <a:srgbClr val="FFFFFF"/>
                </a:highlight>
                <a:latin typeface="Georgia"/>
                <a:ea typeface="Georgia"/>
                <a:cs typeface="Georgia"/>
                <a:sym typeface="Georgia"/>
              </a:rPr>
              <a:t> </a:t>
            </a:r>
            <a:r>
              <a:rPr lang="en" sz="1200">
                <a:solidFill>
                  <a:srgbClr val="000000"/>
                </a:solidFill>
                <a:highlight>
                  <a:srgbClr val="FFFFFF"/>
                </a:highlight>
                <a:latin typeface="Georgia"/>
                <a:ea typeface="Georgia"/>
                <a:cs typeface="Georgia"/>
                <a:sym typeface="Georgia"/>
              </a:rPr>
              <a:t>The normalized data in the range [0 to 255]</a:t>
            </a:r>
            <a:endParaRPr sz="12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Resize</a:t>
            </a:r>
            <a:endParaRPr/>
          </a:p>
        </p:txBody>
      </p:sp>
      <p:sp>
        <p:nvSpPr>
          <p:cNvPr id="334" name="Google Shape;334;p20"/>
          <p:cNvSpPr txBox="1">
            <a:spLocks noGrp="1"/>
          </p:cNvSpPr>
          <p:nvPr>
            <p:ph type="body" idx="1"/>
          </p:nvPr>
        </p:nvSpPr>
        <p:spPr>
          <a:xfrm>
            <a:off x="611025" y="1439650"/>
            <a:ext cx="4010400" cy="36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highlight>
                  <a:srgbClr val="FFFFFF"/>
                </a:highlight>
                <a:latin typeface="Georgia"/>
                <a:ea typeface="Georgia"/>
                <a:cs typeface="Georgia"/>
                <a:sym typeface="Georgia"/>
              </a:rPr>
              <a:t>First step:</a:t>
            </a:r>
            <a:r>
              <a:rPr lang="en" sz="1600">
                <a:solidFill>
                  <a:srgbClr val="000000"/>
                </a:solidFill>
                <a:highlight>
                  <a:srgbClr val="FFFFFF"/>
                </a:highlight>
                <a:latin typeface="Georgia"/>
                <a:ea typeface="Georgia"/>
                <a:cs typeface="Georgia"/>
                <a:sym typeface="Georgia"/>
              </a:rPr>
              <a:t> Ensure that the images have the </a:t>
            </a:r>
            <a:r>
              <a:rPr lang="en" sz="1600" b="1">
                <a:solidFill>
                  <a:srgbClr val="000000"/>
                </a:solidFill>
                <a:highlight>
                  <a:srgbClr val="FFFFFF"/>
                </a:highlight>
                <a:latin typeface="Georgia"/>
                <a:ea typeface="Georgia"/>
                <a:cs typeface="Georgia"/>
                <a:sym typeface="Georgia"/>
              </a:rPr>
              <a:t>same</a:t>
            </a:r>
            <a:r>
              <a:rPr lang="en" sz="1600">
                <a:solidFill>
                  <a:srgbClr val="000000"/>
                </a:solidFill>
                <a:highlight>
                  <a:srgbClr val="FFFFFF"/>
                </a:highlight>
                <a:latin typeface="Georgia"/>
                <a:ea typeface="Georgia"/>
                <a:cs typeface="Georgia"/>
                <a:sym typeface="Georgia"/>
              </a:rPr>
              <a:t> size and aspect ratio (most of the neural network models assume a </a:t>
            </a:r>
            <a:r>
              <a:rPr lang="en" sz="1600" b="1">
                <a:solidFill>
                  <a:srgbClr val="000000"/>
                </a:solidFill>
                <a:highlight>
                  <a:srgbClr val="FFFFFF"/>
                </a:highlight>
                <a:latin typeface="Georgia"/>
                <a:ea typeface="Georgia"/>
                <a:cs typeface="Georgia"/>
                <a:sym typeface="Georgia"/>
              </a:rPr>
              <a:t>square</a:t>
            </a:r>
            <a:r>
              <a:rPr lang="en" sz="1600">
                <a:solidFill>
                  <a:srgbClr val="000000"/>
                </a:solidFill>
                <a:highlight>
                  <a:srgbClr val="FFFFFF"/>
                </a:highlight>
                <a:latin typeface="Georgia"/>
                <a:ea typeface="Georgia"/>
                <a:cs typeface="Georgia"/>
                <a:sym typeface="Georgia"/>
              </a:rPr>
              <a:t> shape input image).</a:t>
            </a:r>
            <a:endParaRPr sz="1600">
              <a:solidFill>
                <a:srgbClr val="000000"/>
              </a:solidFill>
              <a:highlight>
                <a:srgbClr val="FFFFFF"/>
              </a:highlight>
              <a:latin typeface="Georgia"/>
              <a:ea typeface="Georgia"/>
              <a:cs typeface="Georgia"/>
              <a:sym typeface="Georgia"/>
            </a:endParaRPr>
          </a:p>
          <a:p>
            <a:pPr marL="0" lvl="0" indent="0" algn="l" rtl="0">
              <a:spcBef>
                <a:spcPts val="1600"/>
              </a:spcBef>
              <a:spcAft>
                <a:spcPts val="0"/>
              </a:spcAft>
              <a:buNone/>
            </a:pPr>
            <a:r>
              <a:rPr lang="en" sz="1600">
                <a:solidFill>
                  <a:srgbClr val="000000"/>
                </a:solidFill>
                <a:highlight>
                  <a:srgbClr val="FFFFFF"/>
                </a:highlight>
                <a:latin typeface="Georgia"/>
                <a:ea typeface="Georgia"/>
                <a:cs typeface="Georgia"/>
                <a:sym typeface="Georgia"/>
              </a:rPr>
              <a:t>Image data </a:t>
            </a:r>
            <a:r>
              <a:rPr lang="en" sz="1600" b="1">
                <a:solidFill>
                  <a:srgbClr val="000000"/>
                </a:solidFill>
                <a:highlight>
                  <a:srgbClr val="FFFFFF"/>
                </a:highlight>
                <a:latin typeface="Georgia"/>
                <a:ea typeface="Georgia"/>
                <a:cs typeface="Georgia"/>
                <a:sym typeface="Georgia"/>
              </a:rPr>
              <a:t>resized results</a:t>
            </a:r>
            <a:r>
              <a:rPr lang="en" sz="1600">
                <a:solidFill>
                  <a:srgbClr val="000000"/>
                </a:solidFill>
                <a:highlight>
                  <a:srgbClr val="FFFFFF"/>
                </a:highlight>
                <a:latin typeface="Georgia"/>
                <a:ea typeface="Georgia"/>
                <a:cs typeface="Georgia"/>
                <a:sym typeface="Georgia"/>
              </a:rPr>
              <a:t>:</a:t>
            </a:r>
            <a:endParaRPr sz="1600">
              <a:solidFill>
                <a:srgbClr val="000000"/>
              </a:solidFill>
              <a:highlight>
                <a:srgbClr val="FFFFFF"/>
              </a:highlight>
              <a:latin typeface="Georgia"/>
              <a:ea typeface="Georgia"/>
              <a:cs typeface="Georgia"/>
              <a:sym typeface="Georgia"/>
            </a:endParaRPr>
          </a:p>
          <a:p>
            <a:pPr marL="457200" lvl="0" indent="-330200" algn="l" rtl="0">
              <a:spcBef>
                <a:spcPts val="1600"/>
              </a:spcBef>
              <a:spcAft>
                <a:spcPts val="0"/>
              </a:spcAft>
              <a:buClr>
                <a:srgbClr val="000000"/>
              </a:buClr>
              <a:buSzPts val="1600"/>
              <a:buFont typeface="Georgia"/>
              <a:buAutoNum type="arabicPeriod"/>
            </a:pPr>
            <a:r>
              <a:rPr lang="en" sz="1600">
                <a:solidFill>
                  <a:srgbClr val="000000"/>
                </a:solidFill>
                <a:highlight>
                  <a:srgbClr val="FFFFFF"/>
                </a:highlight>
                <a:latin typeface="Georgia"/>
                <a:ea typeface="Georgia"/>
                <a:cs typeface="Georgia"/>
                <a:sym typeface="Georgia"/>
              </a:rPr>
              <a:t>number of images: 31718</a:t>
            </a:r>
            <a:endParaRPr sz="1600">
              <a:solidFill>
                <a:srgbClr val="000000"/>
              </a:solidFill>
              <a:highlight>
                <a:srgbClr val="FFFFFF"/>
              </a:highlight>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AutoNum type="arabicPeriod"/>
            </a:pPr>
            <a:r>
              <a:rPr lang="en" sz="1600">
                <a:solidFill>
                  <a:srgbClr val="000000"/>
                </a:solidFill>
                <a:highlight>
                  <a:srgbClr val="FFFFFF"/>
                </a:highlight>
                <a:latin typeface="Georgia"/>
                <a:ea typeface="Georgia"/>
                <a:cs typeface="Georgia"/>
                <a:sym typeface="Georgia"/>
              </a:rPr>
              <a:t>image height: 128</a:t>
            </a:r>
            <a:endParaRPr sz="1600">
              <a:solidFill>
                <a:srgbClr val="000000"/>
              </a:solidFill>
              <a:highlight>
                <a:srgbClr val="FFFFFF"/>
              </a:highlight>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AutoNum type="arabicPeriod"/>
            </a:pPr>
            <a:r>
              <a:rPr lang="en" sz="1600">
                <a:solidFill>
                  <a:srgbClr val="000000"/>
                </a:solidFill>
                <a:highlight>
                  <a:srgbClr val="FFFFFF"/>
                </a:highlight>
                <a:latin typeface="Georgia"/>
                <a:ea typeface="Georgia"/>
                <a:cs typeface="Georgia"/>
                <a:sym typeface="Georgia"/>
              </a:rPr>
              <a:t>image width: 128</a:t>
            </a:r>
            <a:endParaRPr sz="1600">
              <a:solidFill>
                <a:srgbClr val="000000"/>
              </a:solidFill>
              <a:highlight>
                <a:srgbClr val="FFFFFF"/>
              </a:highlight>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AutoNum type="arabicPeriod"/>
            </a:pPr>
            <a:r>
              <a:rPr lang="en" sz="1600">
                <a:solidFill>
                  <a:srgbClr val="000000"/>
                </a:solidFill>
                <a:highlight>
                  <a:srgbClr val="FFFFFF"/>
                </a:highlight>
                <a:latin typeface="Georgia"/>
                <a:ea typeface="Georgia"/>
                <a:cs typeface="Georgia"/>
                <a:sym typeface="Georgia"/>
              </a:rPr>
              <a:t>number of channels: RGB [0, 255]</a:t>
            </a:r>
            <a:endParaRPr sz="1600">
              <a:solidFill>
                <a:srgbClr val="000000"/>
              </a:solidFill>
              <a:highlight>
                <a:srgbClr val="FFFFFF"/>
              </a:highlight>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AutoNum type="arabicPeriod"/>
            </a:pPr>
            <a:r>
              <a:rPr lang="en" sz="1600">
                <a:solidFill>
                  <a:srgbClr val="000000"/>
                </a:solidFill>
                <a:highlight>
                  <a:srgbClr val="FFFFFF"/>
                </a:highlight>
                <a:latin typeface="Georgia"/>
                <a:ea typeface="Georgia"/>
                <a:cs typeface="Georgia"/>
                <a:sym typeface="Georgia"/>
              </a:rPr>
              <a:t>number of species: 14</a:t>
            </a:r>
            <a:endParaRPr sz="1600">
              <a:solidFill>
                <a:srgbClr val="000000"/>
              </a:solidFill>
              <a:highlight>
                <a:srgbClr val="FFFFFF"/>
              </a:highlight>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AutoNum type="arabicPeriod"/>
            </a:pPr>
            <a:r>
              <a:rPr lang="en" sz="1600">
                <a:solidFill>
                  <a:srgbClr val="000000"/>
                </a:solidFill>
                <a:highlight>
                  <a:schemeClr val="lt1"/>
                </a:highlight>
                <a:latin typeface="Georgia"/>
                <a:ea typeface="Georgia"/>
                <a:cs typeface="Georgia"/>
                <a:sym typeface="Georgia"/>
              </a:rPr>
              <a:t>number of labels: 61</a:t>
            </a:r>
            <a:endParaRPr sz="1600">
              <a:solidFill>
                <a:srgbClr val="000000"/>
              </a:solidFill>
              <a:highlight>
                <a:srgbClr val="FFFFFF"/>
              </a:highlight>
              <a:latin typeface="Georgia"/>
              <a:ea typeface="Georgia"/>
              <a:cs typeface="Georgia"/>
              <a:sym typeface="Georgia"/>
            </a:endParaRPr>
          </a:p>
          <a:p>
            <a:pPr marL="0" lvl="0" indent="0" algn="l" rtl="0">
              <a:spcBef>
                <a:spcPts val="1600"/>
              </a:spcBef>
              <a:spcAft>
                <a:spcPts val="1600"/>
              </a:spcAft>
              <a:buNone/>
            </a:pPr>
            <a:endParaRPr sz="1600">
              <a:solidFill>
                <a:srgbClr val="000000"/>
              </a:solidFill>
              <a:highlight>
                <a:srgbClr val="FFFFFF"/>
              </a:highlight>
              <a:latin typeface="Georgia"/>
              <a:ea typeface="Georgia"/>
              <a:cs typeface="Georgia"/>
              <a:sym typeface="Georgia"/>
            </a:endParaRPr>
          </a:p>
        </p:txBody>
      </p:sp>
      <p:pic>
        <p:nvPicPr>
          <p:cNvPr id="335" name="Google Shape;335;p20"/>
          <p:cNvPicPr preferRelativeResize="0"/>
          <p:nvPr/>
        </p:nvPicPr>
        <p:blipFill>
          <a:blip r:embed="rId3">
            <a:alphaModFix/>
          </a:blip>
          <a:stretch>
            <a:fillRect/>
          </a:stretch>
        </p:blipFill>
        <p:spPr>
          <a:xfrm>
            <a:off x="4621423" y="436525"/>
            <a:ext cx="2151550" cy="4450726"/>
          </a:xfrm>
          <a:prstGeom prst="rect">
            <a:avLst/>
          </a:prstGeom>
          <a:noFill/>
          <a:ln>
            <a:noFill/>
          </a:ln>
        </p:spPr>
      </p:pic>
      <p:pic>
        <p:nvPicPr>
          <p:cNvPr id="336" name="Google Shape;336;p20"/>
          <p:cNvPicPr preferRelativeResize="0"/>
          <p:nvPr/>
        </p:nvPicPr>
        <p:blipFill>
          <a:blip r:embed="rId4">
            <a:alphaModFix/>
          </a:blip>
          <a:stretch>
            <a:fillRect/>
          </a:stretch>
        </p:blipFill>
        <p:spPr>
          <a:xfrm>
            <a:off x="6421650" y="3821525"/>
            <a:ext cx="2845725" cy="1103700"/>
          </a:xfrm>
          <a:prstGeom prst="rect">
            <a:avLst/>
          </a:prstGeom>
          <a:noFill/>
          <a:ln>
            <a:noFill/>
          </a:ln>
        </p:spPr>
      </p:pic>
      <p:sp>
        <p:nvSpPr>
          <p:cNvPr id="337" name="Google Shape;337;p20"/>
          <p:cNvSpPr txBox="1"/>
          <p:nvPr/>
        </p:nvSpPr>
        <p:spPr>
          <a:xfrm>
            <a:off x="5042425" y="3539700"/>
            <a:ext cx="9930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0000"/>
                </a:solidFill>
              </a:rPr>
              <a:t>Before</a:t>
            </a:r>
            <a:endParaRPr sz="1600" b="1">
              <a:solidFill>
                <a:srgbClr val="FF0000"/>
              </a:solidFill>
            </a:endParaRPr>
          </a:p>
        </p:txBody>
      </p:sp>
      <p:sp>
        <p:nvSpPr>
          <p:cNvPr id="338" name="Google Shape;338;p20"/>
          <p:cNvSpPr txBox="1"/>
          <p:nvPr/>
        </p:nvSpPr>
        <p:spPr>
          <a:xfrm>
            <a:off x="7019688" y="3539700"/>
            <a:ext cx="8637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0000"/>
                </a:solidFill>
              </a:rPr>
              <a:t>After</a:t>
            </a:r>
            <a:endParaRPr sz="1600" b="1">
              <a:solidFill>
                <a:srgbClr val="FF0000"/>
              </a:solidFill>
            </a:endParaRPr>
          </a:p>
        </p:txBody>
      </p:sp>
      <p:pic>
        <p:nvPicPr>
          <p:cNvPr id="339" name="Google Shape;339;p20"/>
          <p:cNvPicPr preferRelativeResize="0"/>
          <p:nvPr/>
        </p:nvPicPr>
        <p:blipFill>
          <a:blip r:embed="rId5">
            <a:alphaModFix/>
          </a:blip>
          <a:stretch>
            <a:fillRect/>
          </a:stretch>
        </p:blipFill>
        <p:spPr>
          <a:xfrm>
            <a:off x="6963500" y="436525"/>
            <a:ext cx="1886374" cy="3207576"/>
          </a:xfrm>
          <a:prstGeom prst="rect">
            <a:avLst/>
          </a:prstGeom>
          <a:noFill/>
          <a:ln>
            <a:noFill/>
          </a:ln>
        </p:spPr>
      </p:pic>
      <p:sp>
        <p:nvSpPr>
          <p:cNvPr id="340" name="Google Shape;340;p20"/>
          <p:cNvSpPr txBox="1"/>
          <p:nvPr/>
        </p:nvSpPr>
        <p:spPr>
          <a:xfrm>
            <a:off x="5253175" y="0"/>
            <a:ext cx="3596700" cy="3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0000"/>
                </a:solidFill>
                <a:highlight>
                  <a:srgbClr val="FFFFFF"/>
                </a:highlight>
                <a:latin typeface="Georgia"/>
                <a:ea typeface="Georgia"/>
                <a:cs typeface="Georgia"/>
                <a:sym typeface="Georgia"/>
              </a:rPr>
              <a:t>Converted each image to an array</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Encoding for 61 labels...</a:t>
            </a:r>
            <a:endParaRPr/>
          </a:p>
        </p:txBody>
      </p:sp>
      <p:sp>
        <p:nvSpPr>
          <p:cNvPr id="346" name="Google Shape;346;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7" name="Google Shape;347;p21"/>
          <p:cNvPicPr preferRelativeResize="0"/>
          <p:nvPr/>
        </p:nvPicPr>
        <p:blipFill>
          <a:blip r:embed="rId3">
            <a:alphaModFix/>
          </a:blip>
          <a:stretch>
            <a:fillRect/>
          </a:stretch>
        </p:blipFill>
        <p:spPr>
          <a:xfrm>
            <a:off x="277088" y="1990050"/>
            <a:ext cx="8589825" cy="2541601"/>
          </a:xfrm>
          <a:prstGeom prst="rect">
            <a:avLst/>
          </a:prstGeom>
          <a:noFill/>
          <a:ln>
            <a:noFill/>
          </a:ln>
        </p:spPr>
      </p:pic>
      <p:sp>
        <p:nvSpPr>
          <p:cNvPr id="348" name="Google Shape;348;p21"/>
          <p:cNvSpPr txBox="1"/>
          <p:nvPr/>
        </p:nvSpPr>
        <p:spPr>
          <a:xfrm>
            <a:off x="393625" y="4188450"/>
            <a:ext cx="3000000" cy="114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FF0000"/>
                </a:solidFill>
                <a:highlight>
                  <a:srgbClr val="FFFFFF"/>
                </a:highlight>
                <a:latin typeface="Georgia"/>
                <a:ea typeface="Georgia"/>
                <a:cs typeface="Georgia"/>
                <a:sym typeface="Georgia"/>
              </a:rPr>
              <a:t>“one-hot encoded” vector</a:t>
            </a:r>
            <a:endParaRPr>
              <a:solidFill>
                <a:srgbClr val="FF0000"/>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921</Words>
  <Application>Microsoft Macintosh PowerPoint</Application>
  <PresentationFormat>On-screen Show (16:9)</PresentationFormat>
  <Paragraphs>93</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Nunito</vt:lpstr>
      <vt:lpstr>Arial</vt:lpstr>
      <vt:lpstr>Courier New</vt:lpstr>
      <vt:lpstr>Georgia</vt:lpstr>
      <vt:lpstr>Maven Pro</vt:lpstr>
      <vt:lpstr>Times New Roman</vt:lpstr>
      <vt:lpstr>Momentum</vt:lpstr>
      <vt:lpstr>Plant Disease Recognition Using Convolutional Neural Network</vt:lpstr>
      <vt:lpstr>Problem Statement</vt:lpstr>
      <vt:lpstr>Images Dataset</vt:lpstr>
      <vt:lpstr>Data Processing (merge):</vt:lpstr>
      <vt:lpstr>Processing Json Annotations File</vt:lpstr>
      <vt:lpstr>Neural Network Model</vt:lpstr>
      <vt:lpstr>Data Formatting</vt:lpstr>
      <vt:lpstr>Image Resize</vt:lpstr>
      <vt:lpstr>Encoding for 61 labels...</vt:lpstr>
      <vt:lpstr>Network Architecture (VGG)</vt:lpstr>
      <vt:lpstr>Train/Test Split</vt:lpstr>
      <vt:lpstr>Basic CNN vs. Deeper CNN Number of Parameters</vt:lpstr>
      <vt:lpstr>Reason for the parameters reduction</vt:lpstr>
      <vt:lpstr>Train and validation accuracy on basic_cnn model</vt:lpstr>
      <vt:lpstr>Accuracy vs loss basic cnn</vt:lpstr>
      <vt:lpstr>Data Augmentation</vt:lpstr>
      <vt:lpstr>Train and validation accuracy on deep_cnn model </vt:lpstr>
      <vt:lpstr>Accuracy vs Loss Deep cnn</vt:lpstr>
      <vt:lpstr>AWS Setup</vt:lpstr>
      <vt:lpstr>AWS Setup</vt:lpstr>
      <vt:lpstr>Thank You!</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Recognition Using Convolutional Neural Network</dc:title>
  <cp:lastModifiedBy>Tanaji Naik</cp:lastModifiedBy>
  <cp:revision>1</cp:revision>
  <dcterms:modified xsi:type="dcterms:W3CDTF">2018-12-10T04:43:44Z</dcterms:modified>
</cp:coreProperties>
</file>