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47" r:id="rId3"/>
    <p:sldId id="259" r:id="rId4"/>
    <p:sldId id="285" r:id="rId5"/>
    <p:sldId id="286" r:id="rId6"/>
    <p:sldId id="348" r:id="rId7"/>
    <p:sldId id="260" r:id="rId8"/>
    <p:sldId id="278" r:id="rId9"/>
    <p:sldId id="279" r:id="rId10"/>
    <p:sldId id="290" r:id="rId11"/>
    <p:sldId id="352" r:id="rId12"/>
    <p:sldId id="309" r:id="rId13"/>
    <p:sldId id="310" r:id="rId14"/>
    <p:sldId id="311" r:id="rId15"/>
    <p:sldId id="312" r:id="rId16"/>
    <p:sldId id="313" r:id="rId17"/>
    <p:sldId id="324" r:id="rId18"/>
    <p:sldId id="314" r:id="rId19"/>
    <p:sldId id="315" r:id="rId20"/>
    <p:sldId id="353" r:id="rId21"/>
    <p:sldId id="327" r:id="rId22"/>
    <p:sldId id="328" r:id="rId23"/>
    <p:sldId id="329" r:id="rId24"/>
    <p:sldId id="355" r:id="rId25"/>
    <p:sldId id="358" r:id="rId26"/>
    <p:sldId id="316" r:id="rId27"/>
    <p:sldId id="354" r:id="rId28"/>
    <p:sldId id="262" r:id="rId29"/>
    <p:sldId id="342" r:id="rId30"/>
    <p:sldId id="343" r:id="rId31"/>
    <p:sldId id="338" r:id="rId32"/>
    <p:sldId id="331" r:id="rId33"/>
    <p:sldId id="351" r:id="rId34"/>
    <p:sldId id="357" r:id="rId35"/>
    <p:sldId id="337" r:id="rId36"/>
    <p:sldId id="276"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blem Statement/Intro" id="{36895310-9E77-2043-9764-88BF29F4DF6B}">
          <p14:sldIdLst>
            <p14:sldId id="256"/>
            <p14:sldId id="347"/>
            <p14:sldId id="259"/>
            <p14:sldId id="285"/>
            <p14:sldId id="286"/>
          </p14:sldIdLst>
        </p14:section>
        <p14:section name="Dataset Overview" id="{25974BAB-C1EF-AF4F-BB66-C41E6923E8E6}">
          <p14:sldIdLst>
            <p14:sldId id="348"/>
            <p14:sldId id="260"/>
            <p14:sldId id="278"/>
            <p14:sldId id="279"/>
            <p14:sldId id="290"/>
            <p14:sldId id="352"/>
          </p14:sldIdLst>
        </p14:section>
        <p14:section name="Visuals" id="{72D0D3E6-3523-6D45-8DF0-7F4048F89D99}">
          <p14:sldIdLst>
            <p14:sldId id="309"/>
            <p14:sldId id="310"/>
            <p14:sldId id="311"/>
            <p14:sldId id="312"/>
            <p14:sldId id="313"/>
            <p14:sldId id="324"/>
            <p14:sldId id="314"/>
            <p14:sldId id="315"/>
            <p14:sldId id="353"/>
            <p14:sldId id="327"/>
            <p14:sldId id="328"/>
            <p14:sldId id="329"/>
            <p14:sldId id="355"/>
            <p14:sldId id="358"/>
            <p14:sldId id="316"/>
            <p14:sldId id="354"/>
          </p14:sldIdLst>
        </p14:section>
        <p14:section name="Stategy Explained" id="{0AF86231-F566-FB48-9ADE-E12E21409915}">
          <p14:sldIdLst>
            <p14:sldId id="262"/>
          </p14:sldIdLst>
        </p14:section>
        <p14:section name="Analysis/Findings" id="{729480C1-1E92-734C-8277-B95C9A6AC4AC}">
          <p14:sldIdLst>
            <p14:sldId id="342"/>
            <p14:sldId id="343"/>
            <p14:sldId id="338"/>
            <p14:sldId id="331"/>
            <p14:sldId id="351"/>
            <p14:sldId id="357"/>
          </p14:sldIdLst>
        </p14:section>
        <p14:section name="Best Model" id="{F9D1449D-33D2-B24D-B3A3-6C9E42E74590}">
          <p14:sldIdLst>
            <p14:sldId id="337"/>
          </p14:sldIdLst>
        </p14:section>
        <p14:section name="Conclusion" id="{BED9CF72-F740-114F-97C3-6229E9F533D0}">
          <p14:sldIdLst>
            <p14:sldId id="276"/>
          </p14:sldIdLst>
        </p14:section>
        <p14:section name="Background Slides" id="{864615A4-E206-5B4C-BAE6-73F518E95837}">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4"/>
    <p:restoredTop sz="94687"/>
  </p:normalViewPr>
  <p:slideViewPr>
    <p:cSldViewPr snapToGrid="0" snapToObjects="1">
      <p:cViewPr varScale="1">
        <p:scale>
          <a:sx n="116" d="100"/>
          <a:sy n="116"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4DE0-4BC7-074E-94BF-92BE09AC3DCE}"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5F4A9-EAEC-954A-B9BA-6FEF5D88B724}" type="slidenum">
              <a:rPr lang="en-US" smtClean="0"/>
              <a:t>‹#›</a:t>
            </a:fld>
            <a:endParaRPr lang="en-US"/>
          </a:p>
        </p:txBody>
      </p:sp>
    </p:spTree>
    <p:extLst>
      <p:ext uri="{BB962C8B-B14F-4D97-AF65-F5344CB8AC3E}">
        <p14:creationId xmlns:p14="http://schemas.microsoft.com/office/powerpoint/2010/main" val="53612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9F35A2-EA34-0241-BDB1-864158F51AC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66047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F35A2-EA34-0241-BDB1-864158F51AC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971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F35A2-EA34-0241-BDB1-864158F51AC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123318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F35A2-EA34-0241-BDB1-864158F51AC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3097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9F35A2-EA34-0241-BDB1-864158F51AC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17583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9F35A2-EA34-0241-BDB1-864158F51AC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3118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9F35A2-EA34-0241-BDB1-864158F51AC5}"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5089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9F35A2-EA34-0241-BDB1-864158F51AC5}"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588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F35A2-EA34-0241-BDB1-864158F51AC5}"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191584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F35A2-EA34-0241-BDB1-864158F51AC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23911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F35A2-EA34-0241-BDB1-864158F51AC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120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F35A2-EA34-0241-BDB1-864158F51AC5}" type="datetimeFigureOut">
              <a:rPr lang="en-US" smtClean="0"/>
              <a:t>3/20/2018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916B4-651B-994C-AF34-2736D2B78435}" type="slidenum">
              <a:rPr lang="en-US" smtClean="0"/>
              <a:t>‹#›</a:t>
            </a:fld>
            <a:endParaRPr lang="en-US"/>
          </a:p>
        </p:txBody>
      </p:sp>
    </p:spTree>
    <p:extLst>
      <p:ext uri="{BB962C8B-B14F-4D97-AF65-F5344CB8AC3E}">
        <p14:creationId xmlns:p14="http://schemas.microsoft.com/office/powerpoint/2010/main" val="60900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10705" y="2776538"/>
            <a:ext cx="10576873" cy="1381188"/>
          </a:xfrm>
        </p:spPr>
        <p:txBody>
          <a:bodyPr anchor="ctr">
            <a:normAutofit/>
          </a:bodyPr>
          <a:lstStyle/>
          <a:p>
            <a:r>
              <a:rPr lang="en-US" sz="4000" b="1" dirty="0">
                <a:solidFill>
                  <a:srgbClr val="123654"/>
                </a:solidFill>
                <a:latin typeface="Times New Roman" panose="02020603050405020304" pitchFamily="18" charset="0"/>
                <a:cs typeface="Times New Roman" panose="02020603050405020304" pitchFamily="18" charset="0"/>
              </a:rPr>
              <a:t> Effectiveness of Direct marketing campaign of Banco De Portugal</a:t>
            </a:r>
            <a:endParaRPr lang="en-US" sz="4000" b="1" dirty="0">
              <a:solidFill>
                <a:schemeClr val="bg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495800"/>
            <a:ext cx="9144000" cy="762000"/>
          </a:xfrm>
        </p:spPr>
        <p:txBody>
          <a:bodyPr>
            <a:noAutofit/>
          </a:bodyPr>
          <a:lstStyle/>
          <a:p>
            <a:pPr algn="r"/>
            <a:endParaRPr lang="en-US" sz="2000" i="1" dirty="0"/>
          </a:p>
          <a:p>
            <a:pPr algn="r"/>
            <a:r>
              <a:rPr lang="en-US" sz="2000" b="1" i="1" dirty="0">
                <a:latin typeface="Times New Roman" panose="02020603050405020304" pitchFamily="18" charset="0"/>
                <a:cs typeface="Times New Roman" panose="02020603050405020304" pitchFamily="18" charset="0"/>
              </a:rPr>
              <a:t>Waingankar Varsha</a:t>
            </a:r>
          </a:p>
        </p:txBody>
      </p:sp>
    </p:spTree>
    <p:extLst>
      <p:ext uri="{BB962C8B-B14F-4D97-AF65-F5344CB8AC3E}">
        <p14:creationId xmlns:p14="http://schemas.microsoft.com/office/powerpoint/2010/main" val="3402478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589"/>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Dataset Values (Breakdown of Data Frame)</a:t>
            </a:r>
          </a:p>
        </p:txBody>
      </p:sp>
      <p:pic>
        <p:nvPicPr>
          <p:cNvPr id="8" name="Picture 7"/>
          <p:cNvPicPr>
            <a:picLocks noChangeAspect="1"/>
          </p:cNvPicPr>
          <p:nvPr/>
        </p:nvPicPr>
        <p:blipFill>
          <a:blip r:embed="rId2"/>
          <a:stretch>
            <a:fillRect/>
          </a:stretch>
        </p:blipFill>
        <p:spPr>
          <a:xfrm>
            <a:off x="197710" y="2253048"/>
            <a:ext cx="11252886" cy="1622854"/>
          </a:xfrm>
          <a:prstGeom prst="rect">
            <a:avLst/>
          </a:prstGeom>
        </p:spPr>
      </p:pic>
    </p:spTree>
    <p:extLst>
      <p:ext uri="{BB962C8B-B14F-4D97-AF65-F5344CB8AC3E}">
        <p14:creationId xmlns:p14="http://schemas.microsoft.com/office/powerpoint/2010/main" val="213092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Code Snippet for Categorical/ continuous variable</a:t>
            </a:r>
          </a:p>
        </p:txBody>
      </p:sp>
      <p:pic>
        <p:nvPicPr>
          <p:cNvPr id="4" name="Content Placeholder 3"/>
          <p:cNvPicPr>
            <a:picLocks noGrp="1" noChangeAspect="1"/>
          </p:cNvPicPr>
          <p:nvPr>
            <p:ph idx="1"/>
          </p:nvPr>
        </p:nvPicPr>
        <p:blipFill>
          <a:blip r:embed="rId2"/>
          <a:stretch>
            <a:fillRect/>
          </a:stretch>
        </p:blipFill>
        <p:spPr>
          <a:xfrm>
            <a:off x="996778" y="2240692"/>
            <a:ext cx="10107827" cy="3509319"/>
          </a:xfrm>
          <a:prstGeom prst="rect">
            <a:avLst/>
          </a:prstGeom>
        </p:spPr>
      </p:pic>
    </p:spTree>
    <p:extLst>
      <p:ext uri="{BB962C8B-B14F-4D97-AF65-F5344CB8AC3E}">
        <p14:creationId xmlns:p14="http://schemas.microsoft.com/office/powerpoint/2010/main" val="1011779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sz="3200" b="1" dirty="0">
                <a:solidFill>
                  <a:schemeClr val="accent1"/>
                </a:solidFill>
                <a:latin typeface="Times New Roman" panose="02020603050405020304" pitchFamily="18" charset="0"/>
                <a:cs typeface="Times New Roman" panose="02020603050405020304" pitchFamily="18" charset="0"/>
              </a:rPr>
              <a:t>Visualizations of Dataset</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000" dirty="0">
                <a:latin typeface="Times New Roman" panose="02020603050405020304" pitchFamily="18" charset="0"/>
                <a:ea typeface="Tahoma" charset="0"/>
                <a:cs typeface="Times New Roman" panose="02020603050405020304" pitchFamily="18" charset="0"/>
              </a:rPr>
              <a:t>Splitting the data set into continuous and categorical variables</a:t>
            </a:r>
          </a:p>
          <a:p>
            <a:r>
              <a:rPr lang="en-US" sz="2000" dirty="0">
                <a:latin typeface="Times New Roman" panose="02020603050405020304" pitchFamily="18" charset="0"/>
                <a:ea typeface="Tahoma" charset="0"/>
                <a:cs typeface="Times New Roman" panose="02020603050405020304" pitchFamily="18" charset="0"/>
              </a:rPr>
              <a:t>Plotting histograms for continuous variables</a:t>
            </a:r>
          </a:p>
          <a:p>
            <a:r>
              <a:rPr lang="en-US" sz="2000" dirty="0">
                <a:latin typeface="Times New Roman" panose="02020603050405020304" pitchFamily="18" charset="0"/>
                <a:ea typeface="Tahoma" charset="0"/>
                <a:cs typeface="Times New Roman" panose="02020603050405020304" pitchFamily="18" charset="0"/>
              </a:rPr>
              <a:t>Plotting count plots for categorical variables</a:t>
            </a:r>
          </a:p>
          <a:p>
            <a:r>
              <a:rPr lang="en-US" sz="2000" dirty="0">
                <a:latin typeface="Times New Roman" panose="02020603050405020304" pitchFamily="18" charset="0"/>
                <a:ea typeface="Tahoma" charset="0"/>
                <a:cs typeface="Times New Roman" panose="02020603050405020304" pitchFamily="18" charset="0"/>
              </a:rPr>
              <a:t>Correlation matrix between continuous variables</a:t>
            </a:r>
          </a:p>
          <a:p>
            <a:r>
              <a:rPr lang="en-US" sz="2000" dirty="0">
                <a:latin typeface="Times New Roman" panose="02020603050405020304" pitchFamily="18" charset="0"/>
                <a:ea typeface="Tahoma" charset="0"/>
                <a:cs typeface="Times New Roman" panose="02020603050405020304" pitchFamily="18" charset="0"/>
              </a:rPr>
              <a:t>Transforming the categorical variable</a:t>
            </a:r>
          </a:p>
          <a:p>
            <a:endParaRPr lang="en-US" sz="2000" dirty="0">
              <a:latin typeface="Times New Roman" panose="02020603050405020304" pitchFamily="18" charset="0"/>
              <a:ea typeface="Tahoma" charset="0"/>
              <a:cs typeface="Times New Roman" panose="02020603050405020304" pitchFamily="18" charset="0"/>
            </a:endParaRPr>
          </a:p>
          <a:p>
            <a:endParaRPr lang="en-US" sz="2400" dirty="0">
              <a:latin typeface="Tahoma" charset="0"/>
              <a:ea typeface="Tahoma" charset="0"/>
              <a:cs typeface="Tahoma" charset="0"/>
            </a:endParaRPr>
          </a:p>
          <a:p>
            <a:endParaRPr lang="en-US" sz="2400" dirty="0">
              <a:latin typeface="Tahoma" charset="0"/>
              <a:ea typeface="Tahoma" charset="0"/>
              <a:cs typeface="Tahoma" charset="0"/>
            </a:endParaRPr>
          </a:p>
        </p:txBody>
      </p:sp>
    </p:spTree>
    <p:extLst>
      <p:ext uri="{BB962C8B-B14F-4D97-AF65-F5344CB8AC3E}">
        <p14:creationId xmlns:p14="http://schemas.microsoft.com/office/powerpoint/2010/main" val="1280890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411891" y="1696994"/>
            <a:ext cx="11508260" cy="5034456"/>
          </a:xfrm>
          <a:prstGeom prst="rect">
            <a:avLst/>
          </a:prstGeom>
        </p:spPr>
      </p:pic>
      <p:sp>
        <p:nvSpPr>
          <p:cNvPr id="7" name="TextBox 6"/>
          <p:cNvSpPr txBox="1"/>
          <p:nvPr/>
        </p:nvSpPr>
        <p:spPr>
          <a:xfrm>
            <a:off x="411891" y="214184"/>
            <a:ext cx="105691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Histograms for the continuous variables</a:t>
            </a:r>
          </a:p>
        </p:txBody>
      </p:sp>
    </p:spTree>
    <p:extLst>
      <p:ext uri="{BB962C8B-B14F-4D97-AF65-F5344CB8AC3E}">
        <p14:creationId xmlns:p14="http://schemas.microsoft.com/office/powerpoint/2010/main" val="1832560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217801" y="1825625"/>
            <a:ext cx="9756397" cy="4351338"/>
          </a:xfrm>
          <a:prstGeom prst="rect">
            <a:avLst/>
          </a:prstGeom>
        </p:spPr>
      </p:pic>
      <p:sp>
        <p:nvSpPr>
          <p:cNvPr id="5" name="TextBox 4"/>
          <p:cNvSpPr txBox="1"/>
          <p:nvPr/>
        </p:nvSpPr>
        <p:spPr>
          <a:xfrm>
            <a:off x="230659" y="205946"/>
            <a:ext cx="1009959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Histograms for the continuous variables (</a:t>
            </a:r>
            <a:r>
              <a:rPr lang="en-US" sz="3600" b="1" dirty="0" err="1">
                <a:latin typeface="Times New Roman" panose="02020603050405020304" pitchFamily="18" charset="0"/>
                <a:cs typeface="Times New Roman" panose="02020603050405020304" pitchFamily="18" charset="0"/>
              </a:rPr>
              <a:t>contd</a:t>
            </a:r>
            <a:r>
              <a:rPr lang="en-US" sz="3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5488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85223" y="1377413"/>
            <a:ext cx="8048625" cy="1343025"/>
          </a:xfrm>
          <a:prstGeom prst="rect">
            <a:avLst/>
          </a:prstGeom>
        </p:spPr>
      </p:pic>
      <p:pic>
        <p:nvPicPr>
          <p:cNvPr id="5" name="Picture 4"/>
          <p:cNvPicPr>
            <a:picLocks noChangeAspect="1"/>
          </p:cNvPicPr>
          <p:nvPr/>
        </p:nvPicPr>
        <p:blipFill>
          <a:blip r:embed="rId3"/>
          <a:stretch>
            <a:fillRect/>
          </a:stretch>
        </p:blipFill>
        <p:spPr>
          <a:xfrm>
            <a:off x="280087" y="3723276"/>
            <a:ext cx="11911913" cy="2743428"/>
          </a:xfrm>
          <a:prstGeom prst="rect">
            <a:avLst/>
          </a:prstGeom>
        </p:spPr>
      </p:pic>
      <p:pic>
        <p:nvPicPr>
          <p:cNvPr id="6" name="Picture 5"/>
          <p:cNvPicPr>
            <a:picLocks noChangeAspect="1"/>
          </p:cNvPicPr>
          <p:nvPr/>
        </p:nvPicPr>
        <p:blipFill rotWithShape="1">
          <a:blip r:embed="rId4"/>
          <a:srcRect l="1641"/>
          <a:stretch/>
        </p:blipFill>
        <p:spPr>
          <a:xfrm>
            <a:off x="8765059" y="442617"/>
            <a:ext cx="3426941" cy="2399438"/>
          </a:xfrm>
          <a:prstGeom prst="rect">
            <a:avLst/>
          </a:prstGeom>
        </p:spPr>
      </p:pic>
      <p:sp>
        <p:nvSpPr>
          <p:cNvPr id="7" name="TextBox 6"/>
          <p:cNvSpPr txBox="1"/>
          <p:nvPr/>
        </p:nvSpPr>
        <p:spPr>
          <a:xfrm>
            <a:off x="349980" y="115330"/>
            <a:ext cx="841507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Count plots for the categorical variables</a:t>
            </a:r>
          </a:p>
        </p:txBody>
      </p:sp>
    </p:spTree>
    <p:extLst>
      <p:ext uri="{BB962C8B-B14F-4D97-AF65-F5344CB8AC3E}">
        <p14:creationId xmlns:p14="http://schemas.microsoft.com/office/powerpoint/2010/main" val="1219127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C52F897-B331-6840-A7D5-3301DDA2E728}" type="slidenum">
              <a:rPr lang="en-US" altLang="x-none"/>
              <a:pPr/>
              <a:t>16</a:t>
            </a:fld>
            <a:endParaRPr lang="en-US" altLang="x-none"/>
          </a:p>
        </p:txBody>
      </p:sp>
      <p:pic>
        <p:nvPicPr>
          <p:cNvPr id="2" name="Picture 1"/>
          <p:cNvPicPr>
            <a:picLocks noChangeAspect="1"/>
          </p:cNvPicPr>
          <p:nvPr/>
        </p:nvPicPr>
        <p:blipFill>
          <a:blip r:embed="rId2"/>
          <a:stretch>
            <a:fillRect/>
          </a:stretch>
        </p:blipFill>
        <p:spPr>
          <a:xfrm>
            <a:off x="175054" y="1063493"/>
            <a:ext cx="11178746" cy="2900965"/>
          </a:xfrm>
          <a:prstGeom prst="rect">
            <a:avLst/>
          </a:prstGeom>
        </p:spPr>
      </p:pic>
      <p:pic>
        <p:nvPicPr>
          <p:cNvPr id="3" name="Picture 2"/>
          <p:cNvPicPr>
            <a:picLocks noChangeAspect="1"/>
          </p:cNvPicPr>
          <p:nvPr/>
        </p:nvPicPr>
        <p:blipFill>
          <a:blip r:embed="rId3"/>
          <a:stretch>
            <a:fillRect/>
          </a:stretch>
        </p:blipFill>
        <p:spPr>
          <a:xfrm>
            <a:off x="0" y="4034196"/>
            <a:ext cx="11788346" cy="2687279"/>
          </a:xfrm>
          <a:prstGeom prst="rect">
            <a:avLst/>
          </a:prstGeom>
        </p:spPr>
      </p:pic>
      <p:sp>
        <p:nvSpPr>
          <p:cNvPr id="4" name="TextBox 3"/>
          <p:cNvSpPr txBox="1"/>
          <p:nvPr/>
        </p:nvSpPr>
        <p:spPr>
          <a:xfrm>
            <a:off x="518984" y="222422"/>
            <a:ext cx="1048676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Count plots for the categorical variables (contd.)</a:t>
            </a:r>
          </a:p>
        </p:txBody>
      </p:sp>
    </p:spTree>
    <p:extLst>
      <p:ext uri="{BB962C8B-B14F-4D97-AF65-F5344CB8AC3E}">
        <p14:creationId xmlns:p14="http://schemas.microsoft.com/office/powerpoint/2010/main" val="726080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0420FC2-7654-4793-ACE8-86DB0E0FFDDB}"/>
              </a:ext>
            </a:extLst>
          </p:cNvPr>
          <p:cNvSpPr txBox="1"/>
          <p:nvPr/>
        </p:nvSpPr>
        <p:spPr>
          <a:xfrm>
            <a:off x="527538" y="475663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dirty="0">
                <a:solidFill>
                  <a:schemeClr val="bg1"/>
                </a:solidFill>
                <a:latin typeface="Times New Roman" panose="02020603050405020304" pitchFamily="18" charset="0"/>
                <a:ea typeface="+mj-ea"/>
                <a:cs typeface="Times New Roman" panose="02020603050405020304" pitchFamily="18" charset="0"/>
              </a:rPr>
              <a:t>Correlation between various variables</a:t>
            </a:r>
          </a:p>
        </p:txBody>
      </p:sp>
      <p:pic>
        <p:nvPicPr>
          <p:cNvPr id="5" name="Picture 4"/>
          <p:cNvPicPr>
            <a:picLocks noChangeAspect="1"/>
          </p:cNvPicPr>
          <p:nvPr/>
        </p:nvPicPr>
        <p:blipFill>
          <a:blip r:embed="rId2"/>
          <a:stretch>
            <a:fillRect/>
          </a:stretch>
        </p:blipFill>
        <p:spPr>
          <a:xfrm>
            <a:off x="0" y="477749"/>
            <a:ext cx="5878470" cy="3228975"/>
          </a:xfrm>
          <a:prstGeom prst="rect">
            <a:avLst/>
          </a:prstGeom>
        </p:spPr>
      </p:pic>
      <p:pic>
        <p:nvPicPr>
          <p:cNvPr id="6" name="Picture 5"/>
          <p:cNvPicPr>
            <a:picLocks noChangeAspect="1"/>
          </p:cNvPicPr>
          <p:nvPr/>
        </p:nvPicPr>
        <p:blipFill>
          <a:blip r:embed="rId3"/>
          <a:stretch>
            <a:fillRect/>
          </a:stretch>
        </p:blipFill>
        <p:spPr>
          <a:xfrm>
            <a:off x="6206636" y="265411"/>
            <a:ext cx="5610225" cy="3752117"/>
          </a:xfrm>
          <a:prstGeom prst="rect">
            <a:avLst/>
          </a:prstGeom>
        </p:spPr>
      </p:pic>
    </p:spTree>
    <p:extLst>
      <p:ext uri="{BB962C8B-B14F-4D97-AF65-F5344CB8AC3E}">
        <p14:creationId xmlns:p14="http://schemas.microsoft.com/office/powerpoint/2010/main" val="2105762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E3351-B918-46F4-897A-145C98CDFE1D}"/>
              </a:ext>
            </a:extLst>
          </p:cNvPr>
          <p:cNvSpPr>
            <a:spLocks noGrp="1"/>
          </p:cNvSpPr>
          <p:nvPr>
            <p:ph type="title"/>
          </p:nvPr>
        </p:nvSpPr>
        <p:spPr>
          <a:xfrm>
            <a:off x="838200" y="365125"/>
            <a:ext cx="10515600" cy="1023809"/>
          </a:xfrm>
        </p:spPr>
        <p:txBody>
          <a:bodyPr>
            <a:normAutofit/>
          </a:bodyPr>
          <a:lstStyle/>
          <a:p>
            <a:r>
              <a:rPr lang="en-US" sz="3600" b="1" dirty="0">
                <a:latin typeface="Times New Roman" panose="02020603050405020304" pitchFamily="18" charset="0"/>
                <a:cs typeface="Times New Roman" panose="02020603050405020304" pitchFamily="18" charset="0"/>
              </a:rPr>
              <a:t>Transforming variables to numbers</a:t>
            </a:r>
          </a:p>
        </p:txBody>
      </p:sp>
      <p:pic>
        <p:nvPicPr>
          <p:cNvPr id="7" name="Content Placeholder 6"/>
          <p:cNvPicPr>
            <a:picLocks noGrp="1" noChangeAspect="1"/>
          </p:cNvPicPr>
          <p:nvPr>
            <p:ph idx="1"/>
          </p:nvPr>
        </p:nvPicPr>
        <p:blipFill>
          <a:blip r:embed="rId2"/>
          <a:stretch>
            <a:fillRect/>
          </a:stretch>
        </p:blipFill>
        <p:spPr>
          <a:xfrm>
            <a:off x="8089395" y="4174453"/>
            <a:ext cx="3882243" cy="1551233"/>
          </a:xfrm>
          <a:prstGeom prst="rect">
            <a:avLst/>
          </a:prstGeom>
        </p:spPr>
      </p:pic>
      <p:sp>
        <p:nvSpPr>
          <p:cNvPr id="8" name="TextBox 7"/>
          <p:cNvSpPr txBox="1"/>
          <p:nvPr/>
        </p:nvSpPr>
        <p:spPr>
          <a:xfrm>
            <a:off x="7959972" y="3354642"/>
            <a:ext cx="4011666" cy="646331"/>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Checking for the occurrence of unique values</a:t>
            </a:r>
          </a:p>
        </p:txBody>
      </p:sp>
      <p:pic>
        <p:nvPicPr>
          <p:cNvPr id="11" name="Picture 10"/>
          <p:cNvPicPr>
            <a:picLocks noChangeAspect="1"/>
          </p:cNvPicPr>
          <p:nvPr/>
        </p:nvPicPr>
        <p:blipFill rotWithShape="1">
          <a:blip r:embed="rId3"/>
          <a:srcRect l="2974"/>
          <a:stretch/>
        </p:blipFill>
        <p:spPr>
          <a:xfrm>
            <a:off x="914400" y="2009774"/>
            <a:ext cx="2486025" cy="1419225"/>
          </a:xfrm>
          <a:prstGeom prst="rect">
            <a:avLst/>
          </a:prstGeom>
        </p:spPr>
      </p:pic>
      <p:pic>
        <p:nvPicPr>
          <p:cNvPr id="12" name="Picture 11"/>
          <p:cNvPicPr>
            <a:picLocks noChangeAspect="1"/>
          </p:cNvPicPr>
          <p:nvPr/>
        </p:nvPicPr>
        <p:blipFill>
          <a:blip r:embed="rId4"/>
          <a:stretch>
            <a:fillRect/>
          </a:stretch>
        </p:blipFill>
        <p:spPr>
          <a:xfrm>
            <a:off x="3614609" y="2087351"/>
            <a:ext cx="2924175" cy="800100"/>
          </a:xfrm>
          <a:prstGeom prst="rect">
            <a:avLst/>
          </a:prstGeom>
        </p:spPr>
      </p:pic>
      <p:pic>
        <p:nvPicPr>
          <p:cNvPr id="13" name="Picture 12"/>
          <p:cNvPicPr>
            <a:picLocks noChangeAspect="1"/>
          </p:cNvPicPr>
          <p:nvPr/>
        </p:nvPicPr>
        <p:blipFill rotWithShape="1">
          <a:blip r:embed="rId5"/>
          <a:srcRect l="2332"/>
          <a:stretch/>
        </p:blipFill>
        <p:spPr>
          <a:xfrm>
            <a:off x="764895" y="4099827"/>
            <a:ext cx="3190875" cy="2352675"/>
          </a:xfrm>
          <a:prstGeom prst="rect">
            <a:avLst/>
          </a:prstGeom>
        </p:spPr>
      </p:pic>
      <p:pic>
        <p:nvPicPr>
          <p:cNvPr id="14" name="Picture 13"/>
          <p:cNvPicPr>
            <a:picLocks noChangeAspect="1"/>
          </p:cNvPicPr>
          <p:nvPr/>
        </p:nvPicPr>
        <p:blipFill rotWithShape="1">
          <a:blip r:embed="rId6"/>
          <a:srcRect l="1490" t="-437" r="1788" b="437"/>
          <a:stretch/>
        </p:blipFill>
        <p:spPr>
          <a:xfrm>
            <a:off x="3955770" y="4255469"/>
            <a:ext cx="2673049" cy="1884534"/>
          </a:xfrm>
          <a:prstGeom prst="rect">
            <a:avLst/>
          </a:prstGeom>
        </p:spPr>
      </p:pic>
      <p:sp>
        <p:nvSpPr>
          <p:cNvPr id="15" name="TextBox 14"/>
          <p:cNvSpPr txBox="1"/>
          <p:nvPr/>
        </p:nvSpPr>
        <p:spPr>
          <a:xfrm>
            <a:off x="764895" y="1464162"/>
            <a:ext cx="2546651" cy="584775"/>
          </a:xfrm>
          <a:prstGeom prst="rect">
            <a:avLst/>
          </a:prstGeom>
          <a:noFill/>
        </p:spPr>
        <p:txBody>
          <a:bodyPr wrap="square" rtlCol="0">
            <a:spAutoFit/>
          </a:bodyPr>
          <a:lstStyle/>
          <a:p>
            <a:r>
              <a:rPr lang="en-US" sz="1600" b="1" dirty="0">
                <a:solidFill>
                  <a:srgbClr val="00B0F0"/>
                </a:solidFill>
                <a:latin typeface="Times New Roman" panose="02020603050405020304" pitchFamily="18" charset="0"/>
                <a:cs typeface="Times New Roman" panose="02020603050405020304" pitchFamily="18" charset="0"/>
              </a:rPr>
              <a:t>Job values of a Data Frame</a:t>
            </a:r>
          </a:p>
        </p:txBody>
      </p:sp>
      <p:sp>
        <p:nvSpPr>
          <p:cNvPr id="17" name="TextBox 16"/>
          <p:cNvSpPr txBox="1"/>
          <p:nvPr/>
        </p:nvSpPr>
        <p:spPr>
          <a:xfrm>
            <a:off x="3525987" y="1441622"/>
            <a:ext cx="2347591" cy="369332"/>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Encoder</a:t>
            </a:r>
          </a:p>
        </p:txBody>
      </p:sp>
      <p:sp>
        <p:nvSpPr>
          <p:cNvPr id="18" name="TextBox 17"/>
          <p:cNvSpPr txBox="1"/>
          <p:nvPr/>
        </p:nvSpPr>
        <p:spPr>
          <a:xfrm>
            <a:off x="721969" y="3677807"/>
            <a:ext cx="2383696" cy="369332"/>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After transformation</a:t>
            </a:r>
          </a:p>
        </p:txBody>
      </p:sp>
      <p:sp>
        <p:nvSpPr>
          <p:cNvPr id="19" name="TextBox 18"/>
          <p:cNvSpPr txBox="1"/>
          <p:nvPr/>
        </p:nvSpPr>
        <p:spPr>
          <a:xfrm>
            <a:off x="3707027" y="3677807"/>
            <a:ext cx="2446638" cy="369332"/>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Transformed values</a:t>
            </a:r>
          </a:p>
        </p:txBody>
      </p:sp>
    </p:spTree>
    <p:extLst>
      <p:ext uri="{BB962C8B-B14F-4D97-AF65-F5344CB8AC3E}">
        <p14:creationId xmlns:p14="http://schemas.microsoft.com/office/powerpoint/2010/main" val="1227855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6243" y="1056116"/>
            <a:ext cx="5153025" cy="676275"/>
          </a:xfrm>
          <a:prstGeom prst="rect">
            <a:avLst/>
          </a:prstGeom>
        </p:spPr>
      </p:pic>
      <p:sp>
        <p:nvSpPr>
          <p:cNvPr id="3" name="TextBox 2"/>
          <p:cNvSpPr txBox="1"/>
          <p:nvPr/>
        </p:nvSpPr>
        <p:spPr>
          <a:xfrm>
            <a:off x="329513" y="197708"/>
            <a:ext cx="107833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Applying scaling to the features (MinMaxScaler)</a:t>
            </a:r>
          </a:p>
        </p:txBody>
      </p:sp>
      <p:pic>
        <p:nvPicPr>
          <p:cNvPr id="5" name="Picture 4"/>
          <p:cNvPicPr>
            <a:picLocks noChangeAspect="1"/>
          </p:cNvPicPr>
          <p:nvPr/>
        </p:nvPicPr>
        <p:blipFill>
          <a:blip r:embed="rId3"/>
          <a:stretch>
            <a:fillRect/>
          </a:stretch>
        </p:blipFill>
        <p:spPr>
          <a:xfrm>
            <a:off x="329513" y="1881499"/>
            <a:ext cx="11615352" cy="2172364"/>
          </a:xfrm>
          <a:prstGeom prst="rect">
            <a:avLst/>
          </a:prstGeom>
        </p:spPr>
      </p:pic>
      <p:pic>
        <p:nvPicPr>
          <p:cNvPr id="6" name="Picture 5"/>
          <p:cNvPicPr>
            <a:picLocks noChangeAspect="1"/>
          </p:cNvPicPr>
          <p:nvPr/>
        </p:nvPicPr>
        <p:blipFill>
          <a:blip r:embed="rId4"/>
          <a:stretch>
            <a:fillRect/>
          </a:stretch>
        </p:blipFill>
        <p:spPr>
          <a:xfrm>
            <a:off x="247135" y="4147366"/>
            <a:ext cx="11870724" cy="2192252"/>
          </a:xfrm>
          <a:prstGeom prst="rect">
            <a:avLst/>
          </a:prstGeom>
        </p:spPr>
      </p:pic>
    </p:spTree>
    <p:extLst>
      <p:ext uri="{BB962C8B-B14F-4D97-AF65-F5344CB8AC3E}">
        <p14:creationId xmlns:p14="http://schemas.microsoft.com/office/powerpoint/2010/main" val="1404638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dirty="0">
                <a:solidFill>
                  <a:schemeClr val="accent1"/>
                </a:solidFill>
                <a:latin typeface="Times New Roman" panose="02020603050405020304" pitchFamily="18" charset="0"/>
                <a:cs typeface="Times New Roman" panose="02020603050405020304" pitchFamily="18" charset="0"/>
              </a:rPr>
              <a:t>Presentation Overview</a:t>
            </a:r>
          </a:p>
        </p:txBody>
      </p:sp>
      <p:sp>
        <p:nvSpPr>
          <p:cNvPr id="3" name="Content Placeholder 2"/>
          <p:cNvSpPr>
            <a:spLocks noGrp="1"/>
          </p:cNvSpPr>
          <p:nvPr>
            <p:ph idx="1"/>
          </p:nvPr>
        </p:nvSpPr>
        <p:spPr>
          <a:xfrm>
            <a:off x="4976031" y="963877"/>
            <a:ext cx="6377769" cy="4930246"/>
          </a:xfrm>
        </p:spPr>
        <p:txBody>
          <a:bodyPr anchor="ctr">
            <a:normAutofit/>
          </a:bodyPr>
          <a:lstStyle/>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Dataset Overview</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Strategy Explained</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Analysis and Findings</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Best Model Identified</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5252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Applying scaling to the features (MinMaxScaler)contd.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b="3484"/>
          <a:stretch/>
        </p:blipFill>
        <p:spPr>
          <a:xfrm>
            <a:off x="838200" y="1499286"/>
            <a:ext cx="10760676" cy="4819136"/>
          </a:xfrm>
          <a:prstGeom prst="rect">
            <a:avLst/>
          </a:prstGeom>
        </p:spPr>
      </p:pic>
    </p:spTree>
    <p:extLst>
      <p:ext uri="{BB962C8B-B14F-4D97-AF65-F5344CB8AC3E}">
        <p14:creationId xmlns:p14="http://schemas.microsoft.com/office/powerpoint/2010/main" val="3823518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F961109-2AFC-4C3C-9ADD-ECE281E79DE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kern="1200" dirty="0">
                <a:solidFill>
                  <a:schemeClr val="bg1"/>
                </a:solidFill>
                <a:latin typeface="Times New Roman" panose="02020603050405020304" pitchFamily="18" charset="0"/>
                <a:cs typeface="Times New Roman" panose="02020603050405020304" pitchFamily="18" charset="0"/>
              </a:rPr>
              <a:t>Plot- Frequency of Education to purchase</a:t>
            </a:r>
          </a:p>
        </p:txBody>
      </p:sp>
      <p:pic>
        <p:nvPicPr>
          <p:cNvPr id="5" name="Content Placeholder 4"/>
          <p:cNvPicPr>
            <a:picLocks noGrp="1" noChangeAspect="1"/>
          </p:cNvPicPr>
          <p:nvPr>
            <p:ph idx="1"/>
          </p:nvPr>
        </p:nvPicPr>
        <p:blipFill>
          <a:blip r:embed="rId2"/>
          <a:stretch>
            <a:fillRect/>
          </a:stretch>
        </p:blipFill>
        <p:spPr>
          <a:xfrm>
            <a:off x="4703805" y="927700"/>
            <a:ext cx="6812692" cy="5283630"/>
          </a:xfrm>
          <a:prstGeom prst="rect">
            <a:avLst/>
          </a:prstGeom>
        </p:spPr>
      </p:pic>
    </p:spTree>
    <p:extLst>
      <p:ext uri="{BB962C8B-B14F-4D97-AF65-F5344CB8AC3E}">
        <p14:creationId xmlns:p14="http://schemas.microsoft.com/office/powerpoint/2010/main" val="3346610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427351A-2475-4D80-A630-86386CDC440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Plot- Frequency of Marital status to purchase</a:t>
            </a:r>
            <a:endParaRPr lang="en-US" sz="2400" b="1" kern="1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b="2239"/>
          <a:stretch/>
        </p:blipFill>
        <p:spPr>
          <a:xfrm>
            <a:off x="4403972" y="808383"/>
            <a:ext cx="7297697" cy="5271141"/>
          </a:xfrm>
          <a:prstGeom prst="rect">
            <a:avLst/>
          </a:prstGeom>
        </p:spPr>
      </p:pic>
    </p:spTree>
    <p:extLst>
      <p:ext uri="{BB962C8B-B14F-4D97-AF65-F5344CB8AC3E}">
        <p14:creationId xmlns:p14="http://schemas.microsoft.com/office/powerpoint/2010/main" val="3465117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CC2993-4A3A-409F-98BB-93A3B4C95BC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Plot- Frequency of Month to purchase</a:t>
            </a:r>
            <a:endParaRPr lang="en-US" sz="2400" b="1" kern="1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604591" y="768627"/>
            <a:ext cx="8463841" cy="5533320"/>
          </a:xfrm>
          <a:prstGeom prst="rect">
            <a:avLst/>
          </a:prstGeom>
        </p:spPr>
      </p:pic>
    </p:spTree>
    <p:extLst>
      <p:ext uri="{BB962C8B-B14F-4D97-AF65-F5344CB8AC3E}">
        <p14:creationId xmlns:p14="http://schemas.microsoft.com/office/powerpoint/2010/main" val="950340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CC2993-4A3A-409F-98BB-93A3B4C95BC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Plot- Frequency of poutcome to purchase</a:t>
            </a:r>
            <a:endParaRPr lang="en-US" sz="2400" b="1" kern="12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32514" y="702365"/>
            <a:ext cx="7519406" cy="5282553"/>
          </a:xfrm>
          <a:prstGeom prst="rect">
            <a:avLst/>
          </a:prstGeom>
        </p:spPr>
      </p:pic>
    </p:spTree>
    <p:extLst>
      <p:ext uri="{BB962C8B-B14F-4D97-AF65-F5344CB8AC3E}">
        <p14:creationId xmlns:p14="http://schemas.microsoft.com/office/powerpoint/2010/main" val="134458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CC2993-4A3A-409F-98BB-93A3B4C95BC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Plot- Frequency of default to purchase</a:t>
            </a:r>
            <a:endParaRPr lang="en-US" sz="2400" b="1" kern="12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11A63257-ED7F-4B5F-BF6E-0124D478F403}"/>
              </a:ext>
            </a:extLst>
          </p:cNvPr>
          <p:cNvPicPr>
            <a:picLocks noChangeAspect="1"/>
          </p:cNvPicPr>
          <p:nvPr/>
        </p:nvPicPr>
        <p:blipFill>
          <a:blip r:embed="rId2"/>
          <a:stretch>
            <a:fillRect/>
          </a:stretch>
        </p:blipFill>
        <p:spPr>
          <a:xfrm>
            <a:off x="4605770" y="940904"/>
            <a:ext cx="6946150" cy="5009322"/>
          </a:xfrm>
          <a:prstGeom prst="rect">
            <a:avLst/>
          </a:prstGeom>
        </p:spPr>
      </p:pic>
    </p:spTree>
    <p:extLst>
      <p:ext uri="{BB962C8B-B14F-4D97-AF65-F5344CB8AC3E}">
        <p14:creationId xmlns:p14="http://schemas.microsoft.com/office/powerpoint/2010/main" val="2423073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344ABD1-0880-BA41-BA0C-D81098D31223}" type="slidenum">
              <a:rPr lang="en-US" altLang="x-none"/>
              <a:pPr/>
              <a:t>26</a:t>
            </a:fld>
            <a:endParaRPr lang="en-US" altLang="x-none"/>
          </a:p>
        </p:txBody>
      </p:sp>
      <p:pic>
        <p:nvPicPr>
          <p:cNvPr id="2" name="Picture 1"/>
          <p:cNvPicPr>
            <a:picLocks noChangeAspect="1"/>
          </p:cNvPicPr>
          <p:nvPr/>
        </p:nvPicPr>
        <p:blipFill>
          <a:blip r:embed="rId2"/>
          <a:stretch>
            <a:fillRect/>
          </a:stretch>
        </p:blipFill>
        <p:spPr>
          <a:xfrm>
            <a:off x="535459" y="2059233"/>
            <a:ext cx="8937155" cy="1238251"/>
          </a:xfrm>
          <a:prstGeom prst="rect">
            <a:avLst/>
          </a:prstGeom>
        </p:spPr>
      </p:pic>
      <p:sp>
        <p:nvSpPr>
          <p:cNvPr id="3" name="TextBox 2"/>
          <p:cNvSpPr txBox="1"/>
          <p:nvPr/>
        </p:nvSpPr>
        <p:spPr>
          <a:xfrm>
            <a:off x="296562" y="115330"/>
            <a:ext cx="1032201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Feature Selection</a:t>
            </a:r>
          </a:p>
        </p:txBody>
      </p:sp>
      <p:pic>
        <p:nvPicPr>
          <p:cNvPr id="4" name="Picture 3"/>
          <p:cNvPicPr>
            <a:picLocks noChangeAspect="1"/>
          </p:cNvPicPr>
          <p:nvPr/>
        </p:nvPicPr>
        <p:blipFill>
          <a:blip r:embed="rId3"/>
          <a:stretch>
            <a:fillRect/>
          </a:stretch>
        </p:blipFill>
        <p:spPr>
          <a:xfrm>
            <a:off x="477795" y="4521072"/>
            <a:ext cx="9872153" cy="1349418"/>
          </a:xfrm>
          <a:prstGeom prst="rect">
            <a:avLst/>
          </a:prstGeom>
        </p:spPr>
      </p:pic>
      <p:sp>
        <p:nvSpPr>
          <p:cNvPr id="8" name="TextBox 7"/>
          <p:cNvSpPr txBox="1"/>
          <p:nvPr/>
        </p:nvSpPr>
        <p:spPr>
          <a:xfrm>
            <a:off x="477795" y="1293341"/>
            <a:ext cx="6343135"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Checking for all the columns of the data frame</a:t>
            </a:r>
          </a:p>
        </p:txBody>
      </p:sp>
      <p:sp>
        <p:nvSpPr>
          <p:cNvPr id="9" name="TextBox 8"/>
          <p:cNvSpPr txBox="1"/>
          <p:nvPr/>
        </p:nvSpPr>
        <p:spPr>
          <a:xfrm>
            <a:off x="395416" y="3443416"/>
            <a:ext cx="6260757" cy="646331"/>
          </a:xfrm>
          <a:prstGeom prst="rect">
            <a:avLst/>
          </a:prstGeom>
          <a:noFill/>
        </p:spPr>
        <p:txBody>
          <a:bodyPr wrap="square" rtlCol="0">
            <a:spAutoFit/>
          </a:bodyPr>
          <a:lstStyle/>
          <a:p>
            <a:endParaRPr lang="en-US" b="1" dirty="0">
              <a:solidFill>
                <a:srgbClr val="0070C0"/>
              </a:solidFill>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Dropping irrelevant columns</a:t>
            </a:r>
          </a:p>
        </p:txBody>
      </p:sp>
    </p:spTree>
    <p:extLst>
      <p:ext uri="{BB962C8B-B14F-4D97-AF65-F5344CB8AC3E}">
        <p14:creationId xmlns:p14="http://schemas.microsoft.com/office/powerpoint/2010/main" val="463941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9386" y="1812339"/>
            <a:ext cx="7795099" cy="345251"/>
          </a:xfrm>
          <a:prstGeom prst="rect">
            <a:avLst/>
          </a:prstGeom>
        </p:spPr>
      </p:pic>
      <p:pic>
        <p:nvPicPr>
          <p:cNvPr id="3" name="Picture 2"/>
          <p:cNvPicPr>
            <a:picLocks noChangeAspect="1"/>
          </p:cNvPicPr>
          <p:nvPr/>
        </p:nvPicPr>
        <p:blipFill>
          <a:blip r:embed="rId3"/>
          <a:stretch>
            <a:fillRect/>
          </a:stretch>
        </p:blipFill>
        <p:spPr>
          <a:xfrm>
            <a:off x="945246" y="2271860"/>
            <a:ext cx="6775293" cy="1365622"/>
          </a:xfrm>
          <a:prstGeom prst="rect">
            <a:avLst/>
          </a:prstGeom>
        </p:spPr>
      </p:pic>
      <p:pic>
        <p:nvPicPr>
          <p:cNvPr id="4" name="Picture 3"/>
          <p:cNvPicPr>
            <a:picLocks noChangeAspect="1"/>
          </p:cNvPicPr>
          <p:nvPr/>
        </p:nvPicPr>
        <p:blipFill rotWithShape="1">
          <a:blip r:embed="rId4"/>
          <a:srcRect b="3352"/>
          <a:stretch/>
        </p:blipFill>
        <p:spPr>
          <a:xfrm>
            <a:off x="871316" y="4366053"/>
            <a:ext cx="8412728" cy="1425147"/>
          </a:xfrm>
          <a:prstGeom prst="rect">
            <a:avLst/>
          </a:prstGeom>
        </p:spPr>
      </p:pic>
      <p:sp>
        <p:nvSpPr>
          <p:cNvPr id="5" name="TextBox 4"/>
          <p:cNvSpPr txBox="1"/>
          <p:nvPr/>
        </p:nvSpPr>
        <p:spPr>
          <a:xfrm>
            <a:off x="871316" y="827545"/>
            <a:ext cx="7438768" cy="923330"/>
          </a:xfrm>
          <a:prstGeom prst="rect">
            <a:avLst/>
          </a:prstGeom>
          <a:noFill/>
        </p:spPr>
        <p:txBody>
          <a:bodyPr wrap="square" rtlCol="0">
            <a:spAutoFit/>
          </a:bodyPr>
          <a:lstStyle/>
          <a:p>
            <a:endParaRPr lang="en-US" b="1" dirty="0">
              <a:solidFill>
                <a:srgbClr val="0070C0"/>
              </a:solidFill>
              <a:latin typeface="Times New Roman" panose="02020603050405020304" pitchFamily="18" charset="0"/>
              <a:cs typeface="Times New Roman" panose="02020603050405020304" pitchFamily="18" charset="0"/>
            </a:endParaRPr>
          </a:p>
          <a:p>
            <a:endParaRPr lang="en-US" b="1" dirty="0">
              <a:solidFill>
                <a:srgbClr val="0070C0"/>
              </a:solidFill>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Creating dummies</a:t>
            </a:r>
          </a:p>
        </p:txBody>
      </p:sp>
      <p:sp>
        <p:nvSpPr>
          <p:cNvPr id="6" name="TextBox 5"/>
          <p:cNvSpPr txBox="1"/>
          <p:nvPr/>
        </p:nvSpPr>
        <p:spPr>
          <a:xfrm>
            <a:off x="749643" y="3853869"/>
            <a:ext cx="6417276"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Dropping unwanted columns</a:t>
            </a:r>
          </a:p>
        </p:txBody>
      </p:sp>
      <p:sp>
        <p:nvSpPr>
          <p:cNvPr id="8" name="TextBox 7"/>
          <p:cNvSpPr txBox="1"/>
          <p:nvPr/>
        </p:nvSpPr>
        <p:spPr>
          <a:xfrm>
            <a:off x="486032" y="214184"/>
            <a:ext cx="7364627" cy="646331"/>
          </a:xfrm>
          <a:prstGeom prst="rect">
            <a:avLst/>
          </a:prstGeom>
          <a:noFill/>
        </p:spPr>
        <p:txBody>
          <a:bodyPr wrap="square" rtlCol="0">
            <a:spAutoFit/>
          </a:bodyPr>
          <a:lstStyle/>
          <a:p>
            <a:r>
              <a:rPr lang="en-US" sz="3600" b="1" dirty="0"/>
              <a:t>Feature Selection</a:t>
            </a:r>
          </a:p>
        </p:txBody>
      </p:sp>
    </p:spTree>
    <p:extLst>
      <p:ext uri="{BB962C8B-B14F-4D97-AF65-F5344CB8AC3E}">
        <p14:creationId xmlns:p14="http://schemas.microsoft.com/office/powerpoint/2010/main" val="2343958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normAutofit/>
          </a:bodyPr>
          <a:lstStyle/>
          <a:p>
            <a:r>
              <a:rPr lang="en-US" sz="3600" b="1" dirty="0">
                <a:latin typeface="Times New Roman" panose="02020603050405020304" pitchFamily="18" charset="0"/>
                <a:ea typeface="Tahoma" panose="020B0604030504040204" pitchFamily="34" charset="0"/>
                <a:cs typeface="Times New Roman" panose="02020603050405020304" pitchFamily="18" charset="0"/>
              </a:rPr>
              <a:t>Strategy Overview</a:t>
            </a:r>
          </a:p>
        </p:txBody>
      </p:sp>
      <p:sp>
        <p:nvSpPr>
          <p:cNvPr id="3" name="Content Placeholder 2"/>
          <p:cNvSpPr>
            <a:spLocks noGrp="1"/>
          </p:cNvSpPr>
          <p:nvPr>
            <p:ph idx="1"/>
          </p:nvPr>
        </p:nvSpPr>
        <p:spPr>
          <a:xfrm>
            <a:off x="838200" y="1258957"/>
            <a:ext cx="10515600" cy="4918006"/>
          </a:xfrm>
        </p:spPr>
        <p:txBody>
          <a:bodyPr/>
          <a:lstStyle/>
          <a:p>
            <a:r>
              <a:rPr lang="en-US" dirty="0">
                <a:latin typeface="Times New Roman" panose="02020603050405020304" pitchFamily="18" charset="0"/>
                <a:cs typeface="Times New Roman" panose="02020603050405020304" pitchFamily="18" charset="0"/>
              </a:rPr>
              <a:t>Tried two different models </a:t>
            </a:r>
          </a:p>
          <a:p>
            <a:r>
              <a:rPr lang="en-US" dirty="0">
                <a:latin typeface="Times New Roman" panose="02020603050405020304" pitchFamily="18" charset="0"/>
                <a:cs typeface="Times New Roman" panose="02020603050405020304" pitchFamily="18" charset="0"/>
              </a:rPr>
              <a:t>Logistic Regression</a:t>
            </a:r>
          </a:p>
          <a:p>
            <a:r>
              <a:rPr lang="en-US" dirty="0">
                <a:latin typeface="Times New Roman" panose="02020603050405020304" pitchFamily="18" charset="0"/>
                <a:cs typeface="Times New Roman" panose="02020603050405020304" pitchFamily="18" charset="0"/>
              </a:rPr>
              <a:t>K nearest neighbors classifier</a:t>
            </a:r>
          </a:p>
          <a:p>
            <a:r>
              <a:rPr lang="en-US" dirty="0">
                <a:latin typeface="Times New Roman" panose="02020603050405020304" pitchFamily="18" charset="0"/>
                <a:cs typeface="Times New Roman" panose="02020603050405020304" pitchFamily="18" charset="0"/>
              </a:rPr>
              <a:t>Score Measure used is Accuracy and AUC</a:t>
            </a:r>
          </a:p>
        </p:txBody>
      </p:sp>
    </p:spTree>
    <p:extLst>
      <p:ext uri="{BB962C8B-B14F-4D97-AF65-F5344CB8AC3E}">
        <p14:creationId xmlns:p14="http://schemas.microsoft.com/office/powerpoint/2010/main" val="1121113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494722" y="991870"/>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Logistic Regression Analysis</a:t>
            </a:r>
          </a:p>
        </p:txBody>
      </p:sp>
      <p:pic>
        <p:nvPicPr>
          <p:cNvPr id="5" name="Picture 4"/>
          <p:cNvPicPr>
            <a:picLocks noChangeAspect="1"/>
          </p:cNvPicPr>
          <p:nvPr/>
        </p:nvPicPr>
        <p:blipFill>
          <a:blip r:embed="rId2"/>
          <a:stretch>
            <a:fillRect/>
          </a:stretch>
        </p:blipFill>
        <p:spPr>
          <a:xfrm>
            <a:off x="113639" y="495946"/>
            <a:ext cx="5934075" cy="904875"/>
          </a:xfrm>
          <a:prstGeom prst="rect">
            <a:avLst/>
          </a:prstGeom>
        </p:spPr>
      </p:pic>
      <p:pic>
        <p:nvPicPr>
          <p:cNvPr id="11" name="Picture 10"/>
          <p:cNvPicPr>
            <a:picLocks noChangeAspect="1"/>
          </p:cNvPicPr>
          <p:nvPr/>
        </p:nvPicPr>
        <p:blipFill>
          <a:blip r:embed="rId3"/>
          <a:stretch>
            <a:fillRect/>
          </a:stretch>
        </p:blipFill>
        <p:spPr>
          <a:xfrm>
            <a:off x="110439" y="1587039"/>
            <a:ext cx="5314950" cy="2247900"/>
          </a:xfrm>
          <a:prstGeom prst="rect">
            <a:avLst/>
          </a:prstGeom>
        </p:spPr>
      </p:pic>
      <p:pic>
        <p:nvPicPr>
          <p:cNvPr id="18" name="Picture 17"/>
          <p:cNvPicPr>
            <a:picLocks noChangeAspect="1"/>
          </p:cNvPicPr>
          <p:nvPr/>
        </p:nvPicPr>
        <p:blipFill>
          <a:blip r:embed="rId4"/>
          <a:stretch>
            <a:fillRect/>
          </a:stretch>
        </p:blipFill>
        <p:spPr>
          <a:xfrm>
            <a:off x="6498662" y="755721"/>
            <a:ext cx="4327950" cy="2693600"/>
          </a:xfrm>
          <a:prstGeom prst="rect">
            <a:avLst/>
          </a:prstGeom>
        </p:spPr>
      </p:pic>
    </p:spTree>
    <p:extLst>
      <p:ext uri="{BB962C8B-B14F-4D97-AF65-F5344CB8AC3E}">
        <p14:creationId xmlns:p14="http://schemas.microsoft.com/office/powerpoint/2010/main" val="472429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5919003" y="1021298"/>
            <a:ext cx="5669053" cy="5252722"/>
          </a:xfrm>
        </p:spPr>
        <p:txBody>
          <a:bodyPr anchor="ctr">
            <a:normAutofit/>
          </a:bodyPr>
          <a:lstStyle/>
          <a:p>
            <a:r>
              <a:rPr lang="en-US" sz="2000" dirty="0">
                <a:solidFill>
                  <a:schemeClr val="bg1"/>
                </a:solidFill>
                <a:latin typeface="Times New Roman" panose="02020603050405020304" pitchFamily="18" charset="0"/>
                <a:cs typeface="Times New Roman" panose="02020603050405020304" pitchFamily="18" charset="0"/>
              </a:rPr>
              <a:t>Accurately predict the effectiveness of marketing campaigns at Banco De Portugal.</a:t>
            </a:r>
          </a:p>
          <a:p>
            <a:r>
              <a:rPr lang="en-US" sz="2000" dirty="0">
                <a:solidFill>
                  <a:schemeClr val="bg1"/>
                </a:solidFill>
                <a:latin typeface="Times New Roman" panose="02020603050405020304" pitchFamily="18" charset="0"/>
                <a:cs typeface="Times New Roman" panose="02020603050405020304" pitchFamily="18" charset="0"/>
              </a:rPr>
              <a:t>The marketing campaigns were based on phone calls. Often, more than one contact to the same client was required, in order to access if the product (bank term deposit) would be ('yes') or not ('no') subscribed</a:t>
            </a:r>
            <a:r>
              <a:rPr lang="en-US" dirty="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1620364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494722" y="991870"/>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Logistic Regression</a:t>
            </a:r>
          </a:p>
        </p:txBody>
      </p:sp>
      <p:sp>
        <p:nvSpPr>
          <p:cNvPr id="5" name="Rectangle 4"/>
          <p:cNvSpPr/>
          <p:nvPr/>
        </p:nvSpPr>
        <p:spPr>
          <a:xfrm>
            <a:off x="8107208" y="338238"/>
            <a:ext cx="3180141" cy="369332"/>
          </a:xfrm>
          <a:prstGeom prst="rect">
            <a:avLst/>
          </a:prstGeom>
        </p:spPr>
        <p:txBody>
          <a:bodyPr wrap="square">
            <a:spAutoFit/>
          </a:bodyPr>
          <a:lstStyle/>
          <a:p>
            <a:r>
              <a:rPr lang="en-US" dirty="0"/>
              <a:t>Accuracy for the model is 90%</a:t>
            </a:r>
          </a:p>
        </p:txBody>
      </p:sp>
      <p:pic>
        <p:nvPicPr>
          <p:cNvPr id="6" name="Picture 5"/>
          <p:cNvPicPr>
            <a:picLocks noChangeAspect="1"/>
          </p:cNvPicPr>
          <p:nvPr/>
        </p:nvPicPr>
        <p:blipFill rotWithShape="1">
          <a:blip r:embed="rId2"/>
          <a:srcRect t="8767"/>
          <a:stretch/>
        </p:blipFill>
        <p:spPr>
          <a:xfrm>
            <a:off x="7831528" y="1107661"/>
            <a:ext cx="4301344" cy="2650917"/>
          </a:xfrm>
          <a:prstGeom prst="rect">
            <a:avLst/>
          </a:prstGeom>
        </p:spPr>
      </p:pic>
      <p:pic>
        <p:nvPicPr>
          <p:cNvPr id="7" name="Picture 6"/>
          <p:cNvPicPr>
            <a:picLocks noChangeAspect="1"/>
          </p:cNvPicPr>
          <p:nvPr/>
        </p:nvPicPr>
        <p:blipFill>
          <a:blip r:embed="rId3"/>
          <a:stretch>
            <a:fillRect/>
          </a:stretch>
        </p:blipFill>
        <p:spPr>
          <a:xfrm>
            <a:off x="234649" y="206839"/>
            <a:ext cx="5589503" cy="1292447"/>
          </a:xfrm>
          <a:prstGeom prst="rect">
            <a:avLst/>
          </a:prstGeom>
        </p:spPr>
      </p:pic>
      <p:pic>
        <p:nvPicPr>
          <p:cNvPr id="8" name="Picture 7"/>
          <p:cNvPicPr>
            <a:picLocks noChangeAspect="1"/>
          </p:cNvPicPr>
          <p:nvPr/>
        </p:nvPicPr>
        <p:blipFill rotWithShape="1">
          <a:blip r:embed="rId4"/>
          <a:srcRect l="989" t="6709" b="8775"/>
          <a:stretch/>
        </p:blipFill>
        <p:spPr>
          <a:xfrm>
            <a:off x="428368" y="1524333"/>
            <a:ext cx="5036050" cy="2825579"/>
          </a:xfrm>
          <a:prstGeom prst="rect">
            <a:avLst/>
          </a:prstGeom>
        </p:spPr>
      </p:pic>
    </p:spTree>
    <p:extLst>
      <p:ext uri="{BB962C8B-B14F-4D97-AF65-F5344CB8AC3E}">
        <p14:creationId xmlns:p14="http://schemas.microsoft.com/office/powerpoint/2010/main" val="1735419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xmlns=""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xmlns="" id="{4216EC1D-25DE-4D44-9243-B3B610393868}"/>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u="sng" kern="1200" dirty="0">
                <a:solidFill>
                  <a:schemeClr val="bg1"/>
                </a:solidFill>
                <a:latin typeface="Times New Roman" panose="02020603050405020304" pitchFamily="18" charset="0"/>
                <a:cs typeface="Times New Roman" panose="02020603050405020304" pitchFamily="18" charset="0"/>
              </a:rPr>
              <a:t>ROC</a:t>
            </a:r>
          </a:p>
          <a:p>
            <a:pPr algn="ctr">
              <a:spcAft>
                <a:spcPts val="600"/>
              </a:spcAft>
            </a:pPr>
            <a:r>
              <a:rPr lang="en-US" sz="3600" b="1" u="sng" dirty="0">
                <a:solidFill>
                  <a:schemeClr val="bg1"/>
                </a:solidFill>
                <a:latin typeface="Times New Roman" panose="02020603050405020304" pitchFamily="18" charset="0"/>
                <a:cs typeface="Times New Roman" panose="02020603050405020304" pitchFamily="18" charset="0"/>
              </a:rPr>
              <a:t>Area under the curve</a:t>
            </a:r>
            <a:endParaRPr lang="en-US" sz="3600" b="1" kern="12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a:stretch/>
        </p:blipFill>
        <p:spPr>
          <a:xfrm>
            <a:off x="5066271" y="1861751"/>
            <a:ext cx="6170140" cy="3459892"/>
          </a:xfrm>
          <a:prstGeom prst="rect">
            <a:avLst/>
          </a:prstGeom>
        </p:spPr>
      </p:pic>
      <p:sp>
        <p:nvSpPr>
          <p:cNvPr id="5" name="Oval 4"/>
          <p:cNvSpPr/>
          <p:nvPr/>
        </p:nvSpPr>
        <p:spPr>
          <a:xfrm>
            <a:off x="8249127" y="4542939"/>
            <a:ext cx="1026678" cy="3287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341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1516" y="640263"/>
            <a:ext cx="6204984" cy="1344975"/>
          </a:xfrm>
        </p:spPr>
        <p:txBody>
          <a:bodyPr vert="horz" lIns="91440" tIns="45720" rIns="91440" bIns="45720" rtlCol="0" anchor="ctr">
            <a:normAutofit/>
          </a:bodyPr>
          <a:lstStyle/>
          <a:p>
            <a:r>
              <a:rPr lang="en-US" sz="3600" b="1" dirty="0">
                <a:latin typeface="Times New Roman" panose="02020603050405020304" pitchFamily="18" charset="0"/>
                <a:cs typeface="Times New Roman" panose="02020603050405020304" pitchFamily="18" charset="0"/>
              </a:rPr>
              <a:t>KNN Predictive Modeling</a:t>
            </a:r>
          </a:p>
        </p:txBody>
      </p:sp>
      <p:sp>
        <p:nvSpPr>
          <p:cNvPr id="7" name="Content Placeholder 2">
            <a:extLst>
              <a:ext uri="{FF2B5EF4-FFF2-40B4-BE49-F238E27FC236}">
                <a16:creationId xmlns:a16="http://schemas.microsoft.com/office/drawing/2014/main" xmlns="" id="{699B2A9D-8597-4791-85FD-5B48A68D6CB2}"/>
              </a:ext>
            </a:extLst>
          </p:cNvPr>
          <p:cNvSpPr txBox="1">
            <a:spLocks/>
          </p:cNvSpPr>
          <p:nvPr/>
        </p:nvSpPr>
        <p:spPr>
          <a:xfrm>
            <a:off x="821514" y="2121762"/>
            <a:ext cx="6530261" cy="3626917"/>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Font typeface="Arial" panose="020B0604020202020204" pitchFamily="34" charset="0"/>
              <a:buChar char="•"/>
              <a:defRPr sz="2400"/>
            </a:lvl1pPr>
            <a:lvl2pPr marL="685800" indent="-228600">
              <a:lnSpc>
                <a:spcPct val="90000"/>
              </a:lnSpc>
              <a:spcBef>
                <a:spcPts val="500"/>
              </a:spcBef>
              <a:buFont typeface="Arial"/>
              <a:buChar char="•"/>
              <a:defRPr sz="2800"/>
            </a:lvl2pPr>
            <a:lvl3pPr marL="1143000" indent="-228600">
              <a:lnSpc>
                <a:spcPct val="90000"/>
              </a:lnSpc>
              <a:spcBef>
                <a:spcPts val="500"/>
              </a:spcBef>
              <a:buFont typeface="Arial"/>
              <a:buChar char="•"/>
              <a:defRPr sz="2400"/>
            </a:lvl3pPr>
            <a:lvl4pPr marL="1600200" indent="-228600">
              <a:lnSpc>
                <a:spcPct val="90000"/>
              </a:lnSpc>
              <a:spcBef>
                <a:spcPts val="500"/>
              </a:spcBef>
              <a:buFont typeface="Arial"/>
              <a:buChar char="•"/>
              <a:defRPr sz="2000"/>
            </a:lvl4pPr>
            <a:lvl5pPr marL="2057400" indent="-228600">
              <a:lnSpc>
                <a:spcPct val="90000"/>
              </a:lnSpc>
              <a:spcBef>
                <a:spcPts val="500"/>
              </a:spcBef>
              <a:buFont typeface="Arial"/>
              <a:buChar char="•"/>
              <a:defRPr sz="2000"/>
            </a:lvl5pPr>
            <a:lvl6pPr marL="2514600" indent="-228600">
              <a:lnSpc>
                <a:spcPct val="90000"/>
              </a:lnSpc>
              <a:spcBef>
                <a:spcPts val="500"/>
              </a:spcBef>
              <a:buFont typeface="Arial"/>
              <a:buChar char="•"/>
              <a:defRPr sz="2000"/>
            </a:lvl6pPr>
            <a:lvl7pPr marL="2971800" indent="-228600">
              <a:lnSpc>
                <a:spcPct val="90000"/>
              </a:lnSpc>
              <a:spcBef>
                <a:spcPts val="500"/>
              </a:spcBef>
              <a:buFont typeface="Arial"/>
              <a:buChar char="•"/>
              <a:defRPr sz="2000"/>
            </a:lvl7pPr>
            <a:lvl8pPr marL="3429000" indent="-228600">
              <a:lnSpc>
                <a:spcPct val="90000"/>
              </a:lnSpc>
              <a:spcBef>
                <a:spcPts val="500"/>
              </a:spcBef>
              <a:buFont typeface="Arial"/>
              <a:buChar char="•"/>
              <a:defRPr sz="2000"/>
            </a:lvl8pPr>
            <a:lvl9pPr marL="3886200" indent="-228600">
              <a:lnSpc>
                <a:spcPct val="90000"/>
              </a:lnSpc>
              <a:spcBef>
                <a:spcPts val="500"/>
              </a:spcBef>
              <a:buFont typeface="Arial"/>
              <a:buChar char="•"/>
              <a:defRPr sz="2000"/>
            </a:lvl9pPr>
          </a:lstStyle>
          <a:p>
            <a:pPr marL="0" indent="0">
              <a:buNone/>
            </a:pPr>
            <a:endParaRPr lang="en-US" dirty="0"/>
          </a:p>
          <a:p>
            <a:endParaRPr lang="en-US" dirty="0"/>
          </a:p>
          <a:p>
            <a:endParaRPr lang="en-US" dirty="0"/>
          </a:p>
        </p:txBody>
      </p:sp>
      <p:pic>
        <p:nvPicPr>
          <p:cNvPr id="3" name="Picture 2"/>
          <p:cNvPicPr>
            <a:picLocks noChangeAspect="1"/>
          </p:cNvPicPr>
          <p:nvPr/>
        </p:nvPicPr>
        <p:blipFill>
          <a:blip r:embed="rId2"/>
          <a:stretch>
            <a:fillRect/>
          </a:stretch>
        </p:blipFill>
        <p:spPr>
          <a:xfrm>
            <a:off x="575103" y="2304325"/>
            <a:ext cx="6860570" cy="3199564"/>
          </a:xfrm>
          <a:prstGeom prst="rect">
            <a:avLst/>
          </a:prstGeom>
        </p:spPr>
      </p:pic>
      <p:pic>
        <p:nvPicPr>
          <p:cNvPr id="4" name="Picture 3"/>
          <p:cNvPicPr>
            <a:picLocks noChangeAspect="1"/>
          </p:cNvPicPr>
          <p:nvPr/>
        </p:nvPicPr>
        <p:blipFill rotWithShape="1">
          <a:blip r:embed="rId3"/>
          <a:srcRect r="24968"/>
          <a:stretch/>
        </p:blipFill>
        <p:spPr>
          <a:xfrm>
            <a:off x="7689645" y="1652522"/>
            <a:ext cx="4183868" cy="4341493"/>
          </a:xfrm>
          <a:prstGeom prst="rect">
            <a:avLst/>
          </a:prstGeom>
        </p:spPr>
      </p:pic>
    </p:spTree>
    <p:extLst>
      <p:ext uri="{BB962C8B-B14F-4D97-AF65-F5344CB8AC3E}">
        <p14:creationId xmlns:p14="http://schemas.microsoft.com/office/powerpoint/2010/main" val="33288915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E4D31-428A-4444-83BA-C8F1B1804933}"/>
              </a:ext>
            </a:extLst>
          </p:cNvPr>
          <p:cNvSpPr>
            <a:spLocks noGrp="1"/>
          </p:cNvSpPr>
          <p:nvPr>
            <p:ph type="title"/>
          </p:nvPr>
        </p:nvSpPr>
        <p:spPr>
          <a:xfrm>
            <a:off x="193964" y="457201"/>
            <a:ext cx="11471563" cy="706582"/>
          </a:xfrm>
        </p:spPr>
        <p:txBody>
          <a:bodyPr>
            <a:normAutofit/>
          </a:bodyPr>
          <a:lstStyle/>
          <a:p>
            <a:r>
              <a:rPr lang="en-US" sz="3600" b="1" dirty="0">
                <a:latin typeface="Times New Roman" panose="02020603050405020304" pitchFamily="18" charset="0"/>
                <a:ea typeface="Tahoma" panose="020B0604030504040204" pitchFamily="34" charset="0"/>
                <a:cs typeface="Times New Roman" panose="02020603050405020304" pitchFamily="18" charset="0"/>
              </a:rPr>
              <a:t>Area under curve/ Best value for K</a:t>
            </a:r>
          </a:p>
        </p:txBody>
      </p:sp>
      <p:pic>
        <p:nvPicPr>
          <p:cNvPr id="3" name="Picture 2"/>
          <p:cNvPicPr>
            <a:picLocks noChangeAspect="1"/>
          </p:cNvPicPr>
          <p:nvPr/>
        </p:nvPicPr>
        <p:blipFill rotWithShape="1">
          <a:blip r:embed="rId2"/>
          <a:srcRect l="-155" t="849" r="155" b="5919"/>
          <a:stretch/>
        </p:blipFill>
        <p:spPr>
          <a:xfrm>
            <a:off x="103110" y="2064283"/>
            <a:ext cx="5330119" cy="2713663"/>
          </a:xfrm>
          <a:prstGeom prst="rect">
            <a:avLst/>
          </a:prstGeom>
        </p:spPr>
      </p:pic>
      <p:pic>
        <p:nvPicPr>
          <p:cNvPr id="5" name="Content Placeholder 4"/>
          <p:cNvPicPr>
            <a:picLocks noGrp="1" noChangeAspect="1"/>
          </p:cNvPicPr>
          <p:nvPr>
            <p:ph idx="1"/>
          </p:nvPr>
        </p:nvPicPr>
        <p:blipFill>
          <a:blip r:embed="rId3"/>
          <a:stretch>
            <a:fillRect/>
          </a:stretch>
        </p:blipFill>
        <p:spPr>
          <a:xfrm>
            <a:off x="5926138" y="2109787"/>
            <a:ext cx="4686300" cy="2628900"/>
          </a:xfrm>
          <a:prstGeom prst="rect">
            <a:avLst/>
          </a:prstGeom>
        </p:spPr>
      </p:pic>
    </p:spTree>
    <p:extLst>
      <p:ext uri="{BB962C8B-B14F-4D97-AF65-F5344CB8AC3E}">
        <p14:creationId xmlns:p14="http://schemas.microsoft.com/office/powerpoint/2010/main" val="1738993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Comparison of the metrics</a:t>
            </a:r>
          </a:p>
        </p:txBody>
      </p:sp>
      <p:pic>
        <p:nvPicPr>
          <p:cNvPr id="3" name="Picture 2"/>
          <p:cNvPicPr>
            <a:picLocks noChangeAspect="1"/>
          </p:cNvPicPr>
          <p:nvPr/>
        </p:nvPicPr>
        <p:blipFill rotWithShape="1">
          <a:blip r:embed="rId2"/>
          <a:srcRect r="20527" b="22208"/>
          <a:stretch/>
        </p:blipFill>
        <p:spPr>
          <a:xfrm>
            <a:off x="597374" y="2489909"/>
            <a:ext cx="5830957" cy="2664000"/>
          </a:xfrm>
          <a:prstGeom prst="rect">
            <a:avLst/>
          </a:prstGeom>
        </p:spPr>
      </p:pic>
      <p:pic>
        <p:nvPicPr>
          <p:cNvPr id="4" name="Picture 3"/>
          <p:cNvPicPr>
            <a:picLocks noChangeAspect="1"/>
          </p:cNvPicPr>
          <p:nvPr/>
        </p:nvPicPr>
        <p:blipFill rotWithShape="1">
          <a:blip r:embed="rId3"/>
          <a:srcRect t="15478" b="10402"/>
          <a:stretch/>
        </p:blipFill>
        <p:spPr>
          <a:xfrm>
            <a:off x="6095999" y="2181656"/>
            <a:ext cx="5830957" cy="2862470"/>
          </a:xfrm>
          <a:prstGeom prst="rect">
            <a:avLst/>
          </a:prstGeom>
        </p:spPr>
      </p:pic>
      <p:sp>
        <p:nvSpPr>
          <p:cNvPr id="5" name="TextBox 4"/>
          <p:cNvSpPr txBox="1"/>
          <p:nvPr/>
        </p:nvSpPr>
        <p:spPr>
          <a:xfrm>
            <a:off x="597374" y="1812324"/>
            <a:ext cx="4131145" cy="369332"/>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          Logistic Regression</a:t>
            </a:r>
          </a:p>
        </p:txBody>
      </p:sp>
      <p:sp>
        <p:nvSpPr>
          <p:cNvPr id="6" name="TextBox 5"/>
          <p:cNvSpPr txBox="1"/>
          <p:nvPr/>
        </p:nvSpPr>
        <p:spPr>
          <a:xfrm>
            <a:off x="7135372" y="1869989"/>
            <a:ext cx="4438790" cy="369332"/>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                    KNN Classifier</a:t>
            </a:r>
          </a:p>
        </p:txBody>
      </p:sp>
    </p:spTree>
    <p:extLst>
      <p:ext uri="{BB962C8B-B14F-4D97-AF65-F5344CB8AC3E}">
        <p14:creationId xmlns:p14="http://schemas.microsoft.com/office/powerpoint/2010/main" val="3227784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4A3AD-2352-4456-B1A1-441AC07310A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Predictive Model Comparison</a:t>
            </a:r>
          </a:p>
        </p:txBody>
      </p:sp>
      <p:sp>
        <p:nvSpPr>
          <p:cNvPr id="3" name="Content Placeholder 2">
            <a:extLst>
              <a:ext uri="{FF2B5EF4-FFF2-40B4-BE49-F238E27FC236}">
                <a16:creationId xmlns:a16="http://schemas.microsoft.com/office/drawing/2014/main" xmlns="" id="{4BB27B51-9560-4A34-B936-34E2D7E8E0CA}"/>
              </a:ext>
            </a:extLst>
          </p:cNvPr>
          <p:cNvSpPr>
            <a:spLocks noGrp="1"/>
          </p:cNvSpPr>
          <p:nvPr>
            <p:ph idx="1"/>
          </p:nvPr>
        </p:nvSpPr>
        <p:spPr>
          <a:xfrm>
            <a:off x="366534" y="5108302"/>
            <a:ext cx="10664575" cy="1352048"/>
          </a:xfrm>
        </p:spPr>
        <p:txBody>
          <a:bodyPr>
            <a:normAutofit/>
          </a:bodyPr>
          <a:lstStyle/>
          <a:p>
            <a:r>
              <a:rPr lang="en-US" sz="2000" dirty="0">
                <a:latin typeface="Times New Roman" panose="02020603050405020304" pitchFamily="18" charset="0"/>
                <a:cs typeface="Times New Roman" panose="02020603050405020304" pitchFamily="18" charset="0"/>
              </a:rPr>
              <a:t>KNN provides better accuracy and AUC as compared to that of Logistic regression</a:t>
            </a:r>
          </a:p>
        </p:txBody>
      </p:sp>
      <p:graphicFrame>
        <p:nvGraphicFramePr>
          <p:cNvPr id="4" name="Table 3"/>
          <p:cNvGraphicFramePr>
            <a:graphicFrameLocks noGrp="1"/>
          </p:cNvGraphicFramePr>
          <p:nvPr>
            <p:extLst>
              <p:ext uri="{D42A27DB-BD31-4B8C-83A1-F6EECF244321}">
                <p14:modId xmlns:p14="http://schemas.microsoft.com/office/powerpoint/2010/main" val="4029882625"/>
              </p:ext>
            </p:extLst>
          </p:nvPr>
        </p:nvGraphicFramePr>
        <p:xfrm>
          <a:off x="366534" y="1799444"/>
          <a:ext cx="7276658" cy="1711945"/>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2645023">
                  <a:extLst>
                    <a:ext uri="{9D8B030D-6E8A-4147-A177-3AD203B41FA5}">
                      <a16:colId xmlns:a16="http://schemas.microsoft.com/office/drawing/2014/main" xmlns="" val="20000"/>
                    </a:ext>
                  </a:extLst>
                </a:gridCol>
                <a:gridCol w="1888435">
                  <a:extLst>
                    <a:ext uri="{9D8B030D-6E8A-4147-A177-3AD203B41FA5}">
                      <a16:colId xmlns:a16="http://schemas.microsoft.com/office/drawing/2014/main" xmlns="" val="20001"/>
                    </a:ext>
                  </a:extLst>
                </a:gridCol>
                <a:gridCol w="2743200">
                  <a:extLst>
                    <a:ext uri="{9D8B030D-6E8A-4147-A177-3AD203B41FA5}">
                      <a16:colId xmlns:a16="http://schemas.microsoft.com/office/drawing/2014/main" xmlns="" val="20002"/>
                    </a:ext>
                  </a:extLst>
                </a:gridCol>
              </a:tblGrid>
              <a:tr h="655815">
                <a:tc>
                  <a:txBody>
                    <a:bodyPr/>
                    <a:lstStyle/>
                    <a:p>
                      <a:r>
                        <a:rPr lang="en-US" dirty="0"/>
                        <a:t>Model</a:t>
                      </a:r>
                    </a:p>
                  </a:txBody>
                  <a:tcPr/>
                </a:tc>
                <a:tc>
                  <a:txBody>
                    <a:bodyPr/>
                    <a:lstStyle/>
                    <a:p>
                      <a:r>
                        <a:rPr lang="en-US" dirty="0"/>
                        <a:t>Accuracy</a:t>
                      </a:r>
                    </a:p>
                  </a:txBody>
                  <a:tcPr/>
                </a:tc>
                <a:tc>
                  <a:txBody>
                    <a:bodyPr/>
                    <a:lstStyle/>
                    <a:p>
                      <a:r>
                        <a:rPr lang="en-US" dirty="0"/>
                        <a:t>Area under curve</a:t>
                      </a:r>
                    </a:p>
                  </a:txBody>
                  <a:tcPr/>
                </a:tc>
                <a:extLst>
                  <a:ext uri="{0D108BD9-81ED-4DB2-BD59-A6C34878D82A}">
                    <a16:rowId xmlns:a16="http://schemas.microsoft.com/office/drawing/2014/main" xmlns="" val="10000"/>
                  </a:ext>
                </a:extLst>
              </a:tr>
              <a:tr h="528065">
                <a:tc>
                  <a:txBody>
                    <a:bodyPr/>
                    <a:lstStyle/>
                    <a:p>
                      <a:r>
                        <a:rPr lang="en-US" b="1" dirty="0"/>
                        <a:t>Logistic Regression</a:t>
                      </a:r>
                    </a:p>
                  </a:txBody>
                  <a:tcPr/>
                </a:tc>
                <a:tc>
                  <a:txBody>
                    <a:bodyPr/>
                    <a:lstStyle/>
                    <a:p>
                      <a:r>
                        <a:rPr lang="en-US" baseline="0" dirty="0"/>
                        <a:t> 90</a:t>
                      </a:r>
                      <a:endParaRPr lang="en-US" dirty="0"/>
                    </a:p>
                  </a:txBody>
                  <a:tcPr/>
                </a:tc>
                <a:tc>
                  <a:txBody>
                    <a:bodyPr/>
                    <a:lstStyle/>
                    <a:p>
                      <a:r>
                        <a:rPr lang="en-US" dirty="0"/>
                        <a:t>0.54</a:t>
                      </a:r>
                    </a:p>
                  </a:txBody>
                  <a:tcPr/>
                </a:tc>
                <a:extLst>
                  <a:ext uri="{0D108BD9-81ED-4DB2-BD59-A6C34878D82A}">
                    <a16:rowId xmlns:a16="http://schemas.microsoft.com/office/drawing/2014/main" xmlns="" val="10001"/>
                  </a:ext>
                </a:extLst>
              </a:tr>
              <a:tr h="528065">
                <a:tc>
                  <a:txBody>
                    <a:bodyPr/>
                    <a:lstStyle/>
                    <a:p>
                      <a:r>
                        <a:rPr lang="en-US" dirty="0"/>
                        <a:t> (</a:t>
                      </a:r>
                      <a:r>
                        <a:rPr lang="en-US" b="1" dirty="0"/>
                        <a:t>KNN</a:t>
                      </a:r>
                      <a:r>
                        <a:rPr lang="en-US" dirty="0"/>
                        <a:t>)</a:t>
                      </a:r>
                    </a:p>
                  </a:txBody>
                  <a:tcPr/>
                </a:tc>
                <a:tc>
                  <a:txBody>
                    <a:bodyPr/>
                    <a:lstStyle/>
                    <a:p>
                      <a:r>
                        <a:rPr lang="en-US" dirty="0"/>
                        <a:t> 98</a:t>
                      </a:r>
                    </a:p>
                  </a:txBody>
                  <a:tcPr/>
                </a:tc>
                <a:tc>
                  <a:txBody>
                    <a:bodyPr/>
                    <a:lstStyle/>
                    <a:p>
                      <a:r>
                        <a:rPr lang="en-US" dirty="0"/>
                        <a:t>0.94</a:t>
                      </a:r>
                    </a:p>
                  </a:txBody>
                  <a:tcPr/>
                </a:tc>
                <a:extLst>
                  <a:ext uri="{0D108BD9-81ED-4DB2-BD59-A6C34878D82A}">
                    <a16:rowId xmlns:a16="http://schemas.microsoft.com/office/drawing/2014/main" xmlns="" val="10002"/>
                  </a:ext>
                </a:extLst>
              </a:tr>
            </a:tbl>
          </a:graphicData>
        </a:graphic>
      </p:graphicFrame>
      <p:sp>
        <p:nvSpPr>
          <p:cNvPr id="5" name="Content Placeholder 2">
            <a:extLst>
              <a:ext uri="{FF2B5EF4-FFF2-40B4-BE49-F238E27FC236}">
                <a16:creationId xmlns:a16="http://schemas.microsoft.com/office/drawing/2014/main" xmlns="" id="{4BB27B51-9560-4A34-B936-34E2D7E8E0CA}"/>
              </a:ext>
            </a:extLst>
          </p:cNvPr>
          <p:cNvSpPr txBox="1">
            <a:spLocks/>
          </p:cNvSpPr>
          <p:nvPr/>
        </p:nvSpPr>
        <p:spPr>
          <a:xfrm>
            <a:off x="7931426" y="1908200"/>
            <a:ext cx="3709282" cy="2659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759764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classifier built using KNN is able to classify the ‘bank term deposit’ as subscribed or not with an accuracy score of 98 percent and the </a:t>
            </a:r>
            <a:r>
              <a:rPr lang="en-US" sz="3200" dirty="0">
                <a:latin typeface="Times New Roman" panose="02020603050405020304" pitchFamily="18" charset="0"/>
                <a:cs typeface="Times New Roman" panose="02020603050405020304" pitchFamily="18" charset="0"/>
              </a:rPr>
              <a:t>AUC</a:t>
            </a:r>
            <a:r>
              <a:rPr lang="en-US" dirty="0">
                <a:latin typeface="Times New Roman" panose="02020603050405020304" pitchFamily="18" charset="0"/>
                <a:cs typeface="Times New Roman" panose="02020603050405020304" pitchFamily="18" charset="0"/>
              </a:rPr>
              <a:t> as 0.94.</a:t>
            </a:r>
          </a:p>
          <a:p>
            <a:r>
              <a:rPr lang="en-US" dirty="0">
                <a:latin typeface="Times New Roman" panose="02020603050405020304" pitchFamily="18" charset="0"/>
                <a:cs typeface="Times New Roman" panose="02020603050405020304" pitchFamily="18" charset="0"/>
              </a:rPr>
              <a:t>Based on this classifier accuracy, banks can focus on potential customers that will subscribe in the future.</a:t>
            </a:r>
          </a:p>
          <a:p>
            <a:r>
              <a:rPr lang="en-US" dirty="0">
                <a:latin typeface="Times New Roman" panose="02020603050405020304" pitchFamily="18" charset="0"/>
                <a:cs typeface="Times New Roman" panose="02020603050405020304" pitchFamily="18" charset="0"/>
              </a:rPr>
              <a:t>The most influential factors that determine the customer’s decision are job, marital status, loan, housing, default and poutcome</a:t>
            </a:r>
            <a:r>
              <a:rPr lang="en-US" dirty="0"/>
              <a:t>.</a:t>
            </a:r>
          </a:p>
        </p:txBody>
      </p:sp>
    </p:spTree>
    <p:extLst>
      <p:ext uri="{BB962C8B-B14F-4D97-AF65-F5344CB8AC3E}">
        <p14:creationId xmlns:p14="http://schemas.microsoft.com/office/powerpoint/2010/main" val="224124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a:t>Background/Reference Slides</a:t>
            </a:r>
          </a:p>
        </p:txBody>
      </p:sp>
      <p:sp>
        <p:nvSpPr>
          <p:cNvPr id="5" name="Text Placeholder 4"/>
          <p:cNvSpPr>
            <a:spLocks noGrp="1"/>
          </p:cNvSpPr>
          <p:nvPr>
            <p:ph type="body" idx="1"/>
          </p:nvPr>
        </p:nvSpPr>
        <p:spPr/>
        <p:txBody>
          <a:bodyPr/>
          <a:lstStyle/>
          <a:p>
            <a:r>
              <a:rPr lang="en-US" dirty="0"/>
              <a:t>Website https://www.bportugal.pt/en-US/Pages/inicio.aspx</a:t>
            </a:r>
          </a:p>
        </p:txBody>
      </p:sp>
    </p:spTree>
    <p:extLst>
      <p:ext uri="{BB962C8B-B14F-4D97-AF65-F5344CB8AC3E}">
        <p14:creationId xmlns:p14="http://schemas.microsoft.com/office/powerpoint/2010/main" val="87626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AA2932-FE02-4B4F-BE05-18D422DDC829}"/>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Business Case</a:t>
            </a:r>
          </a:p>
        </p:txBody>
      </p:sp>
      <p:sp>
        <p:nvSpPr>
          <p:cNvPr id="3" name="Content Placeholder 2">
            <a:extLst>
              <a:ext uri="{FF2B5EF4-FFF2-40B4-BE49-F238E27FC236}">
                <a16:creationId xmlns:a16="http://schemas.microsoft.com/office/drawing/2014/main" xmlns="" id="{B86D8D22-916E-4CCC-894A-E5AE9ACABF34}"/>
              </a:ext>
            </a:extLst>
          </p:cNvPr>
          <p:cNvSpPr>
            <a:spLocks noGrp="1"/>
          </p:cNvSpPr>
          <p:nvPr>
            <p:ph idx="1"/>
          </p:nvPr>
        </p:nvSpPr>
        <p:spPr>
          <a:xfrm>
            <a:off x="6049182" y="802638"/>
            <a:ext cx="5408696" cy="5252722"/>
          </a:xfrm>
        </p:spPr>
        <p:txBody>
          <a:bodyPr anchor="ctr">
            <a:normAutofit/>
          </a:bodyPr>
          <a:lstStyle/>
          <a:p>
            <a:r>
              <a:rPr lang="en-US" sz="2000" dirty="0">
                <a:solidFill>
                  <a:schemeClr val="bg1"/>
                </a:solidFill>
                <a:latin typeface="Times New Roman" panose="02020603050405020304" pitchFamily="18" charset="0"/>
                <a:cs typeface="Times New Roman" panose="02020603050405020304" pitchFamily="18" charset="0"/>
              </a:rPr>
              <a:t>The increasing number of marketing campaigns over time has reduced their effects on the general public. First, due to competition, positive response rate to mass campaigns are typically very low, according to a recent study, less than 1% of the contacts will subscribe a term deposit. </a:t>
            </a:r>
          </a:p>
          <a:p>
            <a:r>
              <a:rPr lang="en-US" sz="2000" dirty="0">
                <a:solidFill>
                  <a:schemeClr val="bg1"/>
                </a:solidFill>
                <a:latin typeface="Times New Roman" panose="02020603050405020304" pitchFamily="18" charset="0"/>
                <a:cs typeface="Times New Roman" panose="02020603050405020304" pitchFamily="18" charset="0"/>
              </a:rPr>
              <a:t>Second, direct marketing has drawbacks, such as causing negative attitude towards banks due to intrusion of privacy. In order to save costs and time, it is important to filter the contacts but keep a certain success rate.</a:t>
            </a:r>
          </a:p>
        </p:txBody>
      </p:sp>
    </p:spTree>
    <p:extLst>
      <p:ext uri="{BB962C8B-B14F-4D97-AF65-F5344CB8AC3E}">
        <p14:creationId xmlns:p14="http://schemas.microsoft.com/office/powerpoint/2010/main" val="3772612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ADA843A-61CB-4815-B642-D93660B3C691}"/>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Purpose &amp; Goal</a:t>
            </a:r>
          </a:p>
        </p:txBody>
      </p:sp>
      <p:sp>
        <p:nvSpPr>
          <p:cNvPr id="3" name="Content Placeholder 2">
            <a:extLst>
              <a:ext uri="{FF2B5EF4-FFF2-40B4-BE49-F238E27FC236}">
                <a16:creationId xmlns:a16="http://schemas.microsoft.com/office/drawing/2014/main" xmlns="" id="{C4E982AD-DBF0-471C-A4C7-2A2FF5C2D614}"/>
              </a:ext>
            </a:extLst>
          </p:cNvPr>
          <p:cNvSpPr>
            <a:spLocks noGrp="1"/>
          </p:cNvSpPr>
          <p:nvPr>
            <p:ph idx="1"/>
          </p:nvPr>
        </p:nvSpPr>
        <p:spPr>
          <a:xfrm>
            <a:off x="6049182" y="802638"/>
            <a:ext cx="5408696" cy="5252722"/>
          </a:xfrm>
        </p:spPr>
        <p:txBody>
          <a:bodyPr anchor="ctr">
            <a:normAutofit/>
          </a:bodyPr>
          <a:lstStyle/>
          <a:p>
            <a:endParaRPr lang="en-US" sz="2000" dirty="0">
              <a:solidFill>
                <a:schemeClr val="bg1"/>
              </a:solidFill>
            </a:endParaRPr>
          </a:p>
          <a:p>
            <a:r>
              <a:rPr lang="en-US" sz="2000" dirty="0">
                <a:solidFill>
                  <a:schemeClr val="bg1"/>
                </a:solidFill>
                <a:latin typeface="Times New Roman" panose="02020603050405020304" pitchFamily="18" charset="0"/>
                <a:cs typeface="Times New Roman" panose="02020603050405020304" pitchFamily="18" charset="0"/>
              </a:rPr>
              <a:t> Objective is to build a classifier to predict whether or not a client will subscribe a term deposit. </a:t>
            </a:r>
          </a:p>
          <a:p>
            <a:r>
              <a:rPr lang="en-US" sz="2000" dirty="0">
                <a:solidFill>
                  <a:schemeClr val="bg1"/>
                </a:solidFill>
                <a:latin typeface="Times New Roman" panose="02020603050405020304" pitchFamily="18" charset="0"/>
                <a:cs typeface="Times New Roman" panose="02020603050405020304" pitchFamily="18" charset="0"/>
              </a:rPr>
              <a:t>If the classifier has high accuracy, the banks can arrange a better management of available resources by focusing on the potential customers “picked” by the classifier, which will improve their efficiency a lot. </a:t>
            </a:r>
          </a:p>
          <a:p>
            <a:r>
              <a:rPr lang="en-US" sz="2000" dirty="0">
                <a:solidFill>
                  <a:schemeClr val="bg1"/>
                </a:solidFill>
                <a:latin typeface="Times New Roman" panose="02020603050405020304" pitchFamily="18" charset="0"/>
                <a:cs typeface="Times New Roman" panose="02020603050405020304" pitchFamily="18" charset="0"/>
              </a:rPr>
              <a:t>Besides,  plan to find out which factors are influential to customers’ decision, so that a more efficient and precise campaign strategy can be designed to help to reduce the costs and improve the profits.</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070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a:xfrm>
            <a:off x="6049182" y="802638"/>
            <a:ext cx="5408696" cy="5252722"/>
          </a:xfrm>
        </p:spPr>
        <p:txBody>
          <a:bodyPr anchor="ctr">
            <a:normAutofit/>
          </a:bodyPr>
          <a:lstStyle/>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Column Definitions</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Dataset Values</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Categorical variables</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Continuous variables</a:t>
            </a:r>
          </a:p>
        </p:txBody>
      </p:sp>
    </p:spTree>
    <p:extLst>
      <p:ext uri="{BB962C8B-B14F-4D97-AF65-F5344CB8AC3E}">
        <p14:creationId xmlns:p14="http://schemas.microsoft.com/office/powerpoint/2010/main" val="1324908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dirty="0">
                <a:solidFill>
                  <a:schemeClr val="accent1"/>
                </a:solidFill>
                <a:latin typeface="Times New Roman" panose="02020603050405020304" pitchFamily="18" charset="0"/>
                <a:cs typeface="Times New Roman" panose="02020603050405020304" pitchFamily="18" charset="0"/>
              </a:rPr>
              <a:t>Column</a:t>
            </a:r>
            <a:br>
              <a:rPr lang="en-US" b="1" dirty="0">
                <a:solidFill>
                  <a:schemeClr val="accent1"/>
                </a:solidFill>
                <a:latin typeface="Times New Roman" panose="02020603050405020304" pitchFamily="18" charset="0"/>
                <a:cs typeface="Times New Roman" panose="02020603050405020304" pitchFamily="18" charset="0"/>
              </a:rPr>
            </a:br>
            <a:r>
              <a:rPr lang="en-US" b="1" dirty="0">
                <a:solidFill>
                  <a:schemeClr val="accent1"/>
                </a:solidFill>
                <a:latin typeface="Times New Roman" panose="02020603050405020304" pitchFamily="18" charset="0"/>
                <a:cs typeface="Times New Roman" panose="02020603050405020304" pitchFamily="18" charset="0"/>
              </a:rPr>
              <a:t>Definitions</a:t>
            </a:r>
          </a:p>
        </p:txBody>
      </p:sp>
      <p:sp>
        <p:nvSpPr>
          <p:cNvPr id="3" name="Content Placeholder 2"/>
          <p:cNvSpPr>
            <a:spLocks noGrp="1"/>
          </p:cNvSpPr>
          <p:nvPr>
            <p:ph idx="1"/>
          </p:nvPr>
        </p:nvSpPr>
        <p:spPr>
          <a:xfrm>
            <a:off x="4976031" y="996828"/>
            <a:ext cx="6377769" cy="5441042"/>
          </a:xfrm>
        </p:spPr>
        <p:txBody>
          <a:bodyPr anchor="ctr">
            <a:normAutofit fontScale="70000" lnSpcReduction="20000"/>
          </a:bodyPr>
          <a:lstStyle/>
          <a:p>
            <a:r>
              <a:rPr lang="en-US" sz="2100" dirty="0"/>
              <a:t> </a:t>
            </a:r>
            <a:r>
              <a:rPr lang="en-US" sz="2400" dirty="0">
                <a:latin typeface="Times New Roman" panose="02020603050405020304" pitchFamily="18" charset="0"/>
                <a:cs typeface="Times New Roman" panose="02020603050405020304" pitchFamily="18" charset="0"/>
              </a:rPr>
              <a:t>Age (numeric)</a:t>
            </a:r>
          </a:p>
          <a:p>
            <a:r>
              <a:rPr lang="en-US" sz="2400" dirty="0">
                <a:latin typeface="Times New Roman" panose="02020603050405020304" pitchFamily="18" charset="0"/>
                <a:cs typeface="Times New Roman" panose="02020603050405020304" pitchFamily="18" charset="0"/>
              </a:rPr>
              <a:t> Job : type of job </a:t>
            </a:r>
          </a:p>
          <a:p>
            <a:r>
              <a:rPr lang="en-US" sz="2400" dirty="0">
                <a:latin typeface="Times New Roman" panose="02020603050405020304" pitchFamily="18" charset="0"/>
                <a:cs typeface="Times New Roman" panose="02020603050405020304" pitchFamily="18" charset="0"/>
              </a:rPr>
              <a:t>Marital : marital status </a:t>
            </a:r>
          </a:p>
          <a:p>
            <a:r>
              <a:rPr lang="en-US" sz="2400" dirty="0">
                <a:latin typeface="Times New Roman" panose="02020603050405020304" pitchFamily="18" charset="0"/>
                <a:cs typeface="Times New Roman" panose="02020603050405020304" pitchFamily="18" charset="0"/>
              </a:rPr>
              <a:t>Education </a:t>
            </a:r>
          </a:p>
          <a:p>
            <a:r>
              <a:rPr lang="en-US" sz="2400" dirty="0">
                <a:latin typeface="Times New Roman" panose="02020603050405020304" pitchFamily="18" charset="0"/>
                <a:cs typeface="Times New Roman" panose="02020603050405020304" pitchFamily="18" charset="0"/>
              </a:rPr>
              <a:t>Default: has credit in default? </a:t>
            </a:r>
          </a:p>
          <a:p>
            <a:r>
              <a:rPr lang="en-US" sz="2400" dirty="0">
                <a:latin typeface="Times New Roman" panose="02020603050405020304" pitchFamily="18" charset="0"/>
                <a:cs typeface="Times New Roman" panose="02020603050405020304" pitchFamily="18" charset="0"/>
              </a:rPr>
              <a:t>Housing: has housing loan? </a:t>
            </a:r>
          </a:p>
          <a:p>
            <a:r>
              <a:rPr lang="en-US" sz="2400" dirty="0">
                <a:latin typeface="Times New Roman" panose="02020603050405020304" pitchFamily="18" charset="0"/>
                <a:cs typeface="Times New Roman" panose="02020603050405020304" pitchFamily="18" charset="0"/>
              </a:rPr>
              <a:t>Loan: has personal loan? </a:t>
            </a:r>
          </a:p>
          <a:p>
            <a:r>
              <a:rPr lang="en-US" sz="2400" dirty="0">
                <a:latin typeface="Times New Roman" panose="02020603050405020304" pitchFamily="18" charset="0"/>
                <a:cs typeface="Times New Roman" panose="02020603050405020304" pitchFamily="18" charset="0"/>
              </a:rPr>
              <a:t>Contact: contact communication type </a:t>
            </a:r>
          </a:p>
          <a:p>
            <a:r>
              <a:rPr lang="en-US" sz="2400" dirty="0">
                <a:latin typeface="Times New Roman" panose="02020603050405020304" pitchFamily="18" charset="0"/>
                <a:cs typeface="Times New Roman" panose="02020603050405020304" pitchFamily="18" charset="0"/>
              </a:rPr>
              <a:t> Month</a:t>
            </a:r>
          </a:p>
          <a:p>
            <a:r>
              <a:rPr lang="en-US" sz="2400" dirty="0">
                <a:latin typeface="Times New Roman" panose="02020603050405020304" pitchFamily="18" charset="0"/>
                <a:cs typeface="Times New Roman" panose="02020603050405020304" pitchFamily="18" charset="0"/>
              </a:rPr>
              <a:t>Day_of_week:</a:t>
            </a:r>
          </a:p>
          <a:p>
            <a:r>
              <a:rPr lang="en-US" sz="2400" dirty="0">
                <a:latin typeface="Times New Roman" panose="02020603050405020304" pitchFamily="18" charset="0"/>
                <a:cs typeface="Times New Roman" panose="02020603050405020304" pitchFamily="18" charset="0"/>
              </a:rPr>
              <a:t>Duration: last contact duration, in seconds (numeric).</a:t>
            </a:r>
          </a:p>
          <a:p>
            <a:r>
              <a:rPr lang="en-US" sz="2400" dirty="0">
                <a:latin typeface="Times New Roman" panose="02020603050405020304" pitchFamily="18" charset="0"/>
                <a:cs typeface="Times New Roman" panose="02020603050405020304" pitchFamily="18" charset="0"/>
              </a:rPr>
              <a:t>Campaign: number of contacts performed during this campaign and for this client (numeric, includes last contact)</a:t>
            </a:r>
          </a:p>
          <a:p>
            <a:r>
              <a:rPr lang="en-US" sz="2400" dirty="0">
                <a:latin typeface="Times New Roman" panose="02020603050405020304" pitchFamily="18" charset="0"/>
                <a:cs typeface="Times New Roman" panose="02020603050405020304" pitchFamily="18" charset="0"/>
              </a:rPr>
              <a:t>Pdays: number of days that passed by after the client was last contacted from a previous campaign</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36661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9E8B9CDB-08D8-47A7-8F0D-29ACA8286D0A}"/>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latin typeface="Times New Roman" panose="02020603050405020304" pitchFamily="18" charset="0"/>
                <a:cs typeface="Times New Roman" panose="02020603050405020304" pitchFamily="18" charset="0"/>
              </a:rPr>
              <a:t>Column Definitions</a:t>
            </a:r>
            <a:br>
              <a:rPr lang="en-US" b="1" dirty="0">
                <a:solidFill>
                  <a:schemeClr val="accent1"/>
                </a:solidFill>
                <a:latin typeface="Times New Roman" panose="02020603050405020304" pitchFamily="18" charset="0"/>
                <a:cs typeface="Times New Roman" panose="02020603050405020304" pitchFamily="18" charset="0"/>
              </a:rPr>
            </a:br>
            <a:r>
              <a:rPr lang="en-US" sz="2800" b="1" i="1" dirty="0">
                <a:solidFill>
                  <a:schemeClr val="accent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xmlns="" id="{16349C70-893A-45D6-978C-133A8A6D8650}"/>
              </a:ext>
            </a:extLst>
          </p:cNvPr>
          <p:cNvSpPr>
            <a:spLocks noGrp="1"/>
          </p:cNvSpPr>
          <p:nvPr>
            <p:ph idx="1"/>
          </p:nvPr>
        </p:nvSpPr>
        <p:spPr>
          <a:xfrm>
            <a:off x="4976031" y="963877"/>
            <a:ext cx="6377769" cy="4930246"/>
          </a:xfrm>
        </p:spPr>
        <p:txBody>
          <a:bodyPr anchor="ctr">
            <a:normAutofit/>
          </a:bodyPr>
          <a:lstStyle/>
          <a:p>
            <a:r>
              <a:rPr lang="en-US" sz="1800" dirty="0"/>
              <a:t> </a:t>
            </a:r>
            <a:r>
              <a:rPr lang="en-US" sz="1800" dirty="0">
                <a:latin typeface="Times New Roman" panose="02020603050405020304" pitchFamily="18" charset="0"/>
                <a:cs typeface="Times New Roman" panose="02020603050405020304" pitchFamily="18" charset="0"/>
              </a:rPr>
              <a:t>Previous: number of contacts performed before this campaign and for this client (numeric)</a:t>
            </a:r>
          </a:p>
          <a:p>
            <a:r>
              <a:rPr lang="en-US" sz="1800" dirty="0">
                <a:latin typeface="Times New Roman" panose="02020603050405020304" pitchFamily="18" charset="0"/>
                <a:cs typeface="Times New Roman" panose="02020603050405020304" pitchFamily="18" charset="0"/>
              </a:rPr>
              <a:t>Poutcome: outcome of the previous marketing campaign ('failure', 'non existent', 'success')</a:t>
            </a:r>
          </a:p>
          <a:p>
            <a:r>
              <a:rPr lang="en-US" sz="1800" dirty="0">
                <a:latin typeface="Times New Roman" panose="02020603050405020304" pitchFamily="18" charset="0"/>
                <a:cs typeface="Times New Roman" panose="02020603050405020304" pitchFamily="18" charset="0"/>
              </a:rPr>
              <a:t>Emp.var.rate: employment variation rate - quarterly indicator (numeric)</a:t>
            </a:r>
          </a:p>
          <a:p>
            <a:r>
              <a:rPr lang="en-US" sz="1800" dirty="0">
                <a:latin typeface="Times New Roman" panose="02020603050405020304" pitchFamily="18" charset="0"/>
                <a:cs typeface="Times New Roman" panose="02020603050405020304" pitchFamily="18" charset="0"/>
              </a:rPr>
              <a:t> Cons.price.idx: consumer price index - monthly indicator (numeric) </a:t>
            </a:r>
          </a:p>
          <a:p>
            <a:r>
              <a:rPr lang="en-US" sz="1800" dirty="0">
                <a:latin typeface="Times New Roman" panose="02020603050405020304" pitchFamily="18" charset="0"/>
                <a:cs typeface="Times New Roman" panose="02020603050405020304" pitchFamily="18" charset="0"/>
              </a:rPr>
              <a:t> Cons.conf.idx: consumer confidence index - monthly indicator (numeric) </a:t>
            </a:r>
          </a:p>
          <a:p>
            <a:r>
              <a:rPr lang="en-US" sz="1800" dirty="0">
                <a:latin typeface="Times New Roman" panose="02020603050405020304" pitchFamily="18" charset="0"/>
                <a:cs typeface="Times New Roman" panose="02020603050405020304" pitchFamily="18" charset="0"/>
              </a:rPr>
              <a:t>euribor3m: euribor 3 month </a:t>
            </a:r>
          </a:p>
          <a:p>
            <a:r>
              <a:rPr lang="en-US" sz="1800" dirty="0">
                <a:latin typeface="Times New Roman" panose="02020603050405020304" pitchFamily="18" charset="0"/>
                <a:cs typeface="Times New Roman" panose="02020603050405020304" pitchFamily="18" charset="0"/>
              </a:rPr>
              <a:t>nr.employed: number of employees - quarterly indicator (numeric)</a:t>
            </a:r>
          </a:p>
          <a:p>
            <a:endParaRPr lang="en-US" sz="1800" dirty="0"/>
          </a:p>
          <a:p>
            <a:endParaRPr lang="en-US" sz="1800" dirty="0"/>
          </a:p>
        </p:txBody>
      </p:sp>
    </p:spTree>
    <p:extLst>
      <p:ext uri="{BB962C8B-B14F-4D97-AF65-F5344CB8AC3E}">
        <p14:creationId xmlns:p14="http://schemas.microsoft.com/office/powerpoint/2010/main" val="1638559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5CC7201-F4CF-451C-A1C2-8F8511B0D94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latin typeface="Times New Roman" panose="02020603050405020304" pitchFamily="18" charset="0"/>
                <a:cs typeface="Times New Roman" panose="02020603050405020304" pitchFamily="18" charset="0"/>
              </a:rPr>
              <a:t>Column Definitions </a:t>
            </a:r>
            <a:r>
              <a:rPr lang="en-US" sz="2800" b="1" i="1" dirty="0">
                <a:solidFill>
                  <a:schemeClr val="accent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xmlns="" id="{0132E4AD-0B29-4B9B-ADF3-AF82D254CF2A}"/>
              </a:ext>
            </a:extLst>
          </p:cNvPr>
          <p:cNvSpPr>
            <a:spLocks noGrp="1"/>
          </p:cNvSpPr>
          <p:nvPr>
            <p:ph idx="1"/>
          </p:nvPr>
        </p:nvSpPr>
        <p:spPr>
          <a:xfrm>
            <a:off x="4976031" y="963877"/>
            <a:ext cx="6377769" cy="4930246"/>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Output variable (desired target):</a:t>
            </a:r>
          </a:p>
          <a:p>
            <a:pPr marL="0" indent="0">
              <a:buNone/>
            </a:pPr>
            <a:r>
              <a:rPr lang="en-US" sz="2000" dirty="0">
                <a:latin typeface="Times New Roman" panose="02020603050405020304" pitchFamily="18" charset="0"/>
                <a:cs typeface="Times New Roman" panose="02020603050405020304" pitchFamily="18" charset="0"/>
              </a:rPr>
              <a:t> y - has the client subscribed a term deposit? (binary: 'yes‘ , 'no')</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58876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4988</TotalTime>
  <Words>836</Words>
  <Application>Microsoft Office PowerPoint</Application>
  <PresentationFormat>Widescreen</PresentationFormat>
  <Paragraphs>126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Tahoma</vt:lpstr>
      <vt:lpstr>Times New Roman</vt:lpstr>
      <vt:lpstr>Office Theme</vt:lpstr>
      <vt:lpstr> Effectiveness of Direct marketing campaign of Banco De Portugal</vt:lpstr>
      <vt:lpstr>Presentation Overview</vt:lpstr>
      <vt:lpstr>Problem Statement</vt:lpstr>
      <vt:lpstr>Business Case</vt:lpstr>
      <vt:lpstr>Purpose &amp; Goal</vt:lpstr>
      <vt:lpstr>Dataset Overview</vt:lpstr>
      <vt:lpstr>Column Definitions</vt:lpstr>
      <vt:lpstr>Column Definitions (cont.)</vt:lpstr>
      <vt:lpstr>Column Definitions (cont.)</vt:lpstr>
      <vt:lpstr>       Dataset Values (Breakdown of Data Frame)</vt:lpstr>
      <vt:lpstr>Code Snippet for Categorical/ continuous variable</vt:lpstr>
      <vt:lpstr>Visualizations of Dataset</vt:lpstr>
      <vt:lpstr>PowerPoint Presentation</vt:lpstr>
      <vt:lpstr>PowerPoint Presentation</vt:lpstr>
      <vt:lpstr>PowerPoint Presentation</vt:lpstr>
      <vt:lpstr>PowerPoint Presentation</vt:lpstr>
      <vt:lpstr>PowerPoint Presentation</vt:lpstr>
      <vt:lpstr>Transforming variables to numbers</vt:lpstr>
      <vt:lpstr>PowerPoint Presentation</vt:lpstr>
      <vt:lpstr>Applying scaling to the features (MinMaxScaler)contd. </vt:lpstr>
      <vt:lpstr>Plot- Frequency of Education to purchase</vt:lpstr>
      <vt:lpstr>Plot- Frequency of Marital status to purchase</vt:lpstr>
      <vt:lpstr>Plot- Frequency of Month to purchase</vt:lpstr>
      <vt:lpstr>Plot- Frequency of poutcome to purchase</vt:lpstr>
      <vt:lpstr>Plot- Frequency of default to purchase</vt:lpstr>
      <vt:lpstr>PowerPoint Presentation</vt:lpstr>
      <vt:lpstr>PowerPoint Presentation</vt:lpstr>
      <vt:lpstr>Strategy Overview</vt:lpstr>
      <vt:lpstr>Logistic Regression Analysis</vt:lpstr>
      <vt:lpstr>Logistic Regression</vt:lpstr>
      <vt:lpstr>PowerPoint Presentation</vt:lpstr>
      <vt:lpstr>KNN Predictive Modeling</vt:lpstr>
      <vt:lpstr>Area under curve/ Best value for K</vt:lpstr>
      <vt:lpstr>Comparison of the metrics</vt:lpstr>
      <vt:lpstr>Predictive Model Comparison</vt:lpstr>
      <vt:lpstr>Conclusion</vt:lpstr>
      <vt:lpstr>Background/Reference Slides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Tanaji Naik</cp:lastModifiedBy>
  <cp:revision>132</cp:revision>
  <dcterms:created xsi:type="dcterms:W3CDTF">2017-11-23T06:20:46Z</dcterms:created>
  <dcterms:modified xsi:type="dcterms:W3CDTF">2018-03-20T18:53:13Z</dcterms:modified>
</cp:coreProperties>
</file>