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47" r:id="rId3"/>
    <p:sldId id="394" r:id="rId4"/>
    <p:sldId id="259" r:id="rId5"/>
    <p:sldId id="285" r:id="rId6"/>
    <p:sldId id="348" r:id="rId7"/>
    <p:sldId id="290" r:id="rId8"/>
    <p:sldId id="352" r:id="rId9"/>
    <p:sldId id="359" r:id="rId10"/>
    <p:sldId id="360" r:id="rId11"/>
    <p:sldId id="361" r:id="rId12"/>
    <p:sldId id="362" r:id="rId13"/>
    <p:sldId id="363" r:id="rId14"/>
    <p:sldId id="391" r:id="rId15"/>
    <p:sldId id="365" r:id="rId16"/>
    <p:sldId id="310" r:id="rId17"/>
    <p:sldId id="366" r:id="rId18"/>
    <p:sldId id="368" r:id="rId19"/>
    <p:sldId id="367" r:id="rId20"/>
    <p:sldId id="370" r:id="rId21"/>
    <p:sldId id="371" r:id="rId22"/>
    <p:sldId id="372" r:id="rId23"/>
    <p:sldId id="262" r:id="rId24"/>
    <p:sldId id="342" r:id="rId25"/>
    <p:sldId id="338" r:id="rId26"/>
    <p:sldId id="373" r:id="rId27"/>
    <p:sldId id="374" r:id="rId28"/>
    <p:sldId id="375" r:id="rId29"/>
    <p:sldId id="376" r:id="rId30"/>
    <p:sldId id="377" r:id="rId31"/>
    <p:sldId id="378" r:id="rId32"/>
    <p:sldId id="379" r:id="rId33"/>
    <p:sldId id="380" r:id="rId34"/>
    <p:sldId id="357" r:id="rId35"/>
    <p:sldId id="381" r:id="rId36"/>
    <p:sldId id="390" r:id="rId37"/>
    <p:sldId id="384" r:id="rId38"/>
    <p:sldId id="387" r:id="rId39"/>
    <p:sldId id="385" r:id="rId40"/>
    <p:sldId id="386" r:id="rId41"/>
    <p:sldId id="396" r:id="rId42"/>
    <p:sldId id="383" r:id="rId43"/>
    <p:sldId id="337" r:id="rId44"/>
    <p:sldId id="388" r:id="rId45"/>
    <p:sldId id="389" r:id="rId46"/>
    <p:sldId id="276" r:id="rId47"/>
    <p:sldId id="27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blem Statement/Intro" id="{36895310-9E77-2043-9764-88BF29F4DF6B}">
          <p14:sldIdLst>
            <p14:sldId id="256"/>
            <p14:sldId id="347"/>
            <p14:sldId id="394"/>
            <p14:sldId id="259"/>
            <p14:sldId id="285"/>
          </p14:sldIdLst>
        </p14:section>
        <p14:section name="Dataset Overview" id="{25974BAB-C1EF-AF4F-BB66-C41E6923E8E6}">
          <p14:sldIdLst>
            <p14:sldId id="348"/>
            <p14:sldId id="290"/>
            <p14:sldId id="352"/>
            <p14:sldId id="359"/>
            <p14:sldId id="360"/>
            <p14:sldId id="361"/>
            <p14:sldId id="362"/>
            <p14:sldId id="363"/>
          </p14:sldIdLst>
        </p14:section>
        <p14:section name="Text Preprocessing" id="{72D0D3E6-3523-6D45-8DF0-7F4048F89D99}">
          <p14:sldIdLst>
            <p14:sldId id="391"/>
            <p14:sldId id="365"/>
            <p14:sldId id="310"/>
            <p14:sldId id="366"/>
            <p14:sldId id="368"/>
            <p14:sldId id="367"/>
            <p14:sldId id="370"/>
            <p14:sldId id="371"/>
            <p14:sldId id="372"/>
          </p14:sldIdLst>
        </p14:section>
        <p14:section name="Stategy Explained" id="{0AF86231-F566-FB48-9ADE-E12E21409915}">
          <p14:sldIdLst>
            <p14:sldId id="262"/>
          </p14:sldIdLst>
        </p14:section>
        <p14:section name="Analysis/Findings" id="{729480C1-1E92-734C-8277-B95C9A6AC4AC}">
          <p14:sldIdLst>
            <p14:sldId id="342"/>
            <p14:sldId id="338"/>
            <p14:sldId id="373"/>
            <p14:sldId id="374"/>
            <p14:sldId id="375"/>
            <p14:sldId id="376"/>
            <p14:sldId id="377"/>
            <p14:sldId id="378"/>
            <p14:sldId id="379"/>
            <p14:sldId id="380"/>
            <p14:sldId id="357"/>
            <p14:sldId id="381"/>
            <p14:sldId id="390"/>
            <p14:sldId id="384"/>
            <p14:sldId id="387"/>
            <p14:sldId id="385"/>
            <p14:sldId id="386"/>
            <p14:sldId id="396"/>
            <p14:sldId id="383"/>
          </p14:sldIdLst>
        </p14:section>
        <p14:section name="Best Model" id="{F9D1449D-33D2-B24D-B3A3-6C9E42E74590}">
          <p14:sldIdLst>
            <p14:sldId id="337"/>
            <p14:sldId id="388"/>
            <p14:sldId id="389"/>
          </p14:sldIdLst>
        </p14:section>
        <p14:section name="Conclusion" id="{BED9CF72-F740-114F-97C3-6229E9F533D0}">
          <p14:sldIdLst>
            <p14:sldId id="276"/>
          </p14:sldIdLst>
        </p14:section>
        <p14:section name="Background Slides" id="{864615A4-E206-5B4C-BAE6-73F518E95837}">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4"/>
    <p:restoredTop sz="94291" autoAdjust="0"/>
  </p:normalViewPr>
  <p:slideViewPr>
    <p:cSldViewPr snapToGrid="0" snapToObjects="1">
      <p:cViewPr varScale="1">
        <p:scale>
          <a:sx n="68" d="100"/>
          <a:sy n="68"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4DE0-4BC7-074E-94BF-92BE09AC3DCE}"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5F4A9-EAEC-954A-B9BA-6FEF5D88B724}" type="slidenum">
              <a:rPr lang="en-US" smtClean="0"/>
              <a:t>‹#›</a:t>
            </a:fld>
            <a:endParaRPr lang="en-US"/>
          </a:p>
        </p:txBody>
      </p:sp>
    </p:spTree>
    <p:extLst>
      <p:ext uri="{BB962C8B-B14F-4D97-AF65-F5344CB8AC3E}">
        <p14:creationId xmlns:p14="http://schemas.microsoft.com/office/powerpoint/2010/main" val="53612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35F4A9-EAEC-954A-B9BA-6FEF5D88B724}" type="slidenum">
              <a:rPr lang="en-US" smtClean="0"/>
              <a:t>21</a:t>
            </a:fld>
            <a:endParaRPr lang="en-US"/>
          </a:p>
        </p:txBody>
      </p:sp>
    </p:spTree>
    <p:extLst>
      <p:ext uri="{BB962C8B-B14F-4D97-AF65-F5344CB8AC3E}">
        <p14:creationId xmlns:p14="http://schemas.microsoft.com/office/powerpoint/2010/main" val="371884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9F35A2-EA34-0241-BDB1-864158F51AC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66047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971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23318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9F35A2-EA34-0241-BDB1-864158F51AC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3097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9F35A2-EA34-0241-BDB1-864158F51AC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7583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9F35A2-EA34-0241-BDB1-864158F51AC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3118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9F35A2-EA34-0241-BDB1-864158F51AC5}"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5089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9F35A2-EA34-0241-BDB1-864158F51AC5}"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588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F35A2-EA34-0241-BDB1-864158F51AC5}"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191584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F35A2-EA34-0241-BDB1-864158F51AC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23911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9F35A2-EA34-0241-BDB1-864158F51AC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916B4-651B-994C-AF34-2736D2B78435}" type="slidenum">
              <a:rPr lang="en-US" smtClean="0"/>
              <a:t>‹#›</a:t>
            </a:fld>
            <a:endParaRPr lang="en-US"/>
          </a:p>
        </p:txBody>
      </p:sp>
    </p:spTree>
    <p:extLst>
      <p:ext uri="{BB962C8B-B14F-4D97-AF65-F5344CB8AC3E}">
        <p14:creationId xmlns:p14="http://schemas.microsoft.com/office/powerpoint/2010/main" val="8120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F35A2-EA34-0241-BDB1-864158F51AC5}"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916B4-651B-994C-AF34-2736D2B78435}" type="slidenum">
              <a:rPr lang="en-US" smtClean="0"/>
              <a:t>‹#›</a:t>
            </a:fld>
            <a:endParaRPr lang="en-US"/>
          </a:p>
        </p:txBody>
      </p:sp>
    </p:spTree>
    <p:extLst>
      <p:ext uri="{BB962C8B-B14F-4D97-AF65-F5344CB8AC3E}">
        <p14:creationId xmlns:p14="http://schemas.microsoft.com/office/powerpoint/2010/main" val="60900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atafiniti.co/products/product-dat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lexalytics.com/lexablog/machine-learning-vs-natural-language-processing-part-1" TargetMode="External"/><Relationship Id="rId2" Type="http://schemas.openxmlformats.org/officeDocument/2006/relationships/hyperlink" Target="https://data.world/datafiniti/grammar-and-online-product-reviews" TargetMode="External"/><Relationship Id="rId1" Type="http://schemas.openxmlformats.org/officeDocument/2006/relationships/slideLayout" Target="../slideLayouts/slideLayout3.xml"/><Relationship Id="rId5" Type="http://schemas.openxmlformats.org/officeDocument/2006/relationships/hyperlink" Target="https://www.reviewtrackers.com/online-review-bias/" TargetMode="External"/><Relationship Id="rId4" Type="http://schemas.openxmlformats.org/officeDocument/2006/relationships/hyperlink" Target="https://www.marcoaltini.com/blog/dealing-with-imbalanced-data-undersampling-oversampling-and-proper-cross-valid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10705" y="2776538"/>
            <a:ext cx="10576873" cy="1381188"/>
          </a:xfrm>
        </p:spPr>
        <p:txBody>
          <a:bodyPr anchor="ctr">
            <a:normAutofit/>
          </a:bodyPr>
          <a:lstStyle/>
          <a:p>
            <a:r>
              <a:rPr lang="en-US" sz="4000" b="1" dirty="0">
                <a:solidFill>
                  <a:schemeClr val="bg2"/>
                </a:solidFill>
                <a:latin typeface="Times New Roman" panose="02020603050405020304" pitchFamily="18" charset="0"/>
                <a:cs typeface="Times New Roman" panose="02020603050405020304" pitchFamily="18" charset="0"/>
              </a:rPr>
              <a:t>Sentiment analysis of online product reviews </a:t>
            </a:r>
            <a:br>
              <a:rPr lang="en-US" sz="4000" b="1">
                <a:solidFill>
                  <a:schemeClr val="bg2"/>
                </a:solidFill>
                <a:latin typeface="Times New Roman" panose="02020603050405020304" pitchFamily="18" charset="0"/>
                <a:cs typeface="Times New Roman" panose="02020603050405020304" pitchFamily="18" charset="0"/>
              </a:rPr>
            </a:br>
            <a:r>
              <a:rPr lang="en-US" sz="4000" b="1">
                <a:solidFill>
                  <a:schemeClr val="bg2"/>
                </a:solidFill>
                <a:latin typeface="Times New Roman" panose="02020603050405020304" pitchFamily="18" charset="0"/>
                <a:cs typeface="Times New Roman" panose="02020603050405020304" pitchFamily="18" charset="0"/>
              </a:rPr>
              <a:t>using NLP</a:t>
            </a: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495800"/>
            <a:ext cx="9144000" cy="762000"/>
          </a:xfrm>
        </p:spPr>
        <p:txBody>
          <a:bodyPr>
            <a:noAutofit/>
          </a:bodyPr>
          <a:lstStyle/>
          <a:p>
            <a:pPr algn="r"/>
            <a:endParaRPr lang="en-US" sz="2000" i="1" dirty="0"/>
          </a:p>
          <a:p>
            <a:pPr algn="r"/>
            <a:r>
              <a:rPr lang="en-US" sz="2000" b="1" i="1" dirty="0">
                <a:latin typeface="Times New Roman" panose="02020603050405020304" pitchFamily="18" charset="0"/>
                <a:cs typeface="Times New Roman" panose="02020603050405020304" pitchFamily="18" charset="0"/>
              </a:rPr>
              <a:t>Waingankar Varsha</a:t>
            </a:r>
          </a:p>
        </p:txBody>
      </p:sp>
    </p:spTree>
    <p:extLst>
      <p:ext uri="{BB962C8B-B14F-4D97-AF65-F5344CB8AC3E}">
        <p14:creationId xmlns:p14="http://schemas.microsoft.com/office/powerpoint/2010/main" val="3402478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6965-8A25-44EC-9917-2A99F664455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Histogram –Frequency of Rating</a:t>
            </a:r>
          </a:p>
        </p:txBody>
      </p:sp>
      <p:pic>
        <p:nvPicPr>
          <p:cNvPr id="6" name="Picture 5">
            <a:extLst>
              <a:ext uri="{FF2B5EF4-FFF2-40B4-BE49-F238E27FC236}">
                <a16:creationId xmlns:a16="http://schemas.microsoft.com/office/drawing/2014/main" id="{0372B5EA-EEA1-4EB0-9321-B19BDD6DD517}"/>
              </a:ext>
            </a:extLst>
          </p:cNvPr>
          <p:cNvPicPr>
            <a:picLocks noChangeAspect="1"/>
          </p:cNvPicPr>
          <p:nvPr/>
        </p:nvPicPr>
        <p:blipFill>
          <a:blip r:embed="rId2"/>
          <a:stretch>
            <a:fillRect/>
          </a:stretch>
        </p:blipFill>
        <p:spPr>
          <a:xfrm>
            <a:off x="1350498" y="1690688"/>
            <a:ext cx="8342142" cy="4802187"/>
          </a:xfrm>
          <a:prstGeom prst="rect">
            <a:avLst/>
          </a:prstGeom>
        </p:spPr>
      </p:pic>
    </p:spTree>
    <p:extLst>
      <p:ext uri="{BB962C8B-B14F-4D97-AF65-F5344CB8AC3E}">
        <p14:creationId xmlns:p14="http://schemas.microsoft.com/office/powerpoint/2010/main" val="333910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B4B4-A6C9-4CC8-AD78-1343931720F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Distribution of Rating</a:t>
            </a:r>
          </a:p>
        </p:txBody>
      </p:sp>
      <p:pic>
        <p:nvPicPr>
          <p:cNvPr id="10" name="Picture 9">
            <a:extLst>
              <a:ext uri="{FF2B5EF4-FFF2-40B4-BE49-F238E27FC236}">
                <a16:creationId xmlns:a16="http://schemas.microsoft.com/office/drawing/2014/main" id="{7F122BE0-D1F4-4C07-9C66-329A765794DC}"/>
              </a:ext>
            </a:extLst>
          </p:cNvPr>
          <p:cNvPicPr>
            <a:picLocks noChangeAspect="1"/>
          </p:cNvPicPr>
          <p:nvPr/>
        </p:nvPicPr>
        <p:blipFill>
          <a:blip r:embed="rId2"/>
          <a:stretch>
            <a:fillRect/>
          </a:stretch>
        </p:blipFill>
        <p:spPr>
          <a:xfrm>
            <a:off x="1205948" y="1448971"/>
            <a:ext cx="10006003" cy="5176911"/>
          </a:xfrm>
          <a:prstGeom prst="rect">
            <a:avLst/>
          </a:prstGeom>
        </p:spPr>
      </p:pic>
      <p:pic>
        <p:nvPicPr>
          <p:cNvPr id="3" name="Picture 2"/>
          <p:cNvPicPr>
            <a:picLocks noChangeAspect="1"/>
          </p:cNvPicPr>
          <p:nvPr/>
        </p:nvPicPr>
        <p:blipFill>
          <a:blip r:embed="rId3"/>
          <a:stretch>
            <a:fillRect/>
          </a:stretch>
        </p:blipFill>
        <p:spPr>
          <a:xfrm>
            <a:off x="7591425" y="3428999"/>
            <a:ext cx="3620526" cy="2362201"/>
          </a:xfrm>
          <a:prstGeom prst="rect">
            <a:avLst/>
          </a:prstGeom>
        </p:spPr>
      </p:pic>
    </p:spTree>
    <p:extLst>
      <p:ext uri="{BB962C8B-B14F-4D97-AF65-F5344CB8AC3E}">
        <p14:creationId xmlns:p14="http://schemas.microsoft.com/office/powerpoint/2010/main" val="261274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A8AD6-4250-487B-A443-9F46D8DC94F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Converting the ratings into binary factors (positive/negative)</a:t>
            </a:r>
          </a:p>
        </p:txBody>
      </p:sp>
      <p:pic>
        <p:nvPicPr>
          <p:cNvPr id="5" name="Picture 4">
            <a:extLst>
              <a:ext uri="{FF2B5EF4-FFF2-40B4-BE49-F238E27FC236}">
                <a16:creationId xmlns:a16="http://schemas.microsoft.com/office/drawing/2014/main" id="{0EB780DE-6595-4599-A781-8D589518F463}"/>
              </a:ext>
            </a:extLst>
          </p:cNvPr>
          <p:cNvPicPr>
            <a:picLocks noChangeAspect="1"/>
          </p:cNvPicPr>
          <p:nvPr/>
        </p:nvPicPr>
        <p:blipFill rotWithShape="1">
          <a:blip r:embed="rId2"/>
          <a:srcRect l="1272"/>
          <a:stretch/>
        </p:blipFill>
        <p:spPr>
          <a:xfrm>
            <a:off x="1166190" y="1825624"/>
            <a:ext cx="9170505" cy="5032375"/>
          </a:xfrm>
          <a:prstGeom prst="rect">
            <a:avLst/>
          </a:prstGeom>
        </p:spPr>
      </p:pic>
    </p:spTree>
    <p:extLst>
      <p:ext uri="{BB962C8B-B14F-4D97-AF65-F5344CB8AC3E}">
        <p14:creationId xmlns:p14="http://schemas.microsoft.com/office/powerpoint/2010/main" val="418820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2F02E9-2C9D-4F5A-B20A-6240560E31E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Before and after conversion</a:t>
            </a:r>
          </a:p>
        </p:txBody>
      </p:sp>
      <p:pic>
        <p:nvPicPr>
          <p:cNvPr id="8" name="Picture 7">
            <a:extLst>
              <a:ext uri="{FF2B5EF4-FFF2-40B4-BE49-F238E27FC236}">
                <a16:creationId xmlns:a16="http://schemas.microsoft.com/office/drawing/2014/main" id="{EC4ADFE5-425A-4C9D-8429-E9093CEE21AC}"/>
              </a:ext>
            </a:extLst>
          </p:cNvPr>
          <p:cNvPicPr>
            <a:picLocks noChangeAspect="1"/>
          </p:cNvPicPr>
          <p:nvPr/>
        </p:nvPicPr>
        <p:blipFill>
          <a:blip r:embed="rId2"/>
          <a:stretch>
            <a:fillRect/>
          </a:stretch>
        </p:blipFill>
        <p:spPr>
          <a:xfrm>
            <a:off x="1444487" y="4465984"/>
            <a:ext cx="7513983" cy="2266122"/>
          </a:xfrm>
          <a:prstGeom prst="rect">
            <a:avLst/>
          </a:prstGeom>
        </p:spPr>
      </p:pic>
      <p:pic>
        <p:nvPicPr>
          <p:cNvPr id="10" name="Picture 9">
            <a:extLst>
              <a:ext uri="{FF2B5EF4-FFF2-40B4-BE49-F238E27FC236}">
                <a16:creationId xmlns:a16="http://schemas.microsoft.com/office/drawing/2014/main" id="{B704DB2F-ADB1-43CC-977B-1D480BE022E6}"/>
              </a:ext>
            </a:extLst>
          </p:cNvPr>
          <p:cNvPicPr>
            <a:picLocks noChangeAspect="1"/>
          </p:cNvPicPr>
          <p:nvPr/>
        </p:nvPicPr>
        <p:blipFill>
          <a:blip r:embed="rId3"/>
          <a:stretch>
            <a:fillRect/>
          </a:stretch>
        </p:blipFill>
        <p:spPr>
          <a:xfrm>
            <a:off x="1444487" y="1868557"/>
            <a:ext cx="7036490" cy="2372139"/>
          </a:xfrm>
          <a:prstGeom prst="rect">
            <a:avLst/>
          </a:prstGeom>
        </p:spPr>
      </p:pic>
    </p:spTree>
    <p:extLst>
      <p:ext uri="{BB962C8B-B14F-4D97-AF65-F5344CB8AC3E}">
        <p14:creationId xmlns:p14="http://schemas.microsoft.com/office/powerpoint/2010/main" val="346760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Text Processing</a:t>
            </a:r>
          </a:p>
        </p:txBody>
      </p:sp>
      <p:sp>
        <p:nvSpPr>
          <p:cNvPr id="3" name="Content Placeholder 2"/>
          <p:cNvSpPr>
            <a:spLocks noGrp="1"/>
          </p:cNvSpPr>
          <p:nvPr>
            <p:ph idx="1"/>
          </p:nvPr>
        </p:nvSpPr>
        <p:spPr>
          <a:xfrm>
            <a:off x="6049182" y="802638"/>
            <a:ext cx="5408696" cy="5252722"/>
          </a:xfrm>
        </p:spPr>
        <p:txBody>
          <a:bodyPr anchor="ctr">
            <a:normAutofit/>
          </a:bodyPr>
          <a:lstStyle/>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Tokenization</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Stemming</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Stop words removal</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Count Vectorization</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Term Frequency –Inverse Document Frequency</a:t>
            </a:r>
          </a:p>
        </p:txBody>
      </p:sp>
    </p:spTree>
    <p:extLst>
      <p:ext uri="{BB962C8B-B14F-4D97-AF65-F5344CB8AC3E}">
        <p14:creationId xmlns:p14="http://schemas.microsoft.com/office/powerpoint/2010/main" val="266045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A821-9915-43BA-ABF5-338FD0DFA569}"/>
              </a:ext>
            </a:extLst>
          </p:cNvPr>
          <p:cNvSpPr>
            <a:spLocks noGrp="1"/>
          </p:cNvSpPr>
          <p:nvPr>
            <p:ph type="title"/>
          </p:nvPr>
        </p:nvSpPr>
        <p:spPr>
          <a:xfrm>
            <a:off x="838200" y="365125"/>
            <a:ext cx="10515600" cy="880579"/>
          </a:xfrm>
        </p:spPr>
        <p:txBody>
          <a:bodyPr>
            <a:normAutofit/>
          </a:bodyPr>
          <a:lstStyle/>
          <a:p>
            <a:r>
              <a:rPr lang="en-US" sz="3600" b="1" dirty="0">
                <a:latin typeface="Times New Roman" panose="02020603050405020304" pitchFamily="18" charset="0"/>
                <a:cs typeface="Times New Roman" panose="02020603050405020304" pitchFamily="18" charset="0"/>
              </a:rPr>
              <a:t>Step  1 : Tokenization</a:t>
            </a:r>
          </a:p>
        </p:txBody>
      </p:sp>
      <p:sp>
        <p:nvSpPr>
          <p:cNvPr id="3" name="Content Placeholder 2">
            <a:extLst>
              <a:ext uri="{FF2B5EF4-FFF2-40B4-BE49-F238E27FC236}">
                <a16:creationId xmlns:a16="http://schemas.microsoft.com/office/drawing/2014/main" id="{61B491B9-8C1B-43A3-A80B-70B7B787BEB7}"/>
              </a:ext>
            </a:extLst>
          </p:cNvPr>
          <p:cNvSpPr>
            <a:spLocks noGrp="1"/>
          </p:cNvSpPr>
          <p:nvPr>
            <p:ph idx="1"/>
          </p:nvPr>
        </p:nvSpPr>
        <p:spPr/>
        <p:txBody>
          <a:bodyPr/>
          <a:lstStyle/>
          <a:p>
            <a:r>
              <a:rPr lang="en-US" sz="2000" b="1" dirty="0"/>
              <a:t>Tokenization</a:t>
            </a:r>
            <a:r>
              <a:rPr lang="en-US" sz="2000" dirty="0"/>
              <a:t> is a method of breaking up a piece of text into many pieces, such as sentences and words</a:t>
            </a:r>
          </a:p>
          <a:p>
            <a:endParaRPr lang="en-US" dirty="0"/>
          </a:p>
          <a:p>
            <a:pPr marL="0" indent="0">
              <a:buNone/>
            </a:pPr>
            <a:endParaRPr lang="en-US" dirty="0"/>
          </a:p>
        </p:txBody>
      </p:sp>
      <p:pic>
        <p:nvPicPr>
          <p:cNvPr id="4" name="Picture 3">
            <a:extLst>
              <a:ext uri="{FF2B5EF4-FFF2-40B4-BE49-F238E27FC236}">
                <a16:creationId xmlns:a16="http://schemas.microsoft.com/office/drawing/2014/main" id="{4C368D08-D8B3-46AE-9AC8-2333A477E622}"/>
              </a:ext>
            </a:extLst>
          </p:cNvPr>
          <p:cNvPicPr>
            <a:picLocks noChangeAspect="1"/>
          </p:cNvPicPr>
          <p:nvPr/>
        </p:nvPicPr>
        <p:blipFill>
          <a:blip r:embed="rId2"/>
          <a:stretch>
            <a:fillRect/>
          </a:stretch>
        </p:blipFill>
        <p:spPr>
          <a:xfrm>
            <a:off x="1272209" y="2940148"/>
            <a:ext cx="9784997" cy="2894595"/>
          </a:xfrm>
          <a:prstGeom prst="rect">
            <a:avLst/>
          </a:prstGeom>
        </p:spPr>
      </p:pic>
    </p:spTree>
    <p:extLst>
      <p:ext uri="{BB962C8B-B14F-4D97-AF65-F5344CB8AC3E}">
        <p14:creationId xmlns:p14="http://schemas.microsoft.com/office/powerpoint/2010/main" val="81151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322363"/>
            <a:ext cx="10515600" cy="4854600"/>
          </a:xfrm>
        </p:spPr>
        <p:txBody>
          <a:bodyPr/>
          <a:lstStyle/>
          <a:p>
            <a:r>
              <a:rPr lang="en-US" dirty="0"/>
              <a:t>Stemmers remove morphological affixes from words, leaving only the word stem.</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838200" y="537349"/>
            <a:ext cx="105691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Step 2 : Stemming</a:t>
            </a:r>
          </a:p>
        </p:txBody>
      </p:sp>
      <p:pic>
        <p:nvPicPr>
          <p:cNvPr id="2" name="Picture 1">
            <a:extLst>
              <a:ext uri="{FF2B5EF4-FFF2-40B4-BE49-F238E27FC236}">
                <a16:creationId xmlns:a16="http://schemas.microsoft.com/office/drawing/2014/main" id="{505D9D79-016C-4D4C-95B8-69078F4BBEA3}"/>
              </a:ext>
            </a:extLst>
          </p:cNvPr>
          <p:cNvPicPr>
            <a:picLocks noChangeAspect="1"/>
          </p:cNvPicPr>
          <p:nvPr/>
        </p:nvPicPr>
        <p:blipFill>
          <a:blip r:embed="rId2"/>
          <a:stretch>
            <a:fillRect/>
          </a:stretch>
        </p:blipFill>
        <p:spPr>
          <a:xfrm>
            <a:off x="1142912" y="2475915"/>
            <a:ext cx="9959722" cy="3289159"/>
          </a:xfrm>
          <a:prstGeom prst="rect">
            <a:avLst/>
          </a:prstGeom>
        </p:spPr>
      </p:pic>
    </p:spTree>
    <p:extLst>
      <p:ext uri="{BB962C8B-B14F-4D97-AF65-F5344CB8AC3E}">
        <p14:creationId xmlns:p14="http://schemas.microsoft.com/office/powerpoint/2010/main" val="183256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E841-DF73-4D7A-83A0-4E512CC6379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Step 3 : Count Vectorization</a:t>
            </a:r>
          </a:p>
        </p:txBody>
      </p:sp>
      <p:sp>
        <p:nvSpPr>
          <p:cNvPr id="3" name="Content Placeholder 2">
            <a:extLst>
              <a:ext uri="{FF2B5EF4-FFF2-40B4-BE49-F238E27FC236}">
                <a16:creationId xmlns:a16="http://schemas.microsoft.com/office/drawing/2014/main" id="{A7E468BE-DED9-4F2D-9A95-F4520E6D421F}"/>
              </a:ext>
            </a:extLst>
          </p:cNvPr>
          <p:cNvSpPr>
            <a:spLocks noGrp="1"/>
          </p:cNvSpPr>
          <p:nvPr>
            <p:ph idx="1"/>
          </p:nvPr>
        </p:nvSpPr>
        <p:spPr>
          <a:xfrm>
            <a:off x="838200" y="1457739"/>
            <a:ext cx="10515600" cy="47192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text must be parsed to remove words, called tokenization. Then the words need to be encoded as integers or floating point values for use as input to a machine learning algorithm, called </a:t>
            </a:r>
            <a:r>
              <a:rPr lang="en-US" sz="2000" b="1" dirty="0">
                <a:latin typeface="Times New Roman" panose="02020603050405020304" pitchFamily="18" charset="0"/>
                <a:cs typeface="Times New Roman" panose="02020603050405020304" pitchFamily="18" charset="0"/>
              </a:rPr>
              <a:t>feature extraction (or vectorization).</a:t>
            </a:r>
          </a:p>
          <a:p>
            <a:pPr fontAlgn="base"/>
            <a:r>
              <a:rPr lang="en-US" sz="2000" dirty="0">
                <a:latin typeface="Times New Roman" panose="02020603050405020304" pitchFamily="18" charset="0"/>
                <a:cs typeface="Times New Roman" panose="02020603050405020304" pitchFamily="18" charset="0"/>
              </a:rPr>
              <a:t>The </a:t>
            </a:r>
            <a:r>
              <a:rPr lang="en-US" sz="2000" i="1" dirty="0" err="1">
                <a:solidFill>
                  <a:srgbClr val="7030A0"/>
                </a:solidFill>
                <a:latin typeface="Times New Roman" panose="02020603050405020304" pitchFamily="18" charset="0"/>
                <a:cs typeface="Times New Roman" panose="02020603050405020304" pitchFamily="18" charset="0"/>
              </a:rPr>
              <a:t>CountVectorizer</a:t>
            </a:r>
            <a:r>
              <a:rPr lang="en-US" sz="2000" dirty="0">
                <a:latin typeface="Times New Roman" panose="02020603050405020304" pitchFamily="18" charset="0"/>
                <a:cs typeface="Times New Roman" panose="02020603050405020304" pitchFamily="18" charset="0"/>
              </a:rPr>
              <a:t> provides a simple way to both tokenize a collection of text documents and build a vocabulary of known words, but also to encode new documents using that vocabulary.</a:t>
            </a:r>
          </a:p>
          <a:p>
            <a:pPr fontAlgn="base"/>
            <a:r>
              <a:rPr lang="en-US" sz="2000" dirty="0">
                <a:latin typeface="Times New Roman" panose="02020603050405020304" pitchFamily="18" charset="0"/>
                <a:cs typeface="Times New Roman" panose="02020603050405020304" pitchFamily="18" charset="0"/>
              </a:rPr>
              <a:t>How to use it??</a:t>
            </a:r>
          </a:p>
          <a:p>
            <a:pPr fontAlgn="base"/>
            <a:r>
              <a:rPr lang="en-US" sz="2000" dirty="0">
                <a:latin typeface="Times New Roman" panose="02020603050405020304" pitchFamily="18" charset="0"/>
                <a:cs typeface="Times New Roman" panose="02020603050405020304" pitchFamily="18" charset="0"/>
              </a:rPr>
              <a:t>Create an instance of the </a:t>
            </a:r>
            <a:r>
              <a:rPr lang="en-US" sz="2000" i="1" dirty="0">
                <a:solidFill>
                  <a:srgbClr val="7030A0"/>
                </a:solidFill>
                <a:latin typeface="Times New Roman" panose="02020603050405020304" pitchFamily="18" charset="0"/>
                <a:cs typeface="Times New Roman" panose="02020603050405020304" pitchFamily="18" charset="0"/>
              </a:rPr>
              <a:t>CountVectorizer</a:t>
            </a:r>
            <a:r>
              <a:rPr lang="en-US" sz="2000" dirty="0">
                <a:solidFill>
                  <a:srgbClr val="7030A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class.</a:t>
            </a:r>
          </a:p>
          <a:p>
            <a:pPr fontAlgn="base"/>
            <a:r>
              <a:rPr lang="en-US" sz="2000" dirty="0">
                <a:latin typeface="Times New Roman" panose="02020603050405020304" pitchFamily="18" charset="0"/>
                <a:cs typeface="Times New Roman" panose="02020603050405020304" pitchFamily="18" charset="0"/>
              </a:rPr>
              <a:t>Call the</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fit()</a:t>
            </a:r>
            <a:r>
              <a:rPr lang="en-US" sz="2000" dirty="0">
                <a:latin typeface="Times New Roman" panose="02020603050405020304" pitchFamily="18" charset="0"/>
                <a:cs typeface="Times New Roman" panose="02020603050405020304" pitchFamily="18" charset="0"/>
              </a:rPr>
              <a:t> function in order to learn a vocabulary from one or more documents.</a:t>
            </a:r>
          </a:p>
          <a:p>
            <a:pPr fontAlgn="base"/>
            <a:r>
              <a:rPr lang="en-US" sz="2000" dirty="0">
                <a:latin typeface="Times New Roman" panose="02020603050405020304" pitchFamily="18" charset="0"/>
                <a:cs typeface="Times New Roman" panose="02020603050405020304" pitchFamily="18" charset="0"/>
              </a:rPr>
              <a:t>Call the </a:t>
            </a:r>
            <a:r>
              <a:rPr lang="en-US" sz="2000" b="1" i="1" dirty="0">
                <a:latin typeface="Times New Roman" panose="02020603050405020304" pitchFamily="18" charset="0"/>
                <a:cs typeface="Times New Roman" panose="02020603050405020304" pitchFamily="18" charset="0"/>
              </a:rPr>
              <a:t>transform()</a:t>
            </a:r>
            <a:r>
              <a:rPr lang="en-US" sz="2000" dirty="0">
                <a:latin typeface="Times New Roman" panose="02020603050405020304" pitchFamily="18" charset="0"/>
                <a:cs typeface="Times New Roman" panose="02020603050405020304" pitchFamily="18" charset="0"/>
              </a:rPr>
              <a:t> function on one or more documents as needed to encode each as a vector.</a:t>
            </a:r>
          </a:p>
          <a:p>
            <a:pPr fontAlgn="base"/>
            <a:r>
              <a:rPr lang="en-US" sz="2000" dirty="0">
                <a:latin typeface="Times New Roman" panose="02020603050405020304" pitchFamily="18" charset="0"/>
                <a:cs typeface="Times New Roman" panose="02020603050405020304" pitchFamily="18" charset="0"/>
              </a:rPr>
              <a:t>An encoded vector is returned with a length of the entire vocabulary and an integer count for the number of times each word appeared in the document.</a:t>
            </a:r>
          </a:p>
          <a:p>
            <a:pPr marL="0" indent="0">
              <a:buNone/>
            </a:pPr>
            <a:endParaRPr lang="en-US" dirty="0"/>
          </a:p>
        </p:txBody>
      </p:sp>
    </p:spTree>
    <p:extLst>
      <p:ext uri="{BB962C8B-B14F-4D97-AF65-F5344CB8AC3E}">
        <p14:creationId xmlns:p14="http://schemas.microsoft.com/office/powerpoint/2010/main" val="279215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F967-7A20-48A0-93E4-EAC615336A3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Example of CountVectorizer</a:t>
            </a:r>
          </a:p>
        </p:txBody>
      </p:sp>
      <p:pic>
        <p:nvPicPr>
          <p:cNvPr id="4" name="Content Placeholder 3">
            <a:extLst>
              <a:ext uri="{FF2B5EF4-FFF2-40B4-BE49-F238E27FC236}">
                <a16:creationId xmlns:a16="http://schemas.microsoft.com/office/drawing/2014/main" id="{13B9FB90-BC18-429C-B256-E4B61F79215D}"/>
              </a:ext>
            </a:extLst>
          </p:cNvPr>
          <p:cNvPicPr>
            <a:picLocks noGrp="1" noChangeAspect="1"/>
          </p:cNvPicPr>
          <p:nvPr>
            <p:ph idx="1"/>
          </p:nvPr>
        </p:nvPicPr>
        <p:blipFill>
          <a:blip r:embed="rId2"/>
          <a:stretch>
            <a:fillRect/>
          </a:stretch>
        </p:blipFill>
        <p:spPr>
          <a:xfrm>
            <a:off x="838200" y="2173357"/>
            <a:ext cx="6867731" cy="4319518"/>
          </a:xfrm>
          <a:prstGeom prst="rect">
            <a:avLst/>
          </a:prstGeom>
        </p:spPr>
      </p:pic>
      <p:pic>
        <p:nvPicPr>
          <p:cNvPr id="5" name="Picture 4">
            <a:extLst>
              <a:ext uri="{FF2B5EF4-FFF2-40B4-BE49-F238E27FC236}">
                <a16:creationId xmlns:a16="http://schemas.microsoft.com/office/drawing/2014/main" id="{CF134DF9-6EC5-4F1C-808D-FFCE892C3ED1}"/>
              </a:ext>
            </a:extLst>
          </p:cNvPr>
          <p:cNvPicPr>
            <a:picLocks noChangeAspect="1"/>
          </p:cNvPicPr>
          <p:nvPr/>
        </p:nvPicPr>
        <p:blipFill>
          <a:blip r:embed="rId3"/>
          <a:stretch>
            <a:fillRect/>
          </a:stretch>
        </p:blipFill>
        <p:spPr>
          <a:xfrm>
            <a:off x="7572375" y="2266707"/>
            <a:ext cx="4371096" cy="2094277"/>
          </a:xfrm>
          <a:prstGeom prst="rect">
            <a:avLst/>
          </a:prstGeom>
        </p:spPr>
      </p:pic>
      <p:pic>
        <p:nvPicPr>
          <p:cNvPr id="6" name="Picture 5">
            <a:extLst>
              <a:ext uri="{FF2B5EF4-FFF2-40B4-BE49-F238E27FC236}">
                <a16:creationId xmlns:a16="http://schemas.microsoft.com/office/drawing/2014/main" id="{AF8627EE-6E84-4677-813A-5EB09A225633}"/>
              </a:ext>
            </a:extLst>
          </p:cNvPr>
          <p:cNvPicPr>
            <a:picLocks noChangeAspect="1"/>
          </p:cNvPicPr>
          <p:nvPr/>
        </p:nvPicPr>
        <p:blipFill>
          <a:blip r:embed="rId4"/>
          <a:stretch>
            <a:fillRect/>
          </a:stretch>
        </p:blipFill>
        <p:spPr>
          <a:xfrm>
            <a:off x="1067006" y="1961614"/>
            <a:ext cx="4067175" cy="211743"/>
          </a:xfrm>
          <a:prstGeom prst="rect">
            <a:avLst/>
          </a:prstGeom>
        </p:spPr>
      </p:pic>
    </p:spTree>
    <p:extLst>
      <p:ext uri="{BB962C8B-B14F-4D97-AF65-F5344CB8AC3E}">
        <p14:creationId xmlns:p14="http://schemas.microsoft.com/office/powerpoint/2010/main" val="5283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10FF-F065-4F59-ABB2-DFE68EF0AB20}"/>
              </a:ext>
            </a:extLst>
          </p:cNvPr>
          <p:cNvSpPr>
            <a:spLocks noGrp="1"/>
          </p:cNvSpPr>
          <p:nvPr>
            <p:ph type="title"/>
          </p:nvPr>
        </p:nvSpPr>
        <p:spPr>
          <a:xfrm>
            <a:off x="838200" y="365125"/>
            <a:ext cx="10515600" cy="1039605"/>
          </a:xfrm>
        </p:spPr>
        <p:txBody>
          <a:bodyPr>
            <a:normAutofit fontScale="90000"/>
          </a:bodyPr>
          <a:lstStyle/>
          <a:p>
            <a:r>
              <a:rPr lang="en-US" sz="3600" b="1" dirty="0">
                <a:latin typeface="Times New Roman" panose="02020603050405020304" pitchFamily="18" charset="0"/>
                <a:cs typeface="Times New Roman" panose="02020603050405020304" pitchFamily="18" charset="0"/>
              </a:rPr>
              <a:t>Step 4 :Term frequency – inverse document frequency</a:t>
            </a:r>
          </a:p>
        </p:txBody>
      </p:sp>
      <p:sp>
        <p:nvSpPr>
          <p:cNvPr id="3" name="Content Placeholder 2">
            <a:extLst>
              <a:ext uri="{FF2B5EF4-FFF2-40B4-BE49-F238E27FC236}">
                <a16:creationId xmlns:a16="http://schemas.microsoft.com/office/drawing/2014/main" id="{34389A71-A9E4-42C0-901B-F85A51A199AF}"/>
              </a:ext>
            </a:extLst>
          </p:cNvPr>
          <p:cNvSpPr>
            <a:spLocks noGrp="1"/>
          </p:cNvSpPr>
          <p:nvPr>
            <p:ph idx="1"/>
          </p:nvPr>
        </p:nvSpPr>
        <p:spPr>
          <a:xfrm>
            <a:off x="838200" y="1404730"/>
            <a:ext cx="10515600" cy="4772233"/>
          </a:xfrm>
        </p:spPr>
        <p:txBody>
          <a:bodyPr/>
          <a:lstStyle/>
          <a:p>
            <a:pPr fontAlgn="base"/>
            <a:r>
              <a:rPr lang="en-US" sz="2000" b="1" dirty="0"/>
              <a:t>Term Frequency</a:t>
            </a:r>
            <a:r>
              <a:rPr lang="en-US" sz="2000" dirty="0"/>
              <a:t>: This summarizes how often a given word appears within a document.</a:t>
            </a:r>
          </a:p>
          <a:p>
            <a:pPr fontAlgn="base"/>
            <a:r>
              <a:rPr lang="en-US" sz="2000" b="1" dirty="0"/>
              <a:t>Inverse Document Frequency</a:t>
            </a:r>
            <a:r>
              <a:rPr lang="en-US" sz="2000" dirty="0"/>
              <a:t>: This downscales words that appear a lot across documents.</a:t>
            </a:r>
          </a:p>
          <a:p>
            <a:endParaRPr lang="en-US" dirty="0"/>
          </a:p>
        </p:txBody>
      </p:sp>
      <p:pic>
        <p:nvPicPr>
          <p:cNvPr id="4" name="Content Placeholder 3">
            <a:extLst>
              <a:ext uri="{FF2B5EF4-FFF2-40B4-BE49-F238E27FC236}">
                <a16:creationId xmlns:a16="http://schemas.microsoft.com/office/drawing/2014/main" id="{9F8C62CE-409C-4D3F-BE34-2BCF65870D56}"/>
              </a:ext>
            </a:extLst>
          </p:cNvPr>
          <p:cNvPicPr>
            <a:picLocks noChangeAspect="1"/>
          </p:cNvPicPr>
          <p:nvPr/>
        </p:nvPicPr>
        <p:blipFill>
          <a:blip r:embed="rId2"/>
          <a:stretch>
            <a:fillRect/>
          </a:stretch>
        </p:blipFill>
        <p:spPr>
          <a:xfrm>
            <a:off x="1086677" y="2209143"/>
            <a:ext cx="9819861" cy="4456699"/>
          </a:xfrm>
          <a:prstGeom prst="rect">
            <a:avLst/>
          </a:prstGeom>
        </p:spPr>
      </p:pic>
    </p:spTree>
    <p:extLst>
      <p:ext uri="{BB962C8B-B14F-4D97-AF65-F5344CB8AC3E}">
        <p14:creationId xmlns:p14="http://schemas.microsoft.com/office/powerpoint/2010/main" val="344333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b="1" dirty="0">
                <a:solidFill>
                  <a:schemeClr val="accent1"/>
                </a:solidFill>
                <a:latin typeface="Times New Roman" panose="02020603050405020304" pitchFamily="18" charset="0"/>
                <a:cs typeface="Times New Roman" panose="02020603050405020304" pitchFamily="18" charset="0"/>
              </a:rPr>
              <a:t>Presentation Overview</a:t>
            </a:r>
          </a:p>
        </p:txBody>
      </p:sp>
      <p:sp>
        <p:nvSpPr>
          <p:cNvPr id="3" name="Content Placeholder 2"/>
          <p:cNvSpPr>
            <a:spLocks noGrp="1"/>
          </p:cNvSpPr>
          <p:nvPr>
            <p:ph idx="1"/>
          </p:nvPr>
        </p:nvSpPr>
        <p:spPr>
          <a:xfrm>
            <a:off x="4976031" y="963877"/>
            <a:ext cx="6377769" cy="4930246"/>
          </a:xfrm>
        </p:spPr>
        <p:txBody>
          <a:bodyPr anchor="ctr">
            <a:normAutofit/>
          </a:bodyPr>
          <a:lstStyle/>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Problem Statement</a:t>
            </a:r>
          </a:p>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Dataset Overview</a:t>
            </a:r>
          </a:p>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Strategy Explained</a:t>
            </a:r>
          </a:p>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Analysis and Findings</a:t>
            </a:r>
          </a:p>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Best Model Identified</a:t>
            </a:r>
          </a:p>
          <a:p>
            <a:pPr marL="457200" lvl="0" indent="-457200">
              <a:buFont typeface="+mj-lt"/>
              <a:buAutoNum type="arabicPeriod"/>
            </a:pPr>
            <a:r>
              <a:rPr lang="en-US"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5252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3677-7200-4BD6-AC55-4ED7B6528CC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Text processing on the Train and Test Data</a:t>
            </a:r>
          </a:p>
        </p:txBody>
      </p:sp>
      <p:pic>
        <p:nvPicPr>
          <p:cNvPr id="6" name="Picture 5">
            <a:extLst>
              <a:ext uri="{FF2B5EF4-FFF2-40B4-BE49-F238E27FC236}">
                <a16:creationId xmlns:a16="http://schemas.microsoft.com/office/drawing/2014/main" id="{8C2A4C16-70DD-42C6-BA0F-A99D25CB9410}"/>
              </a:ext>
            </a:extLst>
          </p:cNvPr>
          <p:cNvPicPr>
            <a:picLocks noChangeAspect="1"/>
          </p:cNvPicPr>
          <p:nvPr/>
        </p:nvPicPr>
        <p:blipFill>
          <a:blip r:embed="rId2"/>
          <a:stretch>
            <a:fillRect/>
          </a:stretch>
        </p:blipFill>
        <p:spPr>
          <a:xfrm>
            <a:off x="1121363" y="1420723"/>
            <a:ext cx="9147935" cy="5167312"/>
          </a:xfrm>
          <a:prstGeom prst="rect">
            <a:avLst/>
          </a:prstGeom>
        </p:spPr>
      </p:pic>
      <p:sp>
        <p:nvSpPr>
          <p:cNvPr id="3" name="TextBox 2">
            <a:extLst>
              <a:ext uri="{FF2B5EF4-FFF2-40B4-BE49-F238E27FC236}">
                <a16:creationId xmlns:a16="http://schemas.microsoft.com/office/drawing/2014/main" id="{F105212A-08DC-4AB0-B650-C21CF8EF4427}"/>
              </a:ext>
            </a:extLst>
          </p:cNvPr>
          <p:cNvSpPr txBox="1"/>
          <p:nvPr/>
        </p:nvSpPr>
        <p:spPr>
          <a:xfrm>
            <a:off x="7202658" y="5598942"/>
            <a:ext cx="478301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Stops words hold importance in reviews.</a:t>
            </a:r>
          </a:p>
          <a:p>
            <a:r>
              <a:rPr lang="en-US" dirty="0">
                <a:latin typeface="Times New Roman" panose="02020603050405020304" pitchFamily="18" charset="0"/>
                <a:cs typeface="Times New Roman" panose="02020603050405020304" pitchFamily="18" charset="0"/>
              </a:rPr>
              <a:t>So they were not removed, as accuracy  reduced.</a:t>
            </a:r>
          </a:p>
        </p:txBody>
      </p:sp>
    </p:spTree>
    <p:extLst>
      <p:ext uri="{BB962C8B-B14F-4D97-AF65-F5344CB8AC3E}">
        <p14:creationId xmlns:p14="http://schemas.microsoft.com/office/powerpoint/2010/main" val="150277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DB58-7832-4AEB-A043-3D867463B92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Training and Testing Modules</a:t>
            </a:r>
          </a:p>
        </p:txBody>
      </p:sp>
      <p:pic>
        <p:nvPicPr>
          <p:cNvPr id="6" name="Content Placeholder 5">
            <a:extLst>
              <a:ext uri="{FF2B5EF4-FFF2-40B4-BE49-F238E27FC236}">
                <a16:creationId xmlns:a16="http://schemas.microsoft.com/office/drawing/2014/main" id="{2F33315F-7984-4299-A392-A64779AAC6A9}"/>
              </a:ext>
            </a:extLst>
          </p:cNvPr>
          <p:cNvPicPr>
            <a:picLocks noGrp="1" noChangeAspect="1"/>
          </p:cNvPicPr>
          <p:nvPr>
            <p:ph idx="1"/>
          </p:nvPr>
        </p:nvPicPr>
        <p:blipFill>
          <a:blip r:embed="rId3"/>
          <a:stretch>
            <a:fillRect/>
          </a:stretch>
        </p:blipFill>
        <p:spPr>
          <a:xfrm>
            <a:off x="838200" y="1561514"/>
            <a:ext cx="7144370" cy="4931361"/>
          </a:xfrm>
          <a:prstGeom prst="rect">
            <a:avLst/>
          </a:prstGeom>
        </p:spPr>
      </p:pic>
      <p:pic>
        <p:nvPicPr>
          <p:cNvPr id="3" name="Picture 2">
            <a:extLst>
              <a:ext uri="{FF2B5EF4-FFF2-40B4-BE49-F238E27FC236}">
                <a16:creationId xmlns:a16="http://schemas.microsoft.com/office/drawing/2014/main" id="{D78B3752-46FB-4B68-A88B-E7FBA08EF4A7}"/>
              </a:ext>
            </a:extLst>
          </p:cNvPr>
          <p:cNvPicPr>
            <a:picLocks noChangeAspect="1"/>
          </p:cNvPicPr>
          <p:nvPr/>
        </p:nvPicPr>
        <p:blipFill>
          <a:blip r:embed="rId4"/>
          <a:stretch>
            <a:fillRect/>
          </a:stretch>
        </p:blipFill>
        <p:spPr>
          <a:xfrm>
            <a:off x="6057900" y="1561514"/>
            <a:ext cx="5829300" cy="4825218"/>
          </a:xfrm>
          <a:prstGeom prst="rect">
            <a:avLst/>
          </a:prstGeom>
        </p:spPr>
      </p:pic>
    </p:spTree>
    <p:extLst>
      <p:ext uri="{BB962C8B-B14F-4D97-AF65-F5344CB8AC3E}">
        <p14:creationId xmlns:p14="http://schemas.microsoft.com/office/powerpoint/2010/main" val="353735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1159-360B-4D4C-A566-35CF9D3ECE3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Text after Transformation</a:t>
            </a:r>
          </a:p>
        </p:txBody>
      </p:sp>
      <p:pic>
        <p:nvPicPr>
          <p:cNvPr id="6" name="Content Placeholder 5">
            <a:extLst>
              <a:ext uri="{FF2B5EF4-FFF2-40B4-BE49-F238E27FC236}">
                <a16:creationId xmlns:a16="http://schemas.microsoft.com/office/drawing/2014/main" id="{D907857D-FBC0-495D-9D3C-91E425DAA13A}"/>
              </a:ext>
            </a:extLst>
          </p:cNvPr>
          <p:cNvPicPr>
            <a:picLocks noGrp="1" noChangeAspect="1"/>
          </p:cNvPicPr>
          <p:nvPr>
            <p:ph idx="1"/>
          </p:nvPr>
        </p:nvPicPr>
        <p:blipFill>
          <a:blip r:embed="rId2"/>
          <a:stretch>
            <a:fillRect/>
          </a:stretch>
        </p:blipFill>
        <p:spPr>
          <a:xfrm>
            <a:off x="1584959" y="3277771"/>
            <a:ext cx="8577943" cy="3215104"/>
          </a:xfrm>
          <a:prstGeom prst="rect">
            <a:avLst/>
          </a:prstGeom>
        </p:spPr>
      </p:pic>
      <p:sp>
        <p:nvSpPr>
          <p:cNvPr id="3" name="TextBox 2">
            <a:extLst>
              <a:ext uri="{FF2B5EF4-FFF2-40B4-BE49-F238E27FC236}">
                <a16:creationId xmlns:a16="http://schemas.microsoft.com/office/drawing/2014/main" id="{5120631C-6C1A-4427-B0A3-72CB52E31F0E}"/>
              </a:ext>
            </a:extLst>
          </p:cNvPr>
          <p:cNvSpPr txBox="1"/>
          <p:nvPr/>
        </p:nvSpPr>
        <p:spPr>
          <a:xfrm>
            <a:off x="1026942" y="1690688"/>
            <a:ext cx="9945858" cy="160043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Classification works by learning from </a:t>
            </a:r>
            <a:r>
              <a:rPr lang="en-US" sz="2000" b="1" dirty="0">
                <a:latin typeface="Times New Roman" panose="02020603050405020304" pitchFamily="18" charset="0"/>
                <a:cs typeface="Times New Roman" panose="02020603050405020304" pitchFamily="18" charset="0"/>
              </a:rPr>
              <a:t>labeled feature sets</a:t>
            </a:r>
            <a:r>
              <a:rPr lang="en-US" sz="2000" dirty="0">
                <a:latin typeface="Times New Roman" panose="02020603050405020304" pitchFamily="18" charset="0"/>
                <a:cs typeface="Times New Roman" panose="02020603050405020304" pitchFamily="18" charset="0"/>
              </a:rPr>
              <a:t>, or training data, to later classify an </a:t>
            </a:r>
            <a:r>
              <a:rPr lang="en-US" sz="2000" b="1" dirty="0">
                <a:latin typeface="Times New Roman" panose="02020603050405020304" pitchFamily="18" charset="0"/>
                <a:cs typeface="Times New Roman" panose="02020603050405020304" pitchFamily="18" charset="0"/>
              </a:rPr>
              <a:t>unlabeled feature set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feature set</a:t>
            </a:r>
            <a:r>
              <a:rPr lang="en-US" sz="2000" dirty="0">
                <a:latin typeface="Times New Roman" panose="02020603050405020304" pitchFamily="18" charset="0"/>
                <a:cs typeface="Times New Roman" panose="02020603050405020304" pitchFamily="18" charset="0"/>
              </a:rPr>
              <a:t> is basically a key-value mapping of feature names to feature values</a:t>
            </a:r>
          </a:p>
          <a:p>
            <a:endParaRPr lang="en-US" dirty="0"/>
          </a:p>
        </p:txBody>
      </p:sp>
    </p:spTree>
    <p:extLst>
      <p:ext uri="{BB962C8B-B14F-4D97-AF65-F5344CB8AC3E}">
        <p14:creationId xmlns:p14="http://schemas.microsoft.com/office/powerpoint/2010/main" val="109989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normAutofit/>
          </a:bodyPr>
          <a:lstStyle/>
          <a:p>
            <a:r>
              <a:rPr lang="en-US" sz="3600" b="1" dirty="0">
                <a:latin typeface="Times New Roman" panose="02020603050405020304" pitchFamily="18" charset="0"/>
                <a:ea typeface="Tahoma" panose="020B0604030504040204" pitchFamily="34" charset="0"/>
                <a:cs typeface="Times New Roman" panose="02020603050405020304" pitchFamily="18" charset="0"/>
              </a:rPr>
              <a:t>Strategy Overview</a:t>
            </a:r>
          </a:p>
        </p:txBody>
      </p:sp>
      <p:sp>
        <p:nvSpPr>
          <p:cNvPr id="3" name="Content Placeholder 2"/>
          <p:cNvSpPr>
            <a:spLocks noGrp="1"/>
          </p:cNvSpPr>
          <p:nvPr>
            <p:ph idx="1"/>
          </p:nvPr>
        </p:nvSpPr>
        <p:spPr>
          <a:xfrm>
            <a:off x="838200" y="1258957"/>
            <a:ext cx="10515600" cy="4918006"/>
          </a:xfrm>
        </p:spPr>
        <p:txBody>
          <a:bodyPr>
            <a:normAutofit lnSpcReduction="10000"/>
          </a:bodyPr>
          <a:lstStyle/>
          <a:p>
            <a:r>
              <a:rPr lang="en-US" sz="2700" dirty="0">
                <a:latin typeface="Times New Roman" panose="02020603050405020304" pitchFamily="18" charset="0"/>
                <a:cs typeface="Times New Roman" panose="02020603050405020304" pitchFamily="18" charset="0"/>
              </a:rPr>
              <a:t> Predicting sentiment as positive/negative on reviews title and reviews text</a:t>
            </a:r>
          </a:p>
          <a:p>
            <a:r>
              <a:rPr lang="en-US" sz="2700" dirty="0">
                <a:latin typeface="Times New Roman" panose="02020603050405020304" pitchFamily="18" charset="0"/>
                <a:cs typeface="Times New Roman" panose="02020603050405020304" pitchFamily="18" charset="0"/>
              </a:rPr>
              <a:t>Predicting ratings from 1 to 5 (very poor, poor, average, good, very good)</a:t>
            </a:r>
          </a:p>
          <a:p>
            <a:r>
              <a:rPr lang="en-US" sz="2700" dirty="0">
                <a:latin typeface="Times New Roman" panose="02020603050405020304" pitchFamily="18" charset="0"/>
                <a:cs typeface="Times New Roman" panose="02020603050405020304" pitchFamily="18" charset="0"/>
              </a:rPr>
              <a:t>Five different models  implemented as follows:</a:t>
            </a:r>
          </a:p>
          <a:p>
            <a:r>
              <a:rPr lang="en-US" sz="2700" dirty="0">
                <a:latin typeface="Times New Roman" panose="02020603050405020304" pitchFamily="18" charset="0"/>
                <a:cs typeface="Times New Roman" panose="02020603050405020304" pitchFamily="18" charset="0"/>
              </a:rPr>
              <a:t>Naïve Bayes – Multinomial</a:t>
            </a:r>
          </a:p>
          <a:p>
            <a:r>
              <a:rPr lang="en-US" sz="2700" dirty="0">
                <a:latin typeface="Times New Roman" panose="02020603050405020304" pitchFamily="18" charset="0"/>
                <a:cs typeface="Times New Roman" panose="02020603050405020304" pitchFamily="18" charset="0"/>
              </a:rPr>
              <a:t>Naïve Bayes – Bernoulli</a:t>
            </a:r>
          </a:p>
          <a:p>
            <a:r>
              <a:rPr lang="en-US" sz="2700" dirty="0">
                <a:latin typeface="Times New Roman" panose="02020603050405020304" pitchFamily="18" charset="0"/>
                <a:cs typeface="Times New Roman" panose="02020603050405020304" pitchFamily="18" charset="0"/>
              </a:rPr>
              <a:t>SVC – Support Vector Classification</a:t>
            </a:r>
          </a:p>
          <a:p>
            <a:r>
              <a:rPr lang="en-US" sz="2700" dirty="0">
                <a:latin typeface="Times New Roman" panose="02020603050405020304" pitchFamily="18" charset="0"/>
                <a:cs typeface="Times New Roman" panose="02020603050405020304" pitchFamily="18" charset="0"/>
              </a:rPr>
              <a:t>Logistic Regression</a:t>
            </a:r>
          </a:p>
          <a:p>
            <a:r>
              <a:rPr lang="en-US" sz="2700" dirty="0">
                <a:latin typeface="Times New Roman" panose="02020603050405020304" pitchFamily="18" charset="0"/>
                <a:cs typeface="Times New Roman" panose="02020603050405020304" pitchFamily="18" charset="0"/>
              </a:rPr>
              <a:t>Decision Tree Classifier</a:t>
            </a:r>
          </a:p>
          <a:p>
            <a:r>
              <a:rPr lang="en-US" sz="2700" dirty="0">
                <a:latin typeface="Times New Roman" panose="02020603050405020304" pitchFamily="18" charset="0"/>
                <a:cs typeface="Times New Roman" panose="02020603050405020304" pitchFamily="18" charset="0"/>
              </a:rPr>
              <a:t>Score Measure used is Accuracy and AUC</a:t>
            </a:r>
          </a:p>
        </p:txBody>
      </p:sp>
    </p:spTree>
    <p:extLst>
      <p:ext uri="{BB962C8B-B14F-4D97-AF65-F5344CB8AC3E}">
        <p14:creationId xmlns:p14="http://schemas.microsoft.com/office/powerpoint/2010/main" val="1121113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494722" y="991870"/>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Naïve Bayes Multinomial Analysis</a:t>
            </a:r>
          </a:p>
        </p:txBody>
      </p:sp>
      <p:pic>
        <p:nvPicPr>
          <p:cNvPr id="4" name="Picture 3">
            <a:extLst>
              <a:ext uri="{FF2B5EF4-FFF2-40B4-BE49-F238E27FC236}">
                <a16:creationId xmlns:a16="http://schemas.microsoft.com/office/drawing/2014/main" id="{4DB059BB-A388-40B2-91F4-BEFFF21D9E47}"/>
              </a:ext>
            </a:extLst>
          </p:cNvPr>
          <p:cNvPicPr>
            <a:picLocks noChangeAspect="1"/>
          </p:cNvPicPr>
          <p:nvPr/>
        </p:nvPicPr>
        <p:blipFill>
          <a:blip r:embed="rId2"/>
          <a:stretch>
            <a:fillRect/>
          </a:stretch>
        </p:blipFill>
        <p:spPr>
          <a:xfrm>
            <a:off x="371631" y="767675"/>
            <a:ext cx="5406311" cy="1312916"/>
          </a:xfrm>
          <a:prstGeom prst="rect">
            <a:avLst/>
          </a:prstGeom>
        </p:spPr>
      </p:pic>
      <p:pic>
        <p:nvPicPr>
          <p:cNvPr id="6" name="Picture 5">
            <a:extLst>
              <a:ext uri="{FF2B5EF4-FFF2-40B4-BE49-F238E27FC236}">
                <a16:creationId xmlns:a16="http://schemas.microsoft.com/office/drawing/2014/main" id="{1021D5C4-3814-48C7-85F4-885DB646F5EA}"/>
              </a:ext>
            </a:extLst>
          </p:cNvPr>
          <p:cNvPicPr>
            <a:picLocks noChangeAspect="1"/>
          </p:cNvPicPr>
          <p:nvPr/>
        </p:nvPicPr>
        <p:blipFill>
          <a:blip r:embed="rId3"/>
          <a:stretch>
            <a:fillRect/>
          </a:stretch>
        </p:blipFill>
        <p:spPr>
          <a:xfrm>
            <a:off x="378068" y="2582703"/>
            <a:ext cx="4961817" cy="1432088"/>
          </a:xfrm>
          <a:prstGeom prst="rect">
            <a:avLst/>
          </a:prstGeom>
        </p:spPr>
      </p:pic>
      <p:pic>
        <p:nvPicPr>
          <p:cNvPr id="7" name="Picture 6">
            <a:extLst>
              <a:ext uri="{FF2B5EF4-FFF2-40B4-BE49-F238E27FC236}">
                <a16:creationId xmlns:a16="http://schemas.microsoft.com/office/drawing/2014/main" id="{9FF61E81-8CF5-49CD-BE54-71C9D25F982A}"/>
              </a:ext>
            </a:extLst>
          </p:cNvPr>
          <p:cNvPicPr>
            <a:picLocks noChangeAspect="1"/>
          </p:cNvPicPr>
          <p:nvPr/>
        </p:nvPicPr>
        <p:blipFill>
          <a:blip r:embed="rId4"/>
          <a:stretch>
            <a:fillRect/>
          </a:stretch>
        </p:blipFill>
        <p:spPr>
          <a:xfrm>
            <a:off x="6941370" y="435731"/>
            <a:ext cx="4336225" cy="1333500"/>
          </a:xfrm>
          <a:prstGeom prst="rect">
            <a:avLst/>
          </a:prstGeom>
        </p:spPr>
      </p:pic>
      <p:pic>
        <p:nvPicPr>
          <p:cNvPr id="8" name="Picture 7">
            <a:extLst>
              <a:ext uri="{FF2B5EF4-FFF2-40B4-BE49-F238E27FC236}">
                <a16:creationId xmlns:a16="http://schemas.microsoft.com/office/drawing/2014/main" id="{B47F2EB2-6E8F-4D46-BE97-4B357B152910}"/>
              </a:ext>
            </a:extLst>
          </p:cNvPr>
          <p:cNvPicPr>
            <a:picLocks noChangeAspect="1"/>
          </p:cNvPicPr>
          <p:nvPr/>
        </p:nvPicPr>
        <p:blipFill>
          <a:blip r:embed="rId5"/>
          <a:stretch>
            <a:fillRect/>
          </a:stretch>
        </p:blipFill>
        <p:spPr>
          <a:xfrm>
            <a:off x="7063410" y="1933838"/>
            <a:ext cx="3803368" cy="2546460"/>
          </a:xfrm>
          <a:prstGeom prst="rect">
            <a:avLst/>
          </a:prstGeom>
        </p:spPr>
      </p:pic>
    </p:spTree>
    <p:extLst>
      <p:ext uri="{BB962C8B-B14F-4D97-AF65-F5344CB8AC3E}">
        <p14:creationId xmlns:p14="http://schemas.microsoft.com/office/powerpoint/2010/main" val="47242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F2C9AEB-7AE4-4817-860C-10DBEA5EA6DF}"/>
              </a:ext>
            </a:extLst>
          </p:cNvPr>
          <p:cNvPicPr>
            <a:picLocks noChangeAspect="1"/>
          </p:cNvPicPr>
          <p:nvPr/>
        </p:nvPicPr>
        <p:blipFill>
          <a:blip r:embed="rId2"/>
          <a:stretch>
            <a:fillRect/>
          </a:stretch>
        </p:blipFill>
        <p:spPr>
          <a:xfrm>
            <a:off x="5014704" y="1232452"/>
            <a:ext cx="5958095" cy="4174435"/>
          </a:xfrm>
          <a:prstGeom prst="rect">
            <a:avLst/>
          </a:prstGeom>
        </p:spPr>
      </p:pic>
      <p:sp>
        <p:nvSpPr>
          <p:cNvPr id="5" name="Oval 4"/>
          <p:cNvSpPr/>
          <p:nvPr/>
        </p:nvSpPr>
        <p:spPr>
          <a:xfrm>
            <a:off x="7832035" y="4161184"/>
            <a:ext cx="2531165" cy="746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5341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348948" y="772943"/>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Naïve Bayes Bernoulli Analysis</a:t>
            </a:r>
          </a:p>
        </p:txBody>
      </p:sp>
      <p:pic>
        <p:nvPicPr>
          <p:cNvPr id="3" name="Picture 2">
            <a:extLst>
              <a:ext uri="{FF2B5EF4-FFF2-40B4-BE49-F238E27FC236}">
                <a16:creationId xmlns:a16="http://schemas.microsoft.com/office/drawing/2014/main" id="{AB03DC85-ED93-480B-A5D0-F6AC85FE9C22}"/>
              </a:ext>
            </a:extLst>
          </p:cNvPr>
          <p:cNvPicPr>
            <a:picLocks noChangeAspect="1"/>
          </p:cNvPicPr>
          <p:nvPr/>
        </p:nvPicPr>
        <p:blipFill>
          <a:blip r:embed="rId2"/>
          <a:stretch>
            <a:fillRect/>
          </a:stretch>
        </p:blipFill>
        <p:spPr>
          <a:xfrm>
            <a:off x="187605" y="599489"/>
            <a:ext cx="5623887" cy="1190625"/>
          </a:xfrm>
          <a:prstGeom prst="rect">
            <a:avLst/>
          </a:prstGeom>
        </p:spPr>
      </p:pic>
      <p:pic>
        <p:nvPicPr>
          <p:cNvPr id="5" name="Picture 4">
            <a:extLst>
              <a:ext uri="{FF2B5EF4-FFF2-40B4-BE49-F238E27FC236}">
                <a16:creationId xmlns:a16="http://schemas.microsoft.com/office/drawing/2014/main" id="{5BBA6D2E-146D-4AD8-9B65-BF946292C28C}"/>
              </a:ext>
            </a:extLst>
          </p:cNvPr>
          <p:cNvPicPr>
            <a:picLocks noChangeAspect="1"/>
          </p:cNvPicPr>
          <p:nvPr/>
        </p:nvPicPr>
        <p:blipFill>
          <a:blip r:embed="rId3"/>
          <a:stretch>
            <a:fillRect/>
          </a:stretch>
        </p:blipFill>
        <p:spPr>
          <a:xfrm>
            <a:off x="378067" y="2600396"/>
            <a:ext cx="4975809" cy="1190625"/>
          </a:xfrm>
          <a:prstGeom prst="rect">
            <a:avLst/>
          </a:prstGeom>
        </p:spPr>
      </p:pic>
      <p:pic>
        <p:nvPicPr>
          <p:cNvPr id="15" name="Picture 14">
            <a:extLst>
              <a:ext uri="{FF2B5EF4-FFF2-40B4-BE49-F238E27FC236}">
                <a16:creationId xmlns:a16="http://schemas.microsoft.com/office/drawing/2014/main" id="{5E0D8572-8875-4F85-BF48-D0972CC6B9D6}"/>
              </a:ext>
            </a:extLst>
          </p:cNvPr>
          <p:cNvPicPr>
            <a:picLocks noChangeAspect="1"/>
          </p:cNvPicPr>
          <p:nvPr/>
        </p:nvPicPr>
        <p:blipFill>
          <a:blip r:embed="rId4"/>
          <a:stretch>
            <a:fillRect/>
          </a:stretch>
        </p:blipFill>
        <p:spPr>
          <a:xfrm>
            <a:off x="6433930" y="609015"/>
            <a:ext cx="4432848" cy="1171575"/>
          </a:xfrm>
          <a:prstGeom prst="rect">
            <a:avLst/>
          </a:prstGeom>
        </p:spPr>
      </p:pic>
      <p:pic>
        <p:nvPicPr>
          <p:cNvPr id="16" name="Picture 15">
            <a:extLst>
              <a:ext uri="{FF2B5EF4-FFF2-40B4-BE49-F238E27FC236}">
                <a16:creationId xmlns:a16="http://schemas.microsoft.com/office/drawing/2014/main" id="{5A7614DA-7D22-4E50-BF3D-6B840E1A52E2}"/>
              </a:ext>
            </a:extLst>
          </p:cNvPr>
          <p:cNvPicPr>
            <a:picLocks noChangeAspect="1"/>
          </p:cNvPicPr>
          <p:nvPr/>
        </p:nvPicPr>
        <p:blipFill>
          <a:blip r:embed="rId5"/>
          <a:stretch>
            <a:fillRect/>
          </a:stretch>
        </p:blipFill>
        <p:spPr>
          <a:xfrm>
            <a:off x="6603309" y="1752600"/>
            <a:ext cx="3686175" cy="2819400"/>
          </a:xfrm>
          <a:prstGeom prst="rect">
            <a:avLst/>
          </a:prstGeom>
        </p:spPr>
      </p:pic>
    </p:spTree>
    <p:extLst>
      <p:ext uri="{BB962C8B-B14F-4D97-AF65-F5344CB8AC3E}">
        <p14:creationId xmlns:p14="http://schemas.microsoft.com/office/powerpoint/2010/main" val="3992890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EBA50E-7F46-4F3E-B7C2-19D75A45C39E}"/>
              </a:ext>
            </a:extLst>
          </p:cNvPr>
          <p:cNvPicPr>
            <a:picLocks noChangeAspect="1"/>
          </p:cNvPicPr>
          <p:nvPr/>
        </p:nvPicPr>
        <p:blipFill rotWithShape="1">
          <a:blip r:embed="rId2"/>
          <a:srcRect l="1790" b="3652"/>
          <a:stretch/>
        </p:blipFill>
        <p:spPr>
          <a:xfrm>
            <a:off x="4890052" y="1574019"/>
            <a:ext cx="5883965" cy="3846120"/>
          </a:xfrm>
          <a:prstGeom prst="rect">
            <a:avLst/>
          </a:prstGeom>
        </p:spPr>
      </p:pic>
      <p:sp>
        <p:nvSpPr>
          <p:cNvPr id="5" name="Oval 4"/>
          <p:cNvSpPr/>
          <p:nvPr/>
        </p:nvSpPr>
        <p:spPr>
          <a:xfrm>
            <a:off x="7832035" y="4161184"/>
            <a:ext cx="2531165" cy="746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791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348948" y="772943"/>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Logistic Regression Analysis</a:t>
            </a:r>
          </a:p>
        </p:txBody>
      </p:sp>
      <p:pic>
        <p:nvPicPr>
          <p:cNvPr id="4" name="Picture 3">
            <a:extLst>
              <a:ext uri="{FF2B5EF4-FFF2-40B4-BE49-F238E27FC236}">
                <a16:creationId xmlns:a16="http://schemas.microsoft.com/office/drawing/2014/main" id="{38162A00-5EF6-41F4-9759-1DCB54148197}"/>
              </a:ext>
            </a:extLst>
          </p:cNvPr>
          <p:cNvPicPr>
            <a:picLocks noChangeAspect="1"/>
          </p:cNvPicPr>
          <p:nvPr/>
        </p:nvPicPr>
        <p:blipFill>
          <a:blip r:embed="rId2"/>
          <a:stretch>
            <a:fillRect/>
          </a:stretch>
        </p:blipFill>
        <p:spPr>
          <a:xfrm>
            <a:off x="268563" y="609014"/>
            <a:ext cx="5320122" cy="1252271"/>
          </a:xfrm>
          <a:prstGeom prst="rect">
            <a:avLst/>
          </a:prstGeom>
        </p:spPr>
      </p:pic>
      <p:pic>
        <p:nvPicPr>
          <p:cNvPr id="6" name="Picture 5">
            <a:extLst>
              <a:ext uri="{FF2B5EF4-FFF2-40B4-BE49-F238E27FC236}">
                <a16:creationId xmlns:a16="http://schemas.microsoft.com/office/drawing/2014/main" id="{3A3BF7D0-890C-47EF-BBAD-814E84F57336}"/>
              </a:ext>
            </a:extLst>
          </p:cNvPr>
          <p:cNvPicPr>
            <a:picLocks noChangeAspect="1"/>
          </p:cNvPicPr>
          <p:nvPr/>
        </p:nvPicPr>
        <p:blipFill>
          <a:blip r:embed="rId3"/>
          <a:stretch>
            <a:fillRect/>
          </a:stretch>
        </p:blipFill>
        <p:spPr>
          <a:xfrm>
            <a:off x="268563" y="2359481"/>
            <a:ext cx="5250141" cy="1252271"/>
          </a:xfrm>
          <a:prstGeom prst="rect">
            <a:avLst/>
          </a:prstGeom>
        </p:spPr>
      </p:pic>
      <p:pic>
        <p:nvPicPr>
          <p:cNvPr id="7" name="Picture 6">
            <a:extLst>
              <a:ext uri="{FF2B5EF4-FFF2-40B4-BE49-F238E27FC236}">
                <a16:creationId xmlns:a16="http://schemas.microsoft.com/office/drawing/2014/main" id="{635EBEBF-453B-417D-A575-A34D61ED2CA9}"/>
              </a:ext>
            </a:extLst>
          </p:cNvPr>
          <p:cNvPicPr>
            <a:picLocks noChangeAspect="1"/>
          </p:cNvPicPr>
          <p:nvPr/>
        </p:nvPicPr>
        <p:blipFill>
          <a:blip r:embed="rId4"/>
          <a:stretch>
            <a:fillRect/>
          </a:stretch>
        </p:blipFill>
        <p:spPr>
          <a:xfrm>
            <a:off x="6603309" y="462320"/>
            <a:ext cx="4492900" cy="1009650"/>
          </a:xfrm>
          <a:prstGeom prst="rect">
            <a:avLst/>
          </a:prstGeom>
        </p:spPr>
      </p:pic>
      <p:pic>
        <p:nvPicPr>
          <p:cNvPr id="11" name="Picture 10">
            <a:extLst>
              <a:ext uri="{FF2B5EF4-FFF2-40B4-BE49-F238E27FC236}">
                <a16:creationId xmlns:a16="http://schemas.microsoft.com/office/drawing/2014/main" id="{BE11D524-988D-45AD-BD35-667AC3CE1BAD}"/>
              </a:ext>
            </a:extLst>
          </p:cNvPr>
          <p:cNvPicPr>
            <a:picLocks noChangeAspect="1"/>
          </p:cNvPicPr>
          <p:nvPr/>
        </p:nvPicPr>
        <p:blipFill>
          <a:blip r:embed="rId5"/>
          <a:stretch>
            <a:fillRect/>
          </a:stretch>
        </p:blipFill>
        <p:spPr>
          <a:xfrm>
            <a:off x="6873943" y="1623506"/>
            <a:ext cx="3833809" cy="2933700"/>
          </a:xfrm>
          <a:prstGeom prst="rect">
            <a:avLst/>
          </a:prstGeom>
        </p:spPr>
      </p:pic>
    </p:spTree>
    <p:extLst>
      <p:ext uri="{BB962C8B-B14F-4D97-AF65-F5344CB8AC3E}">
        <p14:creationId xmlns:p14="http://schemas.microsoft.com/office/powerpoint/2010/main" val="275879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B88A1CC-A8F3-4716-9F42-269E7EB8CE12}"/>
              </a:ext>
            </a:extLst>
          </p:cNvPr>
          <p:cNvPicPr>
            <a:picLocks noChangeAspect="1"/>
          </p:cNvPicPr>
          <p:nvPr/>
        </p:nvPicPr>
        <p:blipFill>
          <a:blip r:embed="rId2"/>
          <a:stretch>
            <a:fillRect/>
          </a:stretch>
        </p:blipFill>
        <p:spPr>
          <a:xfrm>
            <a:off x="4837664" y="1611957"/>
            <a:ext cx="5525536" cy="3634085"/>
          </a:xfrm>
          <a:prstGeom prst="rect">
            <a:avLst/>
          </a:prstGeom>
        </p:spPr>
      </p:pic>
      <p:sp>
        <p:nvSpPr>
          <p:cNvPr id="5" name="Oval 4"/>
          <p:cNvSpPr/>
          <p:nvPr/>
        </p:nvSpPr>
        <p:spPr>
          <a:xfrm>
            <a:off x="7832035" y="4161184"/>
            <a:ext cx="2531165" cy="746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18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a:xfrm>
            <a:off x="5919003" y="1021298"/>
            <a:ext cx="5669053" cy="5252722"/>
          </a:xfrm>
        </p:spPr>
        <p:txBody>
          <a:bodyPr anchor="ctr">
            <a:normAutofit/>
          </a:bodyPr>
          <a:lstStyle/>
          <a:p>
            <a:r>
              <a:rPr lang="en-US" sz="2400" dirty="0">
                <a:solidFill>
                  <a:schemeClr val="bg1"/>
                </a:solidFill>
                <a:latin typeface="Times New Roman" panose="02020603050405020304" pitchFamily="18" charset="0"/>
                <a:cs typeface="Times New Roman" panose="02020603050405020304" pitchFamily="18" charset="0"/>
              </a:rPr>
              <a:t>This is a list of over 71,045 reviews from 1,000 different products provided by </a:t>
            </a:r>
            <a:r>
              <a:rPr lang="en-US" sz="2400" dirty="0">
                <a:solidFill>
                  <a:schemeClr val="bg1"/>
                </a:solidFill>
                <a:latin typeface="Times New Roman" panose="02020603050405020304" pitchFamily="18" charset="0"/>
                <a:cs typeface="Times New Roman" panose="02020603050405020304" pitchFamily="18" charset="0"/>
                <a:hlinkClick r:id="rId2"/>
              </a:rPr>
              <a:t>Datafiniti's Product Database</a:t>
            </a:r>
            <a:r>
              <a:rPr lang="en-US" sz="24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The dataset includes the text and title of the review, the name and manufacturer of the product, reviewer metadata, and more.</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Note that this is a sample of a large data set</a:t>
            </a:r>
          </a:p>
        </p:txBody>
      </p:sp>
    </p:spTree>
    <p:extLst>
      <p:ext uri="{BB962C8B-B14F-4D97-AF65-F5344CB8AC3E}">
        <p14:creationId xmlns:p14="http://schemas.microsoft.com/office/powerpoint/2010/main" val="95917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348948" y="772943"/>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Decision Tree Analysis</a:t>
            </a:r>
          </a:p>
        </p:txBody>
      </p:sp>
      <p:pic>
        <p:nvPicPr>
          <p:cNvPr id="3" name="Picture 2">
            <a:extLst>
              <a:ext uri="{FF2B5EF4-FFF2-40B4-BE49-F238E27FC236}">
                <a16:creationId xmlns:a16="http://schemas.microsoft.com/office/drawing/2014/main" id="{3C3092A2-81D7-49AB-8628-6F4C762AE72F}"/>
              </a:ext>
            </a:extLst>
          </p:cNvPr>
          <p:cNvPicPr>
            <a:picLocks noChangeAspect="1"/>
          </p:cNvPicPr>
          <p:nvPr/>
        </p:nvPicPr>
        <p:blipFill>
          <a:blip r:embed="rId2"/>
          <a:stretch>
            <a:fillRect/>
          </a:stretch>
        </p:blipFill>
        <p:spPr>
          <a:xfrm>
            <a:off x="219074" y="477749"/>
            <a:ext cx="4763735" cy="1190625"/>
          </a:xfrm>
          <a:prstGeom prst="rect">
            <a:avLst/>
          </a:prstGeom>
        </p:spPr>
      </p:pic>
      <p:pic>
        <p:nvPicPr>
          <p:cNvPr id="5" name="Picture 4">
            <a:extLst>
              <a:ext uri="{FF2B5EF4-FFF2-40B4-BE49-F238E27FC236}">
                <a16:creationId xmlns:a16="http://schemas.microsoft.com/office/drawing/2014/main" id="{4BCDFA06-7006-4851-BFA9-452725A02CC3}"/>
              </a:ext>
            </a:extLst>
          </p:cNvPr>
          <p:cNvPicPr>
            <a:picLocks noChangeAspect="1"/>
          </p:cNvPicPr>
          <p:nvPr/>
        </p:nvPicPr>
        <p:blipFill>
          <a:blip r:embed="rId3"/>
          <a:stretch>
            <a:fillRect/>
          </a:stretch>
        </p:blipFill>
        <p:spPr>
          <a:xfrm>
            <a:off x="205812" y="2197077"/>
            <a:ext cx="5112237" cy="1066800"/>
          </a:xfrm>
          <a:prstGeom prst="rect">
            <a:avLst/>
          </a:prstGeom>
        </p:spPr>
      </p:pic>
      <p:pic>
        <p:nvPicPr>
          <p:cNvPr id="8" name="Picture 7">
            <a:extLst>
              <a:ext uri="{FF2B5EF4-FFF2-40B4-BE49-F238E27FC236}">
                <a16:creationId xmlns:a16="http://schemas.microsoft.com/office/drawing/2014/main" id="{9486B01A-998C-448D-BF29-D99BA8BA6504}"/>
              </a:ext>
            </a:extLst>
          </p:cNvPr>
          <p:cNvPicPr>
            <a:picLocks noChangeAspect="1"/>
          </p:cNvPicPr>
          <p:nvPr/>
        </p:nvPicPr>
        <p:blipFill>
          <a:blip r:embed="rId4"/>
          <a:stretch>
            <a:fillRect/>
          </a:stretch>
        </p:blipFill>
        <p:spPr>
          <a:xfrm>
            <a:off x="6325637" y="361810"/>
            <a:ext cx="4474882" cy="1200150"/>
          </a:xfrm>
          <a:prstGeom prst="rect">
            <a:avLst/>
          </a:prstGeom>
        </p:spPr>
      </p:pic>
      <p:pic>
        <p:nvPicPr>
          <p:cNvPr id="13" name="Picture 12">
            <a:extLst>
              <a:ext uri="{FF2B5EF4-FFF2-40B4-BE49-F238E27FC236}">
                <a16:creationId xmlns:a16="http://schemas.microsoft.com/office/drawing/2014/main" id="{3BEA944D-17C0-4C2F-8DFD-13D2F9BD1871}"/>
              </a:ext>
            </a:extLst>
          </p:cNvPr>
          <p:cNvPicPr>
            <a:picLocks noChangeAspect="1"/>
          </p:cNvPicPr>
          <p:nvPr/>
        </p:nvPicPr>
        <p:blipFill>
          <a:blip r:embed="rId5"/>
          <a:stretch>
            <a:fillRect/>
          </a:stretch>
        </p:blipFill>
        <p:spPr>
          <a:xfrm>
            <a:off x="6873952" y="1460814"/>
            <a:ext cx="3409950" cy="2895600"/>
          </a:xfrm>
          <a:prstGeom prst="rect">
            <a:avLst/>
          </a:prstGeom>
        </p:spPr>
      </p:pic>
    </p:spTree>
    <p:extLst>
      <p:ext uri="{BB962C8B-B14F-4D97-AF65-F5344CB8AC3E}">
        <p14:creationId xmlns:p14="http://schemas.microsoft.com/office/powerpoint/2010/main" val="3787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C4F569-4448-422A-AEC8-1C7A9AC55FD0}"/>
              </a:ext>
            </a:extLst>
          </p:cNvPr>
          <p:cNvPicPr>
            <a:picLocks noChangeAspect="1"/>
          </p:cNvPicPr>
          <p:nvPr/>
        </p:nvPicPr>
        <p:blipFill rotWithShape="1">
          <a:blip r:embed="rId2"/>
          <a:srcRect t="-1" b="3530"/>
          <a:stretch/>
        </p:blipFill>
        <p:spPr>
          <a:xfrm>
            <a:off x="4691270" y="1574020"/>
            <a:ext cx="6321287" cy="3726998"/>
          </a:xfrm>
          <a:prstGeom prst="rect">
            <a:avLst/>
          </a:prstGeom>
        </p:spPr>
      </p:pic>
      <p:sp>
        <p:nvSpPr>
          <p:cNvPr id="5" name="Oval 4"/>
          <p:cNvSpPr/>
          <p:nvPr/>
        </p:nvSpPr>
        <p:spPr>
          <a:xfrm>
            <a:off x="7832035" y="4161184"/>
            <a:ext cx="2531165" cy="746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078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348948" y="772943"/>
            <a:ext cx="8169965" cy="766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1CCE26-5F99-4ECF-BE90-5347264646D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SVC  Analysis</a:t>
            </a:r>
          </a:p>
        </p:txBody>
      </p:sp>
      <p:pic>
        <p:nvPicPr>
          <p:cNvPr id="4" name="Picture 3">
            <a:extLst>
              <a:ext uri="{FF2B5EF4-FFF2-40B4-BE49-F238E27FC236}">
                <a16:creationId xmlns:a16="http://schemas.microsoft.com/office/drawing/2014/main" id="{47E5A6A1-2E6E-43C1-BD4B-3F9891764ECE}"/>
              </a:ext>
            </a:extLst>
          </p:cNvPr>
          <p:cNvPicPr>
            <a:picLocks noChangeAspect="1"/>
          </p:cNvPicPr>
          <p:nvPr/>
        </p:nvPicPr>
        <p:blipFill>
          <a:blip r:embed="rId2"/>
          <a:stretch>
            <a:fillRect/>
          </a:stretch>
        </p:blipFill>
        <p:spPr>
          <a:xfrm>
            <a:off x="176419" y="508325"/>
            <a:ext cx="5561766" cy="933450"/>
          </a:xfrm>
          <a:prstGeom prst="rect">
            <a:avLst/>
          </a:prstGeom>
        </p:spPr>
      </p:pic>
      <p:pic>
        <p:nvPicPr>
          <p:cNvPr id="6" name="Picture 5">
            <a:extLst>
              <a:ext uri="{FF2B5EF4-FFF2-40B4-BE49-F238E27FC236}">
                <a16:creationId xmlns:a16="http://schemas.microsoft.com/office/drawing/2014/main" id="{CDCA6D3F-DC6E-4774-8E22-FA34544D4BC9}"/>
              </a:ext>
            </a:extLst>
          </p:cNvPr>
          <p:cNvPicPr>
            <a:picLocks noChangeAspect="1"/>
          </p:cNvPicPr>
          <p:nvPr/>
        </p:nvPicPr>
        <p:blipFill>
          <a:blip r:embed="rId3"/>
          <a:stretch>
            <a:fillRect/>
          </a:stretch>
        </p:blipFill>
        <p:spPr>
          <a:xfrm>
            <a:off x="176419" y="2045851"/>
            <a:ext cx="4952172" cy="1176321"/>
          </a:xfrm>
          <a:prstGeom prst="rect">
            <a:avLst/>
          </a:prstGeom>
        </p:spPr>
      </p:pic>
      <p:pic>
        <p:nvPicPr>
          <p:cNvPr id="7" name="Picture 6">
            <a:extLst>
              <a:ext uri="{FF2B5EF4-FFF2-40B4-BE49-F238E27FC236}">
                <a16:creationId xmlns:a16="http://schemas.microsoft.com/office/drawing/2014/main" id="{FB6A15A1-C779-48DE-B5C6-075DC4DECAB9}"/>
              </a:ext>
            </a:extLst>
          </p:cNvPr>
          <p:cNvPicPr>
            <a:picLocks noChangeAspect="1"/>
          </p:cNvPicPr>
          <p:nvPr/>
        </p:nvPicPr>
        <p:blipFill>
          <a:blip r:embed="rId4"/>
          <a:stretch>
            <a:fillRect/>
          </a:stretch>
        </p:blipFill>
        <p:spPr>
          <a:xfrm>
            <a:off x="6453816" y="477749"/>
            <a:ext cx="4422908" cy="1076325"/>
          </a:xfrm>
          <a:prstGeom prst="rect">
            <a:avLst/>
          </a:prstGeom>
        </p:spPr>
      </p:pic>
      <p:pic>
        <p:nvPicPr>
          <p:cNvPr id="11" name="Picture 10">
            <a:extLst>
              <a:ext uri="{FF2B5EF4-FFF2-40B4-BE49-F238E27FC236}">
                <a16:creationId xmlns:a16="http://schemas.microsoft.com/office/drawing/2014/main" id="{1E13AA62-07AA-4C36-9451-9B81CE199352}"/>
              </a:ext>
            </a:extLst>
          </p:cNvPr>
          <p:cNvPicPr>
            <a:picLocks noChangeAspect="1"/>
          </p:cNvPicPr>
          <p:nvPr/>
        </p:nvPicPr>
        <p:blipFill>
          <a:blip r:embed="rId5"/>
          <a:stretch>
            <a:fillRect/>
          </a:stretch>
        </p:blipFill>
        <p:spPr>
          <a:xfrm>
            <a:off x="6562517" y="1650165"/>
            <a:ext cx="3705225" cy="2809875"/>
          </a:xfrm>
          <a:prstGeom prst="rect">
            <a:avLst/>
          </a:prstGeom>
        </p:spPr>
      </p:pic>
    </p:spTree>
    <p:extLst>
      <p:ext uri="{BB962C8B-B14F-4D97-AF65-F5344CB8AC3E}">
        <p14:creationId xmlns:p14="http://schemas.microsoft.com/office/powerpoint/2010/main" val="369208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216EC1D-25DE-4D44-9243-B3B610393868}"/>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u="sng" kern="1200" dirty="0">
                <a:solidFill>
                  <a:schemeClr val="bg1"/>
                </a:solidFill>
                <a:latin typeface="Times New Roman" panose="02020603050405020304" pitchFamily="18" charset="0"/>
                <a:cs typeface="Times New Roman" panose="02020603050405020304" pitchFamily="18" charset="0"/>
              </a:rPr>
              <a:t>ROC</a:t>
            </a:r>
          </a:p>
          <a:p>
            <a:pPr algn="ctr">
              <a:spcAft>
                <a:spcPts val="600"/>
              </a:spcAft>
            </a:pPr>
            <a:r>
              <a:rPr lang="en-US" sz="3600" b="1" u="sng" dirty="0">
                <a:solidFill>
                  <a:schemeClr val="bg1"/>
                </a:solidFill>
                <a:latin typeface="Times New Roman" panose="02020603050405020304" pitchFamily="18" charset="0"/>
                <a:cs typeface="Times New Roman" panose="02020603050405020304" pitchFamily="18" charset="0"/>
              </a:rPr>
              <a:t>Area under the curve</a:t>
            </a:r>
            <a:endParaRPr lang="en-US" sz="3600" b="1" kern="12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45D63EB-5754-4484-B4CE-28A754CBA7A8}"/>
              </a:ext>
            </a:extLst>
          </p:cNvPr>
          <p:cNvPicPr>
            <a:picLocks noChangeAspect="1"/>
          </p:cNvPicPr>
          <p:nvPr/>
        </p:nvPicPr>
        <p:blipFill>
          <a:blip r:embed="rId2"/>
          <a:stretch>
            <a:fillRect/>
          </a:stretch>
        </p:blipFill>
        <p:spPr>
          <a:xfrm>
            <a:off x="4823791" y="1724602"/>
            <a:ext cx="6339509" cy="3549763"/>
          </a:xfrm>
          <a:prstGeom prst="rect">
            <a:avLst/>
          </a:prstGeom>
        </p:spPr>
      </p:pic>
      <p:sp>
        <p:nvSpPr>
          <p:cNvPr id="5" name="Oval 4"/>
          <p:cNvSpPr/>
          <p:nvPr/>
        </p:nvSpPr>
        <p:spPr>
          <a:xfrm>
            <a:off x="7832035" y="4161184"/>
            <a:ext cx="2531165" cy="7465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053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Comparison of the metrics Receiver Operator Characteristic – Area Under the Curve</a:t>
            </a:r>
          </a:p>
        </p:txBody>
      </p:sp>
      <p:pic>
        <p:nvPicPr>
          <p:cNvPr id="8" name="Picture 7">
            <a:extLst>
              <a:ext uri="{FF2B5EF4-FFF2-40B4-BE49-F238E27FC236}">
                <a16:creationId xmlns:a16="http://schemas.microsoft.com/office/drawing/2014/main" id="{FADC41FD-E063-4EDB-AC30-5B9DA5E2F026}"/>
              </a:ext>
            </a:extLst>
          </p:cNvPr>
          <p:cNvPicPr>
            <a:picLocks noChangeAspect="1"/>
          </p:cNvPicPr>
          <p:nvPr/>
        </p:nvPicPr>
        <p:blipFill>
          <a:blip r:embed="rId2"/>
          <a:stretch>
            <a:fillRect/>
          </a:stretch>
        </p:blipFill>
        <p:spPr>
          <a:xfrm>
            <a:off x="2080591" y="2019300"/>
            <a:ext cx="8375373" cy="3957430"/>
          </a:xfrm>
          <a:prstGeom prst="rect">
            <a:avLst/>
          </a:prstGeom>
        </p:spPr>
      </p:pic>
    </p:spTree>
    <p:extLst>
      <p:ext uri="{BB962C8B-B14F-4D97-AF65-F5344CB8AC3E}">
        <p14:creationId xmlns:p14="http://schemas.microsoft.com/office/powerpoint/2010/main" val="3227784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799D-78EC-4331-9419-51845244DD6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Word cloud for Reviews - Title</a:t>
            </a:r>
          </a:p>
        </p:txBody>
      </p:sp>
      <p:pic>
        <p:nvPicPr>
          <p:cNvPr id="4" name="Picture 3"/>
          <p:cNvPicPr>
            <a:picLocks noChangeAspect="1"/>
          </p:cNvPicPr>
          <p:nvPr/>
        </p:nvPicPr>
        <p:blipFill rotWithShape="1">
          <a:blip r:embed="rId2"/>
          <a:srcRect l="1206" r="3788"/>
          <a:stretch/>
        </p:blipFill>
        <p:spPr>
          <a:xfrm>
            <a:off x="832022" y="1414463"/>
            <a:ext cx="6063048" cy="552450"/>
          </a:xfrm>
          <a:prstGeom prst="rect">
            <a:avLst/>
          </a:prstGeom>
        </p:spPr>
      </p:pic>
      <p:pic>
        <p:nvPicPr>
          <p:cNvPr id="5" name="Picture 4"/>
          <p:cNvPicPr>
            <a:picLocks noChangeAspect="1"/>
          </p:cNvPicPr>
          <p:nvPr/>
        </p:nvPicPr>
        <p:blipFill>
          <a:blip r:embed="rId3"/>
          <a:stretch>
            <a:fillRect/>
          </a:stretch>
        </p:blipFill>
        <p:spPr>
          <a:xfrm>
            <a:off x="838200" y="1909247"/>
            <a:ext cx="6124575" cy="485775"/>
          </a:xfrm>
          <a:prstGeom prst="rect">
            <a:avLst/>
          </a:prstGeom>
        </p:spPr>
      </p:pic>
      <p:pic>
        <p:nvPicPr>
          <p:cNvPr id="6" name="Picture 5"/>
          <p:cNvPicPr>
            <a:picLocks noChangeAspect="1"/>
          </p:cNvPicPr>
          <p:nvPr/>
        </p:nvPicPr>
        <p:blipFill>
          <a:blip r:embed="rId4"/>
          <a:stretch>
            <a:fillRect/>
          </a:stretch>
        </p:blipFill>
        <p:spPr>
          <a:xfrm>
            <a:off x="832022" y="2740026"/>
            <a:ext cx="4629150" cy="2695575"/>
          </a:xfrm>
          <a:prstGeom prst="rect">
            <a:avLst/>
          </a:prstGeom>
        </p:spPr>
      </p:pic>
      <p:pic>
        <p:nvPicPr>
          <p:cNvPr id="7" name="Picture 6"/>
          <p:cNvPicPr>
            <a:picLocks noChangeAspect="1"/>
          </p:cNvPicPr>
          <p:nvPr/>
        </p:nvPicPr>
        <p:blipFill>
          <a:blip r:embed="rId5"/>
          <a:stretch>
            <a:fillRect/>
          </a:stretch>
        </p:blipFill>
        <p:spPr>
          <a:xfrm>
            <a:off x="5461172" y="2740026"/>
            <a:ext cx="4562475" cy="2743200"/>
          </a:xfrm>
          <a:prstGeom prst="rect">
            <a:avLst/>
          </a:prstGeom>
        </p:spPr>
      </p:pic>
    </p:spTree>
    <p:extLst>
      <p:ext uri="{BB962C8B-B14F-4D97-AF65-F5344CB8AC3E}">
        <p14:creationId xmlns:p14="http://schemas.microsoft.com/office/powerpoint/2010/main" val="1806903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DAB-2942-427F-83B6-6CE59EA5D6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Analysis of Review Text   - Accuracy Score</a:t>
            </a:r>
          </a:p>
        </p:txBody>
      </p:sp>
      <p:pic>
        <p:nvPicPr>
          <p:cNvPr id="4" name="Picture 3">
            <a:extLst>
              <a:ext uri="{FF2B5EF4-FFF2-40B4-BE49-F238E27FC236}">
                <a16:creationId xmlns:a16="http://schemas.microsoft.com/office/drawing/2014/main" id="{DB8A91F8-0D1F-47EA-9FE6-1EB37AF02E94}"/>
              </a:ext>
            </a:extLst>
          </p:cNvPr>
          <p:cNvPicPr>
            <a:picLocks noChangeAspect="1"/>
          </p:cNvPicPr>
          <p:nvPr/>
        </p:nvPicPr>
        <p:blipFill>
          <a:blip r:embed="rId2"/>
          <a:stretch>
            <a:fillRect/>
          </a:stretch>
        </p:blipFill>
        <p:spPr>
          <a:xfrm>
            <a:off x="2928730" y="3628820"/>
            <a:ext cx="5552661" cy="1402564"/>
          </a:xfrm>
          <a:prstGeom prst="rect">
            <a:avLst/>
          </a:prstGeom>
        </p:spPr>
      </p:pic>
      <p:pic>
        <p:nvPicPr>
          <p:cNvPr id="5" name="Picture 4">
            <a:extLst>
              <a:ext uri="{FF2B5EF4-FFF2-40B4-BE49-F238E27FC236}">
                <a16:creationId xmlns:a16="http://schemas.microsoft.com/office/drawing/2014/main" id="{A990E672-A316-4AE6-9558-235C7767432B}"/>
              </a:ext>
            </a:extLst>
          </p:cNvPr>
          <p:cNvPicPr>
            <a:picLocks noChangeAspect="1"/>
          </p:cNvPicPr>
          <p:nvPr/>
        </p:nvPicPr>
        <p:blipFill>
          <a:blip r:embed="rId3"/>
          <a:stretch>
            <a:fillRect/>
          </a:stretch>
        </p:blipFill>
        <p:spPr>
          <a:xfrm>
            <a:off x="278296" y="1742106"/>
            <a:ext cx="4733925" cy="1487074"/>
          </a:xfrm>
          <a:prstGeom prst="rect">
            <a:avLst/>
          </a:prstGeom>
        </p:spPr>
      </p:pic>
      <p:pic>
        <p:nvPicPr>
          <p:cNvPr id="6" name="Picture 5">
            <a:extLst>
              <a:ext uri="{FF2B5EF4-FFF2-40B4-BE49-F238E27FC236}">
                <a16:creationId xmlns:a16="http://schemas.microsoft.com/office/drawing/2014/main" id="{BD2692D9-70E5-46B2-8ABB-7F9FA09372D3}"/>
              </a:ext>
            </a:extLst>
          </p:cNvPr>
          <p:cNvPicPr>
            <a:picLocks noChangeAspect="1"/>
          </p:cNvPicPr>
          <p:nvPr/>
        </p:nvPicPr>
        <p:blipFill>
          <a:blip r:embed="rId4"/>
          <a:stretch>
            <a:fillRect/>
          </a:stretch>
        </p:blipFill>
        <p:spPr>
          <a:xfrm>
            <a:off x="225287" y="5172039"/>
            <a:ext cx="5199200" cy="1487075"/>
          </a:xfrm>
          <a:prstGeom prst="rect">
            <a:avLst/>
          </a:prstGeom>
        </p:spPr>
      </p:pic>
      <p:pic>
        <p:nvPicPr>
          <p:cNvPr id="7" name="Picture 6">
            <a:extLst>
              <a:ext uri="{FF2B5EF4-FFF2-40B4-BE49-F238E27FC236}">
                <a16:creationId xmlns:a16="http://schemas.microsoft.com/office/drawing/2014/main" id="{8B252885-6C35-46FE-A273-A4180E75955E}"/>
              </a:ext>
            </a:extLst>
          </p:cNvPr>
          <p:cNvPicPr>
            <a:picLocks noChangeAspect="1"/>
          </p:cNvPicPr>
          <p:nvPr/>
        </p:nvPicPr>
        <p:blipFill>
          <a:blip r:embed="rId5"/>
          <a:stretch>
            <a:fillRect/>
          </a:stretch>
        </p:blipFill>
        <p:spPr>
          <a:xfrm>
            <a:off x="5570261" y="1826616"/>
            <a:ext cx="5889142" cy="1402564"/>
          </a:xfrm>
          <a:prstGeom prst="rect">
            <a:avLst/>
          </a:prstGeom>
        </p:spPr>
      </p:pic>
      <p:pic>
        <p:nvPicPr>
          <p:cNvPr id="8" name="Picture 7">
            <a:extLst>
              <a:ext uri="{FF2B5EF4-FFF2-40B4-BE49-F238E27FC236}">
                <a16:creationId xmlns:a16="http://schemas.microsoft.com/office/drawing/2014/main" id="{C650330D-08F8-42F8-8A58-610398037C79}"/>
              </a:ext>
            </a:extLst>
          </p:cNvPr>
          <p:cNvPicPr>
            <a:picLocks noChangeAspect="1"/>
          </p:cNvPicPr>
          <p:nvPr/>
        </p:nvPicPr>
        <p:blipFill>
          <a:blip r:embed="rId6"/>
          <a:stretch>
            <a:fillRect/>
          </a:stretch>
        </p:blipFill>
        <p:spPr>
          <a:xfrm>
            <a:off x="6423990" y="5172038"/>
            <a:ext cx="4939956" cy="1487075"/>
          </a:xfrm>
          <a:prstGeom prst="rect">
            <a:avLst/>
          </a:prstGeom>
        </p:spPr>
      </p:pic>
    </p:spTree>
    <p:extLst>
      <p:ext uri="{BB962C8B-B14F-4D97-AF65-F5344CB8AC3E}">
        <p14:creationId xmlns:p14="http://schemas.microsoft.com/office/powerpoint/2010/main" val="1522723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E24E-E7BC-4EF4-BDB1-59DFD15C0DB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Reviews Text – Area Under the Curve (ROC)</a:t>
            </a:r>
          </a:p>
        </p:txBody>
      </p:sp>
      <p:pic>
        <p:nvPicPr>
          <p:cNvPr id="3" name="Picture 2">
            <a:extLst>
              <a:ext uri="{FF2B5EF4-FFF2-40B4-BE49-F238E27FC236}">
                <a16:creationId xmlns:a16="http://schemas.microsoft.com/office/drawing/2014/main" id="{E18BA8CE-1B37-404A-9FF5-0BF43840355A}"/>
              </a:ext>
            </a:extLst>
          </p:cNvPr>
          <p:cNvPicPr>
            <a:picLocks noChangeAspect="1"/>
          </p:cNvPicPr>
          <p:nvPr/>
        </p:nvPicPr>
        <p:blipFill>
          <a:blip r:embed="rId2"/>
          <a:stretch>
            <a:fillRect/>
          </a:stretch>
        </p:blipFill>
        <p:spPr>
          <a:xfrm>
            <a:off x="2358887" y="2009774"/>
            <a:ext cx="5970725" cy="4112729"/>
          </a:xfrm>
          <a:prstGeom prst="rect">
            <a:avLst/>
          </a:prstGeom>
        </p:spPr>
      </p:pic>
    </p:spTree>
    <p:extLst>
      <p:ext uri="{BB962C8B-B14F-4D97-AF65-F5344CB8AC3E}">
        <p14:creationId xmlns:p14="http://schemas.microsoft.com/office/powerpoint/2010/main" val="2313281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Word Cloud – Reviews Text</a:t>
            </a:r>
          </a:p>
        </p:txBody>
      </p:sp>
      <p:pic>
        <p:nvPicPr>
          <p:cNvPr id="3" name="Picture 2"/>
          <p:cNvPicPr>
            <a:picLocks noChangeAspect="1"/>
          </p:cNvPicPr>
          <p:nvPr/>
        </p:nvPicPr>
        <p:blipFill>
          <a:blip r:embed="rId2"/>
          <a:stretch>
            <a:fillRect/>
          </a:stretch>
        </p:blipFill>
        <p:spPr>
          <a:xfrm>
            <a:off x="1314579" y="1856730"/>
            <a:ext cx="8524875" cy="914400"/>
          </a:xfrm>
          <a:prstGeom prst="rect">
            <a:avLst/>
          </a:prstGeom>
        </p:spPr>
      </p:pic>
      <p:pic>
        <p:nvPicPr>
          <p:cNvPr id="4" name="Picture 3"/>
          <p:cNvPicPr>
            <a:picLocks noChangeAspect="1"/>
          </p:cNvPicPr>
          <p:nvPr/>
        </p:nvPicPr>
        <p:blipFill>
          <a:blip r:embed="rId3"/>
          <a:stretch>
            <a:fillRect/>
          </a:stretch>
        </p:blipFill>
        <p:spPr>
          <a:xfrm>
            <a:off x="705365" y="2847330"/>
            <a:ext cx="4800600" cy="2695575"/>
          </a:xfrm>
          <a:prstGeom prst="rect">
            <a:avLst/>
          </a:prstGeom>
        </p:spPr>
      </p:pic>
      <p:pic>
        <p:nvPicPr>
          <p:cNvPr id="5" name="Picture 4"/>
          <p:cNvPicPr>
            <a:picLocks noChangeAspect="1"/>
          </p:cNvPicPr>
          <p:nvPr/>
        </p:nvPicPr>
        <p:blipFill>
          <a:blip r:embed="rId4"/>
          <a:stretch>
            <a:fillRect/>
          </a:stretch>
        </p:blipFill>
        <p:spPr>
          <a:xfrm>
            <a:off x="5358584" y="2847330"/>
            <a:ext cx="5000625" cy="2771775"/>
          </a:xfrm>
          <a:prstGeom prst="rect">
            <a:avLst/>
          </a:prstGeom>
        </p:spPr>
      </p:pic>
    </p:spTree>
    <p:extLst>
      <p:ext uri="{BB962C8B-B14F-4D97-AF65-F5344CB8AC3E}">
        <p14:creationId xmlns:p14="http://schemas.microsoft.com/office/powerpoint/2010/main" val="665925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BA92-CC2C-4617-BB68-1EABC9B40E8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Multi-Label classification</a:t>
            </a:r>
          </a:p>
        </p:txBody>
      </p:sp>
      <p:pic>
        <p:nvPicPr>
          <p:cNvPr id="4" name="Content Placeholder 3">
            <a:extLst>
              <a:ext uri="{FF2B5EF4-FFF2-40B4-BE49-F238E27FC236}">
                <a16:creationId xmlns:a16="http://schemas.microsoft.com/office/drawing/2014/main" id="{A0595409-D4A5-4041-9F99-9DEFAC891EA9}"/>
              </a:ext>
            </a:extLst>
          </p:cNvPr>
          <p:cNvPicPr>
            <a:picLocks noGrp="1" noChangeAspect="1"/>
          </p:cNvPicPr>
          <p:nvPr>
            <p:ph idx="1"/>
          </p:nvPr>
        </p:nvPicPr>
        <p:blipFill>
          <a:blip r:embed="rId2"/>
          <a:stretch>
            <a:fillRect/>
          </a:stretch>
        </p:blipFill>
        <p:spPr>
          <a:xfrm>
            <a:off x="958322" y="2399402"/>
            <a:ext cx="6017245" cy="2190016"/>
          </a:xfrm>
          <a:prstGeom prst="rect">
            <a:avLst/>
          </a:prstGeom>
        </p:spPr>
      </p:pic>
    </p:spTree>
    <p:extLst>
      <p:ext uri="{BB962C8B-B14F-4D97-AF65-F5344CB8AC3E}">
        <p14:creationId xmlns:p14="http://schemas.microsoft.com/office/powerpoint/2010/main" val="82927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5919003" y="1021298"/>
            <a:ext cx="5669053" cy="5252722"/>
          </a:xfrm>
        </p:spPr>
        <p:txBody>
          <a:bodyPr anchor="ctr">
            <a:normAutofit/>
          </a:bodyPr>
          <a:lstStyle/>
          <a:p>
            <a:r>
              <a:rPr lang="en-US" sz="2200" dirty="0">
                <a:solidFill>
                  <a:schemeClr val="bg1"/>
                </a:solidFill>
                <a:latin typeface="Times New Roman" panose="02020603050405020304" pitchFamily="18" charset="0"/>
                <a:cs typeface="Times New Roman" panose="02020603050405020304" pitchFamily="18" charset="0"/>
              </a:rPr>
              <a:t>Purpose of this project is to build a recommendation system that will accurately predict the sentiment , review title, review text as positive or negative</a:t>
            </a:r>
          </a:p>
          <a:p>
            <a:r>
              <a:rPr lang="en-US" sz="2200" dirty="0">
                <a:solidFill>
                  <a:schemeClr val="bg1"/>
                </a:solidFill>
                <a:latin typeface="Times New Roman" panose="02020603050405020304" pitchFamily="18" charset="0"/>
                <a:cs typeface="Times New Roman" panose="02020603050405020304" pitchFamily="18" charset="0"/>
              </a:rPr>
              <a:t>Also predict the ratings from 1 to 5</a:t>
            </a:r>
          </a:p>
          <a:p>
            <a:r>
              <a:rPr lang="en-US" sz="2200" dirty="0">
                <a:solidFill>
                  <a:schemeClr val="bg1"/>
                </a:solidFill>
                <a:latin typeface="Times New Roman" panose="02020603050405020304" pitchFamily="18" charset="0"/>
                <a:cs typeface="Times New Roman" panose="02020603050405020304" pitchFamily="18" charset="0"/>
              </a:rPr>
              <a:t>Find the best model with highest performance metric, that will yield appropriate text classification</a:t>
            </a:r>
          </a:p>
        </p:txBody>
      </p:sp>
    </p:spTree>
    <p:extLst>
      <p:ext uri="{BB962C8B-B14F-4D97-AF65-F5344CB8AC3E}">
        <p14:creationId xmlns:p14="http://schemas.microsoft.com/office/powerpoint/2010/main" val="1620364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5BD-5171-4930-99C9-6AB1DF7B15A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Confusion Matrix for SVC – Best Model</a:t>
            </a:r>
          </a:p>
        </p:txBody>
      </p:sp>
      <p:pic>
        <p:nvPicPr>
          <p:cNvPr id="6" name="Picture 5"/>
          <p:cNvPicPr>
            <a:picLocks noChangeAspect="1"/>
          </p:cNvPicPr>
          <p:nvPr/>
        </p:nvPicPr>
        <p:blipFill>
          <a:blip r:embed="rId2"/>
          <a:stretch>
            <a:fillRect/>
          </a:stretch>
        </p:blipFill>
        <p:spPr>
          <a:xfrm>
            <a:off x="838200" y="1905396"/>
            <a:ext cx="4267200" cy="1885950"/>
          </a:xfrm>
          <a:prstGeom prst="rect">
            <a:avLst/>
          </a:prstGeom>
        </p:spPr>
      </p:pic>
      <p:pic>
        <p:nvPicPr>
          <p:cNvPr id="7" name="Picture 6"/>
          <p:cNvPicPr>
            <a:picLocks noChangeAspect="1"/>
          </p:cNvPicPr>
          <p:nvPr/>
        </p:nvPicPr>
        <p:blipFill>
          <a:blip r:embed="rId3"/>
          <a:stretch>
            <a:fillRect/>
          </a:stretch>
        </p:blipFill>
        <p:spPr>
          <a:xfrm>
            <a:off x="1014412" y="3791346"/>
            <a:ext cx="3914775" cy="2867025"/>
          </a:xfrm>
          <a:prstGeom prst="rect">
            <a:avLst/>
          </a:prstGeom>
        </p:spPr>
      </p:pic>
      <p:pic>
        <p:nvPicPr>
          <p:cNvPr id="5" name="Picture 4"/>
          <p:cNvPicPr>
            <a:picLocks noChangeAspect="1"/>
          </p:cNvPicPr>
          <p:nvPr/>
        </p:nvPicPr>
        <p:blipFill>
          <a:blip r:embed="rId4"/>
          <a:stretch>
            <a:fillRect/>
          </a:stretch>
        </p:blipFill>
        <p:spPr>
          <a:xfrm>
            <a:off x="6096000" y="1905396"/>
            <a:ext cx="5559878" cy="3657600"/>
          </a:xfrm>
          <a:prstGeom prst="rect">
            <a:avLst/>
          </a:prstGeom>
        </p:spPr>
      </p:pic>
    </p:spTree>
    <p:extLst>
      <p:ext uri="{BB962C8B-B14F-4D97-AF65-F5344CB8AC3E}">
        <p14:creationId xmlns:p14="http://schemas.microsoft.com/office/powerpoint/2010/main" val="191361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Confusion Matrix for Logistic – Best Model</a:t>
            </a:r>
            <a:endParaRPr lang="en-US" dirty="0"/>
          </a:p>
        </p:txBody>
      </p:sp>
      <p:pic>
        <p:nvPicPr>
          <p:cNvPr id="5" name="Picture 4"/>
          <p:cNvPicPr>
            <a:picLocks noChangeAspect="1"/>
          </p:cNvPicPr>
          <p:nvPr/>
        </p:nvPicPr>
        <p:blipFill>
          <a:blip r:embed="rId2"/>
          <a:stretch>
            <a:fillRect/>
          </a:stretch>
        </p:blipFill>
        <p:spPr>
          <a:xfrm>
            <a:off x="368753" y="1690688"/>
            <a:ext cx="4229100" cy="1771650"/>
          </a:xfrm>
          <a:prstGeom prst="rect">
            <a:avLst/>
          </a:prstGeom>
        </p:spPr>
      </p:pic>
      <p:pic>
        <p:nvPicPr>
          <p:cNvPr id="6" name="Picture 5"/>
          <p:cNvPicPr>
            <a:picLocks noChangeAspect="1"/>
          </p:cNvPicPr>
          <p:nvPr/>
        </p:nvPicPr>
        <p:blipFill>
          <a:blip r:embed="rId3"/>
          <a:stretch>
            <a:fillRect/>
          </a:stretch>
        </p:blipFill>
        <p:spPr>
          <a:xfrm>
            <a:off x="744990" y="3532822"/>
            <a:ext cx="3476625" cy="2962275"/>
          </a:xfrm>
          <a:prstGeom prst="rect">
            <a:avLst/>
          </a:prstGeom>
        </p:spPr>
      </p:pic>
      <p:pic>
        <p:nvPicPr>
          <p:cNvPr id="7" name="Picture 6"/>
          <p:cNvPicPr>
            <a:picLocks noChangeAspect="1"/>
          </p:cNvPicPr>
          <p:nvPr/>
        </p:nvPicPr>
        <p:blipFill>
          <a:blip r:embed="rId4"/>
          <a:stretch>
            <a:fillRect/>
          </a:stretch>
        </p:blipFill>
        <p:spPr>
          <a:xfrm>
            <a:off x="6183084" y="1865131"/>
            <a:ext cx="4789715" cy="3629977"/>
          </a:xfrm>
          <a:prstGeom prst="rect">
            <a:avLst/>
          </a:prstGeom>
        </p:spPr>
      </p:pic>
    </p:spTree>
    <p:extLst>
      <p:ext uri="{BB962C8B-B14F-4D97-AF65-F5344CB8AC3E}">
        <p14:creationId xmlns:p14="http://schemas.microsoft.com/office/powerpoint/2010/main" val="373158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49F6-AF7A-4D46-81C4-47CDF7CDED9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Word cloud for Multi - class</a:t>
            </a:r>
          </a:p>
        </p:txBody>
      </p:sp>
      <p:pic>
        <p:nvPicPr>
          <p:cNvPr id="3" name="Picture 2"/>
          <p:cNvPicPr>
            <a:picLocks noChangeAspect="1"/>
          </p:cNvPicPr>
          <p:nvPr/>
        </p:nvPicPr>
        <p:blipFill>
          <a:blip r:embed="rId2"/>
          <a:stretch>
            <a:fillRect/>
          </a:stretch>
        </p:blipFill>
        <p:spPr>
          <a:xfrm>
            <a:off x="793150" y="1690689"/>
            <a:ext cx="4533900" cy="2288188"/>
          </a:xfrm>
          <a:prstGeom prst="rect">
            <a:avLst/>
          </a:prstGeom>
        </p:spPr>
      </p:pic>
      <p:pic>
        <p:nvPicPr>
          <p:cNvPr id="4" name="Picture 3"/>
          <p:cNvPicPr>
            <a:picLocks noChangeAspect="1"/>
          </p:cNvPicPr>
          <p:nvPr/>
        </p:nvPicPr>
        <p:blipFill>
          <a:blip r:embed="rId3"/>
          <a:stretch>
            <a:fillRect/>
          </a:stretch>
        </p:blipFill>
        <p:spPr>
          <a:xfrm>
            <a:off x="5372100" y="1690689"/>
            <a:ext cx="4572000" cy="2288188"/>
          </a:xfrm>
          <a:prstGeom prst="rect">
            <a:avLst/>
          </a:prstGeom>
        </p:spPr>
      </p:pic>
      <p:pic>
        <p:nvPicPr>
          <p:cNvPr id="5" name="Picture 4"/>
          <p:cNvPicPr>
            <a:picLocks noChangeAspect="1"/>
          </p:cNvPicPr>
          <p:nvPr/>
        </p:nvPicPr>
        <p:blipFill>
          <a:blip r:embed="rId4"/>
          <a:stretch>
            <a:fillRect/>
          </a:stretch>
        </p:blipFill>
        <p:spPr>
          <a:xfrm>
            <a:off x="812200" y="3970939"/>
            <a:ext cx="4427065" cy="2446337"/>
          </a:xfrm>
          <a:prstGeom prst="rect">
            <a:avLst/>
          </a:prstGeom>
        </p:spPr>
      </p:pic>
      <p:pic>
        <p:nvPicPr>
          <p:cNvPr id="7" name="Picture 6"/>
          <p:cNvPicPr>
            <a:picLocks noChangeAspect="1"/>
          </p:cNvPicPr>
          <p:nvPr/>
        </p:nvPicPr>
        <p:blipFill>
          <a:blip r:embed="rId5"/>
          <a:stretch>
            <a:fillRect/>
          </a:stretch>
        </p:blipFill>
        <p:spPr>
          <a:xfrm>
            <a:off x="5372100" y="3978877"/>
            <a:ext cx="4514850" cy="2451765"/>
          </a:xfrm>
          <a:prstGeom prst="rect">
            <a:avLst/>
          </a:prstGeom>
        </p:spPr>
      </p:pic>
    </p:spTree>
    <p:extLst>
      <p:ext uri="{BB962C8B-B14F-4D97-AF65-F5344CB8AC3E}">
        <p14:creationId xmlns:p14="http://schemas.microsoft.com/office/powerpoint/2010/main" val="931568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3AD-2352-4456-B1A1-441AC07310A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Predictive Model Comparison for  Review title</a:t>
            </a:r>
          </a:p>
        </p:txBody>
      </p:sp>
      <p:sp>
        <p:nvSpPr>
          <p:cNvPr id="3" name="Content Placeholder 2">
            <a:extLst>
              <a:ext uri="{FF2B5EF4-FFF2-40B4-BE49-F238E27FC236}">
                <a16:creationId xmlns:a16="http://schemas.microsoft.com/office/drawing/2014/main" id="{4BB27B51-9560-4A34-B936-34E2D7E8E0CA}"/>
              </a:ext>
            </a:extLst>
          </p:cNvPr>
          <p:cNvSpPr>
            <a:spLocks noGrp="1"/>
          </p:cNvSpPr>
          <p:nvPr>
            <p:ph idx="1"/>
          </p:nvPr>
        </p:nvSpPr>
        <p:spPr>
          <a:xfrm>
            <a:off x="366534" y="5895702"/>
            <a:ext cx="10664575" cy="56464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Decision Tree Classifier yields the best performing model in terms of both accuracy and AUC</a:t>
            </a:r>
          </a:p>
        </p:txBody>
      </p:sp>
      <p:graphicFrame>
        <p:nvGraphicFramePr>
          <p:cNvPr id="4" name="Table 3"/>
          <p:cNvGraphicFramePr>
            <a:graphicFrameLocks noGrp="1"/>
          </p:cNvGraphicFramePr>
          <p:nvPr>
            <p:extLst>
              <p:ext uri="{D42A27DB-BD31-4B8C-83A1-F6EECF244321}">
                <p14:modId xmlns:p14="http://schemas.microsoft.com/office/powerpoint/2010/main" val="4054613061"/>
              </p:ext>
            </p:extLst>
          </p:nvPr>
        </p:nvGraphicFramePr>
        <p:xfrm>
          <a:off x="1706879" y="1609263"/>
          <a:ext cx="7724503" cy="3358493"/>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807812">
                  <a:extLst>
                    <a:ext uri="{9D8B030D-6E8A-4147-A177-3AD203B41FA5}">
                      <a16:colId xmlns:a16="http://schemas.microsoft.com/office/drawing/2014/main" val="20000"/>
                    </a:ext>
                  </a:extLst>
                </a:gridCol>
                <a:gridCol w="2004660">
                  <a:extLst>
                    <a:ext uri="{9D8B030D-6E8A-4147-A177-3AD203B41FA5}">
                      <a16:colId xmlns:a16="http://schemas.microsoft.com/office/drawing/2014/main" val="20001"/>
                    </a:ext>
                  </a:extLst>
                </a:gridCol>
                <a:gridCol w="2912031">
                  <a:extLst>
                    <a:ext uri="{9D8B030D-6E8A-4147-A177-3AD203B41FA5}">
                      <a16:colId xmlns:a16="http://schemas.microsoft.com/office/drawing/2014/main" val="20002"/>
                    </a:ext>
                  </a:extLst>
                </a:gridCol>
              </a:tblGrid>
              <a:tr h="706733">
                <a:tc>
                  <a:txBody>
                    <a:bodyPr/>
                    <a:lstStyle/>
                    <a:p>
                      <a:r>
                        <a:rPr lang="en-US" dirty="0">
                          <a:latin typeface="Times New Roman" panose="02020603050405020304" pitchFamily="18" charset="0"/>
                          <a:cs typeface="Times New Roman" panose="02020603050405020304" pitchFamily="18" charset="0"/>
                        </a:rPr>
                        <a:t>Model</a:t>
                      </a:r>
                    </a:p>
                  </a:txBody>
                  <a:tcPr/>
                </a:tc>
                <a:tc>
                  <a:txBody>
                    <a:bodyPr/>
                    <a:lstStyle/>
                    <a:p>
                      <a:r>
                        <a:rPr lang="en-US" dirty="0">
                          <a:latin typeface="Times New Roman" panose="02020603050405020304" pitchFamily="18" charset="0"/>
                          <a:cs typeface="Times New Roman" panose="02020603050405020304" pitchFamily="18" charset="0"/>
                        </a:rPr>
                        <a:t>Accuracy</a:t>
                      </a:r>
                    </a:p>
                  </a:txBody>
                  <a:tcPr/>
                </a:tc>
                <a:tc>
                  <a:txBody>
                    <a:bodyPr/>
                    <a:lstStyle/>
                    <a:p>
                      <a:r>
                        <a:rPr lang="en-US" dirty="0">
                          <a:latin typeface="Times New Roman" panose="02020603050405020304" pitchFamily="18" charset="0"/>
                          <a:cs typeface="Times New Roman" panose="02020603050405020304" pitchFamily="18" charset="0"/>
                        </a:rPr>
                        <a:t>Area under curve</a:t>
                      </a:r>
                    </a:p>
                  </a:txBody>
                  <a:tcPr/>
                </a:tc>
                <a:extLst>
                  <a:ext uri="{0D108BD9-81ED-4DB2-BD59-A6C34878D82A}">
                    <a16:rowId xmlns:a16="http://schemas.microsoft.com/office/drawing/2014/main" val="10000"/>
                  </a:ext>
                </a:extLst>
              </a:tr>
              <a:tr h="347393">
                <a:tc>
                  <a:txBody>
                    <a:bodyPr/>
                    <a:lstStyle/>
                    <a:p>
                      <a:r>
                        <a:rPr lang="en-US" b="1" dirty="0">
                          <a:latin typeface="Times New Roman" panose="02020603050405020304" pitchFamily="18" charset="0"/>
                          <a:cs typeface="Times New Roman" panose="02020603050405020304" pitchFamily="18" charset="0"/>
                        </a:rPr>
                        <a:t>Multinomial</a:t>
                      </a:r>
                    </a:p>
                  </a:txBody>
                  <a:tcPr/>
                </a:tc>
                <a:tc>
                  <a:txBody>
                    <a:bodyPr/>
                    <a:lstStyle/>
                    <a:p>
                      <a:r>
                        <a:rPr lang="en-US" baseline="0" dirty="0"/>
                        <a:t> 94.72</a:t>
                      </a:r>
                      <a:endParaRPr lang="en-US" dirty="0"/>
                    </a:p>
                  </a:txBody>
                  <a:tcPr/>
                </a:tc>
                <a:tc>
                  <a:txBody>
                    <a:bodyPr/>
                    <a:lstStyle/>
                    <a:p>
                      <a:r>
                        <a:rPr lang="en-US" dirty="0"/>
                        <a:t>.70</a:t>
                      </a:r>
                    </a:p>
                  </a:txBody>
                  <a:tcPr/>
                </a:tc>
                <a:extLst>
                  <a:ext uri="{0D108BD9-81ED-4DB2-BD59-A6C34878D82A}">
                    <a16:rowId xmlns:a16="http://schemas.microsoft.com/office/drawing/2014/main" val="10001"/>
                  </a:ext>
                </a:extLst>
              </a:tr>
              <a:tr h="1910660">
                <a:tc>
                  <a:txBody>
                    <a:bodyPr/>
                    <a:lstStyle/>
                    <a:p>
                      <a:r>
                        <a:rPr lang="en-US" b="1" dirty="0">
                          <a:latin typeface="Times New Roman" panose="02020603050405020304" pitchFamily="18" charset="0"/>
                          <a:cs typeface="Times New Roman" panose="02020603050405020304" pitchFamily="18" charset="0"/>
                        </a:rPr>
                        <a:t>Bernoulli</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Support Vector Classification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Logistic Regression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Decision</a:t>
                      </a:r>
                      <a:r>
                        <a:rPr lang="en-US" b="1" baseline="0" dirty="0">
                          <a:latin typeface="Times New Roman" panose="02020603050405020304" pitchFamily="18" charset="0"/>
                          <a:cs typeface="Times New Roman" panose="02020603050405020304" pitchFamily="18" charset="0"/>
                        </a:rPr>
                        <a:t> Tree Classifier</a:t>
                      </a:r>
                      <a:r>
                        <a:rPr lang="en-US" b="1" dirty="0">
                          <a:latin typeface="Times New Roman" panose="02020603050405020304" pitchFamily="18" charset="0"/>
                          <a:cs typeface="Times New Roman" panose="02020603050405020304" pitchFamily="18" charset="0"/>
                        </a:rPr>
                        <a:t>     </a:t>
                      </a:r>
                    </a:p>
                  </a:txBody>
                  <a:tcPr/>
                </a:tc>
                <a:tc>
                  <a:txBody>
                    <a:bodyPr/>
                    <a:lstStyle/>
                    <a:p>
                      <a:r>
                        <a:rPr lang="en-US" dirty="0"/>
                        <a:t> 94.39</a:t>
                      </a:r>
                    </a:p>
                    <a:p>
                      <a:endParaRPr lang="en-US" dirty="0"/>
                    </a:p>
                    <a:p>
                      <a:r>
                        <a:rPr lang="en-US" dirty="0"/>
                        <a:t> 95.8</a:t>
                      </a:r>
                    </a:p>
                    <a:p>
                      <a:endParaRPr lang="en-US" dirty="0"/>
                    </a:p>
                    <a:p>
                      <a:r>
                        <a:rPr lang="en-US" dirty="0"/>
                        <a:t> </a:t>
                      </a:r>
                    </a:p>
                    <a:p>
                      <a:r>
                        <a:rPr lang="en-US" dirty="0"/>
                        <a:t>95.6</a:t>
                      </a:r>
                    </a:p>
                    <a:p>
                      <a:endParaRPr lang="en-US" dirty="0"/>
                    </a:p>
                    <a:p>
                      <a:r>
                        <a:rPr lang="en-US" dirty="0"/>
                        <a:t>95.86</a:t>
                      </a:r>
                    </a:p>
                  </a:txBody>
                  <a:tcPr/>
                </a:tc>
                <a:tc>
                  <a:txBody>
                    <a:bodyPr/>
                    <a:lstStyle/>
                    <a:p>
                      <a:r>
                        <a:rPr lang="en-US" dirty="0"/>
                        <a:t>.77</a:t>
                      </a:r>
                    </a:p>
                    <a:p>
                      <a:endParaRPr lang="en-US" dirty="0"/>
                    </a:p>
                    <a:p>
                      <a:r>
                        <a:rPr lang="en-US" dirty="0"/>
                        <a:t>.82</a:t>
                      </a:r>
                    </a:p>
                    <a:p>
                      <a:endParaRPr lang="en-US" dirty="0"/>
                    </a:p>
                    <a:p>
                      <a:endParaRPr lang="en-US" dirty="0"/>
                    </a:p>
                    <a:p>
                      <a:r>
                        <a:rPr lang="en-US" dirty="0"/>
                        <a:t>.81</a:t>
                      </a:r>
                    </a:p>
                    <a:p>
                      <a:endParaRPr lang="en-US" dirty="0"/>
                    </a:p>
                    <a:p>
                      <a:r>
                        <a:rPr lang="en-US" dirty="0"/>
                        <a:t>.84</a:t>
                      </a:r>
                    </a:p>
                  </a:txBody>
                  <a:tcPr/>
                </a:tc>
                <a:extLst>
                  <a:ext uri="{0D108BD9-81ED-4DB2-BD59-A6C34878D82A}">
                    <a16:rowId xmlns:a16="http://schemas.microsoft.com/office/drawing/2014/main" val="10002"/>
                  </a:ext>
                </a:extLst>
              </a:tr>
            </a:tbl>
          </a:graphicData>
        </a:graphic>
      </p:graphicFrame>
      <p:sp>
        <p:nvSpPr>
          <p:cNvPr id="5" name="Content Placeholder 2">
            <a:extLst>
              <a:ext uri="{FF2B5EF4-FFF2-40B4-BE49-F238E27FC236}">
                <a16:creationId xmlns:a16="http://schemas.microsoft.com/office/drawing/2014/main" id="{4BB27B51-9560-4A34-B936-34E2D7E8E0CA}"/>
              </a:ext>
            </a:extLst>
          </p:cNvPr>
          <p:cNvSpPr txBox="1">
            <a:spLocks/>
          </p:cNvSpPr>
          <p:nvPr/>
        </p:nvSpPr>
        <p:spPr>
          <a:xfrm>
            <a:off x="7931426" y="1908200"/>
            <a:ext cx="3709282" cy="2659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759764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3AD-2352-4456-B1A1-441AC07310A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Predictive Model Comparison for  Reviews text</a:t>
            </a:r>
          </a:p>
        </p:txBody>
      </p:sp>
      <p:sp>
        <p:nvSpPr>
          <p:cNvPr id="3" name="Content Placeholder 2">
            <a:extLst>
              <a:ext uri="{FF2B5EF4-FFF2-40B4-BE49-F238E27FC236}">
                <a16:creationId xmlns:a16="http://schemas.microsoft.com/office/drawing/2014/main" id="{4BB27B51-9560-4A34-B936-34E2D7E8E0CA}"/>
              </a:ext>
            </a:extLst>
          </p:cNvPr>
          <p:cNvSpPr>
            <a:spLocks noGrp="1"/>
          </p:cNvSpPr>
          <p:nvPr>
            <p:ph idx="1"/>
          </p:nvPr>
        </p:nvSpPr>
        <p:spPr>
          <a:xfrm>
            <a:off x="366534" y="5843450"/>
            <a:ext cx="10664575" cy="616899"/>
          </a:xfrm>
        </p:spPr>
        <p:txBody>
          <a:bodyPr>
            <a:normAutofit/>
          </a:bodyPr>
          <a:lstStyle/>
          <a:p>
            <a:r>
              <a:rPr lang="en-US" sz="2000" dirty="0">
                <a:latin typeface="Times New Roman" panose="02020603050405020304" pitchFamily="18" charset="0"/>
                <a:cs typeface="Times New Roman" panose="02020603050405020304" pitchFamily="18" charset="0"/>
              </a:rPr>
              <a:t>SVC provides an accuracy of 96% and AUC of 0.83</a:t>
            </a:r>
          </a:p>
        </p:txBody>
      </p:sp>
      <p:graphicFrame>
        <p:nvGraphicFramePr>
          <p:cNvPr id="4" name="Table 3"/>
          <p:cNvGraphicFramePr>
            <a:graphicFrameLocks noGrp="1"/>
          </p:cNvGraphicFramePr>
          <p:nvPr>
            <p:extLst>
              <p:ext uri="{D42A27DB-BD31-4B8C-83A1-F6EECF244321}">
                <p14:modId xmlns:p14="http://schemas.microsoft.com/office/powerpoint/2010/main" val="1756201878"/>
              </p:ext>
            </p:extLst>
          </p:nvPr>
        </p:nvGraphicFramePr>
        <p:xfrm>
          <a:off x="1698946" y="1367245"/>
          <a:ext cx="6426152" cy="438912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335869">
                  <a:extLst>
                    <a:ext uri="{9D8B030D-6E8A-4147-A177-3AD203B41FA5}">
                      <a16:colId xmlns:a16="http://schemas.microsoft.com/office/drawing/2014/main" val="20000"/>
                    </a:ext>
                  </a:extLst>
                </a:gridCol>
                <a:gridCol w="1667712">
                  <a:extLst>
                    <a:ext uri="{9D8B030D-6E8A-4147-A177-3AD203B41FA5}">
                      <a16:colId xmlns:a16="http://schemas.microsoft.com/office/drawing/2014/main" val="20001"/>
                    </a:ext>
                  </a:extLst>
                </a:gridCol>
                <a:gridCol w="2422571">
                  <a:extLst>
                    <a:ext uri="{9D8B030D-6E8A-4147-A177-3AD203B41FA5}">
                      <a16:colId xmlns:a16="http://schemas.microsoft.com/office/drawing/2014/main" val="20002"/>
                    </a:ext>
                  </a:extLst>
                </a:gridCol>
              </a:tblGrid>
              <a:tr h="305780">
                <a:tc>
                  <a:txBody>
                    <a:bodyPr/>
                    <a:lstStyle/>
                    <a:p>
                      <a:r>
                        <a:rPr lang="en-US" dirty="0">
                          <a:latin typeface="Times New Roman" panose="02020603050405020304" pitchFamily="18" charset="0"/>
                          <a:cs typeface="Times New Roman" panose="02020603050405020304" pitchFamily="18" charset="0"/>
                        </a:rPr>
                        <a:t>Model</a:t>
                      </a:r>
                    </a:p>
                  </a:txBody>
                  <a:tcPr/>
                </a:tc>
                <a:tc>
                  <a:txBody>
                    <a:bodyPr/>
                    <a:lstStyle/>
                    <a:p>
                      <a:r>
                        <a:rPr lang="en-US" dirty="0">
                          <a:latin typeface="Times New Roman" panose="02020603050405020304" pitchFamily="18" charset="0"/>
                          <a:cs typeface="Times New Roman" panose="02020603050405020304" pitchFamily="18" charset="0"/>
                        </a:rPr>
                        <a:t>Accuracy</a:t>
                      </a:r>
                    </a:p>
                  </a:txBody>
                  <a:tcPr/>
                </a:tc>
                <a:tc>
                  <a:txBody>
                    <a:bodyPr/>
                    <a:lstStyle/>
                    <a:p>
                      <a:r>
                        <a:rPr lang="en-US" dirty="0">
                          <a:latin typeface="Times New Roman" panose="02020603050405020304" pitchFamily="18" charset="0"/>
                          <a:cs typeface="Times New Roman" panose="02020603050405020304" pitchFamily="18" charset="0"/>
                        </a:rPr>
                        <a:t>Area under curve</a:t>
                      </a:r>
                    </a:p>
                  </a:txBody>
                  <a:tcPr/>
                </a:tc>
                <a:extLst>
                  <a:ext uri="{0D108BD9-81ED-4DB2-BD59-A6C34878D82A}">
                    <a16:rowId xmlns:a16="http://schemas.microsoft.com/office/drawing/2014/main" val="10000"/>
                  </a:ext>
                </a:extLst>
              </a:tr>
              <a:tr h="1681789">
                <a:tc>
                  <a:txBody>
                    <a:bodyPr/>
                    <a:lstStyle/>
                    <a:p>
                      <a:r>
                        <a:rPr lang="en-US" b="1" dirty="0">
                          <a:latin typeface="Times New Roman" panose="02020603050405020304" pitchFamily="18" charset="0"/>
                          <a:cs typeface="Times New Roman" panose="02020603050405020304" pitchFamily="18" charset="0"/>
                        </a:rPr>
                        <a:t>Multinomial</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Bernoulli</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Support Vector Classifier</a:t>
                      </a:r>
                    </a:p>
                    <a:p>
                      <a:endParaRPr lang="en-US" b="1" dirty="0">
                        <a:latin typeface="Times New Roman" panose="02020603050405020304" pitchFamily="18" charset="0"/>
                        <a:cs typeface="Times New Roman" panose="02020603050405020304" pitchFamily="18" charset="0"/>
                      </a:endParaRPr>
                    </a:p>
                  </a:txBody>
                  <a:tcPr/>
                </a:tc>
                <a:tc>
                  <a:txBody>
                    <a:bodyPr/>
                    <a:lstStyle/>
                    <a:p>
                      <a:r>
                        <a:rPr lang="en-US" baseline="0" dirty="0">
                          <a:latin typeface="Times New Roman" panose="02020603050405020304" pitchFamily="18" charset="0"/>
                          <a:cs typeface="Times New Roman" panose="02020603050405020304" pitchFamily="18" charset="0"/>
                        </a:rPr>
                        <a:t> 92.8</a:t>
                      </a:r>
                    </a:p>
                    <a:p>
                      <a:endParaRPr lang="en-US" baseline="0" dirty="0">
                        <a:latin typeface="Times New Roman" panose="02020603050405020304" pitchFamily="18" charset="0"/>
                        <a:cs typeface="Times New Roman" panose="02020603050405020304" pitchFamily="18" charset="0"/>
                      </a:endParaRPr>
                    </a:p>
                    <a:p>
                      <a:r>
                        <a:rPr lang="en-US" baseline="0" dirty="0">
                          <a:latin typeface="Times New Roman" panose="02020603050405020304" pitchFamily="18" charset="0"/>
                          <a:cs typeface="Times New Roman" panose="02020603050405020304" pitchFamily="18" charset="0"/>
                        </a:rPr>
                        <a:t>87.7</a:t>
                      </a:r>
                    </a:p>
                    <a:p>
                      <a:endParaRPr lang="en-US" baseline="0" dirty="0">
                        <a:latin typeface="Times New Roman" panose="02020603050405020304" pitchFamily="18" charset="0"/>
                        <a:cs typeface="Times New Roman" panose="02020603050405020304" pitchFamily="18" charset="0"/>
                      </a:endParaRPr>
                    </a:p>
                    <a:p>
                      <a:r>
                        <a:rPr lang="en-US" baseline="0" dirty="0">
                          <a:latin typeface="Times New Roman" panose="02020603050405020304" pitchFamily="18" charset="0"/>
                          <a:cs typeface="Times New Roman" panose="02020603050405020304" pitchFamily="18" charset="0"/>
                        </a:rPr>
                        <a:t>96.0</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0.76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0.83</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81789">
                <a:tc>
                  <a:txBody>
                    <a:bodyPr/>
                    <a:lstStyle/>
                    <a:p>
                      <a:r>
                        <a:rPr lang="en-US" b="1" dirty="0">
                          <a:latin typeface="Times New Roman" panose="02020603050405020304" pitchFamily="18" charset="0"/>
                          <a:cs typeface="Times New Roman" panose="02020603050405020304" pitchFamily="18" charset="0"/>
                        </a:rPr>
                        <a:t>Logistic Regression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Decision Tree Classifier</a:t>
                      </a:r>
                    </a:p>
                  </a:txBody>
                  <a:tcPr/>
                </a:tc>
                <a:tc>
                  <a:txBody>
                    <a:bodyPr/>
                    <a:lstStyle/>
                    <a:p>
                      <a:r>
                        <a:rPr lang="en-US" dirty="0">
                          <a:latin typeface="Times New Roman" panose="02020603050405020304" pitchFamily="18" charset="0"/>
                          <a:cs typeface="Times New Roman" panose="02020603050405020304" pitchFamily="18" charset="0"/>
                        </a:rPr>
                        <a:t> 93.1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93.5</a:t>
                      </a:r>
                    </a:p>
                  </a:txBody>
                  <a:tcPr/>
                </a:tc>
                <a:tc>
                  <a:txBody>
                    <a:bodyPr/>
                    <a:lstStyle/>
                    <a:p>
                      <a:r>
                        <a:rPr lang="en-US" dirty="0">
                          <a:latin typeface="Times New Roman" panose="02020603050405020304" pitchFamily="18" charset="0"/>
                          <a:cs typeface="Times New Roman" panose="02020603050405020304" pitchFamily="18" charset="0"/>
                        </a:rPr>
                        <a:t>0.81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5" name="Content Placeholder 2">
            <a:extLst>
              <a:ext uri="{FF2B5EF4-FFF2-40B4-BE49-F238E27FC236}">
                <a16:creationId xmlns:a16="http://schemas.microsoft.com/office/drawing/2014/main" id="{4BB27B51-9560-4A34-B936-34E2D7E8E0CA}"/>
              </a:ext>
            </a:extLst>
          </p:cNvPr>
          <p:cNvSpPr txBox="1">
            <a:spLocks/>
          </p:cNvSpPr>
          <p:nvPr/>
        </p:nvSpPr>
        <p:spPr>
          <a:xfrm>
            <a:off x="7931426" y="1908200"/>
            <a:ext cx="3709282" cy="2659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39069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A3AD-2352-4456-B1A1-441AC07310A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Predictive Model Comparison for multi class</a:t>
            </a:r>
          </a:p>
        </p:txBody>
      </p:sp>
      <p:sp>
        <p:nvSpPr>
          <p:cNvPr id="3" name="Content Placeholder 2">
            <a:extLst>
              <a:ext uri="{FF2B5EF4-FFF2-40B4-BE49-F238E27FC236}">
                <a16:creationId xmlns:a16="http://schemas.microsoft.com/office/drawing/2014/main" id="{4BB27B51-9560-4A34-B936-34E2D7E8E0CA}"/>
              </a:ext>
            </a:extLst>
          </p:cNvPr>
          <p:cNvSpPr>
            <a:spLocks noGrp="1"/>
          </p:cNvSpPr>
          <p:nvPr>
            <p:ph idx="1"/>
          </p:nvPr>
        </p:nvSpPr>
        <p:spPr>
          <a:xfrm>
            <a:off x="366534" y="5108302"/>
            <a:ext cx="10664575" cy="1352048"/>
          </a:xfrm>
        </p:spPr>
        <p:txBody>
          <a:bodyPr>
            <a:normAutofit/>
          </a:bodyPr>
          <a:lstStyle/>
          <a:p>
            <a:r>
              <a:rPr lang="en-US" sz="2000" dirty="0">
                <a:latin typeface="Times New Roman" panose="02020603050405020304" pitchFamily="18" charset="0"/>
                <a:cs typeface="Times New Roman" panose="02020603050405020304" pitchFamily="18" charset="0"/>
              </a:rPr>
              <a:t>Support Vector Classifier and Logistic Model provide </a:t>
            </a:r>
            <a:r>
              <a:rPr lang="en-US" sz="2000">
                <a:latin typeface="Times New Roman" panose="02020603050405020304" pitchFamily="18" charset="0"/>
                <a:cs typeface="Times New Roman" panose="02020603050405020304" pitchFamily="18" charset="0"/>
              </a:rPr>
              <a:t>better accuracy</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47854986"/>
              </p:ext>
            </p:extLst>
          </p:nvPr>
        </p:nvGraphicFramePr>
        <p:xfrm>
          <a:off x="2213622" y="1489091"/>
          <a:ext cx="5088693" cy="3348819"/>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968972">
                  <a:extLst>
                    <a:ext uri="{9D8B030D-6E8A-4147-A177-3AD203B41FA5}">
                      <a16:colId xmlns:a16="http://schemas.microsoft.com/office/drawing/2014/main" val="20000"/>
                    </a:ext>
                  </a:extLst>
                </a:gridCol>
                <a:gridCol w="2119721">
                  <a:extLst>
                    <a:ext uri="{9D8B030D-6E8A-4147-A177-3AD203B41FA5}">
                      <a16:colId xmlns:a16="http://schemas.microsoft.com/office/drawing/2014/main" val="20001"/>
                    </a:ext>
                  </a:extLst>
                </a:gridCol>
              </a:tblGrid>
              <a:tr h="697059">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10000"/>
                  </a:ext>
                </a:extLst>
              </a:tr>
              <a:tr h="561275">
                <a:tc>
                  <a:txBody>
                    <a:bodyPr/>
                    <a:lstStyle/>
                    <a:p>
                      <a:r>
                        <a:rPr lang="en-US" b="1" dirty="0">
                          <a:latin typeface="Times New Roman" panose="02020603050405020304" pitchFamily="18" charset="0"/>
                          <a:cs typeface="Times New Roman" panose="02020603050405020304" pitchFamily="18" charset="0"/>
                        </a:rPr>
                        <a:t>Multinomial</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Bernoulli</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Support Vector Classifier</a:t>
                      </a:r>
                    </a:p>
                  </a:txBody>
                  <a:tcPr/>
                </a:tc>
                <a:tc>
                  <a:txBody>
                    <a:bodyPr/>
                    <a:lstStyle/>
                    <a:p>
                      <a:r>
                        <a:rPr lang="en-US" baseline="0" dirty="0"/>
                        <a:t> 69.4</a:t>
                      </a:r>
                    </a:p>
                    <a:p>
                      <a:endParaRPr lang="en-US" baseline="0" dirty="0"/>
                    </a:p>
                    <a:p>
                      <a:r>
                        <a:rPr lang="en-US" baseline="0" dirty="0"/>
                        <a:t>68.7</a:t>
                      </a:r>
                    </a:p>
                    <a:p>
                      <a:endParaRPr lang="en-US" baseline="0" dirty="0"/>
                    </a:p>
                    <a:p>
                      <a:r>
                        <a:rPr lang="en-US" baseline="0" dirty="0"/>
                        <a:t>70.9</a:t>
                      </a:r>
                    </a:p>
                    <a:p>
                      <a:endParaRPr lang="en-US" dirty="0"/>
                    </a:p>
                  </a:txBody>
                  <a:tcPr/>
                </a:tc>
                <a:extLst>
                  <a:ext uri="{0D108BD9-81ED-4DB2-BD59-A6C34878D82A}">
                    <a16:rowId xmlns:a16="http://schemas.microsoft.com/office/drawing/2014/main" val="10001"/>
                  </a:ext>
                </a:extLst>
              </a:tr>
              <a:tr h="798606">
                <a:tc>
                  <a:txBody>
                    <a:bodyPr/>
                    <a:lstStyle/>
                    <a:p>
                      <a:r>
                        <a:rPr lang="en-US" b="1" dirty="0">
                          <a:latin typeface="Times New Roman" panose="02020603050405020304" pitchFamily="18" charset="0"/>
                          <a:cs typeface="Times New Roman" panose="02020603050405020304" pitchFamily="18" charset="0"/>
                        </a:rPr>
                        <a:t>Logistic Regression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Decision Tree Classifier</a:t>
                      </a:r>
                    </a:p>
                  </a:txBody>
                  <a:tcPr/>
                </a:tc>
                <a:tc>
                  <a:txBody>
                    <a:bodyPr/>
                    <a:lstStyle/>
                    <a:p>
                      <a:r>
                        <a:rPr lang="en-US" dirty="0"/>
                        <a:t> 70.1</a:t>
                      </a:r>
                    </a:p>
                    <a:p>
                      <a:endParaRPr lang="en-US" dirty="0"/>
                    </a:p>
                    <a:p>
                      <a:r>
                        <a:rPr lang="en-US" dirty="0"/>
                        <a:t>68.9</a:t>
                      </a:r>
                    </a:p>
                  </a:txBody>
                  <a:tcPr/>
                </a:tc>
                <a:extLst>
                  <a:ext uri="{0D108BD9-81ED-4DB2-BD59-A6C34878D82A}">
                    <a16:rowId xmlns:a16="http://schemas.microsoft.com/office/drawing/2014/main" val="10002"/>
                  </a:ext>
                </a:extLst>
              </a:tr>
            </a:tbl>
          </a:graphicData>
        </a:graphic>
      </p:graphicFrame>
      <p:sp>
        <p:nvSpPr>
          <p:cNvPr id="5" name="Content Placeholder 2">
            <a:extLst>
              <a:ext uri="{FF2B5EF4-FFF2-40B4-BE49-F238E27FC236}">
                <a16:creationId xmlns:a16="http://schemas.microsoft.com/office/drawing/2014/main" id="{4BB27B51-9560-4A34-B936-34E2D7E8E0CA}"/>
              </a:ext>
            </a:extLst>
          </p:cNvPr>
          <p:cNvSpPr txBox="1">
            <a:spLocks/>
          </p:cNvSpPr>
          <p:nvPr/>
        </p:nvSpPr>
        <p:spPr>
          <a:xfrm>
            <a:off x="7931426" y="1908200"/>
            <a:ext cx="3709282" cy="2659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4268430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Our model </a:t>
            </a:r>
            <a:r>
              <a:rPr lang="en-US" dirty="0">
                <a:latin typeface="Times New Roman" panose="02020603050405020304" pitchFamily="18" charset="0"/>
                <a:cs typeface="Times New Roman" panose="02020603050405020304" pitchFamily="18" charset="0"/>
              </a:rPr>
              <a:t>is more </a:t>
            </a:r>
            <a:r>
              <a:rPr lang="en-US" b="1" dirty="0">
                <a:latin typeface="Times New Roman" panose="02020603050405020304" pitchFamily="18" charset="0"/>
                <a:cs typeface="Times New Roman" panose="02020603050405020304" pitchFamily="18" charset="0"/>
              </a:rPr>
              <a:t>biased</a:t>
            </a:r>
            <a:r>
              <a:rPr lang="en-US" dirty="0">
                <a:latin typeface="Times New Roman" panose="02020603050405020304" pitchFamily="18" charset="0"/>
                <a:cs typeface="Times New Roman" panose="02020603050405020304" pitchFamily="18" charset="0"/>
              </a:rPr>
              <a:t> towards positive reviews compared to negative ones.</a:t>
            </a:r>
          </a:p>
          <a:p>
            <a:r>
              <a:rPr lang="en-US" dirty="0">
                <a:latin typeface="Times New Roman" panose="02020603050405020304" pitchFamily="18" charset="0"/>
                <a:cs typeface="Times New Roman" panose="02020603050405020304" pitchFamily="18" charset="0"/>
              </a:rPr>
              <a:t>Tried under sampling the majority class, ROC improves for sentiment classification. Accuracy reduces for multi label classification.</a:t>
            </a:r>
          </a:p>
          <a:p>
            <a:r>
              <a:rPr lang="en-US" dirty="0">
                <a:latin typeface="Times New Roman" panose="02020603050405020304" pitchFamily="18" charset="0"/>
                <a:cs typeface="Times New Roman" panose="02020603050405020304" pitchFamily="18" charset="0"/>
              </a:rPr>
              <a:t>In conclusion, although our data  was  biased towards positive reviews, (SVC) model was fairly accurate with its predictions, achieving an accuracy ,precision and recall of 96% on the test set. [Binary classification]</a:t>
            </a:r>
          </a:p>
          <a:p>
            <a:r>
              <a:rPr lang="en-US" dirty="0">
                <a:latin typeface="Times New Roman" panose="02020603050405020304" pitchFamily="18" charset="0"/>
                <a:cs typeface="Times New Roman" panose="02020603050405020304" pitchFamily="18" charset="0"/>
              </a:rPr>
              <a:t>For Multi- label classification , the best model (SVC) achieved an accuracy of 71 % , with precision of 66% and recall of 67%</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24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1174" y="584324"/>
            <a:ext cx="10515600" cy="1483628"/>
          </a:xfrm>
        </p:spPr>
        <p:txBody>
          <a:bodyPr anchor="ctr">
            <a:normAutofit/>
          </a:bodyPr>
          <a:lstStyle/>
          <a:p>
            <a:r>
              <a:rPr lang="en-US" sz="4000" b="1" dirty="0">
                <a:latin typeface="Times New Roman" panose="02020603050405020304" pitchFamily="18" charset="0"/>
                <a:cs typeface="Times New Roman" panose="02020603050405020304" pitchFamily="18" charset="0"/>
              </a:rPr>
              <a:t>Background/Reference Slides</a:t>
            </a:r>
          </a:p>
        </p:txBody>
      </p:sp>
      <p:sp>
        <p:nvSpPr>
          <p:cNvPr id="5" name="Text Placeholder 4"/>
          <p:cNvSpPr>
            <a:spLocks noGrp="1"/>
          </p:cNvSpPr>
          <p:nvPr>
            <p:ph type="body" idx="1"/>
          </p:nvPr>
        </p:nvSpPr>
        <p:spPr>
          <a:xfrm>
            <a:off x="691174" y="2194560"/>
            <a:ext cx="10515600" cy="3770141"/>
          </a:xfrm>
        </p:spPr>
        <p:txBody>
          <a:bodyPr/>
          <a:lstStyle/>
          <a:p>
            <a:r>
              <a:rPr lang="en-US" dirty="0">
                <a:hlinkClick r:id="rId2"/>
              </a:rPr>
              <a:t>https://data.world/datafiniti/grammar-and-online-product-reviews</a:t>
            </a:r>
            <a:endParaRPr lang="en-US" dirty="0"/>
          </a:p>
          <a:p>
            <a:r>
              <a:rPr lang="en-US" dirty="0">
                <a:hlinkClick r:id="rId3"/>
              </a:rPr>
              <a:t>https://www.lexalytics.com/lexablog/machine-learning-vs-natural-language-processing-part-1</a:t>
            </a:r>
            <a:endParaRPr lang="en-US" dirty="0"/>
          </a:p>
          <a:p>
            <a:r>
              <a:rPr lang="en-US" dirty="0">
                <a:hlinkClick r:id="rId4"/>
              </a:rPr>
              <a:t>https://www.marcoaltini.com/blog/dealing-with-imbalanced-data-undersampling-oversampling-and-proper-cross-validation</a:t>
            </a:r>
            <a:endParaRPr lang="en-US" dirty="0"/>
          </a:p>
          <a:p>
            <a:r>
              <a:rPr lang="en-US" dirty="0">
                <a:hlinkClick r:id="rId5"/>
              </a:rPr>
              <a:t>https://www.reviewtrackers.com/online-review-bias/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76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A2932-FE02-4B4F-BE05-18D422DDC829}"/>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Business Case</a:t>
            </a:r>
          </a:p>
        </p:txBody>
      </p:sp>
      <p:sp>
        <p:nvSpPr>
          <p:cNvPr id="3" name="Content Placeholder 2">
            <a:extLst>
              <a:ext uri="{FF2B5EF4-FFF2-40B4-BE49-F238E27FC236}">
                <a16:creationId xmlns:a16="http://schemas.microsoft.com/office/drawing/2014/main" id="{B86D8D22-916E-4CCC-894A-E5AE9ACABF34}"/>
              </a:ext>
            </a:extLst>
          </p:cNvPr>
          <p:cNvSpPr>
            <a:spLocks noGrp="1"/>
          </p:cNvSpPr>
          <p:nvPr>
            <p:ph idx="1"/>
          </p:nvPr>
        </p:nvSpPr>
        <p:spPr>
          <a:xfrm>
            <a:off x="6049182" y="802638"/>
            <a:ext cx="5408696" cy="5252722"/>
          </a:xfrm>
        </p:spPr>
        <p:txBody>
          <a:bodyPr anchor="ctr">
            <a:normAutofit/>
          </a:bodyPr>
          <a:lstStyle/>
          <a:p>
            <a:r>
              <a:rPr lang="en-US" sz="2000" dirty="0">
                <a:solidFill>
                  <a:schemeClr val="bg1"/>
                </a:solidFill>
                <a:latin typeface="Times New Roman" panose="02020603050405020304" pitchFamily="18" charset="0"/>
                <a:cs typeface="Times New Roman" panose="02020603050405020304" pitchFamily="18" charset="0"/>
              </a:rPr>
              <a:t>Technological advances over the past decade have led to the proliferation of consumer review websites such as Walmart, target, where consumers can share experiences about product quality. These reviews provide consumers with information about the goods, and the quality that is observed only after consumption.</a:t>
            </a:r>
          </a:p>
          <a:p>
            <a:r>
              <a:rPr lang="en-US" sz="2000" dirty="0">
                <a:solidFill>
                  <a:schemeClr val="bg1"/>
                </a:solidFill>
                <a:latin typeface="Times New Roman" panose="02020603050405020304" pitchFamily="18" charset="0"/>
                <a:cs typeface="Times New Roman" panose="02020603050405020304" pitchFamily="18" charset="0"/>
              </a:rPr>
              <a:t> With the click of a button, one can now acquire information from countless other consumers products ranging from food, personal care, medicine, household goods etc.</a:t>
            </a:r>
          </a:p>
        </p:txBody>
      </p:sp>
    </p:spTree>
    <p:extLst>
      <p:ext uri="{BB962C8B-B14F-4D97-AF65-F5344CB8AC3E}">
        <p14:creationId xmlns:p14="http://schemas.microsoft.com/office/powerpoint/2010/main" val="377261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a:xfrm>
            <a:off x="6049182" y="802638"/>
            <a:ext cx="5408696" cy="5252722"/>
          </a:xfrm>
        </p:spPr>
        <p:txBody>
          <a:bodyPr anchor="ctr">
            <a:normAutofit/>
          </a:bodyPr>
          <a:lstStyle/>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Column Definitions</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Dataset Values</a:t>
            </a:r>
          </a:p>
          <a:p>
            <a:pPr marL="514350" indent="-514350">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Data  Analysis</a:t>
            </a:r>
          </a:p>
        </p:txBody>
      </p:sp>
    </p:spTree>
    <p:extLst>
      <p:ext uri="{BB962C8B-B14F-4D97-AF65-F5344CB8AC3E}">
        <p14:creationId xmlns:p14="http://schemas.microsoft.com/office/powerpoint/2010/main" val="132490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589"/>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Dataset Values (Breakdown of Data Frame)</a:t>
            </a:r>
          </a:p>
        </p:txBody>
      </p:sp>
      <p:pic>
        <p:nvPicPr>
          <p:cNvPr id="4" name="Picture 3">
            <a:extLst>
              <a:ext uri="{FF2B5EF4-FFF2-40B4-BE49-F238E27FC236}">
                <a16:creationId xmlns:a16="http://schemas.microsoft.com/office/drawing/2014/main" id="{AED2CC88-217E-48D5-9EA5-2C1C4BE44265}"/>
              </a:ext>
            </a:extLst>
          </p:cNvPr>
          <p:cNvPicPr>
            <a:picLocks noChangeAspect="1"/>
          </p:cNvPicPr>
          <p:nvPr/>
        </p:nvPicPr>
        <p:blipFill rotWithShape="1">
          <a:blip r:embed="rId2"/>
          <a:srcRect l="915" r="24477"/>
          <a:stretch/>
        </p:blipFill>
        <p:spPr>
          <a:xfrm>
            <a:off x="1126435" y="2223961"/>
            <a:ext cx="10177669" cy="3476186"/>
          </a:xfrm>
          <a:prstGeom prst="rect">
            <a:avLst/>
          </a:prstGeom>
        </p:spPr>
      </p:pic>
    </p:spTree>
    <p:extLst>
      <p:ext uri="{BB962C8B-B14F-4D97-AF65-F5344CB8AC3E}">
        <p14:creationId xmlns:p14="http://schemas.microsoft.com/office/powerpoint/2010/main" val="21309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Breakdown of Data Frame</a:t>
            </a:r>
          </a:p>
        </p:txBody>
      </p:sp>
      <p:pic>
        <p:nvPicPr>
          <p:cNvPr id="6" name="Content Placeholder 5">
            <a:extLst>
              <a:ext uri="{FF2B5EF4-FFF2-40B4-BE49-F238E27FC236}">
                <a16:creationId xmlns:a16="http://schemas.microsoft.com/office/drawing/2014/main" id="{A85129D2-59F3-4E3B-9303-B084D385D8EE}"/>
              </a:ext>
            </a:extLst>
          </p:cNvPr>
          <p:cNvPicPr>
            <a:picLocks noGrp="1" noChangeAspect="1"/>
          </p:cNvPicPr>
          <p:nvPr>
            <p:ph idx="1"/>
          </p:nvPr>
        </p:nvPicPr>
        <p:blipFill>
          <a:blip r:embed="rId2"/>
          <a:stretch>
            <a:fillRect/>
          </a:stretch>
        </p:blipFill>
        <p:spPr>
          <a:xfrm>
            <a:off x="1086677" y="3740165"/>
            <a:ext cx="10515600" cy="2012915"/>
          </a:xfrm>
          <a:prstGeom prst="rect">
            <a:avLst/>
          </a:prstGeom>
        </p:spPr>
      </p:pic>
      <p:pic>
        <p:nvPicPr>
          <p:cNvPr id="7" name="Picture 6">
            <a:extLst>
              <a:ext uri="{FF2B5EF4-FFF2-40B4-BE49-F238E27FC236}">
                <a16:creationId xmlns:a16="http://schemas.microsoft.com/office/drawing/2014/main" id="{D6CD67E5-D3AB-4E2D-A0CD-F024973D373B}"/>
              </a:ext>
            </a:extLst>
          </p:cNvPr>
          <p:cNvPicPr>
            <a:picLocks noChangeAspect="1"/>
          </p:cNvPicPr>
          <p:nvPr/>
        </p:nvPicPr>
        <p:blipFill>
          <a:blip r:embed="rId3"/>
          <a:stretch>
            <a:fillRect/>
          </a:stretch>
        </p:blipFill>
        <p:spPr>
          <a:xfrm>
            <a:off x="1086677" y="2202913"/>
            <a:ext cx="9819861" cy="1325563"/>
          </a:xfrm>
          <a:prstGeom prst="rect">
            <a:avLst/>
          </a:prstGeom>
        </p:spPr>
      </p:pic>
    </p:spTree>
    <p:extLst>
      <p:ext uri="{BB962C8B-B14F-4D97-AF65-F5344CB8AC3E}">
        <p14:creationId xmlns:p14="http://schemas.microsoft.com/office/powerpoint/2010/main" val="101177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D0D1D-C173-4414-ADB2-C15BE487C7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Data Analysis</a:t>
            </a:r>
          </a:p>
        </p:txBody>
      </p:sp>
      <p:pic>
        <p:nvPicPr>
          <p:cNvPr id="6" name="Picture 5">
            <a:extLst>
              <a:ext uri="{FF2B5EF4-FFF2-40B4-BE49-F238E27FC236}">
                <a16:creationId xmlns:a16="http://schemas.microsoft.com/office/drawing/2014/main" id="{321F5EAA-A518-4861-AAB3-1AE7C6FA062A}"/>
              </a:ext>
            </a:extLst>
          </p:cNvPr>
          <p:cNvPicPr>
            <a:picLocks noChangeAspect="1"/>
          </p:cNvPicPr>
          <p:nvPr/>
        </p:nvPicPr>
        <p:blipFill>
          <a:blip r:embed="rId2"/>
          <a:stretch>
            <a:fillRect/>
          </a:stretch>
        </p:blipFill>
        <p:spPr>
          <a:xfrm>
            <a:off x="1294228" y="1997612"/>
            <a:ext cx="8947052" cy="3953021"/>
          </a:xfrm>
          <a:prstGeom prst="rect">
            <a:avLst/>
          </a:prstGeom>
        </p:spPr>
      </p:pic>
    </p:spTree>
    <p:extLst>
      <p:ext uri="{BB962C8B-B14F-4D97-AF65-F5344CB8AC3E}">
        <p14:creationId xmlns:p14="http://schemas.microsoft.com/office/powerpoint/2010/main" val="173504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8148</TotalTime>
  <Words>738</Words>
  <Application>Microsoft Office PowerPoint</Application>
  <PresentationFormat>Widescreen</PresentationFormat>
  <Paragraphs>197</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Tahoma</vt:lpstr>
      <vt:lpstr>Times New Roman</vt:lpstr>
      <vt:lpstr>Office Theme</vt:lpstr>
      <vt:lpstr>Sentiment analysis of online product reviews  using NLP</vt:lpstr>
      <vt:lpstr>Presentation Overview</vt:lpstr>
      <vt:lpstr>Data Collection</vt:lpstr>
      <vt:lpstr>Problem Statement</vt:lpstr>
      <vt:lpstr>Business Case</vt:lpstr>
      <vt:lpstr>Dataset Overview</vt:lpstr>
      <vt:lpstr>       Dataset Values (Breakdown of Data Frame)</vt:lpstr>
      <vt:lpstr>Breakdown of Data Frame</vt:lpstr>
      <vt:lpstr>  Data Analysis</vt:lpstr>
      <vt:lpstr>Histogram –Frequency of Rating</vt:lpstr>
      <vt:lpstr>Distribution of Rating</vt:lpstr>
      <vt:lpstr>Converting the ratings into binary factors (positive/negative)</vt:lpstr>
      <vt:lpstr>Before and after conversion</vt:lpstr>
      <vt:lpstr>Text Processing</vt:lpstr>
      <vt:lpstr>Step  1 : Tokenization</vt:lpstr>
      <vt:lpstr>PowerPoint Presentation</vt:lpstr>
      <vt:lpstr>Step 3 : Count Vectorization</vt:lpstr>
      <vt:lpstr>Example of CountVectorizer</vt:lpstr>
      <vt:lpstr>Step 4 :Term frequency – inverse document frequency</vt:lpstr>
      <vt:lpstr>Text processing on the Train and Test Data</vt:lpstr>
      <vt:lpstr>Training and Testing Modules</vt:lpstr>
      <vt:lpstr>      Text after Transformation</vt:lpstr>
      <vt:lpstr>Strategy Overview</vt:lpstr>
      <vt:lpstr>Naïve Bayes Multinomial Analysis</vt:lpstr>
      <vt:lpstr>PowerPoint Presentation</vt:lpstr>
      <vt:lpstr>Naïve Bayes Bernoulli Analysis</vt:lpstr>
      <vt:lpstr>PowerPoint Presentation</vt:lpstr>
      <vt:lpstr>Logistic Regression Analysis</vt:lpstr>
      <vt:lpstr>PowerPoint Presentation</vt:lpstr>
      <vt:lpstr>Decision Tree Analysis</vt:lpstr>
      <vt:lpstr>PowerPoint Presentation</vt:lpstr>
      <vt:lpstr>SVC  Analysis</vt:lpstr>
      <vt:lpstr>PowerPoint Presentation</vt:lpstr>
      <vt:lpstr>Comparison of the metrics Receiver Operator Characteristic – Area Under the Curve</vt:lpstr>
      <vt:lpstr> Word cloud for Reviews - Title</vt:lpstr>
      <vt:lpstr>Analysis of Review Text   - Accuracy Score</vt:lpstr>
      <vt:lpstr>Reviews Text – Area Under the Curve (ROC)</vt:lpstr>
      <vt:lpstr>Word Cloud – Reviews Text</vt:lpstr>
      <vt:lpstr>Multi-Label classification</vt:lpstr>
      <vt:lpstr>Confusion Matrix for SVC – Best Model</vt:lpstr>
      <vt:lpstr>Confusion Matrix for Logistic – Best Model</vt:lpstr>
      <vt:lpstr>Word cloud for Multi - class</vt:lpstr>
      <vt:lpstr>Predictive Model Comparison for  Review title</vt:lpstr>
      <vt:lpstr>Predictive Model Comparison for  Reviews text</vt:lpstr>
      <vt:lpstr>Predictive Model Comparison for multi class</vt:lpstr>
      <vt:lpstr>Conclusion</vt:lpstr>
      <vt:lpstr>Background/Reference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dc:creator>
  <cp:lastModifiedBy>Tanaji Naik</cp:lastModifiedBy>
  <cp:revision>268</cp:revision>
  <dcterms:created xsi:type="dcterms:W3CDTF">2017-11-23T06:20:46Z</dcterms:created>
  <dcterms:modified xsi:type="dcterms:W3CDTF">2018-04-24T19:23:25Z</dcterms:modified>
</cp:coreProperties>
</file>