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5"/>
  </p:notesMasterIdLst>
  <p:sldIdLst>
    <p:sldId id="349" r:id="rId2"/>
    <p:sldId id="287" r:id="rId3"/>
    <p:sldId id="257" r:id="rId4"/>
    <p:sldId id="366" r:id="rId5"/>
    <p:sldId id="260" r:id="rId6"/>
    <p:sldId id="340" r:id="rId7"/>
    <p:sldId id="362" r:id="rId8"/>
    <p:sldId id="299" r:id="rId9"/>
    <p:sldId id="365" r:id="rId10"/>
    <p:sldId id="288" r:id="rId11"/>
    <p:sldId id="363" r:id="rId12"/>
    <p:sldId id="350" r:id="rId13"/>
    <p:sldId id="351" r:id="rId14"/>
    <p:sldId id="266" r:id="rId15"/>
    <p:sldId id="352" r:id="rId16"/>
    <p:sldId id="364" r:id="rId17"/>
    <p:sldId id="343" r:id="rId18"/>
    <p:sldId id="353" r:id="rId19"/>
    <p:sldId id="344" r:id="rId20"/>
    <p:sldId id="354" r:id="rId21"/>
    <p:sldId id="355" r:id="rId22"/>
    <p:sldId id="345" r:id="rId23"/>
    <p:sldId id="357" r:id="rId24"/>
    <p:sldId id="358" r:id="rId25"/>
    <p:sldId id="359" r:id="rId26"/>
    <p:sldId id="360" r:id="rId27"/>
    <p:sldId id="361" r:id="rId28"/>
    <p:sldId id="356" r:id="rId29"/>
    <p:sldId id="275" r:id="rId30"/>
    <p:sldId id="346" r:id="rId31"/>
    <p:sldId id="270" r:id="rId32"/>
    <p:sldId id="271" r:id="rId33"/>
    <p:sldId id="32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86" d="100"/>
          <a:sy n="86" d="100"/>
        </p:scale>
        <p:origin x="259" y="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1/12/2022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3866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22</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30</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Data_visualization" TargetMode="External"/><Relationship Id="rId2" Type="http://schemas.openxmlformats.org/officeDocument/2006/relationships/hyperlink" Target="https://en.wikipedia.org/wiki/Information_system" TargetMode="External"/><Relationship Id="rId1" Type="http://schemas.openxmlformats.org/officeDocument/2006/relationships/slideLayout" Target="../slideLayouts/slideLayout2.xml"/><Relationship Id="rId5" Type="http://schemas.openxmlformats.org/officeDocument/2006/relationships/hyperlink" Target="https://en.wikipedia.org/wiki/Flowchart" TargetMode="External"/><Relationship Id="rId4" Type="http://schemas.openxmlformats.org/officeDocument/2006/relationships/hyperlink" Target="https://en.wikipedia.org/wiki/Data_process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Use_ca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javascript.com/" TargetMode="External"/><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dirty="0">
                <a:solidFill>
                  <a:srgbClr val="FF0000"/>
                </a:solidFill>
              </a:rPr>
              <a:t>GYM MANAGEMENT SYSTEM</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Varsha PS</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1RN18IS118</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T</a:t>
            </a:r>
            <a:r>
              <a:rPr lang="en-US" sz="2000" b="1">
                <a:solidFill>
                  <a:srgbClr val="000066"/>
                </a:solidFill>
                <a:latin typeface="Times New Roman" pitchFamily="18" charset="0"/>
                <a:cs typeface="Times New Roman" pitchFamily="18" charset="0"/>
              </a:rPr>
              <a:t>.S.Bhagavath</a:t>
            </a:r>
            <a:r>
              <a:rPr lang="en-US" sz="2000" b="1" dirty="0">
                <a:solidFill>
                  <a:srgbClr val="000066"/>
                </a:solidFill>
                <a:latin typeface="Times New Roman" pitchFamily="18" charset="0"/>
                <a:cs typeface="Times New Roman" pitchFamily="18" charset="0"/>
              </a:rPr>
              <a:t> Singh </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err="1">
                <a:solidFill>
                  <a:schemeClr val="tx1">
                    <a:lumMod val="85000"/>
                    <a:lumOff val="15000"/>
                  </a:schemeClr>
                </a:solidFill>
                <a:latin typeface="Times New Roman" pitchFamily="18" charset="0"/>
                <a:ea typeface="Times New Roman" pitchFamily="18" charset="0"/>
                <a:cs typeface="Times New Roman" pitchFamily="18" charset="0"/>
              </a:rPr>
              <a:t>Asso</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t>
            </a:r>
            <a:r>
              <a:rPr lang="en-IN" sz="2000" b="1" dirty="0">
                <a:solidFill>
                  <a:srgbClr val="000066"/>
                </a:solidFill>
                <a:latin typeface="Times New Roman" pitchFamily="18" charset="0"/>
                <a:cs typeface="Times New Roman" pitchFamily="18" charset="0"/>
              </a:rPr>
              <a:t>Ramesh </a:t>
            </a:r>
            <a:r>
              <a:rPr lang="en-IN" sz="2000" b="1" dirty="0" err="1">
                <a:solidFill>
                  <a:srgbClr val="000066"/>
                </a:solidFill>
                <a:latin typeface="Times New Roman" pitchFamily="18" charset="0"/>
                <a:cs typeface="Times New Roman" pitchFamily="18" charset="0"/>
              </a:rPr>
              <a:t>Nediyadath</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err="1">
                <a:solidFill>
                  <a:schemeClr val="tx1">
                    <a:lumMod val="85000"/>
                    <a:lumOff val="15000"/>
                  </a:schemeClr>
                </a:solidFill>
                <a:latin typeface="Times New Roman" pitchFamily="18" charset="0"/>
                <a:cs typeface="Times New Roman" pitchFamily="18" charset="0"/>
              </a:rPr>
              <a:t>TechieAid</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42251" y="4865939"/>
            <a:ext cx="3718808" cy="369332"/>
          </a:xfrm>
          <a:prstGeom prst="rect">
            <a:avLst/>
          </a:prstGeom>
          <a:noFill/>
        </p:spPr>
        <p:txBody>
          <a:bodyPr wrap="square">
            <a:spAutoFit/>
          </a:bodyPr>
          <a:lstStyle/>
          <a:p>
            <a:pPr algn="ctr"/>
            <a:r>
              <a:rPr lang="en-US" b="1" dirty="0" err="1">
                <a:solidFill>
                  <a:srgbClr val="C00000"/>
                </a:solidFill>
              </a:rPr>
              <a:t>TechieAid</a:t>
            </a:r>
            <a:endParaRPr lang="en-IN" b="1" dirty="0">
              <a:solidFill>
                <a:srgbClr val="C00000"/>
              </a:solidFill>
            </a:endParaRPr>
          </a:p>
        </p:txBody>
      </p:sp>
      <p:pic>
        <p:nvPicPr>
          <p:cNvPr id="4" name="Picture 3">
            <a:extLst>
              <a:ext uri="{FF2B5EF4-FFF2-40B4-BE49-F238E27FC236}">
                <a16:creationId xmlns:a16="http://schemas.microsoft.com/office/drawing/2014/main" id="{EF10145C-0771-4456-B5EE-A9E0E95D9A5C}"/>
              </a:ext>
            </a:extLst>
          </p:cNvPr>
          <p:cNvPicPr>
            <a:picLocks noChangeAspect="1"/>
          </p:cNvPicPr>
          <p:nvPr/>
        </p:nvPicPr>
        <p:blipFill>
          <a:blip r:embed="rId3"/>
          <a:stretch>
            <a:fillRect/>
          </a:stretch>
        </p:blipFill>
        <p:spPr>
          <a:xfrm>
            <a:off x="8949102" y="3999043"/>
            <a:ext cx="1305107" cy="866896"/>
          </a:xfrm>
          <a:prstGeom prst="rect">
            <a:avLst/>
          </a:prstGeom>
        </p:spPr>
      </p:pic>
    </p:spTree>
    <p:extLst>
      <p:ext uri="{BB962C8B-B14F-4D97-AF65-F5344CB8AC3E}">
        <p14:creationId xmlns:p14="http://schemas.microsoft.com/office/powerpoint/2010/main" val="2469681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marL="190500" marR="327660" algn="just">
              <a:lnSpc>
                <a:spcPct val="150000"/>
              </a:lnSpc>
              <a:spcAft>
                <a:spcPts val="0"/>
              </a:spcAft>
            </a:pPr>
            <a:r>
              <a:rPr lang="en-US" sz="1800" dirty="0">
                <a:solidFill>
                  <a:srgbClr val="212121"/>
                </a:solidFill>
                <a:effectLst/>
                <a:latin typeface="Times New Roman" panose="02020603050405020304" pitchFamily="18" charset="0"/>
                <a:ea typeface="Times New Roman" panose="02020603050405020304" pitchFamily="18" charset="0"/>
              </a:rPr>
              <a:t>A </a:t>
            </a:r>
            <a:r>
              <a:rPr lang="en-US" sz="1800" b="1" dirty="0">
                <a:solidFill>
                  <a:srgbClr val="212121"/>
                </a:solidFill>
                <a:effectLst/>
                <a:latin typeface="Times New Roman" panose="02020603050405020304" pitchFamily="18" charset="0"/>
                <a:ea typeface="Times New Roman" panose="02020603050405020304" pitchFamily="18" charset="0"/>
              </a:rPr>
              <a:t>Requirement Specification </a:t>
            </a:r>
            <a:r>
              <a:rPr lang="en-US" sz="1800" dirty="0">
                <a:solidFill>
                  <a:srgbClr val="212121"/>
                </a:solidFill>
                <a:effectLst/>
                <a:latin typeface="Times New Roman" panose="02020603050405020304" pitchFamily="18" charset="0"/>
                <a:ea typeface="Times New Roman" panose="02020603050405020304" pitchFamily="18" charset="0"/>
              </a:rPr>
              <a:t>of a system includes Software Requirements Specification</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(SRS) and Hardware Requirements Specification. It lays out </a:t>
            </a:r>
            <a:r>
              <a:rPr lang="en-US" sz="1800" dirty="0">
                <a:effectLst/>
                <a:latin typeface="Times New Roman" panose="02020603050405020304" pitchFamily="18" charset="0"/>
                <a:ea typeface="Times New Roman" panose="02020603050405020304" pitchFamily="18" charset="0"/>
              </a:rPr>
              <a:t>functional </a:t>
            </a:r>
            <a:r>
              <a:rPr lang="en-US" sz="1800" dirty="0">
                <a:solidFill>
                  <a:srgbClr val="212121"/>
                </a:solidFill>
                <a:effectLst/>
                <a:latin typeface="Times New Roman" panose="02020603050405020304" pitchFamily="18" charset="0"/>
                <a:ea typeface="Times New Roman" panose="02020603050405020304" pitchFamily="18" charset="0"/>
              </a:rPr>
              <a:t>and </a:t>
            </a:r>
            <a:r>
              <a:rPr lang="en-US" sz="1800" dirty="0">
                <a:effectLst/>
                <a:latin typeface="Times New Roman" panose="02020603050405020304" pitchFamily="18" charset="0"/>
                <a:ea typeface="Times New Roman" panose="02020603050405020304" pitchFamily="18" charset="0"/>
              </a:rPr>
              <a:t>non-functional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55" dirty="0">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and</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may</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include</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a</a:t>
            </a:r>
            <a:r>
              <a:rPr lang="en-US" sz="1800" spc="-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set</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of</a:t>
            </a:r>
            <a:r>
              <a:rPr lang="en-US" sz="1800" spc="-5" dirty="0">
                <a:solidFill>
                  <a:srgbClr val="21212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cases</a:t>
            </a:r>
            <a:r>
              <a:rPr lang="en-US" sz="1800" spc="-50" dirty="0">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that</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describe</a:t>
            </a:r>
            <a:r>
              <a:rPr lang="en-US" sz="1800" spc="-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user</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interactions</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that</a:t>
            </a:r>
            <a:r>
              <a:rPr lang="en-US" sz="1800" spc="-5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the</a:t>
            </a:r>
            <a:r>
              <a:rPr lang="en-US" sz="1800" spc="-60"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software</a:t>
            </a:r>
            <a:r>
              <a:rPr lang="en-US" sz="1800" spc="-285" dirty="0">
                <a:solidFill>
                  <a:srgbClr val="212121"/>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must provide.</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42950" lvl="1" indent="-285750">
              <a:buSzPts val="1600"/>
              <a:buFont typeface="Times New Roman" panose="02020603050405020304" pitchFamily="18" charset="0"/>
              <a:buAutoNum type="arabicPeriod"/>
              <a:tabLst>
                <a:tab pos="495935" algn="l"/>
              </a:tabLst>
            </a:pPr>
            <a:r>
              <a:rPr lang="en-US" sz="1800" b="1" spc="-5" dirty="0">
                <a:effectLst/>
                <a:latin typeface="Times New Roman" panose="02020603050405020304" pitchFamily="18" charset="0"/>
                <a:ea typeface="Times New Roman" panose="02020603050405020304" pitchFamily="18" charset="0"/>
              </a:rPr>
              <a:t>Hardware requirements</a:t>
            </a:r>
            <a:endParaRPr lang="en-IN" sz="1800" b="1" spc="-5" dirty="0">
              <a:effectLst/>
              <a:latin typeface="Times New Roman" panose="02020603050405020304" pitchFamily="18" charset="0"/>
              <a:ea typeface="Times New Roman" panose="02020603050405020304" pitchFamily="18" charset="0"/>
            </a:endParaRPr>
          </a:p>
          <a:p>
            <a:pPr>
              <a:spcBef>
                <a:spcPts val="1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143000" lvl="2" indent="-228600">
              <a:spcBef>
                <a:spcPts val="5"/>
              </a:spcBef>
              <a:spcAft>
                <a:spcPts val="0"/>
              </a:spcAft>
              <a:buSzPts val="1200"/>
              <a:buFont typeface="Symbol" panose="05050102010706020507" pitchFamily="18" charset="2"/>
              <a:buChar char=""/>
              <a:tabLst>
                <a:tab pos="647700" algn="l"/>
                <a:tab pos="648335" algn="l"/>
                <a:tab pos="2019300" algn="l"/>
                <a:tab pos="225234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Processor	:	Intel</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Pentium</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4</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90"/>
              </a:spcBef>
              <a:spcAft>
                <a:spcPts val="0"/>
              </a:spcAft>
              <a:buSzPts val="1200"/>
              <a:buFont typeface="Symbol" panose="05050102010706020507" pitchFamily="18" charset="2"/>
              <a:buChar char=""/>
              <a:tabLst>
                <a:tab pos="647700" algn="l"/>
                <a:tab pos="648335" algn="l"/>
                <a:tab pos="2019300" algn="l"/>
                <a:tab pos="225234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Processor</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Speed	:	2.4 GHZ</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75"/>
              </a:spcBef>
              <a:spcAft>
                <a:spcPts val="0"/>
              </a:spcAft>
              <a:buSzPts val="1200"/>
              <a:buFont typeface="Symbol" panose="05050102010706020507" pitchFamily="18" charset="2"/>
              <a:buChar char=""/>
              <a:tabLst>
                <a:tab pos="647700" algn="l"/>
                <a:tab pos="648335" algn="l"/>
                <a:tab pos="2019300" algn="l"/>
                <a:tab pos="221424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RAM	:	1GB</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B3CD-6383-466B-BC9C-ED453707C3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8D691A8-C2D5-4641-B3AE-6B5BFADCB90B}"/>
              </a:ext>
            </a:extLst>
          </p:cNvPr>
          <p:cNvSpPr>
            <a:spLocks noGrp="1"/>
          </p:cNvSpPr>
          <p:nvPr>
            <p:ph idx="1"/>
          </p:nvPr>
        </p:nvSpPr>
        <p:spPr/>
        <p:txBody>
          <a:bodyPr/>
          <a:lstStyle/>
          <a:p>
            <a:pPr>
              <a:spcBef>
                <a:spcPts val="10"/>
              </a:spcBef>
            </a:pPr>
            <a:endParaRPr lang="en-IN" sz="1800" dirty="0">
              <a:effectLst/>
              <a:latin typeface="Times New Roman" panose="02020603050405020304" pitchFamily="18" charset="0"/>
              <a:ea typeface="Times New Roman" panose="02020603050405020304" pitchFamily="18" charset="0"/>
            </a:endParaRPr>
          </a:p>
          <a:p>
            <a:pPr marL="1143000" lvl="2" indent="-228600">
              <a:buSzPts val="1200"/>
              <a:buFont typeface="Symbol" panose="05050102010706020507" pitchFamily="18" charset="2"/>
              <a:buChar char=""/>
              <a:tabLst>
                <a:tab pos="647700" algn="l"/>
                <a:tab pos="648335" algn="l"/>
                <a:tab pos="2171700" algn="l"/>
                <a:tab pos="24765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Operating</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System	:	Windows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10</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90"/>
              </a:spcBef>
              <a:spcAft>
                <a:spcPts val="0"/>
              </a:spcAft>
              <a:buSzPts val="1200"/>
              <a:buFont typeface="Symbol" panose="05050102010706020507" pitchFamily="18" charset="2"/>
              <a:buChar char=""/>
              <a:tabLst>
                <a:tab pos="647700" algn="l"/>
                <a:tab pos="648335" algn="l"/>
                <a:tab pos="2171700" algn="l"/>
                <a:tab pos="24765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Front</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End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Design	:	HTML5,</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CSS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90"/>
              </a:spcBef>
              <a:spcAft>
                <a:spcPts val="0"/>
              </a:spcAft>
              <a:buSzPts val="1200"/>
              <a:buFont typeface="Symbol" panose="05050102010706020507" pitchFamily="18" charset="2"/>
              <a:buChar char=""/>
              <a:tabLst>
                <a:tab pos="647700" algn="l"/>
                <a:tab pos="648335" algn="l"/>
                <a:tab pos="2171700" algn="l"/>
                <a:tab pos="24765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Client-Side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Scripting	:	CSS3</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75"/>
              </a:spcBef>
              <a:spcAft>
                <a:spcPts val="0"/>
              </a:spcAft>
              <a:buSzPts val="1200"/>
              <a:buFont typeface="Symbol" panose="05050102010706020507" pitchFamily="18" charset="2"/>
              <a:buChar char=""/>
              <a:tabLst>
                <a:tab pos="647700" algn="l"/>
                <a:tab pos="648335" algn="l"/>
                <a:tab pos="2171700" algn="l"/>
                <a:tab pos="24765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Server-Side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Scripting	:	Php</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90"/>
              </a:spcBef>
              <a:spcAft>
                <a:spcPts val="0"/>
              </a:spcAft>
              <a:buSzPts val="1200"/>
              <a:buFont typeface="Symbol" panose="05050102010706020507" pitchFamily="18" charset="2"/>
              <a:buChar char=""/>
              <a:tabLst>
                <a:tab pos="647700" algn="l"/>
                <a:tab pos="648335" algn="l"/>
                <a:tab pos="2171700" algn="l"/>
                <a:tab pos="24765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Web</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server	:	Apache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2.0</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1143000" lvl="2" indent="-228600">
              <a:spcBef>
                <a:spcPts val="695"/>
              </a:spcBef>
              <a:spcAft>
                <a:spcPts val="0"/>
              </a:spcAft>
              <a:buSzPts val="1200"/>
              <a:buFont typeface="Symbol" panose="05050102010706020507" pitchFamily="18" charset="2"/>
              <a:buChar char=""/>
              <a:tabLst>
                <a:tab pos="647700" algn="l"/>
                <a:tab pos="648335" algn="l"/>
                <a:tab pos="2171700" algn="l"/>
                <a:tab pos="2476500"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Database	:	MySQL</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
        <p:nvSpPr>
          <p:cNvPr id="4" name="Date Placeholder 3">
            <a:extLst>
              <a:ext uri="{FF2B5EF4-FFF2-40B4-BE49-F238E27FC236}">
                <a16:creationId xmlns:a16="http://schemas.microsoft.com/office/drawing/2014/main" id="{CC8E145B-5C20-4458-853E-57B7C3175E37}"/>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35B1EAE-CA9B-41AE-8FFC-771F3225CAEC}"/>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D9A1F12F-B589-47EA-A86D-548A67503519}"/>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Tree>
    <p:extLst>
      <p:ext uri="{BB962C8B-B14F-4D97-AF65-F5344CB8AC3E}">
        <p14:creationId xmlns:p14="http://schemas.microsoft.com/office/powerpoint/2010/main" val="272938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A757-AAEA-4B37-BADD-7321AA934EB2}"/>
              </a:ext>
            </a:extLst>
          </p:cNvPr>
          <p:cNvSpPr>
            <a:spLocks noGrp="1"/>
          </p:cNvSpPr>
          <p:nvPr>
            <p:ph type="title"/>
          </p:nvPr>
        </p:nvSpPr>
        <p:spPr/>
        <p:txBody>
          <a:bodyPr>
            <a:normAutofit fontScale="90000"/>
          </a:bodyPr>
          <a:lstStyle/>
          <a:p>
            <a:r>
              <a:rPr lang="en-IN" dirty="0" err="1"/>
              <a:t>contd</a:t>
            </a:r>
            <a:endParaRPr lang="en-IN" dirty="0"/>
          </a:p>
        </p:txBody>
      </p:sp>
      <p:sp>
        <p:nvSpPr>
          <p:cNvPr id="3" name="Content Placeholder 2">
            <a:extLst>
              <a:ext uri="{FF2B5EF4-FFF2-40B4-BE49-F238E27FC236}">
                <a16:creationId xmlns:a16="http://schemas.microsoft.com/office/drawing/2014/main" id="{FBD7371F-51E4-4A1C-B107-85C436362386}"/>
              </a:ext>
            </a:extLst>
          </p:cNvPr>
          <p:cNvSpPr>
            <a:spLocks noGrp="1"/>
          </p:cNvSpPr>
          <p:nvPr>
            <p:ph idx="1"/>
          </p:nvPr>
        </p:nvSpPr>
        <p:spPr/>
        <p:txBody>
          <a:bodyPr>
            <a:normAutofit/>
          </a:bodyPr>
          <a:lstStyle/>
          <a:p>
            <a:pPr marL="0" indent="0">
              <a:spcBef>
                <a:spcPts val="40"/>
              </a:spcBef>
              <a:buNone/>
            </a:pPr>
            <a:r>
              <a:rPr lang="en-US" sz="1800" dirty="0">
                <a:effectLst/>
                <a:latin typeface="Times New Roman" panose="02020603050405020304" pitchFamily="18" charset="0"/>
                <a:ea typeface="Times New Roman" panose="02020603050405020304" pitchFamily="18" charset="0"/>
              </a:rPr>
              <a:t> Functional requirements – Admin</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 </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Each user has his separate account, to perform his own functionalities, identified by a user name and password. Every user is made to create an account before using the application. Only by providing the credentials he/she can log in to the main page, else an error message will pop up.</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 </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Security requirements</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 </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It is of utmost importance to ensure that there is protection against unauthorized access to the main page. Users must be provided with a login ID and password which grant access only to their respective account. The admin has privileged access in order to view all data and ensure seem less and efficient workout routines to all the members of the gym.</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 </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Performance requirements</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 </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The PCs used must be at least being INTEL PENTIUM machines so that they can give optimum performance of the product. In addition to these requirements, the system should also embrace the following requirements: -</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Reliability: The system should have little or no downtime.</a:t>
            </a:r>
          </a:p>
          <a:p>
            <a:pPr marL="0" indent="0">
              <a:spcBef>
                <a:spcPts val="40"/>
              </a:spcBef>
              <a:buNone/>
            </a:pPr>
            <a:r>
              <a:rPr lang="en-US" sz="1800" dirty="0">
                <a:effectLst/>
                <a:latin typeface="Times New Roman" panose="02020603050405020304" pitchFamily="18" charset="0"/>
                <a:ea typeface="Times New Roman" panose="02020603050405020304" pitchFamily="18" charset="0"/>
              </a:rPr>
              <a:t>Ease of Use: The general and administrative views should be easy to use and intuitive.</a:t>
            </a:r>
          </a:p>
          <a:p>
            <a:pPr marL="0" indent="0">
              <a:spcBef>
                <a:spcPts val="40"/>
              </a:spcBef>
              <a:buNone/>
            </a:pPr>
            <a:endParaRPr lang="en-IN" sz="12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E08051B8-7635-4D46-AF80-C2D4141D14E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14231991-9FCD-4B7E-A395-41F46C6D35F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5F773258-9A1C-4ED7-B36E-DB0834A8B51C}"/>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Tree>
    <p:extLst>
      <p:ext uri="{BB962C8B-B14F-4D97-AF65-F5344CB8AC3E}">
        <p14:creationId xmlns:p14="http://schemas.microsoft.com/office/powerpoint/2010/main" val="219327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E6E5-86C8-4C29-BA34-2DD8CD3C1295}"/>
              </a:ext>
            </a:extLst>
          </p:cNvPr>
          <p:cNvSpPr>
            <a:spLocks noGrp="1"/>
          </p:cNvSpPr>
          <p:nvPr>
            <p:ph type="title"/>
          </p:nvPr>
        </p:nvSpPr>
        <p:spPr/>
        <p:txBody>
          <a:bodyPr>
            <a:normAutofit fontScale="90000"/>
          </a:bodyPr>
          <a:lstStyle/>
          <a:p>
            <a:r>
              <a:rPr lang="en-IN" dirty="0" err="1"/>
              <a:t>contd</a:t>
            </a:r>
            <a:r>
              <a:rPr lang="en-IN" dirty="0"/>
              <a:t> </a:t>
            </a:r>
          </a:p>
        </p:txBody>
      </p:sp>
      <p:sp>
        <p:nvSpPr>
          <p:cNvPr id="3" name="Content Placeholder 2">
            <a:extLst>
              <a:ext uri="{FF2B5EF4-FFF2-40B4-BE49-F238E27FC236}">
                <a16:creationId xmlns:a16="http://schemas.microsoft.com/office/drawing/2014/main" id="{18A3ED09-8EAA-4063-BC3D-9285AFE2FB5B}"/>
              </a:ext>
            </a:extLst>
          </p:cNvPr>
          <p:cNvSpPr>
            <a:spLocks noGrp="1"/>
          </p:cNvSpPr>
          <p:nvPr>
            <p:ph idx="1"/>
          </p:nvPr>
        </p:nvSpPr>
        <p:spPr/>
        <p:txBody>
          <a:bodyPr/>
          <a:lstStyle/>
          <a:p>
            <a:pPr marL="914400" lvl="2" indent="0">
              <a:buSzPts val="1600"/>
              <a:buNone/>
              <a:tabLst>
                <a:tab pos="529590" algn="l"/>
              </a:tabLst>
            </a:pPr>
            <a:r>
              <a:rPr lang="en-US" sz="1800" dirty="0">
                <a:effectLst/>
                <a:latin typeface="Times New Roman" panose="02020603050405020304" pitchFamily="18" charset="0"/>
                <a:ea typeface="Times New Roman" panose="02020603050405020304" pitchFamily="18" charset="0"/>
              </a:rPr>
              <a:t>Design and Interface requirement:</a:t>
            </a:r>
          </a:p>
          <a:p>
            <a:pPr marL="914400" lvl="2" indent="0">
              <a:buSzPts val="1600"/>
              <a:buNone/>
              <a:tabLst>
                <a:tab pos="529590" algn="l"/>
              </a:tabLst>
            </a:pPr>
            <a:r>
              <a:rPr lang="en-US" sz="1800" dirty="0">
                <a:effectLst/>
                <a:latin typeface="Times New Roman" panose="02020603050405020304" pitchFamily="18" charset="0"/>
                <a:ea typeface="Times New Roman" panose="02020603050405020304" pitchFamily="18" charset="0"/>
              </a:rPr>
              <a:t> </a:t>
            </a:r>
          </a:p>
          <a:p>
            <a:pPr marL="914400" lvl="2" indent="0">
              <a:buSzPts val="1600"/>
              <a:buNone/>
              <a:tabLst>
                <a:tab pos="529590" algn="l"/>
              </a:tabLst>
            </a:pPr>
            <a:r>
              <a:rPr lang="en-US" sz="1800" dirty="0">
                <a:effectLst/>
                <a:latin typeface="Times New Roman" panose="02020603050405020304" pitchFamily="18" charset="0"/>
                <a:ea typeface="Times New Roman" panose="02020603050405020304" pitchFamily="18" charset="0"/>
              </a:rPr>
              <a:t> The designers must design the database is such a way that any change in the information of a client should be updated and saved effectively in the database.</a:t>
            </a:r>
          </a:p>
          <a:p>
            <a:pPr marL="914400" lvl="2" indent="0">
              <a:lnSpc>
                <a:spcPct val="150000"/>
              </a:lnSpc>
              <a:buSzPts val="1600"/>
              <a:buNone/>
              <a:tabLst>
                <a:tab pos="529590" algn="l"/>
              </a:tabLst>
            </a:pPr>
            <a:r>
              <a:rPr lang="en-US" sz="1800" dirty="0">
                <a:effectLst/>
                <a:latin typeface="Times New Roman" panose="02020603050405020304" pitchFamily="18" charset="0"/>
                <a:ea typeface="Times New Roman" panose="02020603050405020304" pitchFamily="18" charset="0"/>
              </a:rPr>
              <a:t>The interface which is provided in this software allows the user to manage and update the information about the members, their health status, payments, workout plans and membership. The database designed should be very easy to use and user friendly.</a:t>
            </a:r>
          </a:p>
          <a:p>
            <a:pPr marL="914400" lvl="2" indent="0">
              <a:buSzPts val="1600"/>
              <a:buNone/>
              <a:tabLst>
                <a:tab pos="529590" algn="l"/>
              </a:tabLst>
            </a:pPr>
            <a:r>
              <a:rPr lang="en-US" sz="1800" dirty="0">
                <a:effectLst/>
                <a:latin typeface="Times New Roman" panose="02020603050405020304" pitchFamily="18" charset="0"/>
                <a:ea typeface="Times New Roman" panose="02020603050405020304" pitchFamily="18" charset="0"/>
              </a:rPr>
              <a:t>An account is maintained for every user to ensure security and anonymity.</a:t>
            </a:r>
          </a:p>
          <a:p>
            <a:pPr marL="914400" lvl="2" indent="0">
              <a:buSzPts val="1600"/>
              <a:buNone/>
              <a:tabLst>
                <a:tab pos="529590" algn="l"/>
              </a:tabLst>
            </a:pPr>
            <a:r>
              <a:rPr lang="en-US" sz="1800" dirty="0">
                <a:effectLst/>
                <a:latin typeface="Times New Roman" panose="02020603050405020304" pitchFamily="18" charset="0"/>
                <a:ea typeface="Times New Roman" panose="02020603050405020304" pitchFamily="18" charset="0"/>
              </a:rPr>
              <a:t> </a:t>
            </a:r>
          </a:p>
          <a:p>
            <a:pPr marL="914400" lvl="2" indent="0">
              <a:buSzPts val="1600"/>
              <a:buNone/>
              <a:tabLst>
                <a:tab pos="529590" algn="l"/>
              </a:tabLst>
            </a:pPr>
            <a:r>
              <a:rPr lang="en-US" sz="1800" dirty="0">
                <a:effectLst/>
                <a:latin typeface="Times New Roman" panose="02020603050405020304" pitchFamily="18" charset="0"/>
                <a:ea typeface="Times New Roman" panose="02020603050405020304" pitchFamily="18" charset="0"/>
              </a:rPr>
              <a:t>User can manage, update all the data in his database.</a:t>
            </a:r>
          </a:p>
          <a:p>
            <a:pPr marL="914400" lvl="2" indent="0">
              <a:buSzPts val="1600"/>
              <a:buNone/>
              <a:tabLst>
                <a:tab pos="529590" algn="l"/>
              </a:tabLst>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Communication between the MySQL database and front-end is through a XAMPP server. It is connected with front-end with a connection, established through PHP, which has inbuilt functions for connectivity.</a:t>
            </a:r>
          </a:p>
          <a:p>
            <a:pPr marL="914400" lvl="2" indent="0">
              <a:buSzPts val="1600"/>
              <a:buNone/>
              <a:tabLst>
                <a:tab pos="529590" algn="l"/>
              </a:tabLst>
            </a:pPr>
            <a:endParaRPr lang="en-IN" sz="12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044EDE86-CCFE-4B0B-B23C-27EF8E754D40}"/>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77203240-7359-41C4-997A-3FC97F91730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4448C8E3-9120-43F4-A8C3-F476584AC265}"/>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219397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3073" name="image5.jpeg">
            <a:extLst>
              <a:ext uri="{FF2B5EF4-FFF2-40B4-BE49-F238E27FC236}">
                <a16:creationId xmlns:a16="http://schemas.microsoft.com/office/drawing/2014/main" id="{511745CC-8D94-49D2-89F7-19F55058C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060" y="1412776"/>
            <a:ext cx="6082100" cy="387684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857CB77-9884-4FE2-86AD-94C21E8A742A}"/>
              </a:ext>
            </a:extLst>
          </p:cNvPr>
          <p:cNvSpPr>
            <a:spLocks noChangeArrowheads="1"/>
          </p:cNvSpPr>
          <p:nvPr/>
        </p:nvSpPr>
        <p:spPr bwMode="auto">
          <a:xfrm>
            <a:off x="-6440" y="2471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D3AE6-A6FE-41A7-80AE-9BA77E8085B9}"/>
              </a:ext>
            </a:extLst>
          </p:cNvPr>
          <p:cNvSpPr>
            <a:spLocks noGrp="1"/>
          </p:cNvSpPr>
          <p:nvPr>
            <p:ph type="title"/>
          </p:nvPr>
        </p:nvSpPr>
        <p:spPr>
          <a:xfrm>
            <a:off x="838200" y="338493"/>
            <a:ext cx="10515600" cy="694162"/>
          </a:xfrm>
        </p:spPr>
        <p:txBody>
          <a:bodyPr>
            <a:normAutofit/>
          </a:bodyPr>
          <a:lstStyle/>
          <a:p>
            <a:r>
              <a:rPr lang="en-US" sz="1800" b="1" dirty="0">
                <a:effectLst/>
                <a:latin typeface="Times New Roman" panose="02020603050405020304" pitchFamily="18" charset="0"/>
                <a:ea typeface="Times New Roman" panose="02020603050405020304" pitchFamily="18" charset="0"/>
              </a:rPr>
              <a:t>Design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 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endParaRPr lang="en-IN" dirty="0"/>
          </a:p>
        </p:txBody>
      </p:sp>
      <p:sp>
        <p:nvSpPr>
          <p:cNvPr id="3" name="Content Placeholder 2">
            <a:extLst>
              <a:ext uri="{FF2B5EF4-FFF2-40B4-BE49-F238E27FC236}">
                <a16:creationId xmlns:a16="http://schemas.microsoft.com/office/drawing/2014/main" id="{CADF1591-B81C-4962-B266-896C4355733C}"/>
              </a:ext>
            </a:extLst>
          </p:cNvPr>
          <p:cNvSpPr>
            <a:spLocks noGrp="1"/>
          </p:cNvSpPr>
          <p:nvPr>
            <p:ph idx="1"/>
          </p:nvPr>
        </p:nvSpPr>
        <p:spPr/>
        <p:txBody>
          <a:bodyPr>
            <a:normAutofit lnSpcReduction="10000"/>
          </a:bodyPr>
          <a:lstStyle/>
          <a:p>
            <a:pPr marL="76200" marR="74295"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Data Flow Diagram </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DFD</a:t>
            </a:r>
            <a:r>
              <a:rPr lang="en-US" sz="1800" dirty="0">
                <a:effectLst/>
                <a:latin typeface="Times New Roman" panose="02020603050405020304" pitchFamily="18" charset="0"/>
                <a:ea typeface="Times New Roman" panose="02020603050405020304" pitchFamily="18" charset="0"/>
              </a:rPr>
              <a:t>) is a graphical representation of the "flow" of data through 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hlinkClick r:id="rId2"/>
              </a:rPr>
              <a:t>information</a:t>
            </a:r>
            <a:r>
              <a:rPr lang="en-US" sz="1800" spc="-35" dirty="0">
                <a:effectLst/>
                <a:latin typeface="Times New Roman" panose="02020603050405020304" pitchFamily="18" charset="0"/>
                <a:ea typeface="Times New Roman" panose="02020603050405020304" pitchFamily="18" charset="0"/>
                <a:hlinkClick r:id="rId2"/>
              </a:rPr>
              <a:t> </a:t>
            </a:r>
            <a:r>
              <a:rPr lang="en-US" sz="1800" dirty="0">
                <a:effectLst/>
                <a:latin typeface="Times New Roman" panose="02020603050405020304" pitchFamily="18" charset="0"/>
                <a:ea typeface="Times New Roman" panose="02020603050405020304" pitchFamily="18" charset="0"/>
                <a:hlinkClick r:id="rId2"/>
              </a:rPr>
              <a:t>system</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aspects.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DFD</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preliminary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step</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overview</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without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later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elaborated.</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DFDs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also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 for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hlinkClick r:id="rId3"/>
              </a:rPr>
              <a:t>visualization</a:t>
            </a:r>
            <a:r>
              <a:rPr lang="en-US" sz="1800" u="none" strike="noStrike" dirty="0">
                <a:effectLst/>
                <a:latin typeface="Times New Roman" panose="02020603050405020304" pitchFamily="18" charset="0"/>
                <a:ea typeface="Times New Roman" panose="02020603050405020304" pitchFamily="18" charset="0"/>
                <a:hlinkClick r:id="rId3"/>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hlinkClick r:id="rId4"/>
              </a:rPr>
              <a:t>data</a:t>
            </a:r>
            <a:r>
              <a:rPr lang="en-US" sz="1800" spc="-5" dirty="0">
                <a:effectLst/>
                <a:latin typeface="Times New Roman" panose="02020603050405020304" pitchFamily="18" charset="0"/>
                <a:ea typeface="Times New Roman" panose="02020603050405020304" pitchFamily="18" charset="0"/>
                <a:hlinkClick r:id="rId4"/>
              </a:rPr>
              <a:t> </a:t>
            </a:r>
            <a:r>
              <a:rPr lang="en-US" sz="1800" dirty="0">
                <a:effectLst/>
                <a:latin typeface="Times New Roman" panose="02020603050405020304" pitchFamily="18" charset="0"/>
                <a:ea typeface="Times New Roman" panose="02020603050405020304" pitchFamily="18" charset="0"/>
                <a:hlinkClick r:id="rId4"/>
              </a:rPr>
              <a:t>processing</a:t>
            </a:r>
            <a:r>
              <a:rPr lang="en-US" sz="1800" u="none" strike="noStrike" spc="-5" dirty="0">
                <a:effectLst/>
                <a:latin typeface="Times New Roman" panose="02020603050405020304" pitchFamily="18" charset="0"/>
                <a:ea typeface="Times New Roman" panose="02020603050405020304" pitchFamily="18" charset="0"/>
                <a:hlinkClick r:id="rId4"/>
              </a:rPr>
              <a:t> </a:t>
            </a:r>
            <a:r>
              <a:rPr lang="en-US" sz="1800" dirty="0">
                <a:effectLst/>
                <a:latin typeface="Times New Roman" panose="02020603050405020304" pitchFamily="18" charset="0"/>
                <a:ea typeface="Times New Roman" panose="02020603050405020304" pitchFamily="18" charset="0"/>
              </a:rPr>
              <a:t>(structured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endParaRPr lang="en-IN" sz="1800" dirty="0">
              <a:effectLst/>
              <a:latin typeface="Times New Roman" panose="02020603050405020304" pitchFamily="18" charset="0"/>
              <a:ea typeface="Times New Roman" panose="02020603050405020304" pitchFamily="18" charset="0"/>
            </a:endParaRPr>
          </a:p>
          <a:p>
            <a:pPr>
              <a:spcBef>
                <a:spcPts val="3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marR="86995" algn="just">
              <a:lnSpc>
                <a:spcPct val="140000"/>
              </a:lnSpc>
              <a:spcBef>
                <a:spcPts val="450"/>
              </a:spcBef>
              <a:spcAft>
                <a:spcPts val="0"/>
              </a:spcAft>
            </a:pPr>
            <a:r>
              <a:rPr lang="en-US" sz="1800" dirty="0">
                <a:effectLst/>
                <a:latin typeface="Times New Roman" panose="02020603050405020304" pitchFamily="18" charset="0"/>
                <a:ea typeface="Times New Roman" panose="02020603050405020304" pitchFamily="18" charset="0"/>
              </a:rPr>
              <a:t>A DFD shows what kind of information will be input to and output from the system, how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will advance through the system, and where the data will be stored. It does not show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 about process timing or whether processes will operate in sequence or in parallel,</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unlike a traditional structured </a:t>
            </a:r>
            <a:r>
              <a:rPr lang="en-US" sz="1800" dirty="0">
                <a:effectLst/>
                <a:latin typeface="Times New Roman" panose="02020603050405020304" pitchFamily="18" charset="0"/>
                <a:ea typeface="Times New Roman" panose="02020603050405020304" pitchFamily="18" charset="0"/>
                <a:hlinkClick r:id="rId5"/>
              </a:rPr>
              <a:t>flowchart</a:t>
            </a:r>
            <a:r>
              <a:rPr lang="en-US" sz="1800" u="none" strike="noStrike" dirty="0">
                <a:effectLst/>
                <a:latin typeface="Times New Roman" panose="02020603050405020304" pitchFamily="18" charset="0"/>
                <a:ea typeface="Times New Roman" panose="02020603050405020304" pitchFamily="18" charset="0"/>
                <a:hlinkClick r:id="rId5"/>
              </a:rPr>
              <a:t> </a:t>
            </a:r>
            <a:r>
              <a:rPr lang="en-US" sz="1800" dirty="0">
                <a:effectLst/>
                <a:latin typeface="Times New Roman" panose="02020603050405020304" pitchFamily="18" charset="0"/>
                <a:ea typeface="Times New Roman" panose="02020603050405020304" pitchFamily="18" charset="0"/>
              </a:rPr>
              <a:t>which focuses on control flow, or a UML activity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workflow</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diagram, which presents both control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data, flows 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unified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marR="88265" algn="just">
              <a:lnSpc>
                <a:spcPct val="140000"/>
              </a:lnSpc>
              <a:spcAft>
                <a:spcPts val="0"/>
              </a:spcAft>
            </a:pPr>
            <a:r>
              <a:rPr lang="en-US" sz="1800" dirty="0">
                <a:effectLst/>
                <a:latin typeface="Times New Roman" panose="02020603050405020304" pitchFamily="18" charset="0"/>
                <a:ea typeface="Times New Roman" panose="02020603050405020304" pitchFamily="18" charset="0"/>
              </a:rPr>
              <a:t>Figure 3.1 shows the data flow diagram for the Gym Management System. It illustrates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flow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Gym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administrator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06314C2-105C-4005-BA43-4F13F9A5634E}"/>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C33C909-E27D-4A3C-AE16-1C7405618E00}"/>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0BDDDAB-893A-4537-AC58-001BBC5797FE}"/>
              </a:ext>
            </a:extLst>
          </p:cNvPr>
          <p:cNvSpPr>
            <a:spLocks noGrp="1"/>
          </p:cNvSpPr>
          <p:nvPr>
            <p:ph type="sldNum" sz="quarter" idx="12"/>
          </p:nvPr>
        </p:nvSpPr>
        <p:spPr/>
        <p:txBody>
          <a:bodyPr/>
          <a:lstStyle/>
          <a:p>
            <a:fld id="{5B4F5413-E548-45A8-B9DD-11B71454D5CA}" type="slidenum">
              <a:rPr lang="en-US" smtClean="0"/>
              <a:pPr/>
              <a:t>15</a:t>
            </a:fld>
            <a:endParaRPr lang="en-US" dirty="0"/>
          </a:p>
        </p:txBody>
      </p:sp>
      <p:cxnSp>
        <p:nvCxnSpPr>
          <p:cNvPr id="8" name="Straight Arrow Connector 7">
            <a:extLst>
              <a:ext uri="{FF2B5EF4-FFF2-40B4-BE49-F238E27FC236}">
                <a16:creationId xmlns:a16="http://schemas.microsoft.com/office/drawing/2014/main" id="{41A57CD6-92F7-452C-BDCA-DB7A0CE86F58}"/>
              </a:ext>
            </a:extLst>
          </p:cNvPr>
          <p:cNvCxnSpPr/>
          <p:nvPr/>
        </p:nvCxnSpPr>
        <p:spPr>
          <a:xfrm flipH="1" flipV="1">
            <a:off x="6223247" y="532660"/>
            <a:ext cx="16769" cy="16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37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F261B-8FFB-4393-991C-6CC1FA2DE6C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4C92A4A-23BC-4376-AA81-F3F49144BD09}"/>
              </a:ext>
            </a:extLst>
          </p:cNvPr>
          <p:cNvSpPr>
            <a:spLocks noGrp="1"/>
          </p:cNvSpPr>
          <p:nvPr>
            <p:ph idx="1"/>
          </p:nvPr>
        </p:nvSpPr>
        <p:spPr/>
        <p:txBody>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member to the database, as well as make payment transactions, maintain health status of each</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every member, workout routine management and finally updating or adding a new admin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profile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MySQL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the form of relational tables. In response to user input, the system uses the database to store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member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status,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payment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transactions,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workout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routines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6758288-EC8C-451E-A190-FB92D04E8BB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B52B7DE-5D3B-44DE-9D61-42682F3A04D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29C443CE-17E4-4F55-96A9-BEED8E81BE34}"/>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1209185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Detailed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76200" marR="7366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A </a:t>
            </a:r>
            <a:r>
              <a:rPr lang="en-US" sz="1800" b="1" dirty="0">
                <a:effectLst/>
                <a:latin typeface="Times New Roman" panose="02020603050405020304" pitchFamily="18" charset="0"/>
                <a:ea typeface="Times New Roman" panose="02020603050405020304" pitchFamily="18" charset="0"/>
              </a:rPr>
              <a:t>Use-Case Diagram </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UCD</a:t>
            </a:r>
            <a:r>
              <a:rPr lang="en-US" sz="1800" dirty="0">
                <a:effectLst/>
                <a:latin typeface="Times New Roman" panose="02020603050405020304" pitchFamily="18" charset="0"/>
                <a:ea typeface="Times New Roman" panose="02020603050405020304" pitchFamily="18" charset="0"/>
              </a:rPr>
              <a:t>) at its simplest is a representation of a user's interaction with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 that shows the relationship between the user and the different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use-cases</a:t>
            </a: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 </a:t>
            </a:r>
            <a:r>
              <a:rPr lang="en-US" sz="1800" dirty="0">
                <a:effectLst/>
                <a:latin typeface="Times New Roman" panose="02020603050405020304" pitchFamily="18" charset="0"/>
                <a:ea typeface="Times New Roman" panose="02020603050405020304" pitchFamily="18" charset="0"/>
              </a:rPr>
              <a:t>in which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is involved. A use-case diagram can identify the different types of users of a system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 use-cases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 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accompanied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types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diagrams as well.</a:t>
            </a:r>
          </a:p>
          <a:p>
            <a:pPr marL="0" marR="73660" indent="0" algn="just">
              <a:lnSpc>
                <a:spcPct val="150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10"/>
              </a:spcBef>
              <a:buNone/>
            </a:pPr>
            <a:r>
              <a:rPr lang="en-US" sz="1800" dirty="0">
                <a:effectLst/>
                <a:latin typeface="Times New Roman" panose="02020603050405020304" pitchFamily="18" charset="0"/>
                <a:ea typeface="Times New Roman" panose="02020603050405020304" pitchFamily="18" charset="0"/>
              </a:rPr>
              <a:t>Figure 3.2 shows the use-case diagram for the Gym Management System. It illustrates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different actions that can be performed by administrators in order to interact with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 Administrator can add a new member to the database, add new payments, update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add health status of each and every member of the gym, new workout routines, plans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edit or add new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 profile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endParaRPr lang="en-IN" sz="1800" dirty="0">
              <a:effectLst/>
              <a:latin typeface="Times New Roman" panose="02020603050405020304" pitchFamily="18" charset="0"/>
              <a:ea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200212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D3A5-CDF4-45C1-884E-EBDCA7593554}"/>
              </a:ext>
            </a:extLst>
          </p:cNvPr>
          <p:cNvSpPr>
            <a:spLocks noGrp="1"/>
          </p:cNvSpPr>
          <p:nvPr>
            <p:ph type="title"/>
          </p:nvPr>
        </p:nvSpPr>
        <p:spPr/>
        <p:txBody>
          <a:bodyPr>
            <a:normAutofit fontScale="90000"/>
          </a:bodyPr>
          <a:lstStyle/>
          <a:p>
            <a:r>
              <a:rPr lang="en-IN" dirty="0"/>
              <a:t>Use case diagram</a:t>
            </a:r>
          </a:p>
        </p:txBody>
      </p:sp>
      <p:sp>
        <p:nvSpPr>
          <p:cNvPr id="4" name="Date Placeholder 3">
            <a:extLst>
              <a:ext uri="{FF2B5EF4-FFF2-40B4-BE49-F238E27FC236}">
                <a16:creationId xmlns:a16="http://schemas.microsoft.com/office/drawing/2014/main" id="{89FDC214-B7FA-4A2B-98AA-83E0C22A30E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B15F125B-FF6C-4320-B0E6-178D85B412A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F5E01C0A-7CC1-4A97-A818-04969FB12501}"/>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
        <p:nvSpPr>
          <p:cNvPr id="7" name="Rectangle 2">
            <a:extLst>
              <a:ext uri="{FF2B5EF4-FFF2-40B4-BE49-F238E27FC236}">
                <a16:creationId xmlns:a16="http://schemas.microsoft.com/office/drawing/2014/main" id="{BDDC0570-3C65-401A-932F-E91B4DF4403E}"/>
              </a:ext>
            </a:extLst>
          </p:cNvPr>
          <p:cNvSpPr>
            <a:spLocks noChangeArrowheads="1"/>
          </p:cNvSpPr>
          <p:nvPr/>
        </p:nvSpPr>
        <p:spPr bwMode="auto">
          <a:xfrm>
            <a:off x="1199456" y="124360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image6.jpeg">
            <a:extLst>
              <a:ext uri="{FF2B5EF4-FFF2-40B4-BE49-F238E27FC236}">
                <a16:creationId xmlns:a16="http://schemas.microsoft.com/office/drawing/2014/main" id="{E4AF556E-4B71-4B52-A2B9-BA76AEA1D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700808"/>
            <a:ext cx="3559175" cy="3717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D9ACDEF4-1D4C-45C4-BEFC-3EC7E4F02E7C}"/>
              </a:ext>
            </a:extLst>
          </p:cNvPr>
          <p:cNvSpPr>
            <a:spLocks noChangeArrowheads="1"/>
          </p:cNvSpPr>
          <p:nvPr/>
        </p:nvSpPr>
        <p:spPr bwMode="auto">
          <a:xfrm>
            <a:off x="2439294" y="54187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5744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43000" lvl="2" indent="-228600">
              <a:spcBef>
                <a:spcPts val="5"/>
              </a:spcBef>
              <a:buSzPts val="1600"/>
              <a:buFont typeface="Times New Roman" panose="02020603050405020304" pitchFamily="18" charset="0"/>
              <a:buAutoNum type="arabicPeriod"/>
              <a:tabLst>
                <a:tab pos="546735" algn="l"/>
              </a:tabLst>
            </a:pPr>
            <a:r>
              <a:rPr lang="en-US" sz="2400" b="1" dirty="0">
                <a:effectLst/>
                <a:latin typeface="Times New Roman" panose="02020603050405020304" pitchFamily="18" charset="0"/>
                <a:ea typeface="Times New Roman" panose="02020603050405020304" pitchFamily="18" charset="0"/>
              </a:rPr>
              <a:t>Database</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connection</a:t>
            </a:r>
            <a:endParaRPr lang="en-IN" sz="2400" b="1" dirty="0">
              <a:effectLst/>
              <a:latin typeface="Times New Roman" panose="02020603050405020304" pitchFamily="18" charset="0"/>
              <a:ea typeface="Times New Roman" panose="02020603050405020304" pitchFamily="18" charset="0"/>
            </a:endParaRPr>
          </a:p>
          <a:p>
            <a:pPr marL="0" indent="0">
              <a:spcBef>
                <a:spcPts val="920"/>
              </a:spcBef>
              <a:spcAft>
                <a:spcPts val="0"/>
              </a:spcAft>
              <a:buNone/>
            </a:pP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below code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shows how 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establish connection with database</a:t>
            </a:r>
            <a:endParaRPr lang="en-IN" sz="1800" dirty="0">
              <a:effectLst/>
              <a:latin typeface="Times New Roman" panose="02020603050405020304" pitchFamily="18" charset="0"/>
              <a:ea typeface="Times New Roman" panose="02020603050405020304" pitchFamily="18" charset="0"/>
            </a:endParaRPr>
          </a:p>
          <a:p>
            <a:pPr marL="0" indent="0">
              <a:spcBef>
                <a:spcPts val="695"/>
              </a:spcBef>
              <a:spcAft>
                <a:spcPts val="0"/>
              </a:spcAft>
              <a:buNone/>
            </a:pPr>
            <a:r>
              <a:rPr lang="en-US" sz="1800" dirty="0">
                <a:effectLst/>
                <a:latin typeface="Times New Roman" panose="02020603050405020304" pitchFamily="18" charset="0"/>
                <a:ea typeface="Times New Roman" panose="02020603050405020304" pitchFamily="18" charset="0"/>
              </a:rPr>
              <a:t>&lt;?php</a:t>
            </a:r>
            <a:endParaRPr lang="en-IN" sz="1800" dirty="0">
              <a:effectLst/>
              <a:latin typeface="Times New Roman" panose="02020603050405020304" pitchFamily="18" charset="0"/>
              <a:ea typeface="Times New Roman" panose="02020603050405020304" pitchFamily="18" charset="0"/>
            </a:endParaRPr>
          </a:p>
          <a:p>
            <a:pPr marL="184150" marR="3780790" indent="0">
              <a:lnSpc>
                <a:spcPct val="150000"/>
              </a:lnSpc>
              <a:spcBef>
                <a:spcPts val="685"/>
              </a:spcBef>
              <a:spcAft>
                <a:spcPts val="0"/>
              </a:spcAft>
              <a:buNone/>
            </a:pPr>
            <a:r>
              <a:rPr lang="en-US" sz="1800" dirty="0">
                <a:effectLst/>
                <a:latin typeface="Times New Roman" panose="02020603050405020304" pitchFamily="18" charset="0"/>
                <a:ea typeface="Times New Roman" panose="02020603050405020304" pitchFamily="18" charset="0"/>
              </a:rPr>
              <a:t>define('</a:t>
            </a:r>
            <a:r>
              <a:rPr lang="en-US" sz="1800" dirty="0" err="1">
                <a:effectLst/>
                <a:latin typeface="Times New Roman" panose="02020603050405020304" pitchFamily="18" charset="0"/>
                <a:ea typeface="Times New Roman" panose="02020603050405020304" pitchFamily="18" charset="0"/>
              </a:rPr>
              <a:t>DB_HOST','localhost</a:t>
            </a:r>
            <a:r>
              <a:rPr lang="en-US" sz="1800" dirty="0">
                <a:effectLst/>
                <a:latin typeface="Times New Roman" panose="02020603050405020304" pitchFamily="18" charset="0"/>
                <a:ea typeface="Times New Roman" panose="02020603050405020304" pitchFamily="18" charset="0"/>
              </a:rPr>
              <a: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dirty="0" err="1">
                <a:effectLst/>
                <a:latin typeface="Times New Roman" panose="02020603050405020304" pitchFamily="18" charset="0"/>
                <a:ea typeface="Times New Roman" panose="02020603050405020304" pitchFamily="18" charset="0"/>
              </a:rPr>
              <a:t>DB_USER','root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84150" marR="3549015" indent="0">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define('DB_PASS','');</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define('DB_NAME','</a:t>
            </a:r>
            <a:r>
              <a:rPr lang="en-US" sz="1800" spc="-5" dirty="0" err="1">
                <a:effectLst/>
                <a:latin typeface="Times New Roman" panose="02020603050405020304" pitchFamily="18" charset="0"/>
                <a:ea typeface="Times New Roman" panose="02020603050405020304" pitchFamily="18" charset="0"/>
              </a:rPr>
              <a:t>carrental</a:t>
            </a:r>
            <a:r>
              <a:rPr lang="en-US" sz="1800" spc="-5" dirty="0">
                <a:effectLst/>
                <a:latin typeface="Times New Roman" panose="02020603050405020304" pitchFamily="18" charset="0"/>
                <a:ea typeface="Times New Roman" panose="02020603050405020304" pitchFamily="18" charset="0"/>
              </a:rPr>
              <a: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try{$</a:t>
            </a:r>
            <a:r>
              <a:rPr lang="en-US" sz="1800" dirty="0" err="1">
                <a:effectLst/>
                <a:latin typeface="Times New Roman" panose="02020603050405020304" pitchFamily="18" charset="0"/>
                <a:ea typeface="Times New Roman" panose="02020603050405020304" pitchFamily="18" charset="0"/>
              </a:rPr>
              <a:t>dbh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PDO("</a:t>
            </a:r>
            <a:r>
              <a:rPr lang="en-US" sz="1800" dirty="0" err="1">
                <a:effectLst/>
                <a:latin typeface="Times New Roman" panose="02020603050405020304" pitchFamily="18" charset="0"/>
                <a:ea typeface="Times New Roman" panose="02020603050405020304" pitchFamily="18" charset="0"/>
              </a:rPr>
              <a:t>mysql:host</a:t>
            </a:r>
            <a:r>
              <a:rPr lang="en-US" sz="1800" dirty="0">
                <a:effectLst/>
                <a:latin typeface="Times New Roman" panose="02020603050405020304" pitchFamily="18" charset="0"/>
                <a:ea typeface="Times New Roman" panose="02020603050405020304" pitchFamily="18" charset="0"/>
              </a:rPr>
              <a:t>=".DB_HOST.";</a:t>
            </a:r>
            <a:r>
              <a:rPr lang="en-US" sz="1800" dirty="0" err="1">
                <a:effectLst/>
                <a:latin typeface="Times New Roman" panose="02020603050405020304" pitchFamily="18" charset="0"/>
                <a:ea typeface="Times New Roman" panose="02020603050405020304" pitchFamily="18" charset="0"/>
              </a:rPr>
              <a:t>dbname</a:t>
            </a:r>
            <a:r>
              <a:rPr lang="en-US" sz="1800" dirty="0">
                <a:effectLst/>
                <a:latin typeface="Times New Roman" panose="02020603050405020304" pitchFamily="18" charset="0"/>
                <a:ea typeface="Times New Roman" panose="02020603050405020304" pitchFamily="18" charset="0"/>
              </a:rPr>
              <a:t>=".DB_NAME,DB_USER,</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DB_PASS,array</a:t>
            </a:r>
            <a:r>
              <a:rPr lang="en-US" sz="1800" dirty="0">
                <a:effectLst/>
                <a:latin typeface="Times New Roman" panose="02020603050405020304" pitchFamily="18" charset="0"/>
                <a:ea typeface="Times New Roman" panose="02020603050405020304" pitchFamily="18" charset="0"/>
              </a:rPr>
              <a:t>(PDO::MYSQL_ATTR_INIT_COMMAND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NAMES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'utf8'"));</a:t>
            </a:r>
            <a:endParaRPr lang="en-IN" sz="1800" dirty="0">
              <a:effectLst/>
              <a:latin typeface="Times New Roman" panose="02020603050405020304" pitchFamily="18" charset="0"/>
              <a:ea typeface="Times New Roman" panose="02020603050405020304" pitchFamily="18" charset="0"/>
            </a:endParaRPr>
          </a:p>
          <a:p>
            <a:pPr marL="450850" indent="0" algn="just">
              <a:buNone/>
            </a:pP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PDOException</a:t>
            </a:r>
            <a:r>
              <a:rPr lang="en-US" sz="1800" dirty="0">
                <a:effectLst/>
                <a:latin typeface="Times New Roman" panose="02020603050405020304" pitchFamily="18" charset="0"/>
                <a:ea typeface="Times New Roman" panose="02020603050405020304" pitchFamily="18" charset="0"/>
              </a:rPr>
              <a:t> $e)</a:t>
            </a:r>
          </a:p>
          <a:p>
            <a:pPr marL="450850" indent="0" algn="just">
              <a:buNone/>
            </a:pP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exit("Error: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$e-&gt;</a:t>
            </a:r>
            <a:r>
              <a:rPr lang="en-US" sz="1800" dirty="0" err="1">
                <a:effectLst/>
                <a:latin typeface="Times New Roman" panose="02020603050405020304" pitchFamily="18" charset="0"/>
                <a:ea typeface="Times New Roman" panose="02020603050405020304" pitchFamily="18" charset="0"/>
              </a:rPr>
              <a:t>getMessage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p14="http://schemas.microsoft.com/office/powerpoint/2010/main" val="269238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C747-0CFA-446F-A636-B4A9CCB1BC96}"/>
              </a:ext>
            </a:extLst>
          </p:cNvPr>
          <p:cNvSpPr>
            <a:spLocks noGrp="1"/>
          </p:cNvSpPr>
          <p:nvPr>
            <p:ph type="title"/>
          </p:nvPr>
        </p:nvSpPr>
        <p:spPr/>
        <p:txBody>
          <a:bodyPr>
            <a:normAutofit fontScale="90000"/>
          </a:bodyPr>
          <a:lstStyle/>
          <a:p>
            <a:r>
              <a:rPr lang="en-IN" dirty="0"/>
              <a:t>Admin login</a:t>
            </a:r>
          </a:p>
        </p:txBody>
      </p:sp>
      <p:sp>
        <p:nvSpPr>
          <p:cNvPr id="3" name="Content Placeholder 2">
            <a:extLst>
              <a:ext uri="{FF2B5EF4-FFF2-40B4-BE49-F238E27FC236}">
                <a16:creationId xmlns:a16="http://schemas.microsoft.com/office/drawing/2014/main" id="{898FD504-2C5E-4A83-89DE-2965D726AE89}"/>
              </a:ext>
            </a:extLst>
          </p:cNvPr>
          <p:cNvSpPr>
            <a:spLocks noGrp="1"/>
          </p:cNvSpPr>
          <p:nvPr>
            <p:ph idx="1"/>
          </p:nvPr>
        </p:nvSpPr>
        <p:spPr/>
        <p:txBody>
          <a:bodyPr>
            <a:normAutofit fontScale="25000" lnSpcReduction="20000"/>
          </a:bodyPr>
          <a:lstStyle/>
          <a:p>
            <a:pPr marL="0" indent="0">
              <a:buNone/>
            </a:pPr>
            <a:r>
              <a:rPr lang="en-IN" sz="7200" dirty="0">
                <a:latin typeface="Times New Roman" panose="02020603050405020304" pitchFamily="18" charset="0"/>
                <a:cs typeface="Times New Roman" panose="02020603050405020304" pitchFamily="18" charset="0"/>
              </a:rPr>
              <a:t>The below code shows how admin logs in to the system by providing the credentials</a:t>
            </a:r>
          </a:p>
          <a:p>
            <a:pPr marL="0" indent="0">
              <a:buNone/>
            </a:pPr>
            <a:r>
              <a:rPr lang="en-IN" sz="7200" dirty="0">
                <a:latin typeface="Times New Roman" panose="02020603050405020304" pitchFamily="18" charset="0"/>
                <a:cs typeface="Times New Roman" panose="02020603050405020304" pitchFamily="18" charset="0"/>
              </a:rPr>
              <a:t>&lt;?php</a:t>
            </a:r>
          </a:p>
          <a:p>
            <a:pPr marL="0" indent="0">
              <a:buNone/>
            </a:pPr>
            <a:r>
              <a:rPr lang="en-IN" sz="7200" dirty="0" err="1">
                <a:latin typeface="Times New Roman" panose="02020603050405020304" pitchFamily="18" charset="0"/>
                <a:cs typeface="Times New Roman" panose="02020603050405020304" pitchFamily="18" charset="0"/>
              </a:rPr>
              <a:t>session_start</a:t>
            </a:r>
            <a:r>
              <a:rPr lang="en-IN" sz="7200" dirty="0">
                <a:latin typeface="Times New Roman" panose="02020603050405020304" pitchFamily="18" charset="0"/>
                <a:cs typeface="Times New Roman" panose="02020603050405020304" pitchFamily="18" charset="0"/>
              </a:rPr>
              <a:t>(); include('includes/</a:t>
            </a:r>
            <a:r>
              <a:rPr lang="en-IN" sz="7200" dirty="0" err="1">
                <a:latin typeface="Times New Roman" panose="02020603050405020304" pitchFamily="18" charset="0"/>
                <a:cs typeface="Times New Roman" panose="02020603050405020304" pitchFamily="18" charset="0"/>
              </a:rPr>
              <a:t>config.php</a:t>
            </a:r>
            <a:r>
              <a:rPr lang="en-IN" sz="7200" dirty="0">
                <a:latin typeface="Times New Roman" panose="02020603050405020304" pitchFamily="18" charset="0"/>
                <a:cs typeface="Times New Roman" panose="02020603050405020304" pitchFamily="18" charset="0"/>
              </a:rPr>
              <a:t>'); if(</a:t>
            </a:r>
            <a:r>
              <a:rPr lang="en-IN" sz="7200" dirty="0" err="1">
                <a:latin typeface="Times New Roman" panose="02020603050405020304" pitchFamily="18" charset="0"/>
                <a:cs typeface="Times New Roman" panose="02020603050405020304" pitchFamily="18" charset="0"/>
              </a:rPr>
              <a:t>isset</a:t>
            </a:r>
            <a:r>
              <a:rPr lang="en-IN" sz="7200" dirty="0">
                <a:latin typeface="Times New Roman" panose="02020603050405020304" pitchFamily="18" charset="0"/>
                <a:cs typeface="Times New Roman" panose="02020603050405020304" pitchFamily="18" charset="0"/>
              </a:rPr>
              <a:t>($_POST['login'])){</a:t>
            </a:r>
          </a:p>
          <a:p>
            <a:pPr marL="0" indent="0">
              <a:buNone/>
            </a:pPr>
            <a:r>
              <a:rPr lang="en-IN" sz="7200" dirty="0">
                <a:latin typeface="Times New Roman" panose="02020603050405020304" pitchFamily="18" charset="0"/>
                <a:cs typeface="Times New Roman" panose="02020603050405020304" pitchFamily="18" charset="0"/>
              </a:rPr>
              <a:t>$email=$_POST['username'];</a:t>
            </a:r>
          </a:p>
          <a:p>
            <a:pPr marL="0" indent="0">
              <a:buNone/>
            </a:pPr>
            <a:r>
              <a:rPr lang="en-IN" sz="7200" dirty="0">
                <a:latin typeface="Times New Roman" panose="02020603050405020304" pitchFamily="18" charset="0"/>
                <a:cs typeface="Times New Roman" panose="02020603050405020304" pitchFamily="18" charset="0"/>
              </a:rPr>
              <a:t>$password=md5($_POST['password']);</a:t>
            </a:r>
          </a:p>
          <a:p>
            <a:pPr marL="0" indent="0">
              <a:buNone/>
            </a:pPr>
            <a:r>
              <a:rPr lang="en-IN" sz="7200" dirty="0">
                <a:latin typeface="Times New Roman" panose="02020603050405020304" pitchFamily="18" charset="0"/>
                <a:cs typeface="Times New Roman" panose="02020603050405020304" pitchFamily="18" charset="0"/>
              </a:rPr>
              <a:t>$</a:t>
            </a:r>
            <a:r>
              <a:rPr lang="en-IN" sz="7200" dirty="0" err="1">
                <a:latin typeface="Times New Roman" panose="02020603050405020304" pitchFamily="18" charset="0"/>
                <a:cs typeface="Times New Roman" panose="02020603050405020304" pitchFamily="18" charset="0"/>
              </a:rPr>
              <a:t>sql</a:t>
            </a:r>
            <a:r>
              <a:rPr lang="en-IN" sz="7200" dirty="0">
                <a:latin typeface="Times New Roman" panose="02020603050405020304" pitchFamily="18" charset="0"/>
                <a:cs typeface="Times New Roman" panose="02020603050405020304" pitchFamily="18" charset="0"/>
              </a:rPr>
              <a:t> ="SELECT </a:t>
            </a:r>
            <a:r>
              <a:rPr lang="en-IN" sz="7200" dirty="0" err="1">
                <a:latin typeface="Times New Roman" panose="02020603050405020304" pitchFamily="18" charset="0"/>
                <a:cs typeface="Times New Roman" panose="02020603050405020304" pitchFamily="18" charset="0"/>
              </a:rPr>
              <a:t>UserName,Password</a:t>
            </a:r>
            <a:r>
              <a:rPr lang="en-IN" sz="7200" dirty="0">
                <a:latin typeface="Times New Roman" panose="02020603050405020304" pitchFamily="18" charset="0"/>
                <a:cs typeface="Times New Roman" panose="02020603050405020304" pitchFamily="18" charset="0"/>
              </a:rPr>
              <a:t> FROM admin WHERE	</a:t>
            </a:r>
            <a:r>
              <a:rPr lang="en-IN" sz="7200" dirty="0" err="1">
                <a:latin typeface="Times New Roman" panose="02020603050405020304" pitchFamily="18" charset="0"/>
                <a:cs typeface="Times New Roman" panose="02020603050405020304" pitchFamily="18" charset="0"/>
              </a:rPr>
              <a:t>UserName</a:t>
            </a:r>
            <a:r>
              <a:rPr lang="en-IN" sz="7200" dirty="0">
                <a:latin typeface="Times New Roman" panose="02020603050405020304" pitchFamily="18" charset="0"/>
                <a:cs typeface="Times New Roman" panose="02020603050405020304" pitchFamily="18" charset="0"/>
              </a:rPr>
              <a:t>=:email and Password=:password";</a:t>
            </a:r>
          </a:p>
          <a:p>
            <a:pPr marL="0" indent="0">
              <a:buNone/>
            </a:pPr>
            <a:r>
              <a:rPr lang="en-IN" sz="7200" dirty="0">
                <a:latin typeface="Times New Roman" panose="02020603050405020304" pitchFamily="18" charset="0"/>
                <a:cs typeface="Times New Roman" panose="02020603050405020304" pitchFamily="18" charset="0"/>
              </a:rPr>
              <a:t> </a:t>
            </a:r>
          </a:p>
          <a:p>
            <a:pPr marL="0" indent="0">
              <a:buNone/>
            </a:pPr>
            <a:endParaRPr lang="en-IN" sz="7200" dirty="0">
              <a:latin typeface="Times New Roman" panose="02020603050405020304" pitchFamily="18" charset="0"/>
              <a:cs typeface="Times New Roman" panose="02020603050405020304" pitchFamily="18" charset="0"/>
            </a:endParaRPr>
          </a:p>
          <a:p>
            <a:pPr marL="0" indent="0">
              <a:buNone/>
            </a:pPr>
            <a:r>
              <a:rPr lang="en-IN" sz="7200" dirty="0">
                <a:latin typeface="Times New Roman" panose="02020603050405020304" pitchFamily="18" charset="0"/>
                <a:cs typeface="Times New Roman" panose="02020603050405020304" pitchFamily="18" charset="0"/>
              </a:rPr>
              <a:t>$query= $</a:t>
            </a:r>
            <a:r>
              <a:rPr lang="en-IN" sz="7200" dirty="0" err="1">
                <a:latin typeface="Times New Roman" panose="02020603050405020304" pitchFamily="18" charset="0"/>
                <a:cs typeface="Times New Roman" panose="02020603050405020304" pitchFamily="18" charset="0"/>
              </a:rPr>
              <a:t>dbh</a:t>
            </a:r>
            <a:r>
              <a:rPr lang="en-IN" sz="7200" dirty="0">
                <a:latin typeface="Times New Roman" panose="02020603050405020304" pitchFamily="18" charset="0"/>
                <a:cs typeface="Times New Roman" panose="02020603050405020304" pitchFamily="18" charset="0"/>
              </a:rPr>
              <a:t> -&gt; prepare($</a:t>
            </a:r>
            <a:r>
              <a:rPr lang="en-IN" sz="7200" dirty="0" err="1">
                <a:latin typeface="Times New Roman" panose="02020603050405020304" pitchFamily="18" charset="0"/>
                <a:cs typeface="Times New Roman" panose="02020603050405020304" pitchFamily="18" charset="0"/>
              </a:rPr>
              <a:t>sql</a:t>
            </a:r>
            <a:r>
              <a:rPr lang="en-IN" sz="7200" dirty="0">
                <a:latin typeface="Times New Roman" panose="02020603050405020304" pitchFamily="18" charset="0"/>
                <a:cs typeface="Times New Roman" panose="02020603050405020304" pitchFamily="18" charset="0"/>
              </a:rPr>
              <a:t>);</a:t>
            </a:r>
          </a:p>
          <a:p>
            <a:pPr marL="0" indent="0">
              <a:buNone/>
            </a:pPr>
            <a:r>
              <a:rPr lang="en-IN" sz="7200" dirty="0">
                <a:latin typeface="Times New Roman" panose="02020603050405020304" pitchFamily="18" charset="0"/>
                <a:cs typeface="Times New Roman" panose="02020603050405020304" pitchFamily="18" charset="0"/>
              </a:rPr>
              <a:t>$query-&gt;</a:t>
            </a:r>
            <a:r>
              <a:rPr lang="en-IN" sz="7200" dirty="0" err="1">
                <a:latin typeface="Times New Roman" panose="02020603050405020304" pitchFamily="18" charset="0"/>
                <a:cs typeface="Times New Roman" panose="02020603050405020304" pitchFamily="18" charset="0"/>
              </a:rPr>
              <a:t>bindParam</a:t>
            </a:r>
            <a:r>
              <a:rPr lang="en-IN" sz="7200" dirty="0">
                <a:latin typeface="Times New Roman" panose="02020603050405020304" pitchFamily="18" charset="0"/>
                <a:cs typeface="Times New Roman" panose="02020603050405020304" pitchFamily="18" charset="0"/>
              </a:rPr>
              <a:t>(':email', $email, PDO::PARAM_STR);</a:t>
            </a:r>
          </a:p>
          <a:p>
            <a:pPr marL="0" indent="0">
              <a:buNone/>
            </a:pPr>
            <a:r>
              <a:rPr lang="en-IN" sz="7200" dirty="0">
                <a:latin typeface="Times New Roman" panose="02020603050405020304" pitchFamily="18" charset="0"/>
                <a:cs typeface="Times New Roman" panose="02020603050405020304" pitchFamily="18" charset="0"/>
              </a:rPr>
              <a:t>$query-&gt;</a:t>
            </a:r>
            <a:r>
              <a:rPr lang="en-IN" sz="7200" dirty="0" err="1">
                <a:latin typeface="Times New Roman" panose="02020603050405020304" pitchFamily="18" charset="0"/>
                <a:cs typeface="Times New Roman" panose="02020603050405020304" pitchFamily="18" charset="0"/>
              </a:rPr>
              <a:t>bindParam</a:t>
            </a:r>
            <a:r>
              <a:rPr lang="en-IN" sz="7200" dirty="0">
                <a:latin typeface="Times New Roman" panose="02020603050405020304" pitchFamily="18" charset="0"/>
                <a:cs typeface="Times New Roman" panose="02020603050405020304" pitchFamily="18" charset="0"/>
              </a:rPr>
              <a:t>(':password', $password, PDO::PARAM_STR);</a:t>
            </a:r>
          </a:p>
          <a:p>
            <a:pPr marL="0" indent="0">
              <a:buNone/>
            </a:pPr>
            <a:r>
              <a:rPr lang="en-IN" sz="7200" dirty="0">
                <a:latin typeface="Times New Roman" panose="02020603050405020304" pitchFamily="18" charset="0"/>
                <a:cs typeface="Times New Roman" panose="02020603050405020304" pitchFamily="18" charset="0"/>
              </a:rPr>
              <a:t>$query-&gt;execute();</a:t>
            </a:r>
          </a:p>
          <a:p>
            <a:pPr marL="0" indent="0">
              <a:buNone/>
            </a:pPr>
            <a:r>
              <a:rPr lang="en-IN" sz="7200" dirty="0">
                <a:latin typeface="Times New Roman" panose="02020603050405020304" pitchFamily="18" charset="0"/>
                <a:cs typeface="Times New Roman" panose="02020603050405020304" pitchFamily="18" charset="0"/>
              </a:rPr>
              <a:t>$results=$query-&gt;</a:t>
            </a:r>
            <a:r>
              <a:rPr lang="en-IN" sz="7200" dirty="0" err="1">
                <a:latin typeface="Times New Roman" panose="02020603050405020304" pitchFamily="18" charset="0"/>
                <a:cs typeface="Times New Roman" panose="02020603050405020304" pitchFamily="18" charset="0"/>
              </a:rPr>
              <a:t>fetchAll</a:t>
            </a:r>
            <a:r>
              <a:rPr lang="en-IN" sz="7200" dirty="0">
                <a:latin typeface="Times New Roman" panose="02020603050405020304" pitchFamily="18" charset="0"/>
                <a:cs typeface="Times New Roman" panose="02020603050405020304" pitchFamily="18" charset="0"/>
              </a:rPr>
              <a:t>(PDO::FETCH_OBJ); If($query-&gt;</a:t>
            </a:r>
            <a:r>
              <a:rPr lang="en-IN" sz="7200" dirty="0" err="1">
                <a:latin typeface="Times New Roman" panose="02020603050405020304" pitchFamily="18" charset="0"/>
                <a:cs typeface="Times New Roman" panose="02020603050405020304" pitchFamily="18" charset="0"/>
              </a:rPr>
              <a:t>rowCount</a:t>
            </a:r>
            <a:r>
              <a:rPr lang="en-IN" sz="7200" dirty="0">
                <a:latin typeface="Times New Roman" panose="02020603050405020304" pitchFamily="18" charset="0"/>
                <a:cs typeface="Times New Roman" panose="02020603050405020304" pitchFamily="18" charset="0"/>
              </a:rPr>
              <a:t>() &gt; 0){</a:t>
            </a:r>
          </a:p>
          <a:p>
            <a:pPr marL="0" indent="0">
              <a:buNone/>
            </a:pPr>
            <a:r>
              <a:rPr lang="en-IN" sz="7200" dirty="0">
                <a:latin typeface="Times New Roman" panose="02020603050405020304" pitchFamily="18" charset="0"/>
                <a:cs typeface="Times New Roman" panose="02020603050405020304" pitchFamily="18" charset="0"/>
              </a:rPr>
              <a:t>$_SESSION['</a:t>
            </a:r>
            <a:r>
              <a:rPr lang="en-IN" sz="7200" dirty="0" err="1">
                <a:latin typeface="Times New Roman" panose="02020603050405020304" pitchFamily="18" charset="0"/>
                <a:cs typeface="Times New Roman" panose="02020603050405020304" pitchFamily="18" charset="0"/>
              </a:rPr>
              <a:t>alogin</a:t>
            </a:r>
            <a:r>
              <a:rPr lang="en-IN" sz="7200" dirty="0">
                <a:latin typeface="Times New Roman" panose="02020603050405020304" pitchFamily="18" charset="0"/>
                <a:cs typeface="Times New Roman" panose="02020603050405020304" pitchFamily="18" charset="0"/>
              </a:rPr>
              <a:t>']=$_POST['username'];</a:t>
            </a:r>
          </a:p>
          <a:p>
            <a:pPr marL="0" indent="0">
              <a:buNone/>
            </a:pPr>
            <a:r>
              <a:rPr lang="en-IN" sz="7200" dirty="0">
                <a:latin typeface="Times New Roman" panose="02020603050405020304" pitchFamily="18" charset="0"/>
                <a:cs typeface="Times New Roman" panose="02020603050405020304" pitchFamily="18" charset="0"/>
              </a:rPr>
              <a:t>echo "&lt;script type='text/</a:t>
            </a:r>
            <a:r>
              <a:rPr lang="en-IN" sz="7200" dirty="0" err="1">
                <a:latin typeface="Times New Roman" panose="02020603050405020304" pitchFamily="18" charset="0"/>
                <a:cs typeface="Times New Roman" panose="02020603050405020304" pitchFamily="18" charset="0"/>
              </a:rPr>
              <a:t>javascript</a:t>
            </a:r>
            <a:r>
              <a:rPr lang="en-IN" sz="7200" dirty="0">
                <a:latin typeface="Times New Roman" panose="02020603050405020304" pitchFamily="18" charset="0"/>
                <a:cs typeface="Times New Roman" panose="02020603050405020304" pitchFamily="18" charset="0"/>
              </a:rPr>
              <a:t>'&gt;</a:t>
            </a:r>
            <a:r>
              <a:rPr lang="en-IN" sz="7200" dirty="0" err="1">
                <a:latin typeface="Times New Roman" panose="02020603050405020304" pitchFamily="18" charset="0"/>
                <a:cs typeface="Times New Roman" panose="02020603050405020304" pitchFamily="18" charset="0"/>
              </a:rPr>
              <a:t>document.location</a:t>
            </a:r>
            <a:r>
              <a:rPr lang="en-IN" sz="7200" dirty="0">
                <a:latin typeface="Times New Roman" panose="02020603050405020304" pitchFamily="18" charset="0"/>
                <a:cs typeface="Times New Roman" panose="02020603050405020304" pitchFamily="18" charset="0"/>
              </a:rPr>
              <a:t> = '</a:t>
            </a:r>
            <a:r>
              <a:rPr lang="en-IN" sz="7200" dirty="0" err="1">
                <a:latin typeface="Times New Roman" panose="02020603050405020304" pitchFamily="18" charset="0"/>
                <a:cs typeface="Times New Roman" panose="02020603050405020304" pitchFamily="18" charset="0"/>
              </a:rPr>
              <a:t>dashboard.php</a:t>
            </a:r>
            <a:r>
              <a:rPr lang="en-IN" sz="72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1421BB28-1FBA-4917-A9E0-7881317A206B}"/>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78A82ED-C4C8-426F-BA84-94D6E66DBE9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289A866-934A-4AEC-8EE7-614DE36D4676}"/>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extLst>
      <p:ext uri="{BB962C8B-B14F-4D97-AF65-F5344CB8AC3E}">
        <p14:creationId xmlns:p14="http://schemas.microsoft.com/office/powerpoint/2010/main" val="1313573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67F9-BCCF-4FFA-9233-A550C640772D}"/>
              </a:ext>
            </a:extLst>
          </p:cNvPr>
          <p:cNvSpPr>
            <a:spLocks noGrp="1"/>
          </p:cNvSpPr>
          <p:nvPr>
            <p:ph type="title"/>
          </p:nvPr>
        </p:nvSpPr>
        <p:spPr/>
        <p:txBody>
          <a:bodyPr>
            <a:normAutofit fontScale="90000"/>
          </a:bodyPr>
          <a:lstStyle/>
          <a:p>
            <a:r>
              <a:rPr lang="en-IN" dirty="0"/>
              <a:t>Health status</a:t>
            </a:r>
          </a:p>
        </p:txBody>
      </p:sp>
      <p:sp>
        <p:nvSpPr>
          <p:cNvPr id="3" name="Content Placeholder 2">
            <a:extLst>
              <a:ext uri="{FF2B5EF4-FFF2-40B4-BE49-F238E27FC236}">
                <a16:creationId xmlns:a16="http://schemas.microsoft.com/office/drawing/2014/main" id="{4D416BCF-AF75-4942-8672-17558841925A}"/>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The below code shows the health status of the members</a:t>
            </a:r>
          </a:p>
          <a:p>
            <a:pPr marL="0" indent="0">
              <a:buNone/>
            </a:pPr>
            <a:r>
              <a:rPr lang="en-IN" sz="1800" dirty="0">
                <a:latin typeface="Times New Roman" panose="02020603050405020304" pitchFamily="18" charset="0"/>
                <a:cs typeface="Times New Roman" panose="02020603050405020304" pitchFamily="18" charset="0"/>
              </a:rPr>
              <a:t>&lt;?php if(</a:t>
            </a:r>
            <a:r>
              <a:rPr lang="en-IN" sz="1800" dirty="0" err="1">
                <a:latin typeface="Times New Roman" panose="02020603050405020304" pitchFamily="18" charset="0"/>
                <a:cs typeface="Times New Roman" panose="02020603050405020304" pitchFamily="18" charset="0"/>
              </a:rPr>
              <a:t>isset</a:t>
            </a:r>
            <a:r>
              <a:rPr lang="en-IN" sz="1800" dirty="0">
                <a:latin typeface="Times New Roman" panose="02020603050405020304" pitchFamily="18" charset="0"/>
                <a:cs typeface="Times New Roman" panose="02020603050405020304" pitchFamily="18" charset="0"/>
              </a:rPr>
              <a:t>($_POST['submit'])){</a:t>
            </a:r>
          </a:p>
          <a:p>
            <a:pPr marL="0" indent="0">
              <a:buNone/>
            </a:pPr>
            <a:r>
              <a:rPr lang="en-IN" sz="1800" dirty="0">
                <a:latin typeface="Times New Roman" panose="02020603050405020304" pitchFamily="18" charset="0"/>
                <a:cs typeface="Times New Roman" panose="02020603050405020304" pitchFamily="18" charset="0"/>
              </a:rPr>
              <a:t>$calorie=$_POST['calorie'];</a:t>
            </a:r>
          </a:p>
          <a:p>
            <a:pPr marL="0" indent="0">
              <a:buNone/>
            </a:pPr>
            <a:r>
              <a:rPr lang="en-IN" sz="1800" dirty="0">
                <a:latin typeface="Times New Roman" panose="02020603050405020304" pitchFamily="18" charset="0"/>
                <a:cs typeface="Times New Roman" panose="02020603050405020304" pitchFamily="18" charset="0"/>
              </a:rPr>
              <a:t>$height=$_POST['height'];</a:t>
            </a:r>
          </a:p>
          <a:p>
            <a:pPr marL="0" indent="0">
              <a:buNone/>
            </a:pPr>
            <a:r>
              <a:rPr lang="en-IN" sz="1800" dirty="0">
                <a:latin typeface="Times New Roman" panose="02020603050405020304" pitchFamily="18" charset="0"/>
                <a:cs typeface="Times New Roman" panose="02020603050405020304" pitchFamily="18" charset="0"/>
              </a:rPr>
              <a:t>$weight=$_POST['weight'];</a:t>
            </a:r>
          </a:p>
          <a:p>
            <a:pPr marL="0" indent="0">
              <a:buNone/>
            </a:pPr>
            <a:r>
              <a:rPr lang="en-IN" sz="1800" dirty="0">
                <a:latin typeface="Times New Roman" panose="02020603050405020304" pitchFamily="18" charset="0"/>
                <a:cs typeface="Times New Roman" panose="02020603050405020304" pitchFamily="18" charset="0"/>
              </a:rPr>
              <a:t>$fat=$_POST['fat'];</a:t>
            </a:r>
          </a:p>
          <a:p>
            <a:pPr marL="0" indent="0">
              <a:buNone/>
            </a:pPr>
            <a:r>
              <a:rPr lang="en-IN" sz="1800" dirty="0">
                <a:latin typeface="Times New Roman" panose="02020603050405020304" pitchFamily="18" charset="0"/>
                <a:cs typeface="Times New Roman" panose="02020603050405020304" pitchFamily="18" charset="0"/>
              </a:rPr>
              <a:t>$remarks=$_POST['remarks'];</a:t>
            </a:r>
          </a:p>
          <a:p>
            <a:pPr marL="0" indent="0">
              <a:buNone/>
            </a:pP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userid</a:t>
            </a:r>
            <a:r>
              <a:rPr lang="en-IN" sz="1800" dirty="0">
                <a:latin typeface="Times New Roman" panose="02020603050405020304" pitchFamily="18" charset="0"/>
                <a:cs typeface="Times New Roman" panose="02020603050405020304" pitchFamily="18" charset="0"/>
              </a:rPr>
              <a:t>=$_POST['</a:t>
            </a:r>
            <a:r>
              <a:rPr lang="en-IN" sz="1800" dirty="0" err="1">
                <a:latin typeface="Times New Roman" panose="02020603050405020304" pitchFamily="18" charset="0"/>
                <a:cs typeface="Times New Roman" panose="02020603050405020304" pitchFamily="18" charset="0"/>
              </a:rPr>
              <a:t>usrid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$query="update </a:t>
            </a:r>
            <a:r>
              <a:rPr lang="en-IN" sz="1800" dirty="0" err="1">
                <a:latin typeface="Times New Roman" panose="02020603050405020304" pitchFamily="18" charset="0"/>
                <a:cs typeface="Times New Roman" panose="02020603050405020304" pitchFamily="18" charset="0"/>
              </a:rPr>
              <a:t>health_status</a:t>
            </a:r>
            <a:r>
              <a:rPr lang="en-IN" sz="1800" dirty="0">
                <a:latin typeface="Times New Roman" panose="02020603050405020304" pitchFamily="18" charset="0"/>
                <a:cs typeface="Times New Roman" panose="02020603050405020304" pitchFamily="18" charset="0"/>
              </a:rPr>
              <a:t> set calorie='".$calorie."', height='".$</a:t>
            </a:r>
            <a:r>
              <a:rPr lang="en-IN" sz="1800" dirty="0" err="1">
                <a:latin typeface="Times New Roman" panose="02020603050405020304" pitchFamily="18" charset="0"/>
                <a:cs typeface="Times New Roman" panose="02020603050405020304" pitchFamily="18" charset="0"/>
              </a:rPr>
              <a:t>height."',weight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weight."',fat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fat."',remarks</a:t>
            </a:r>
            <a:r>
              <a:rPr lang="en-IN" sz="1800" dirty="0">
                <a:latin typeface="Times New Roman" panose="02020603050405020304" pitchFamily="18" charset="0"/>
                <a:cs typeface="Times New Roman" panose="02020603050405020304" pitchFamily="18" charset="0"/>
              </a:rPr>
              <a:t>='".$remarks."' where </a:t>
            </a:r>
            <a:r>
              <a:rPr lang="en-IN" sz="1800" dirty="0" err="1">
                <a:latin typeface="Times New Roman" panose="02020603050405020304" pitchFamily="18" charset="0"/>
                <a:cs typeface="Times New Roman" panose="02020603050405020304" pitchFamily="18" charset="0"/>
              </a:rPr>
              <a:t>uid</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userid</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if(</a:t>
            </a:r>
            <a:r>
              <a:rPr lang="en-IN" sz="1800" dirty="0" err="1">
                <a:latin typeface="Times New Roman" panose="02020603050405020304" pitchFamily="18" charset="0"/>
                <a:cs typeface="Times New Roman" panose="02020603050405020304" pitchFamily="18" charset="0"/>
              </a:rPr>
              <a:t>mysqli_query</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con,$query</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echo "&lt;head&gt;&lt;script&gt;alert('Health Status Added ');&lt;/script&gt;&lt;/head&gt;&lt;/html&gt;"; echo "&lt;meta http-</a:t>
            </a:r>
            <a:r>
              <a:rPr lang="en-IN" sz="1800" dirty="0" err="1">
                <a:latin typeface="Times New Roman" panose="02020603050405020304" pitchFamily="18" charset="0"/>
                <a:cs typeface="Times New Roman" panose="02020603050405020304" pitchFamily="18" charset="0"/>
              </a:rPr>
              <a:t>equiv</a:t>
            </a:r>
            <a:r>
              <a:rPr lang="en-IN" sz="1800" dirty="0">
                <a:latin typeface="Times New Roman" panose="02020603050405020304" pitchFamily="18" charset="0"/>
                <a:cs typeface="Times New Roman" panose="02020603050405020304" pitchFamily="18" charset="0"/>
              </a:rPr>
              <a:t>='refresh' content='0; </a:t>
            </a:r>
            <a:r>
              <a:rPr lang="en-IN" sz="1800" dirty="0" err="1">
                <a:latin typeface="Times New Roman" panose="02020603050405020304" pitchFamily="18" charset="0"/>
                <a:cs typeface="Times New Roman" panose="02020603050405020304" pitchFamily="18" charset="0"/>
              </a:rPr>
              <a:t>url</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new_health_status.php</a:t>
            </a:r>
            <a:r>
              <a:rPr lang="en-IN" sz="1800" dirty="0">
                <a:latin typeface="Times New Roman" panose="02020603050405020304" pitchFamily="18" charset="0"/>
                <a:cs typeface="Times New Roman" panose="02020603050405020304" pitchFamily="18" charset="0"/>
              </a:rPr>
              <a:t>'&gt;";</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endParaRPr lang="en-IN" dirty="0"/>
          </a:p>
        </p:txBody>
      </p:sp>
      <p:sp>
        <p:nvSpPr>
          <p:cNvPr id="4" name="Date Placeholder 3">
            <a:extLst>
              <a:ext uri="{FF2B5EF4-FFF2-40B4-BE49-F238E27FC236}">
                <a16:creationId xmlns:a16="http://schemas.microsoft.com/office/drawing/2014/main" id="{B53A1AF5-233C-4257-9477-814C2EAE792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6B40787D-1538-4737-B389-87E1D19E310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068443-3C7E-4412-8661-09773405A336}"/>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259993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1556519" y="2070689"/>
            <a:ext cx="14441911" cy="74400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
        <p:nvSpPr>
          <p:cNvPr id="7" name="Rectangle 2">
            <a:extLst>
              <a:ext uri="{FF2B5EF4-FFF2-40B4-BE49-F238E27FC236}">
                <a16:creationId xmlns:a16="http://schemas.microsoft.com/office/drawing/2014/main" id="{55F61BEA-63FA-4A6E-A2E5-714AE8D9E512}"/>
              </a:ext>
            </a:extLst>
          </p:cNvPr>
          <p:cNvSpPr>
            <a:spLocks noChangeArrowheads="1"/>
          </p:cNvSpPr>
          <p:nvPr/>
        </p:nvSpPr>
        <p:spPr bwMode="auto">
          <a:xfrm>
            <a:off x="1077143" y="1025993"/>
            <a:ext cx="15674521" cy="656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5121" name="image7.jpeg">
            <a:extLst>
              <a:ext uri="{FF2B5EF4-FFF2-40B4-BE49-F238E27FC236}">
                <a16:creationId xmlns:a16="http://schemas.microsoft.com/office/drawing/2014/main" id="{47D2C5AA-DECE-414E-AA17-7FDAAF751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847568"/>
            <a:ext cx="8285902" cy="39012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5DAB839A-7F53-48F1-89C6-E930F4A6E533}"/>
              </a:ext>
            </a:extLst>
          </p:cNvPr>
          <p:cNvSpPr>
            <a:spLocks noChangeArrowheads="1"/>
          </p:cNvSpPr>
          <p:nvPr/>
        </p:nvSpPr>
        <p:spPr bwMode="auto">
          <a:xfrm>
            <a:off x="407368" y="1001626"/>
            <a:ext cx="156745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Figure 5.1 shows the Homepage of the Gym Management System displayed before user’s login.</a:t>
            </a:r>
            <a:endParaRPr lang="en-IN" dirty="0"/>
          </a:p>
          <a:p>
            <a:r>
              <a:rPr lang="en-US" dirty="0"/>
              <a:t> </a:t>
            </a:r>
            <a:endParaRPr lang="en-IN" dirty="0"/>
          </a:p>
        </p:txBody>
      </p:sp>
    </p:spTree>
    <p:extLst>
      <p:ext uri="{BB962C8B-B14F-4D97-AF65-F5344CB8AC3E}">
        <p14:creationId xmlns:p14="http://schemas.microsoft.com/office/powerpoint/2010/main" val="410936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5310-3393-4878-B02E-3FC67CD6CFFA}"/>
              </a:ext>
            </a:extLst>
          </p:cNvPr>
          <p:cNvSpPr>
            <a:spLocks noGrp="1"/>
          </p:cNvSpPr>
          <p:nvPr>
            <p:ph type="title"/>
          </p:nvPr>
        </p:nvSpPr>
        <p:spPr/>
        <p:txBody>
          <a:bodyPr>
            <a:normAutofit/>
          </a:bodyPr>
          <a:lstStyle/>
          <a:p>
            <a:r>
              <a:rPr lang="en-US" sz="1800" dirty="0">
                <a:effectLst/>
                <a:latin typeface="Times New Roman" panose="02020603050405020304" pitchFamily="18" charset="0"/>
                <a:ea typeface="Times New Roman" panose="02020603050405020304" pitchFamily="18" charset="0"/>
              </a:rPr>
              <a:t>shows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 page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is displayed after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logs in to the system</a:t>
            </a:r>
            <a:endParaRPr lang="en-IN" dirty="0"/>
          </a:p>
        </p:txBody>
      </p:sp>
      <p:sp>
        <p:nvSpPr>
          <p:cNvPr id="4" name="Date Placeholder 3">
            <a:extLst>
              <a:ext uri="{FF2B5EF4-FFF2-40B4-BE49-F238E27FC236}">
                <a16:creationId xmlns:a16="http://schemas.microsoft.com/office/drawing/2014/main" id="{13A2DED8-4725-49A3-98D8-B28C8DF8DB8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09DC661-DEF8-4B1C-AD82-F1796058F96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A748C91B-B471-49B2-9705-0820476E2EC0}"/>
              </a:ext>
            </a:extLst>
          </p:cNvPr>
          <p:cNvSpPr>
            <a:spLocks noGrp="1"/>
          </p:cNvSpPr>
          <p:nvPr>
            <p:ph type="sldNum" sz="quarter" idx="12"/>
          </p:nvPr>
        </p:nvSpPr>
        <p:spPr/>
        <p:txBody>
          <a:bodyPr/>
          <a:lstStyle/>
          <a:p>
            <a:fld id="{5B4F5413-E548-45A8-B9DD-11B71454D5CA}" type="slidenum">
              <a:rPr lang="en-US" smtClean="0"/>
              <a:pPr/>
              <a:t>23</a:t>
            </a:fld>
            <a:endParaRPr lang="en-US" dirty="0"/>
          </a:p>
        </p:txBody>
      </p:sp>
      <p:pic>
        <p:nvPicPr>
          <p:cNvPr id="10" name="image8.jpeg">
            <a:extLst>
              <a:ext uri="{FF2B5EF4-FFF2-40B4-BE49-F238E27FC236}">
                <a16:creationId xmlns:a16="http://schemas.microsoft.com/office/drawing/2014/main" id="{9C3271D7-3A37-4A00-8BED-18DC7B067E31}"/>
              </a:ext>
            </a:extLst>
          </p:cNvPr>
          <p:cNvPicPr>
            <a:picLocks noGrp="1" noChangeAspect="1"/>
          </p:cNvPicPr>
          <p:nvPr>
            <p:ph idx="1"/>
          </p:nvPr>
        </p:nvPicPr>
        <p:blipFill>
          <a:blip r:embed="rId2" cstate="print"/>
          <a:stretch>
            <a:fillRect/>
          </a:stretch>
        </p:blipFill>
        <p:spPr>
          <a:xfrm>
            <a:off x="1058336" y="1190625"/>
            <a:ext cx="10075328" cy="5033963"/>
          </a:xfrm>
          <a:prstGeom prst="rect">
            <a:avLst/>
          </a:prstGeom>
        </p:spPr>
      </p:pic>
    </p:spTree>
    <p:extLst>
      <p:ext uri="{BB962C8B-B14F-4D97-AF65-F5344CB8AC3E}">
        <p14:creationId xmlns:p14="http://schemas.microsoft.com/office/powerpoint/2010/main" val="424568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849D-06C6-4E91-980A-46A2B06D3E1A}"/>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shows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Registration page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enters 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 if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endParaRPr lang="en-IN" dirty="0"/>
          </a:p>
        </p:txBody>
      </p:sp>
      <p:sp>
        <p:nvSpPr>
          <p:cNvPr id="4" name="Date Placeholder 3">
            <a:extLst>
              <a:ext uri="{FF2B5EF4-FFF2-40B4-BE49-F238E27FC236}">
                <a16:creationId xmlns:a16="http://schemas.microsoft.com/office/drawing/2014/main" id="{F197D340-B6CC-4C04-B412-A8F7541AE4F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4A673B04-DA8D-42CA-91CF-3B66D6B0F507}"/>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AA7A57D-2B56-4C58-8B71-DF655093BA3D}"/>
              </a:ext>
            </a:extLst>
          </p:cNvPr>
          <p:cNvSpPr>
            <a:spLocks noGrp="1"/>
          </p:cNvSpPr>
          <p:nvPr>
            <p:ph type="sldNum" sz="quarter" idx="12"/>
          </p:nvPr>
        </p:nvSpPr>
        <p:spPr/>
        <p:txBody>
          <a:bodyPr/>
          <a:lstStyle/>
          <a:p>
            <a:fld id="{5B4F5413-E548-45A8-B9DD-11B71454D5CA}" type="slidenum">
              <a:rPr lang="en-US" smtClean="0"/>
              <a:pPr/>
              <a:t>24</a:t>
            </a:fld>
            <a:endParaRPr lang="en-US" dirty="0"/>
          </a:p>
        </p:txBody>
      </p:sp>
      <p:pic>
        <p:nvPicPr>
          <p:cNvPr id="7" name="image9.jpeg">
            <a:extLst>
              <a:ext uri="{FF2B5EF4-FFF2-40B4-BE49-F238E27FC236}">
                <a16:creationId xmlns:a16="http://schemas.microsoft.com/office/drawing/2014/main" id="{92985DFC-0988-47BB-89B0-6AD325D52F94}"/>
              </a:ext>
            </a:extLst>
          </p:cNvPr>
          <p:cNvPicPr>
            <a:picLocks noGrp="1" noChangeAspect="1"/>
          </p:cNvPicPr>
          <p:nvPr>
            <p:ph idx="1"/>
          </p:nvPr>
        </p:nvPicPr>
        <p:blipFill>
          <a:blip r:embed="rId2" cstate="print"/>
          <a:stretch>
            <a:fillRect/>
          </a:stretch>
        </p:blipFill>
        <p:spPr>
          <a:xfrm>
            <a:off x="1300875" y="1190625"/>
            <a:ext cx="9590250" cy="5033963"/>
          </a:xfrm>
          <a:prstGeom prst="rect">
            <a:avLst/>
          </a:prstGeom>
        </p:spPr>
      </p:pic>
    </p:spTree>
    <p:extLst>
      <p:ext uri="{BB962C8B-B14F-4D97-AF65-F5344CB8AC3E}">
        <p14:creationId xmlns:p14="http://schemas.microsoft.com/office/powerpoint/2010/main" val="2843783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4E28-B8B1-40CD-9B05-10AF5757E522}"/>
              </a:ext>
            </a:extLst>
          </p:cNvPr>
          <p:cNvSpPr>
            <a:spLocks noGrp="1"/>
          </p:cNvSpPr>
          <p:nvPr>
            <p:ph type="title"/>
          </p:nvPr>
        </p:nvSpPr>
        <p:spPr/>
        <p:txBody>
          <a:bodyPr/>
          <a:lstStyle/>
          <a:p>
            <a:r>
              <a:rPr lang="en-US" sz="1800" dirty="0">
                <a:effectLst/>
                <a:latin typeface="Times New Roman" panose="02020603050405020304" pitchFamily="18" charset="0"/>
                <a:ea typeface="Times New Roman" panose="02020603050405020304" pitchFamily="18" charset="0"/>
              </a:rPr>
              <a:t>shows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Payments page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consists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transactions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members</a:t>
            </a:r>
            <a:endParaRPr lang="en-IN" dirty="0"/>
          </a:p>
        </p:txBody>
      </p:sp>
      <p:sp>
        <p:nvSpPr>
          <p:cNvPr id="4" name="Date Placeholder 3">
            <a:extLst>
              <a:ext uri="{FF2B5EF4-FFF2-40B4-BE49-F238E27FC236}">
                <a16:creationId xmlns:a16="http://schemas.microsoft.com/office/drawing/2014/main" id="{EE9BB93C-32D3-4C47-8294-11A9DBDA778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9D06FBF7-F9C7-482D-89B0-AB2C0980900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BD2A69D8-F210-4C78-9E36-B139A6BC873E}"/>
              </a:ext>
            </a:extLst>
          </p:cNvPr>
          <p:cNvSpPr>
            <a:spLocks noGrp="1"/>
          </p:cNvSpPr>
          <p:nvPr>
            <p:ph type="sldNum" sz="quarter" idx="12"/>
          </p:nvPr>
        </p:nvSpPr>
        <p:spPr/>
        <p:txBody>
          <a:bodyPr/>
          <a:lstStyle/>
          <a:p>
            <a:fld id="{5B4F5413-E548-45A8-B9DD-11B71454D5CA}" type="slidenum">
              <a:rPr lang="en-US" smtClean="0"/>
              <a:pPr/>
              <a:t>25</a:t>
            </a:fld>
            <a:endParaRPr lang="en-US" dirty="0"/>
          </a:p>
        </p:txBody>
      </p:sp>
      <p:pic>
        <p:nvPicPr>
          <p:cNvPr id="7" name="image10.jpeg">
            <a:extLst>
              <a:ext uri="{FF2B5EF4-FFF2-40B4-BE49-F238E27FC236}">
                <a16:creationId xmlns:a16="http://schemas.microsoft.com/office/drawing/2014/main" id="{9F365825-24EA-4C57-AD38-4FBB69143D0F}"/>
              </a:ext>
            </a:extLst>
          </p:cNvPr>
          <p:cNvPicPr>
            <a:picLocks noGrp="1" noChangeAspect="1"/>
          </p:cNvPicPr>
          <p:nvPr>
            <p:ph idx="1"/>
          </p:nvPr>
        </p:nvPicPr>
        <p:blipFill>
          <a:blip r:embed="rId2" cstate="print"/>
          <a:stretch>
            <a:fillRect/>
          </a:stretch>
        </p:blipFill>
        <p:spPr>
          <a:xfrm>
            <a:off x="1298888" y="1190625"/>
            <a:ext cx="9594224" cy="5033963"/>
          </a:xfrm>
          <a:prstGeom prst="rect">
            <a:avLst/>
          </a:prstGeom>
        </p:spPr>
      </p:pic>
    </p:spTree>
    <p:extLst>
      <p:ext uri="{BB962C8B-B14F-4D97-AF65-F5344CB8AC3E}">
        <p14:creationId xmlns:p14="http://schemas.microsoft.com/office/powerpoint/2010/main" val="3267905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C77D-90AB-439C-BAFA-233B20D3ACE6}"/>
              </a:ext>
            </a:extLst>
          </p:cNvPr>
          <p:cNvSpPr>
            <a:spLocks noGrp="1"/>
          </p:cNvSpPr>
          <p:nvPr>
            <p:ph type="title"/>
          </p:nvPr>
        </p:nvSpPr>
        <p:spPr/>
        <p:txBody>
          <a:bodyPr>
            <a:normAutofit fontScale="90000"/>
          </a:bodyPr>
          <a:lstStyle/>
          <a:p>
            <a:r>
              <a:rPr lang="en-US" sz="1800" dirty="0">
                <a:effectLst/>
                <a:latin typeface="Times New Roman" panose="02020603050405020304" pitchFamily="18" charset="0"/>
                <a:ea typeface="Times New Roman" panose="02020603050405020304" pitchFamily="18" charset="0"/>
              </a:rPr>
              <a:t>shows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status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members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maintained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administrator</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EC89DF00-AE7C-4282-8181-A6BDA9C301B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59376537-747E-46BB-882B-DFDFF45DB68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A698A98A-EA1D-410F-9A8A-849AD2AD6DD9}"/>
              </a:ext>
            </a:extLst>
          </p:cNvPr>
          <p:cNvSpPr>
            <a:spLocks noGrp="1"/>
          </p:cNvSpPr>
          <p:nvPr>
            <p:ph type="sldNum" sz="quarter" idx="12"/>
          </p:nvPr>
        </p:nvSpPr>
        <p:spPr/>
        <p:txBody>
          <a:bodyPr/>
          <a:lstStyle/>
          <a:p>
            <a:fld id="{5B4F5413-E548-45A8-B9DD-11B71454D5CA}" type="slidenum">
              <a:rPr lang="en-US" smtClean="0"/>
              <a:pPr/>
              <a:t>26</a:t>
            </a:fld>
            <a:endParaRPr lang="en-US" dirty="0"/>
          </a:p>
        </p:txBody>
      </p:sp>
      <p:pic>
        <p:nvPicPr>
          <p:cNvPr id="7" name="image11.jpeg">
            <a:extLst>
              <a:ext uri="{FF2B5EF4-FFF2-40B4-BE49-F238E27FC236}">
                <a16:creationId xmlns:a16="http://schemas.microsoft.com/office/drawing/2014/main" id="{3C4AA717-6368-43F7-A361-C9B880B1BAFD}"/>
              </a:ext>
            </a:extLst>
          </p:cNvPr>
          <p:cNvPicPr>
            <a:picLocks noGrp="1" noChangeAspect="1"/>
          </p:cNvPicPr>
          <p:nvPr>
            <p:ph idx="1"/>
          </p:nvPr>
        </p:nvPicPr>
        <p:blipFill>
          <a:blip r:embed="rId2" cstate="print"/>
          <a:stretch>
            <a:fillRect/>
          </a:stretch>
        </p:blipFill>
        <p:spPr>
          <a:xfrm>
            <a:off x="1301750" y="1190625"/>
            <a:ext cx="9588500" cy="5033963"/>
          </a:xfrm>
          <a:prstGeom prst="rect">
            <a:avLst/>
          </a:prstGeom>
        </p:spPr>
      </p:pic>
    </p:spTree>
    <p:extLst>
      <p:ext uri="{BB962C8B-B14F-4D97-AF65-F5344CB8AC3E}">
        <p14:creationId xmlns:p14="http://schemas.microsoft.com/office/powerpoint/2010/main" val="185547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58B0-BD1B-440D-B8A2-9D296FC0D397}"/>
              </a:ext>
            </a:extLst>
          </p:cNvPr>
          <p:cNvSpPr>
            <a:spLocks noGrp="1"/>
          </p:cNvSpPr>
          <p:nvPr>
            <p:ph type="title"/>
          </p:nvPr>
        </p:nvSpPr>
        <p:spPr/>
        <p:txBody>
          <a:bodyPr>
            <a:normAutofit/>
          </a:bodyPr>
          <a:lstStyle/>
          <a:p>
            <a:r>
              <a:rPr lang="en-US" sz="1800" dirty="0">
                <a:effectLst/>
                <a:latin typeface="Times New Roman" panose="02020603050405020304" pitchFamily="18" charset="0"/>
                <a:ea typeface="Times New Roman" panose="02020603050405020304" pitchFamily="18" charset="0"/>
              </a:rPr>
              <a:t>shows the Workout routines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updated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administrator</a:t>
            </a:r>
            <a:endParaRPr lang="en-IN" dirty="0"/>
          </a:p>
        </p:txBody>
      </p:sp>
      <p:sp>
        <p:nvSpPr>
          <p:cNvPr id="4" name="Date Placeholder 3">
            <a:extLst>
              <a:ext uri="{FF2B5EF4-FFF2-40B4-BE49-F238E27FC236}">
                <a16:creationId xmlns:a16="http://schemas.microsoft.com/office/drawing/2014/main" id="{4615C0C7-4697-4BCF-ACB1-7B1D0E78252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F5984DB6-902D-44A9-8915-A6F6D4F1DAF1}"/>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8DE0D09-437D-480C-9F4A-AA12A07FC5AF}"/>
              </a:ext>
            </a:extLst>
          </p:cNvPr>
          <p:cNvSpPr>
            <a:spLocks noGrp="1"/>
          </p:cNvSpPr>
          <p:nvPr>
            <p:ph type="sldNum" sz="quarter" idx="12"/>
          </p:nvPr>
        </p:nvSpPr>
        <p:spPr/>
        <p:txBody>
          <a:bodyPr/>
          <a:lstStyle/>
          <a:p>
            <a:fld id="{5B4F5413-E548-45A8-B9DD-11B71454D5CA}" type="slidenum">
              <a:rPr lang="en-US" smtClean="0"/>
              <a:pPr/>
              <a:t>27</a:t>
            </a:fld>
            <a:endParaRPr lang="en-US" dirty="0"/>
          </a:p>
        </p:txBody>
      </p:sp>
      <p:pic>
        <p:nvPicPr>
          <p:cNvPr id="8" name="image11.jpeg">
            <a:extLst>
              <a:ext uri="{FF2B5EF4-FFF2-40B4-BE49-F238E27FC236}">
                <a16:creationId xmlns:a16="http://schemas.microsoft.com/office/drawing/2014/main" id="{2EF64DFE-BFD4-4830-88FA-E3CB4263987B}"/>
              </a:ext>
            </a:extLst>
          </p:cNvPr>
          <p:cNvPicPr>
            <a:picLocks noGrp="1" noChangeAspect="1"/>
          </p:cNvPicPr>
          <p:nvPr>
            <p:ph idx="1"/>
          </p:nvPr>
        </p:nvPicPr>
        <p:blipFill>
          <a:blip r:embed="rId2" cstate="print"/>
          <a:stretch>
            <a:fillRect/>
          </a:stretch>
        </p:blipFill>
        <p:spPr>
          <a:xfrm>
            <a:off x="1301750" y="1190625"/>
            <a:ext cx="9588500" cy="5033963"/>
          </a:xfrm>
          <a:prstGeom prst="rect">
            <a:avLst/>
          </a:prstGeom>
        </p:spPr>
      </p:pic>
    </p:spTree>
    <p:extLst>
      <p:ext uri="{BB962C8B-B14F-4D97-AF65-F5344CB8AC3E}">
        <p14:creationId xmlns:p14="http://schemas.microsoft.com/office/powerpoint/2010/main" val="3132727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5AE2-525F-49F2-B969-93E1583395E7}"/>
              </a:ext>
            </a:extLst>
          </p:cNvPr>
          <p:cNvSpPr>
            <a:spLocks noGrp="1"/>
          </p:cNvSpPr>
          <p:nvPr>
            <p:ph type="title"/>
          </p:nvPr>
        </p:nvSpPr>
        <p:spPr/>
        <p:txBody>
          <a:bodyPr>
            <a:normAutofit fontScale="90000"/>
          </a:bodyPr>
          <a:lstStyle/>
          <a:p>
            <a:r>
              <a:rPr lang="en-IN" dirty="0" err="1"/>
              <a:t>contd</a:t>
            </a:r>
            <a:endParaRPr lang="en-IN" dirty="0"/>
          </a:p>
        </p:txBody>
      </p:sp>
      <p:sp>
        <p:nvSpPr>
          <p:cNvPr id="4" name="Date Placeholder 3">
            <a:extLst>
              <a:ext uri="{FF2B5EF4-FFF2-40B4-BE49-F238E27FC236}">
                <a16:creationId xmlns:a16="http://schemas.microsoft.com/office/drawing/2014/main" id="{3D97EE63-217A-47EE-A640-B88667BBCF0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B8ED12E-EBD9-4B46-9C50-036ACEBCA876}"/>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3816CA59-1906-4D78-B5DA-F5C48C7921D1}"/>
              </a:ext>
            </a:extLst>
          </p:cNvPr>
          <p:cNvSpPr>
            <a:spLocks noGrp="1"/>
          </p:cNvSpPr>
          <p:nvPr>
            <p:ph type="sldNum" sz="quarter" idx="12"/>
          </p:nvPr>
        </p:nvSpPr>
        <p:spPr/>
        <p:txBody>
          <a:bodyPr/>
          <a:lstStyle/>
          <a:p>
            <a:fld id="{5B4F5413-E548-45A8-B9DD-11B71454D5CA}" type="slidenum">
              <a:rPr lang="en-US" smtClean="0"/>
              <a:pPr/>
              <a:t>28</a:t>
            </a:fld>
            <a:endParaRPr lang="en-US" dirty="0"/>
          </a:p>
        </p:txBody>
      </p:sp>
      <p:pic>
        <p:nvPicPr>
          <p:cNvPr id="7" name="image12.jpeg">
            <a:extLst>
              <a:ext uri="{FF2B5EF4-FFF2-40B4-BE49-F238E27FC236}">
                <a16:creationId xmlns:a16="http://schemas.microsoft.com/office/drawing/2014/main" id="{A597578D-FB71-4841-8F34-99AAB12B9C8C}"/>
              </a:ext>
            </a:extLst>
          </p:cNvPr>
          <p:cNvPicPr>
            <a:picLocks noGrp="1" noChangeAspect="1"/>
          </p:cNvPicPr>
          <p:nvPr>
            <p:ph idx="1"/>
          </p:nvPr>
        </p:nvPicPr>
        <p:blipFill>
          <a:blip r:embed="rId2" cstate="print"/>
          <a:stretch>
            <a:fillRect/>
          </a:stretch>
        </p:blipFill>
        <p:spPr>
          <a:xfrm>
            <a:off x="1298004" y="1190625"/>
            <a:ext cx="9595991" cy="5033963"/>
          </a:xfrm>
          <a:prstGeom prst="rect">
            <a:avLst/>
          </a:prstGeom>
        </p:spPr>
      </p:pic>
    </p:spTree>
    <p:extLst>
      <p:ext uri="{BB962C8B-B14F-4D97-AF65-F5344CB8AC3E}">
        <p14:creationId xmlns:p14="http://schemas.microsoft.com/office/powerpoint/2010/main" val="1598956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marL="0" marR="86995"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The system was mainly designed to reduce the manual work of registering every time a new</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member registers to the gym and maintain his/her health status. It also provides flexible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powerful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reports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regarding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members,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payments,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workout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routines,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health</a:t>
            </a:r>
            <a:r>
              <a:rPr lang="en-US"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status.It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organizes,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maintains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updates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entire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administrator.</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703512" y="1133009"/>
            <a:ext cx="8572560" cy="4591982"/>
          </a:xfrm>
        </p:spPr>
        <p:txBody>
          <a:bodyPr>
            <a:normAutofit/>
          </a:bodyPr>
          <a:lstStyle/>
          <a:p>
            <a:pPr marL="419100" marR="327660" algn="just">
              <a:lnSpc>
                <a:spcPct val="145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Gym Management system is the solution for all the fitness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centres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manage its members</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their respective information in an easier and more convenient way. The administrator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the user in this system. Since it’s a tedious job to maintain the record of each and every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member 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gym</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paper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work,</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mini</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serves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800"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best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tool</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6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mini</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basically</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developed</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aid</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perform</a:t>
            </a:r>
            <a:r>
              <a:rPr lang="en-US" sz="1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certain</a:t>
            </a:r>
            <a:r>
              <a:rPr lang="en-US" sz="1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actions</a:t>
            </a:r>
            <a:r>
              <a:rPr lang="en-US" sz="1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like</a:t>
            </a:r>
            <a:r>
              <a:rPr lang="en-US" sz="18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adding</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member</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gym,</a:t>
            </a:r>
            <a:r>
              <a:rPr lang="en-US" sz="18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managing</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payments,</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workout</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routines</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shall</a:t>
            </a:r>
            <a:r>
              <a:rPr lang="en-US" sz="18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 able to add the name, date of birth, contact address of the member, exercise routine and</a:t>
            </a:r>
            <a:r>
              <a:rPr lang="en-US" sz="18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month of joining the gym. It also records the phone numbers, height, weight and calorie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count of every member. </a:t>
            </a:r>
            <a:endParaRPr lang="en-US" sz="1800" b="1" dirty="0">
              <a:latin typeface="Times New Roman" panose="02020603050405020304" pitchFamily="18" charset="0"/>
              <a:cs typeface="Times New Roman" panose="02020603050405020304" pitchFamily="18" charset="0"/>
            </a:endParaRPr>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dirty="0"/>
              <a:t>VIII Semester, Department of ISE, RNSIT</a:t>
            </a:r>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dirty="0"/>
              <a:t>2021 - 2022</a:t>
            </a:r>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marL="546100" algn="just">
              <a:spcBef>
                <a:spcPts val="5"/>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enhancements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made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 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endParaRPr lang="en-IN" sz="1800" dirty="0">
              <a:effectLst/>
              <a:latin typeface="Times New Roman" panose="02020603050405020304" pitchFamily="18" charset="0"/>
              <a:ea typeface="Times New Roman" panose="02020603050405020304" pitchFamily="18" charset="0"/>
            </a:endParaRPr>
          </a:p>
          <a:p>
            <a:pPr marL="342900" marR="92710" lvl="0" indent="-342900" algn="just">
              <a:lnSpc>
                <a:spcPct val="150000"/>
              </a:lnSpc>
              <a:spcBef>
                <a:spcPts val="685"/>
              </a:spcBef>
              <a:spcAft>
                <a:spcPts val="0"/>
              </a:spcAft>
              <a:buSzPts val="1200"/>
              <a:buFont typeface="Wingdings" panose="05000000000000000000" pitchFamily="2" charset="2"/>
              <a:buChar char=""/>
              <a:tabLst>
                <a:tab pos="5467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We can add an extra user login page which directs the user to the pages where he/she</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can</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manage</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their</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credentials.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gn="just">
              <a:buSzPts val="1200"/>
              <a:buFont typeface="Wingdings" panose="05000000000000000000" pitchFamily="2" charset="2"/>
              <a:buChar char=""/>
              <a:tabLst>
                <a:tab pos="5467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A</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way</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to</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register for</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members</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 subsequently</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login</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to their</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workout</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routine.</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6360" lvl="0" indent="-342900" algn="just">
              <a:lnSpc>
                <a:spcPct val="150000"/>
              </a:lnSpc>
              <a:spcBef>
                <a:spcPts val="685"/>
              </a:spcBef>
              <a:spcAft>
                <a:spcPts val="0"/>
              </a:spcAft>
              <a:buSzPts val="1200"/>
              <a:buFont typeface="Wingdings" panose="05000000000000000000" pitchFamily="2" charset="2"/>
              <a:buChar char=""/>
              <a:tabLst>
                <a:tab pos="5467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Workout videos, inspirational quotes when the members login to their account which</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can</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be</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customized by them based on their</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likes</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 dislikes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8900" lvl="0" indent="-342900" algn="just">
              <a:lnSpc>
                <a:spcPct val="150000"/>
              </a:lnSpc>
              <a:buSzPts val="1200"/>
              <a:buFont typeface="Wingdings" panose="05000000000000000000" pitchFamily="2" charset="2"/>
              <a:buChar char=""/>
              <a:tabLst>
                <a:tab pos="546735" algn="l"/>
              </a:tabLst>
            </a:pPr>
            <a:r>
              <a:rPr lang="en-US" sz="1800" dirty="0">
                <a:effectLst/>
                <a:latin typeface="Times New Roman" panose="02020603050405020304" pitchFamily="18" charset="0"/>
                <a:ea typeface="Wingdings" panose="05000000000000000000" pitchFamily="2" charset="2"/>
                <a:cs typeface="Wingdings" panose="05000000000000000000" pitchFamily="2" charset="2"/>
              </a:rPr>
              <a:t>A</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shopping</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option</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for</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required</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supplements,</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material</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that</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can</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be</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added</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to</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their</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cart,</a:t>
            </a:r>
            <a:r>
              <a:rPr lang="en-US" sz="1800" spc="-29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bought</a:t>
            </a:r>
            <a:r>
              <a:rPr lang="en-US" sz="18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effectLst/>
                <a:latin typeface="Times New Roman" panose="02020603050405020304" pitchFamily="18" charset="0"/>
                <a:ea typeface="Wingdings" panose="05000000000000000000" pitchFamily="2" charset="2"/>
                <a:cs typeface="Wingdings" panose="05000000000000000000" pitchFamily="2" charset="2"/>
              </a:rPr>
              <a:t>and delivered to their mentioned address.</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30</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lnSpcReduction="10000"/>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marR="88900" lvl="0" indent="-342900">
              <a:lnSpc>
                <a:spcPct val="150000"/>
              </a:lnSpc>
              <a:spcAft>
                <a:spcPts val="0"/>
              </a:spcAft>
              <a:buSzPts val="1200"/>
              <a:buFont typeface="Times New Roman" panose="02020603050405020304" pitchFamily="18" charset="0"/>
              <a:buAutoNum type="arabicPeriod"/>
              <a:tabLst>
                <a:tab pos="318135" algn="l"/>
              </a:tabLst>
            </a:pPr>
            <a:r>
              <a:rPr lang="en-US" sz="1800" dirty="0">
                <a:effectLst/>
                <a:latin typeface="Times New Roman" panose="02020603050405020304" pitchFamily="18" charset="0"/>
                <a:ea typeface="Times New Roman" panose="02020603050405020304" pitchFamily="18" charset="0"/>
              </a:rPr>
              <a:t>Raghu</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Ramakrishnan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Johannes</a:t>
            </a:r>
            <a:r>
              <a:rPr lang="en-US" sz="1800" spc="9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Gehrke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Management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McGraw</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3rd Edition.</a:t>
            </a: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Times New Roman" panose="02020603050405020304" pitchFamily="18" charset="0"/>
              <a:buAutoNum type="arabicPeriod"/>
              <a:tabLst>
                <a:tab pos="337820" algn="l"/>
              </a:tabLst>
            </a:pPr>
            <a:r>
              <a:rPr lang="en-US" sz="1800" dirty="0">
                <a:effectLst/>
                <a:latin typeface="Times New Roman" panose="02020603050405020304" pitchFamily="18" charset="0"/>
                <a:ea typeface="Times New Roman" panose="02020603050405020304" pitchFamily="18" charset="0"/>
              </a:rPr>
              <a:t>Rameez</a:t>
            </a:r>
            <a:r>
              <a:rPr lang="en-US" sz="1800" spc="-3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Elmasri</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Shamkant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3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Navathe</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Fundamentals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Pearson</a:t>
            </a:r>
            <a:endParaRPr lang="en-IN" sz="1800" dirty="0">
              <a:effectLst/>
              <a:latin typeface="Times New Roman" panose="02020603050405020304" pitchFamily="18" charset="0"/>
              <a:ea typeface="Times New Roman" panose="02020603050405020304" pitchFamily="18" charset="0"/>
            </a:endParaRPr>
          </a:p>
          <a:p>
            <a:pPr marL="88900">
              <a:spcBef>
                <a:spcPts val="695"/>
              </a:spcBef>
              <a:spcAft>
                <a:spcPts val="0"/>
              </a:spcAft>
            </a:pPr>
            <a:r>
              <a:rPr lang="en-US" sz="1800" dirty="0">
                <a:effectLst/>
                <a:latin typeface="Times New Roman" panose="02020603050405020304" pitchFamily="18" charset="0"/>
                <a:ea typeface="Times New Roman" panose="02020603050405020304" pitchFamily="18" charset="0"/>
              </a:rPr>
              <a:t>, 7th Edition.</a:t>
            </a:r>
            <a:endParaRPr lang="en-IN" sz="1800" dirty="0">
              <a:effectLst/>
              <a:latin typeface="Times New Roman" panose="02020603050405020304" pitchFamily="18" charset="0"/>
              <a:ea typeface="Times New Roman" panose="02020603050405020304" pitchFamily="18" charset="0"/>
            </a:endParaRPr>
          </a:p>
          <a:p>
            <a:pPr marL="342900" marR="88265" lvl="0" indent="-342900">
              <a:lnSpc>
                <a:spcPct val="150000"/>
              </a:lnSpc>
              <a:spcBef>
                <a:spcPts val="685"/>
              </a:spcBef>
              <a:spcAft>
                <a:spcPts val="0"/>
              </a:spcAft>
              <a:buSzPts val="1200"/>
              <a:buFont typeface="Times New Roman" panose="02020603050405020304" pitchFamily="18" charset="0"/>
              <a:buAutoNum type="arabicPeriod"/>
              <a:tabLst>
                <a:tab pos="298450" algn="l"/>
              </a:tabLst>
            </a:pPr>
            <a:r>
              <a:rPr lang="en-US" sz="1800" dirty="0">
                <a:effectLst/>
                <a:latin typeface="Times New Roman" panose="02020603050405020304" pitchFamily="18" charset="0"/>
                <a:ea typeface="Times New Roman" panose="02020603050405020304" pitchFamily="18" charset="0"/>
              </a:rPr>
              <a:t>Randy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Connolly,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Ricardo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Hoar,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"Fundamentals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1stEdition,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Pearson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Education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a:t>
            </a:r>
            <a:endParaRPr lang="en-IN" sz="1800" dirty="0">
              <a:effectLst/>
              <a:latin typeface="Times New Roman" panose="02020603050405020304" pitchFamily="18" charset="0"/>
              <a:ea typeface="Times New Roman" panose="02020603050405020304" pitchFamily="18" charset="0"/>
            </a:endParaRPr>
          </a:p>
          <a:p>
            <a:pPr marL="342900" marR="84455" lvl="0" indent="-342900">
              <a:lnSpc>
                <a:spcPct val="150000"/>
              </a:lnSpc>
              <a:spcBef>
                <a:spcPts val="5"/>
              </a:spcBef>
              <a:spcAft>
                <a:spcPts val="0"/>
              </a:spcAft>
              <a:buSzPts val="1200"/>
              <a:buFont typeface="Times New Roman" panose="02020603050405020304" pitchFamily="18" charset="0"/>
              <a:buAutoNum type="arabicPeriod"/>
              <a:tabLst>
                <a:tab pos="318135" algn="l"/>
              </a:tabLst>
            </a:pPr>
            <a:r>
              <a:rPr lang="en-US" sz="1800" dirty="0">
                <a:effectLst/>
                <a:latin typeface="Times New Roman" panose="02020603050405020304" pitchFamily="18" charset="0"/>
                <a:ea typeface="Times New Roman" panose="02020603050405020304" pitchFamily="18" charset="0"/>
              </a:rPr>
              <a:t>Robin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Nixon,</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MySQL</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&amp;JavaScript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jQuery,</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CSS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andHTML5”,</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a:t>
            </a:r>
            <a:r>
              <a:rPr lang="en-US" sz="1800" baseline="30000" dirty="0">
                <a:effectLst/>
                <a:latin typeface="Times New Roman" panose="02020603050405020304" pitchFamily="18" charset="0"/>
                <a:ea typeface="Times New Roman" panose="02020603050405020304" pitchFamily="18" charset="0"/>
              </a:rPr>
              <a:t>th</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Edition,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O’Reilly Publications, 2015.</a:t>
            </a:r>
            <a:endParaRPr lang="en-IN" sz="1800" dirty="0">
              <a:effectLst/>
              <a:latin typeface="Times New Roman" panose="02020603050405020304" pitchFamily="18" charset="0"/>
              <a:ea typeface="Times New Roman" panose="02020603050405020304" pitchFamily="18" charset="0"/>
            </a:endParaRPr>
          </a:p>
          <a:p>
            <a:pPr marL="342900" marR="89535" lvl="0" indent="-342900">
              <a:lnSpc>
                <a:spcPct val="150000"/>
              </a:lnSpc>
              <a:spcAft>
                <a:spcPts val="0"/>
              </a:spcAft>
              <a:buSzPts val="1200"/>
              <a:buFont typeface="Times New Roman" panose="02020603050405020304" pitchFamily="18" charset="0"/>
              <a:buAutoNum type="arabicPeriod"/>
              <a:tabLst>
                <a:tab pos="336550" algn="l"/>
              </a:tabLst>
            </a:pPr>
            <a:r>
              <a:rPr lang="en-US" sz="1800" dirty="0">
                <a:effectLst/>
                <a:latin typeface="Times New Roman" panose="02020603050405020304" pitchFamily="18" charset="0"/>
                <a:ea typeface="Times New Roman" panose="02020603050405020304" pitchFamily="18" charset="0"/>
              </a:rPr>
              <a:t>Luke</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Welling,</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Laura</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Thomson,</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MySQL</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5th</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Edition,</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Pearson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Education, 2016.</a:t>
            </a:r>
            <a:endParaRPr lang="en-IN" sz="1800" dirty="0">
              <a:effectLst/>
              <a:latin typeface="Times New Roman" panose="02020603050405020304" pitchFamily="18" charset="0"/>
              <a:ea typeface="Times New Roman" panose="02020603050405020304" pitchFamily="18" charset="0"/>
            </a:endParaRPr>
          </a:p>
          <a:p>
            <a:pPr marL="342900" marR="86360" lvl="0" indent="-342900">
              <a:lnSpc>
                <a:spcPct val="150000"/>
              </a:lnSpc>
              <a:spcAft>
                <a:spcPts val="0"/>
              </a:spcAft>
              <a:buSzPts val="1200"/>
              <a:buFont typeface="Times New Roman" panose="02020603050405020304" pitchFamily="18" charset="0"/>
              <a:buAutoNum type="arabicPeriod"/>
              <a:tabLst>
                <a:tab pos="296545" algn="l"/>
              </a:tabLst>
            </a:pPr>
            <a:r>
              <a:rPr lang="en-US" sz="1800" spc="-5" dirty="0">
                <a:effectLst/>
                <a:latin typeface="Times New Roman" panose="02020603050405020304" pitchFamily="18" charset="0"/>
                <a:ea typeface="Times New Roman" panose="02020603050405020304" pitchFamily="18" charset="0"/>
              </a:rPr>
              <a:t>Nicholas</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C</a:t>
            </a:r>
            <a:r>
              <a:rPr lang="en-US" sz="1800" spc="-6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Zakas</a:t>
            </a:r>
            <a:r>
              <a:rPr lang="en-US" sz="1800" spc="-5" dirty="0">
                <a:effectLst/>
                <a:latin typeface="Times New Roman" panose="02020603050405020304" pitchFamily="18" charset="0"/>
                <a:ea typeface="Times New Roman" panose="02020603050405020304" pitchFamily="18" charset="0"/>
              </a:rPr>
              <a: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“Professional</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JavaScript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Developers”,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3rd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Edition,</a:t>
            </a:r>
            <a:r>
              <a:rPr lang="en-US" sz="1800" spc="-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Wrox</a:t>
            </a:r>
            <a:r>
              <a:rPr lang="en-US" sz="1800" dirty="0">
                <a:effectLst/>
                <a:latin typeface="Times New Roman" panose="02020603050405020304" pitchFamily="18" charset="0"/>
                <a:ea typeface="Times New Roman" panose="02020603050405020304" pitchFamily="18" charset="0"/>
              </a:rPr>
              <a:t>/Wiley</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2012.</a:t>
            </a: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Times New Roman" panose="02020603050405020304" pitchFamily="18" charset="0"/>
              <a:buAutoNum type="arabicPeriod"/>
              <a:tabLst>
                <a:tab pos="304165" algn="l"/>
              </a:tabLst>
            </a:pP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2"/>
              </a:rPr>
              <a:t>www.php.net</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695"/>
              </a:spcBef>
              <a:spcAft>
                <a:spcPts val="0"/>
              </a:spcAft>
              <a:buSzPts val="1200"/>
              <a:buFont typeface="Times New Roman" panose="02020603050405020304" pitchFamily="18" charset="0"/>
              <a:buAutoNum type="arabicPeriod"/>
              <a:tabLst>
                <a:tab pos="304165" algn="l"/>
              </a:tabLst>
            </a:pPr>
            <a:r>
              <a:rPr lang="en-US" sz="1800" u="none" strike="noStrike" dirty="0">
                <a:solidFill>
                  <a:srgbClr val="0000FF"/>
                </a:solidFill>
                <a:effectLst/>
                <a:latin typeface="Times New Roman" panose="02020603050405020304" pitchFamily="18" charset="0"/>
                <a:ea typeface="Times New Roman" panose="02020603050405020304" pitchFamily="18" charset="0"/>
                <a:hlinkClick r:id="rId3"/>
              </a:rPr>
              <a:t>www.javascript.com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33</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9CF9-52B1-40D8-B097-D3D7C1B22C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C13C37-5871-4A01-9192-66D677863B37}"/>
              </a:ext>
            </a:extLst>
          </p:cNvPr>
          <p:cNvSpPr>
            <a:spLocks noGrp="1"/>
          </p:cNvSpPr>
          <p:nvPr>
            <p:ph idx="1"/>
          </p:nvPr>
        </p:nvSpPr>
        <p:spPr/>
        <p:txBody>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also has option for maintaining the payment transactions. This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helps the user to know about fee payments and select the type of exercise routines like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monthly, quarterly, 6 months or annually depending on the choice of the member. It also</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holds the receipt number and the amount of fees paid. The health status of each and every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member is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maintained 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updated frequently.</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 managing,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adding</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updating the information of the members of the gym by overcoming the limitations and</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drawbacks</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conventional paperwork</a:t>
            </a:r>
            <a:endParaRPr lang="en-US" sz="1800" b="1"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3CE55CE-24E6-40F1-B7EC-96F8182D587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E6F902-AE6F-40E9-B9AD-16C4942EFEA7}"/>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AAAA198B-F4A2-446D-9C61-454254D2D164}"/>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321953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a:bodyPr>
          <a:lstStyle/>
          <a:p>
            <a:pPr marL="0" indent="0" algn="just">
              <a:buNone/>
            </a:pPr>
            <a:r>
              <a:rPr lang="en-US" sz="1800" dirty="0">
                <a:solidFill>
                  <a:schemeClr val="tx1">
                    <a:lumMod val="75000"/>
                    <a:lumOff val="25000"/>
                  </a:schemeClr>
                </a:solidFill>
                <a:latin typeface="Times New Roman" pitchFamily="18" charset="0"/>
                <a:cs typeface="Times New Roman" pitchFamily="18" charset="0"/>
              </a:rPr>
              <a:t>We are IT services company registered under Govt. of India, Ministry of Micro, Small &amp; Medium Enterprise (MSME).</a:t>
            </a:r>
          </a:p>
          <a:p>
            <a:pPr marL="0" indent="0" algn="just">
              <a:buNone/>
            </a:pPr>
            <a:endParaRPr lang="en-US" sz="1800"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dirty="0">
                <a:solidFill>
                  <a:schemeClr val="tx1">
                    <a:lumMod val="75000"/>
                    <a:lumOff val="25000"/>
                  </a:schemeClr>
                </a:solidFill>
                <a:latin typeface="Times New Roman" pitchFamily="18" charset="0"/>
                <a:cs typeface="Times New Roman" pitchFamily="18" charset="0"/>
              </a:rPr>
              <a:t>We offer Software Development Services, Staffing Solutions, Technology Training, Leadership &amp; Soft Skills Training and Coaching &amp; Mentoring </a:t>
            </a:r>
            <a:r>
              <a:rPr lang="en-US" sz="1800" dirty="0" err="1">
                <a:solidFill>
                  <a:schemeClr val="tx1">
                    <a:lumMod val="75000"/>
                    <a:lumOff val="25000"/>
                  </a:schemeClr>
                </a:solidFill>
                <a:latin typeface="Times New Roman" pitchFamily="18" charset="0"/>
                <a:cs typeface="Times New Roman" pitchFamily="18" charset="0"/>
              </a:rPr>
              <a:t>TechieAid</a:t>
            </a:r>
            <a:r>
              <a:rPr lang="en-US" sz="1800" dirty="0">
                <a:solidFill>
                  <a:schemeClr val="tx1">
                    <a:lumMod val="75000"/>
                    <a:lumOff val="25000"/>
                  </a:schemeClr>
                </a:solidFill>
                <a:latin typeface="Times New Roman" pitchFamily="18" charset="0"/>
                <a:cs typeface="Times New Roman" pitchFamily="18" charset="0"/>
              </a:rPr>
              <a:t> core team comes with 20+ years of industry experience Our Mission is to empower our customers with necessary knowledge, skills and resources for them to succeed in their endeavors.</a:t>
            </a: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marL="0" indent="0">
              <a:spcBef>
                <a:spcPts val="20"/>
              </a:spcBef>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326390" indent="0" algn="just">
              <a:lnSpc>
                <a:spcPct val="150000"/>
              </a:lnSpc>
              <a:spcAft>
                <a:spcPts val="0"/>
              </a:spcAft>
              <a:buNone/>
            </a:pPr>
            <a:r>
              <a:rPr lang="en-US" sz="1800" dirty="0">
                <a:effectLst/>
                <a:latin typeface="Times New Roman" panose="02020603050405020304" pitchFamily="18" charset="0"/>
                <a:ea typeface="Times New Roman" panose="02020603050405020304" pitchFamily="18" charset="0"/>
              </a:rPr>
              <a:t>The purpose of the “Gym Management System” is to provide a system which handles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information of the people coming into the gym and maintaining their health care. The main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motivation behind the selection of this project was to design, develop and implement software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 will be a platform for management of all aspects of the gym. Further, to make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interactive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user-friendly,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technologies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PHP,</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CSS,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JavaScript</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HTML5 are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202121"/>
                </a:solidFill>
                <a:effectLst/>
                <a:latin typeface="Times New Roman" panose="02020603050405020304" pitchFamily="18" charset="0"/>
                <a:ea typeface="Times New Roman" panose="02020603050405020304" pitchFamily="18" charset="0"/>
              </a:rPr>
              <a:t>  This</a:t>
            </a:r>
            <a:r>
              <a:rPr lang="en-US" sz="1800" spc="-5"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Gym</a:t>
            </a:r>
            <a:r>
              <a:rPr lang="en-US" sz="1800" spc="-5"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Management</a:t>
            </a:r>
            <a:r>
              <a:rPr lang="en-US" sz="1800" spc="10"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System</a:t>
            </a:r>
            <a:r>
              <a:rPr lang="en-US" sz="1800" spc="-5"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is</a:t>
            </a:r>
            <a:r>
              <a:rPr lang="en-US" sz="1800" spc="-5"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developed to</a:t>
            </a:r>
            <a:r>
              <a:rPr lang="en-US" sz="1800" spc="-5"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provide the</a:t>
            </a:r>
            <a:r>
              <a:rPr lang="en-US" sz="1800" spc="-10"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following</a:t>
            </a:r>
            <a:r>
              <a:rPr lang="en-US" sz="1800" spc="-5" dirty="0">
                <a:solidFill>
                  <a:srgbClr val="202121"/>
                </a:solidFill>
                <a:effectLst/>
                <a:latin typeface="Times New Roman" panose="02020603050405020304" pitchFamily="18" charset="0"/>
                <a:ea typeface="Times New Roman" panose="02020603050405020304" pitchFamily="18" charset="0"/>
              </a:rPr>
              <a:t> </a:t>
            </a:r>
            <a:r>
              <a:rPr lang="en-US" sz="1800" dirty="0">
                <a:solidFill>
                  <a:srgbClr val="202121"/>
                </a:solidFill>
                <a:effectLst/>
                <a:latin typeface="Times New Roman" panose="02020603050405020304" pitchFamily="18" charset="0"/>
                <a:ea typeface="Times New Roman" panose="02020603050405020304" pitchFamily="18" charset="0"/>
              </a:rPr>
              <a:t>services:</a:t>
            </a:r>
            <a:endParaRPr lang="en-IN" sz="1800" dirty="0">
              <a:effectLst/>
              <a:latin typeface="Times New Roman" panose="02020603050405020304" pitchFamily="18" charset="0"/>
              <a:ea typeface="Times New Roman" panose="02020603050405020304" pitchFamily="18" charset="0"/>
            </a:endParaRPr>
          </a:p>
          <a:p>
            <a:pPr marL="1143000" marR="325755" lvl="2" indent="-228600">
              <a:lnSpc>
                <a:spcPct val="150000"/>
              </a:lnSpc>
              <a:spcBef>
                <a:spcPts val="685"/>
              </a:spcBef>
              <a:spcAft>
                <a:spcPts val="0"/>
              </a:spcAft>
              <a:buClr>
                <a:srgbClr val="202121"/>
              </a:buClr>
              <a:buSzPts val="1200"/>
              <a:buFont typeface="Wingdings" panose="05000000000000000000" pitchFamily="2" charset="2"/>
              <a:buChar char=""/>
              <a:tabLst>
                <a:tab pos="648335" algn="l"/>
              </a:tabLst>
            </a:pP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1800" spc="7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Administrator</a:t>
            </a:r>
            <a:r>
              <a:rPr lang="en-US" sz="1800" spc="8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can</a:t>
            </a:r>
            <a:r>
              <a:rPr lang="en-US" sz="1800" spc="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add</a:t>
            </a:r>
            <a:r>
              <a:rPr lang="en-US" sz="1800" spc="8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new</a:t>
            </a:r>
            <a:r>
              <a:rPr lang="en-US" sz="1800" spc="8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members</a:t>
            </a:r>
            <a:r>
              <a:rPr lang="en-US" sz="1800" spc="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to</a:t>
            </a:r>
            <a:r>
              <a:rPr lang="en-US" sz="1800" spc="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1800" spc="9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gym</a:t>
            </a:r>
            <a:r>
              <a:rPr lang="en-US" sz="1800" spc="9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by</a:t>
            </a:r>
            <a:r>
              <a:rPr lang="en-US" sz="1800" spc="8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adding</a:t>
            </a:r>
            <a:r>
              <a:rPr lang="en-US" sz="1800" spc="9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their</a:t>
            </a:r>
            <a:r>
              <a:rPr lang="en-US" sz="1800" spc="7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credentials</a:t>
            </a:r>
            <a:r>
              <a:rPr lang="en-US" sz="1800" spc="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like</a:t>
            </a:r>
            <a:r>
              <a:rPr lang="en-US" sz="1800" spc="-2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name,</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address, phone number, joining</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date</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and exercise routine.</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1143000" marR="332105" lvl="2" indent="-228600">
              <a:lnSpc>
                <a:spcPct val="150000"/>
              </a:lnSpc>
              <a:spcAft>
                <a:spcPts val="0"/>
              </a:spcAft>
              <a:buClr>
                <a:srgbClr val="202121"/>
              </a:buClr>
              <a:buSzPts val="1200"/>
              <a:buFont typeface="Wingdings" panose="05000000000000000000" pitchFamily="2" charset="2"/>
              <a:buChar char=""/>
              <a:tabLst>
                <a:tab pos="648335" algn="l"/>
              </a:tabLst>
            </a:pP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Health</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status</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of</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each</a:t>
            </a:r>
            <a:r>
              <a:rPr lang="en-US" sz="1800" spc="7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and</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every</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member</a:t>
            </a:r>
            <a:r>
              <a:rPr lang="en-US" sz="1800" spc="7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can</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be</a:t>
            </a:r>
            <a:r>
              <a:rPr lang="en-US" sz="1800" spc="7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stored</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along</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with</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their</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calorie</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count,</a:t>
            </a:r>
            <a:r>
              <a:rPr lang="en-US" sz="1800" spc="-2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height,</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weight and remarks from their trainer.</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gn="just">
              <a:lnSpc>
                <a:spcPct val="120000"/>
              </a:lnSpc>
              <a:buNone/>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FBC5-2992-4DEE-9617-8FE1930D2E1A}"/>
              </a:ext>
            </a:extLst>
          </p:cNvPr>
          <p:cNvSpPr>
            <a:spLocks noGrp="1"/>
          </p:cNvSpPr>
          <p:nvPr>
            <p:ph type="title"/>
          </p:nvPr>
        </p:nvSpPr>
        <p:spPr/>
        <p:txBody>
          <a:bodyPr>
            <a:normAutofit fontScale="90000"/>
          </a:bodyPr>
          <a:lstStyle/>
          <a:p>
            <a:r>
              <a:rPr lang="en-IN" dirty="0" err="1"/>
              <a:t>contd</a:t>
            </a:r>
            <a:endParaRPr lang="en-IN" dirty="0"/>
          </a:p>
        </p:txBody>
      </p:sp>
      <p:sp>
        <p:nvSpPr>
          <p:cNvPr id="3" name="Content Placeholder 2">
            <a:extLst>
              <a:ext uri="{FF2B5EF4-FFF2-40B4-BE49-F238E27FC236}">
                <a16:creationId xmlns:a16="http://schemas.microsoft.com/office/drawing/2014/main" id="{748303D5-CA50-4E96-8F60-EF4C099162E5}"/>
              </a:ext>
            </a:extLst>
          </p:cNvPr>
          <p:cNvSpPr>
            <a:spLocks noGrp="1"/>
          </p:cNvSpPr>
          <p:nvPr>
            <p:ph idx="1"/>
          </p:nvPr>
        </p:nvSpPr>
        <p:spPr/>
        <p:txBody>
          <a:bodyPr/>
          <a:lstStyle/>
          <a:p>
            <a:pPr marL="1143000" marR="327660" lvl="2" indent="-228600">
              <a:lnSpc>
                <a:spcPct val="150000"/>
              </a:lnSpc>
              <a:spcAft>
                <a:spcPts val="0"/>
              </a:spcAft>
              <a:buClr>
                <a:srgbClr val="202121"/>
              </a:buClr>
              <a:buSzPts val="1200"/>
              <a:buFont typeface="Wingdings" panose="05000000000000000000" pitchFamily="2" charset="2"/>
              <a:buChar char=""/>
              <a:tabLst>
                <a:tab pos="648335" algn="l"/>
              </a:tabLst>
            </a:pP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Payment</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status of</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every member is</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maintained</a:t>
            </a:r>
            <a:r>
              <a:rPr lang="en-US" sz="1800" spc="1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along</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with</a:t>
            </a:r>
            <a:r>
              <a:rPr lang="en-US" sz="1800" spc="1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exercise</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routine,</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joining</a:t>
            </a:r>
            <a:r>
              <a:rPr lang="en-US" sz="1800" spc="-2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date</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and expiry date of</a:t>
            </a:r>
            <a:r>
              <a:rPr lang="en-US" sz="1800" spc="-1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their plan.</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1143000" marR="330835" lvl="2" indent="-228600">
              <a:lnSpc>
                <a:spcPct val="150000"/>
              </a:lnSpc>
              <a:spcAft>
                <a:spcPts val="0"/>
              </a:spcAft>
              <a:buClr>
                <a:srgbClr val="202121"/>
              </a:buClr>
              <a:buSzPts val="1200"/>
              <a:buFont typeface="Wingdings" panose="05000000000000000000" pitchFamily="2" charset="2"/>
              <a:buChar char=""/>
              <a:tabLst>
                <a:tab pos="648335" algn="l"/>
              </a:tabLst>
            </a:pP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Workout</a:t>
            </a:r>
            <a:r>
              <a:rPr lang="en-US" sz="1800" spc="21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routine</a:t>
            </a:r>
            <a:r>
              <a:rPr lang="en-US" sz="1800" spc="22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is</a:t>
            </a:r>
            <a:r>
              <a:rPr lang="en-US" sz="1800" spc="21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included</a:t>
            </a:r>
            <a:r>
              <a:rPr lang="en-US" sz="1800" spc="21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which</a:t>
            </a:r>
            <a:r>
              <a:rPr lang="en-US" sz="1800" spc="22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includes</a:t>
            </a:r>
            <a:r>
              <a:rPr lang="en-US" sz="1800" spc="22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four</a:t>
            </a:r>
            <a:r>
              <a:rPr lang="en-US" sz="1800" spc="21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plans</a:t>
            </a:r>
            <a:r>
              <a:rPr lang="en-US" sz="1800" spc="21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namely</a:t>
            </a:r>
            <a:r>
              <a:rPr lang="en-US" sz="1800" spc="21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Annual,</a:t>
            </a:r>
            <a:r>
              <a:rPr lang="en-US" sz="1800" spc="21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6</a:t>
            </a:r>
            <a:r>
              <a:rPr lang="en-US" sz="1800" spc="21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months,</a:t>
            </a:r>
            <a:r>
              <a:rPr lang="en-US" sz="1800" spc="-2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Quarterly and Monthly.</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pPr marL="1143000" marR="328295" lvl="2" indent="-228600">
              <a:lnSpc>
                <a:spcPct val="150000"/>
              </a:lnSpc>
              <a:spcAft>
                <a:spcPts val="0"/>
              </a:spcAft>
              <a:buClr>
                <a:srgbClr val="202121"/>
              </a:buClr>
              <a:buSzPts val="1200"/>
              <a:buFont typeface="Wingdings" panose="05000000000000000000" pitchFamily="2" charset="2"/>
              <a:buChar char=""/>
              <a:tabLst>
                <a:tab pos="648335" algn="l"/>
              </a:tabLst>
            </a:pP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Admin</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profile</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can</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also</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be</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changed</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by</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providing</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1800" spc="6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previous</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password</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and</a:t>
            </a:r>
            <a:r>
              <a:rPr lang="en-US" sz="1800" spc="6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updating</a:t>
            </a:r>
            <a:r>
              <a:rPr lang="en-US" sz="1800" spc="-28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the</a:t>
            </a:r>
            <a:r>
              <a:rPr lang="en-US" sz="1800" spc="-5"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800" dirty="0">
                <a:solidFill>
                  <a:srgbClr val="202121"/>
                </a:solidFill>
                <a:effectLst/>
                <a:latin typeface="Times New Roman" panose="02020603050405020304" pitchFamily="18" charset="0"/>
                <a:ea typeface="Wingdings" panose="05000000000000000000" pitchFamily="2" charset="2"/>
                <a:cs typeface="Wingdings" panose="05000000000000000000" pitchFamily="2" charset="2"/>
              </a:rPr>
              <a:t>credentials of the new one.</a:t>
            </a:r>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sp>
        <p:nvSpPr>
          <p:cNvPr id="4" name="Date Placeholder 3">
            <a:extLst>
              <a:ext uri="{FF2B5EF4-FFF2-40B4-BE49-F238E27FC236}">
                <a16:creationId xmlns:a16="http://schemas.microsoft.com/office/drawing/2014/main" id="{40A38A07-134A-488A-8583-BBF9CB9D0C7B}"/>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CE51784-A8DD-4445-A9F8-7CC45F4FE06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630A7801-DC86-4CED-8DFA-3709F527B649}"/>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76939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36" y="1196752"/>
            <a:ext cx="11521280" cy="5040560"/>
          </a:xfrm>
        </p:spPr>
        <p:txBody>
          <a:bodyPr>
            <a:normAutofit/>
          </a:bodyPr>
          <a:lstStyle/>
          <a:p>
            <a:pPr>
              <a:lnSpc>
                <a:spcPct val="150000"/>
              </a:lnSpc>
            </a:pPr>
            <a:r>
              <a:rPr lang="en-IN" sz="1800" dirty="0" err="1">
                <a:latin typeface="Times New Roman" panose="02020603050405020304" pitchFamily="18" charset="0"/>
                <a:cs typeface="Times New Roman" panose="02020603050405020304" pitchFamily="18" charset="0"/>
              </a:rPr>
              <a:t>Kasliwal</a:t>
            </a:r>
            <a:r>
              <a:rPr lang="en-IN" sz="1800" dirty="0">
                <a:latin typeface="Times New Roman" panose="02020603050405020304" pitchFamily="18" charset="0"/>
                <a:cs typeface="Times New Roman" panose="02020603050405020304" pitchFamily="18" charset="0"/>
              </a:rPr>
              <a:t> Mahima , </a:t>
            </a:r>
            <a:r>
              <a:rPr lang="en-IN" sz="1800" dirty="0" err="1">
                <a:latin typeface="Times New Roman" panose="02020603050405020304" pitchFamily="18" charset="0"/>
                <a:cs typeface="Times New Roman" panose="02020603050405020304" pitchFamily="18" charset="0"/>
              </a:rPr>
              <a:t>Raundal</a:t>
            </a:r>
            <a:r>
              <a:rPr lang="en-IN" sz="1800" dirty="0">
                <a:latin typeface="Times New Roman" panose="02020603050405020304" pitchFamily="18" charset="0"/>
                <a:cs typeface="Times New Roman" panose="02020603050405020304" pitchFamily="18" charset="0"/>
              </a:rPr>
              <a:t> Pooja , </a:t>
            </a:r>
            <a:r>
              <a:rPr lang="en-IN" sz="1800" dirty="0" err="1">
                <a:latin typeface="Times New Roman" panose="02020603050405020304" pitchFamily="18" charset="0"/>
                <a:cs typeface="Times New Roman" panose="02020603050405020304" pitchFamily="18" charset="0"/>
              </a:rPr>
              <a:t>Wagh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Niyati</a:t>
            </a:r>
            <a:r>
              <a:rPr lang="en-IN" sz="1800" dirty="0">
                <a:latin typeface="Times New Roman" panose="02020603050405020304" pitchFamily="18" charset="0"/>
                <a:cs typeface="Times New Roman" panose="02020603050405020304" pitchFamily="18" charset="0"/>
              </a:rPr>
              <a:t>, G.M. </a:t>
            </a:r>
            <a:r>
              <a:rPr lang="en-IN" sz="1800" dirty="0" err="1">
                <a:latin typeface="Times New Roman" panose="02020603050405020304" pitchFamily="18" charset="0"/>
                <a:cs typeface="Times New Roman" panose="02020603050405020304" pitchFamily="18" charset="0"/>
              </a:rPr>
              <a:t>Lodha</a:t>
            </a:r>
            <a:r>
              <a:rPr lang="en-IN" sz="1800" dirty="0">
                <a:latin typeface="Times New Roman" panose="02020603050405020304" pitchFamily="18" charset="0"/>
                <a:cs typeface="Times New Roman" panose="02020603050405020304" pitchFamily="18" charset="0"/>
              </a:rPr>
              <a:t> , “Survey Paper on Gym Management System” , </a:t>
            </a:r>
            <a:r>
              <a:rPr lang="en-US" sz="1800" dirty="0">
                <a:latin typeface="Times New Roman" panose="02020603050405020304" pitchFamily="18" charset="0"/>
                <a:cs typeface="Times New Roman" panose="02020603050405020304" pitchFamily="18" charset="0"/>
              </a:rPr>
              <a:t>Journal of Advancement in Software Engineering and Testing Volume 2 Issue 3. In this paper the authors have mentioned the feature where you can login as admin and manage the customer/user details, which I have implemented in this project also learnt how to add certain categories like the user’s age , weight , height ,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as one of the </a:t>
            </a:r>
            <a:r>
              <a:rPr lang="en-US" sz="1800" dirty="0" err="1">
                <a:latin typeface="Times New Roman" panose="02020603050405020304" pitchFamily="18" charset="0"/>
                <a:cs typeface="Times New Roman" panose="02020603050405020304" pitchFamily="18" charset="0"/>
              </a:rPr>
              <a:t>informations</a:t>
            </a:r>
            <a:r>
              <a:rPr lang="en-US" sz="1800" dirty="0">
                <a:latin typeface="Times New Roman" panose="02020603050405020304" pitchFamily="18" charset="0"/>
                <a:cs typeface="Times New Roman" panose="02020603050405020304" pitchFamily="18" charset="0"/>
              </a:rPr>
              <a:t> to go into the database.</a:t>
            </a:r>
          </a:p>
          <a:p>
            <a:pPr>
              <a:lnSpc>
                <a:spcPct val="150000"/>
              </a:lnSpc>
            </a:pPr>
            <a:r>
              <a:rPr lang="en-US" sz="1800" dirty="0">
                <a:latin typeface="Times New Roman" panose="02020603050405020304" pitchFamily="18" charset="0"/>
                <a:cs typeface="Times New Roman" panose="02020603050405020304" pitchFamily="18" charset="0"/>
              </a:rPr>
              <a:t>Eric Huong,“ Gym Review”, Scribd Research Volume 13. In this paper the author mentions about how physical fitness is important and how in this era that we live in Gym industry is booming and more and more help is needed in bringing them up for a profitable lifestyle, This lead me to come up with building this website which will be used so much now in the market and will also be </a:t>
            </a:r>
            <a:r>
              <a:rPr lang="en-US" sz="1800" dirty="0" err="1">
                <a:latin typeface="Times New Roman" panose="02020603050405020304" pitchFamily="18" charset="0"/>
                <a:cs typeface="Times New Roman" panose="02020603050405020304" pitchFamily="18" charset="0"/>
              </a:rPr>
              <a:t>benefitial</a:t>
            </a:r>
            <a:r>
              <a:rPr lang="en-US" sz="1800" dirty="0">
                <a:latin typeface="Times New Roman" panose="02020603050405020304" pitchFamily="18" charset="0"/>
                <a:cs typeface="Times New Roman" panose="02020603050405020304" pitchFamily="18" charset="0"/>
              </a:rPr>
              <a:t> to the fitness market.</a:t>
            </a:r>
          </a:p>
          <a:p>
            <a:pPr>
              <a:lnSpc>
                <a:spcPct val="150000"/>
              </a:lnSpc>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8E15-FD43-43AC-8F99-3BC05B3A44A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3AE4421-DDC1-4FE1-AE6D-2C761ED9F7F5}"/>
              </a:ext>
            </a:extLst>
          </p:cNvPr>
          <p:cNvSpPr>
            <a:spLocks noGrp="1"/>
          </p:cNvSpPr>
          <p:nvPr>
            <p:ph idx="1"/>
          </p:nvPr>
        </p:nvSpPr>
        <p:spPr/>
        <p:txBody>
          <a:bodyPr>
            <a:normAutofit lnSpcReduction="10000"/>
          </a:bodyPr>
          <a:lstStyle/>
          <a:p>
            <a:pPr>
              <a:lnSpc>
                <a:spcPct val="150000"/>
              </a:lnSpc>
            </a:pPr>
            <a:r>
              <a:rPr lang="en-IN" sz="1800" dirty="0">
                <a:latin typeface="Times New Roman" panose="02020603050405020304" pitchFamily="18" charset="0"/>
                <a:cs typeface="Times New Roman" panose="02020603050405020304" pitchFamily="18" charset="0"/>
              </a:rPr>
              <a:t>Sanja </a:t>
            </a:r>
            <a:r>
              <a:rPr lang="en-IN" sz="1800" dirty="0" err="1">
                <a:latin typeface="Times New Roman" panose="02020603050405020304" pitchFamily="18" charset="0"/>
                <a:cs typeface="Times New Roman" panose="02020603050405020304" pitchFamily="18" charset="0"/>
              </a:rPr>
              <a:t>Delcev</a:t>
            </a:r>
            <a:r>
              <a:rPr lang="en-IN" sz="1800" dirty="0">
                <a:latin typeface="Times New Roman" panose="02020603050405020304" pitchFamily="18" charset="0"/>
                <a:cs typeface="Times New Roman" panose="02020603050405020304" pitchFamily="18" charset="0"/>
              </a:rPr>
              <a:t> , Drazen </a:t>
            </a:r>
            <a:r>
              <a:rPr lang="en-IN" sz="1800" dirty="0" err="1">
                <a:latin typeface="Times New Roman" panose="02020603050405020304" pitchFamily="18" charset="0"/>
                <a:cs typeface="Times New Roman" panose="02020603050405020304" pitchFamily="18" charset="0"/>
              </a:rPr>
              <a:t>Draskovic</a:t>
            </a:r>
            <a:r>
              <a:rPr lang="en-IN" sz="1800" dirty="0">
                <a:latin typeface="Times New Roman" panose="02020603050405020304" pitchFamily="18" charset="0"/>
                <a:cs typeface="Times New Roman" panose="02020603050405020304" pitchFamily="18" charset="0"/>
              </a:rPr>
              <a:t> , “ Modern </a:t>
            </a:r>
            <a:r>
              <a:rPr lang="en-IN" sz="1800" dirty="0" err="1">
                <a:latin typeface="Times New Roman" panose="02020603050405020304" pitchFamily="18" charset="0"/>
                <a:cs typeface="Times New Roman" panose="02020603050405020304" pitchFamily="18" charset="0"/>
              </a:rPr>
              <a:t>Javascript</a:t>
            </a:r>
            <a:r>
              <a:rPr lang="en-IN" sz="1800" dirty="0">
                <a:latin typeface="Times New Roman" panose="02020603050405020304" pitchFamily="18" charset="0"/>
                <a:cs typeface="Times New Roman" panose="02020603050405020304" pitchFamily="18" charset="0"/>
              </a:rPr>
              <a:t> Frameworks : A Survey Study” , Date of issue: 30 May 2018 , Added to IEEE on 30</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August 2018 , DOI :10.1109/ZINC.2018.8448444 , the author here mentions that </a:t>
            </a:r>
            <a:r>
              <a:rPr lang="en-US" sz="1800" dirty="0">
                <a:latin typeface="Times New Roman" panose="02020603050405020304" pitchFamily="18" charset="0"/>
                <a:cs typeface="Times New Roman" panose="02020603050405020304" pitchFamily="18" charset="0"/>
              </a:rPr>
              <a:t>JavaScript is used in today's web applications as a client script language and on the server side. The JavaScript language supports the Model View Controller (MVC) architecture that maintains a readable code and clearly separates parts of the program code. The topic of this research is to compare the popular JavaScript frameworks: AngularJS, Ember, Knockout, Backbone. All four frameworks are based on MVC or similar architecture , this sounded as an appropriate framework to use in my project and thus I developed my website using Js as the Backend.</a:t>
            </a:r>
          </a:p>
          <a:p>
            <a:pPr>
              <a:lnSpc>
                <a:spcPct val="150000"/>
              </a:lnSpc>
            </a:pPr>
            <a:r>
              <a:rPr lang="en-US" sz="1800" dirty="0">
                <a:latin typeface="Times New Roman" panose="02020603050405020304" pitchFamily="18" charset="0"/>
                <a:cs typeface="Times New Roman" panose="02020603050405020304" pitchFamily="18" charset="0"/>
              </a:rPr>
              <a:t>A.V Dinesh Kumar , K Bhargav Ram </a:t>
            </a:r>
            <a:r>
              <a:rPr lang="en-US" sz="1800" dirty="0" err="1">
                <a:latin typeface="Times New Roman" panose="02020603050405020304" pitchFamily="18" charset="0"/>
                <a:cs typeface="Times New Roman" panose="02020603050405020304" pitchFamily="18" charset="0"/>
              </a:rPr>
              <a:t>Rayal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M.Saraswathi</a:t>
            </a:r>
            <a:r>
              <a:rPr lang="en-US" sz="1800" dirty="0">
                <a:latin typeface="Times New Roman" panose="02020603050405020304" pitchFamily="18" charset="0"/>
                <a:cs typeface="Times New Roman" panose="02020603050405020304" pitchFamily="18" charset="0"/>
              </a:rPr>
              <a:t> , “Smart Gym Management System “ , </a:t>
            </a:r>
            <a:r>
              <a:rPr lang="en-IN" sz="1800" dirty="0">
                <a:latin typeface="Times New Roman" panose="02020603050405020304" pitchFamily="18" charset="0"/>
                <a:cs typeface="Times New Roman" panose="02020603050405020304" pitchFamily="18" charset="0"/>
              </a:rPr>
              <a:t>SCSVMV University, </a:t>
            </a:r>
            <a:r>
              <a:rPr lang="en-IN" sz="1800" dirty="0" err="1">
                <a:latin typeface="Times New Roman" panose="02020603050405020304" pitchFamily="18" charset="0"/>
                <a:cs typeface="Times New Roman" panose="02020603050405020304" pitchFamily="18" charset="0"/>
              </a:rPr>
              <a:t>Elanathur</a:t>
            </a:r>
            <a:r>
              <a:rPr lang="en-IN" sz="1800" dirty="0">
                <a:latin typeface="Times New Roman" panose="02020603050405020304" pitchFamily="18" charset="0"/>
                <a:cs typeface="Times New Roman" panose="02020603050405020304" pitchFamily="18" charset="0"/>
              </a:rPr>
              <a:t> Kanchipuram – 631561 ,  I learnt that </a:t>
            </a:r>
            <a:r>
              <a:rPr lang="en-US" sz="1800" dirty="0">
                <a:latin typeface="Times New Roman" panose="02020603050405020304" pitchFamily="18" charset="0"/>
                <a:cs typeface="Times New Roman" panose="02020603050405020304" pitchFamily="18" charset="0"/>
              </a:rPr>
              <a:t>Increasing efficiency and effectiveness automation, accuracy, user-friendly interface, information availability, communication capacity, maintenance, cost reduction makes our system smarter than the existing system. </a:t>
            </a:r>
            <a:endParaRPr lang="en-IN"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B89765-3FD1-4D11-8877-3F7CD46635F4}"/>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DD542172-4028-4790-A266-15B29A55CB8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F67F13C-AFA3-4189-A047-B341D4DA78BE}"/>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9833084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3058</TotalTime>
  <Words>3101</Words>
  <Application>Microsoft Office PowerPoint</Application>
  <PresentationFormat>Widescreen</PresentationFormat>
  <Paragraphs>287</Paragraphs>
  <Slides>33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Symbol</vt:lpstr>
      <vt:lpstr>Times New Roman</vt:lpstr>
      <vt:lpstr>Wingdings</vt:lpstr>
      <vt:lpstr>Office Theme</vt:lpstr>
      <vt:lpstr>GYM MANAGEMENT SYSTEM </vt:lpstr>
      <vt:lpstr>AGENDA</vt:lpstr>
      <vt:lpstr>ABSTRACT </vt:lpstr>
      <vt:lpstr>PowerPoint Presentation</vt:lpstr>
      <vt:lpstr>About the Company</vt:lpstr>
      <vt:lpstr>INTRODUCTION </vt:lpstr>
      <vt:lpstr>contd</vt:lpstr>
      <vt:lpstr>PowerPoint Presentation</vt:lpstr>
      <vt:lpstr>PowerPoint Presentation</vt:lpstr>
      <vt:lpstr>Requirements</vt:lpstr>
      <vt:lpstr>PowerPoint Presentation</vt:lpstr>
      <vt:lpstr>contd</vt:lpstr>
      <vt:lpstr>contd </vt:lpstr>
      <vt:lpstr>System Design </vt:lpstr>
      <vt:lpstr>Design of the system</vt:lpstr>
      <vt:lpstr>PowerPoint Presentation</vt:lpstr>
      <vt:lpstr>Detailed Design </vt:lpstr>
      <vt:lpstr>Use case diagram</vt:lpstr>
      <vt:lpstr>Implementation / Coding</vt:lpstr>
      <vt:lpstr>Admin login</vt:lpstr>
      <vt:lpstr>Health status</vt:lpstr>
      <vt:lpstr>Design </vt:lpstr>
      <vt:lpstr>shows the Home page which is displayed after the user logs in to the system</vt:lpstr>
      <vt:lpstr>shows the Registration page where the admin enters all the details if the user</vt:lpstr>
      <vt:lpstr>shows the Payments page which consists of all the transactions on the members</vt:lpstr>
      <vt:lpstr>shows the Health status of the members which is maintained by the administrator </vt:lpstr>
      <vt:lpstr>shows the Workout routines which can be added, updated by the administrator</vt:lpstr>
      <vt:lpstr>contd</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varsha pa</cp:lastModifiedBy>
  <cp:revision>290</cp:revision>
  <dcterms:created xsi:type="dcterms:W3CDTF">2015-10-29T14:36:38Z</dcterms:created>
  <dcterms:modified xsi:type="dcterms:W3CDTF">2022-01-12T11:45:15Z</dcterms:modified>
</cp:coreProperties>
</file>