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6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DB8E-27C2-3843-9AB4-3E42FFBE4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C75D6-F263-2745-AAE1-1E75F96E5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A09FD-7399-0D4A-A43E-14AF62CB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51DD-25D7-7446-B04C-CC463607181D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168E7-E2BF-1B4A-B4B7-69289C6F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A4A73-38FA-3C4B-A6B6-8BBDC52C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0207-04F6-3946-8113-A33085C5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6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CF79C-D0C0-224C-923A-75C81304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2E93E-7CFE-F449-BE30-33563E1D9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303CC-C4CA-F441-92DE-06927045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51DD-25D7-7446-B04C-CC463607181D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59A2C-FDB9-6542-B408-A4411E2E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C26DC-6D96-ED49-B5D9-18A34FE1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0207-04F6-3946-8113-A33085C5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4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61E4F8-FFD4-1C4B-83CA-496EFC431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60E83-62D0-8349-B199-29879D873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04185-837D-6442-A4E3-7FFA45BA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51DD-25D7-7446-B04C-CC463607181D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F153D-A6CF-8945-997D-E93EC8FD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9E938-CD2B-524B-BAC1-5BF62A00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0207-04F6-3946-8113-A33085C5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4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6036-E2E3-FF43-A4FD-2EB98BE45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542CB-05C5-CF43-8D71-4B8DFB9C1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D8118-37CB-1240-ACEC-FF4EDDBF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51DD-25D7-7446-B04C-CC463607181D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B0C22-9ADF-2145-B9FB-F866C34B3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7B797-ABEA-514D-AC56-C1613967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0207-04F6-3946-8113-A33085C5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9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194C-1547-4949-9322-04F839314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F9317-E4D4-F74D-A848-AB101E372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90970-7E19-1946-9D8E-AC7B51E6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51DD-25D7-7446-B04C-CC463607181D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F605F-ADD5-6242-ABBC-4F2F89390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98CB2-021C-6F4A-8D07-3D72B376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0207-04F6-3946-8113-A33085C5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0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8D9C-B06E-954B-8C40-3F2DEB93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B0C62-2B5F-2D44-B90C-3642824B0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174C6-A063-694F-A7ED-0EA690864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D4C4B-CD3A-F044-871D-47B7D2D5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51DD-25D7-7446-B04C-CC463607181D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DFD29-78FD-3D4F-8CBA-DBF0EC48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688A7-B92A-824A-9D03-CD4974E2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0207-04F6-3946-8113-A33085C5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6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46B21-BED8-9945-B717-711DAD0C2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E1481-8E42-3641-819C-FBED9E7E7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AED1F-A6C9-D047-AEC8-7C0BB5078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635E-E0D7-044D-8095-51A365EDD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87B6F-E163-F54D-84C6-73F23E340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D1DDC-3A46-C643-B9EF-99B74E26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51DD-25D7-7446-B04C-CC463607181D}" type="datetimeFigureOut">
              <a:rPr lang="en-US" smtClean="0"/>
              <a:t>6/11/20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6EED28-A6E2-414A-8B31-8BB51A55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5835A6-E896-DC4B-AD95-066071CA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0207-04F6-3946-8113-A33085C5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1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D846-0D25-CD4B-AAFA-508762F1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66A05-1426-B24A-AEE5-7B15CC92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51DD-25D7-7446-B04C-CC463607181D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A843F-81C0-6A4C-9A03-0D54171D6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B92FD-C4CE-5C4E-B4C5-29BE4C64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0207-04F6-3946-8113-A33085C5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7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7B3E56-31FF-AE41-A4B9-AAD7E972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51DD-25D7-7446-B04C-CC463607181D}" type="datetimeFigureOut">
              <a:rPr lang="en-US" smtClean="0"/>
              <a:t>6/11/20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42E3EA-B3A5-984A-909A-3F33153F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4C4FB-18E8-4441-9957-68C9733A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0207-04F6-3946-8113-A33085C5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2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4A04-975E-6148-A39D-BB58E052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453C-5D7C-AC49-B1C3-EAD49AB63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6B332-6BCF-7B43-AAE6-CCDDFC2F6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71C79-ECFA-ED42-865D-47516E20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51DD-25D7-7446-B04C-CC463607181D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569FB-B002-2540-AECE-1E881089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64870-400B-1E41-ACA3-434AFFD6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0207-04F6-3946-8113-A33085C5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1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1DDF-6836-7248-8236-2AC5EFA1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1D71B-77AA-364D-B409-935DA17AC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55A60-2374-9A4C-A19A-064FD2D72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05703-2C6E-1D40-998D-7A7E86C89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51DD-25D7-7446-B04C-CC463607181D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33326-5396-8C47-8022-0656D928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F417-6A95-DC45-869F-FC8D1BB1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0207-04F6-3946-8113-A33085C5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4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0607A5-A044-EF47-A1AF-09BBED570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1FDBC-43E3-AC4B-83CB-7168DBBD9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4C9B9-1534-184A-A017-9249754C3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851DD-25D7-7446-B04C-CC463607181D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A64FF-E12B-5543-8702-8F91058D3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AE6FF-57A1-8B45-A643-C6D121DBB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70207-04F6-3946-8113-A33085C5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2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6FE7DE-F304-644B-86B0-1863BD2C5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14" y="1270007"/>
            <a:ext cx="5845097" cy="4317987"/>
          </a:xfrm>
        </p:spPr>
        <p:txBody>
          <a:bodyPr anchor="ctr">
            <a:normAutofit/>
          </a:bodyPr>
          <a:lstStyle/>
          <a:p>
            <a:pPr algn="r"/>
            <a:r>
              <a:rPr lang="en-AU" sz="5600">
                <a:solidFill>
                  <a:schemeClr val="bg1"/>
                </a:solidFill>
              </a:rPr>
              <a:t>Activity Recognition from Single Chest-Mounted Accelerometer Data Set</a:t>
            </a:r>
            <a:endParaRPr lang="en-US" sz="5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B9440-732A-0E42-8F61-EAC410682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2278" y="2251873"/>
            <a:ext cx="3681454" cy="2354256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Varsha Chandrasekhar Bendre</a:t>
            </a:r>
          </a:p>
          <a:p>
            <a:pPr algn="l"/>
            <a:r>
              <a:rPr lang="en-US"/>
              <a:t>s3831858</a:t>
            </a:r>
          </a:p>
        </p:txBody>
      </p:sp>
      <p:pic>
        <p:nvPicPr>
          <p:cNvPr id="4" name="Audio1" descr="Audio1">
            <a:hlinkClick r:id="" action="ppaction://media"/>
            <a:extLst>
              <a:ext uri="{FF2B5EF4-FFF2-40B4-BE49-F238E27FC236}">
                <a16:creationId xmlns:a16="http://schemas.microsoft.com/office/drawing/2014/main" id="{BE4D7D4C-2C9A-454B-BE78-72E2D24F9CF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4359" y="540996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6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7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D106CB-9611-1D47-B5F8-EEE1605A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14" y="1270007"/>
            <a:ext cx="5845097" cy="4317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4" name="Audio10" descr="Audio10">
            <a:hlinkClick r:id="" action="ppaction://media"/>
            <a:extLst>
              <a:ext uri="{FF2B5EF4-FFF2-40B4-BE49-F238E27FC236}">
                <a16:creationId xmlns:a16="http://schemas.microsoft.com/office/drawing/2014/main" id="{27DB66EA-4ADE-0A4F-8AF1-31536EE92E5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34954" y="540996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5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6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B92D5-7F1E-BA4D-9A27-EDE802A25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9" y="637762"/>
            <a:ext cx="2899568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Goal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EA681-50D7-4449-AFD4-87023996B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775" y="637762"/>
            <a:ext cx="5600580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activities are predicted based on the movements traced by the accelerometer for 15 Users.</a:t>
            </a:r>
          </a:p>
        </p:txBody>
      </p:sp>
      <p:pic>
        <p:nvPicPr>
          <p:cNvPr id="4" name="Audio2" descr="Audio2">
            <a:hlinkClick r:id="" action="ppaction://media"/>
            <a:extLst>
              <a:ext uri="{FF2B5EF4-FFF2-40B4-BE49-F238E27FC236}">
                <a16:creationId xmlns:a16="http://schemas.microsoft.com/office/drawing/2014/main" id="{240D21E4-46CD-DB4F-B28E-E3D299F38DB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055" y="5401732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7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69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3BA76-3C87-3242-822D-5BA39AAD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38" y="415340"/>
            <a:ext cx="2865720" cy="1722379"/>
          </a:xfrm>
        </p:spPr>
        <p:txBody>
          <a:bodyPr anchor="t">
            <a:normAutofit/>
          </a:bodyPr>
          <a:lstStyle/>
          <a:p>
            <a:r>
              <a:rPr lang="en-AU" sz="3300" dirty="0">
                <a:solidFill>
                  <a:schemeClr val="bg1"/>
                </a:solidFill>
              </a:rPr>
              <a:t>Dataset Description</a:t>
            </a:r>
            <a:endParaRPr lang="en-US" sz="330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E2E63-7FB5-214E-AD50-594B282AB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r>
              <a:rPr lang="en-US" sz="2400" dirty="0"/>
              <a:t>The dataset has 4 features, namely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X-acceleration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Y-acceleration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Z-acceleration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Labels</a:t>
            </a:r>
          </a:p>
          <a:p>
            <a:r>
              <a:rPr lang="en-US" sz="2400" dirty="0"/>
              <a:t>The data from 15 users are merged, making a new column with the ID for the Users.</a:t>
            </a:r>
          </a:p>
        </p:txBody>
      </p:sp>
      <p:pic>
        <p:nvPicPr>
          <p:cNvPr id="4" name="Audio3" descr="Audio3">
            <a:hlinkClick r:id="" action="ppaction://media"/>
            <a:extLst>
              <a:ext uri="{FF2B5EF4-FFF2-40B4-BE49-F238E27FC236}">
                <a16:creationId xmlns:a16="http://schemas.microsoft.com/office/drawing/2014/main" id="{F4DF0E06-623B-E947-B6DC-6133DA07D01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5543362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82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E7C53-2044-C444-8C5C-4B851BEC7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AU" sz="3300">
                <a:solidFill>
                  <a:schemeClr val="bg1"/>
                </a:solidFill>
              </a:rPr>
              <a:t>Data Preparation</a:t>
            </a:r>
            <a:endParaRPr lang="en-US" sz="330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95EE4-5E16-9B4F-B65F-A2E53FD74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r>
              <a:rPr lang="en-US" sz="2400" dirty="0"/>
              <a:t>Null values</a:t>
            </a:r>
          </a:p>
          <a:p>
            <a:pPr marL="0" indent="0">
              <a:buNone/>
            </a:pPr>
            <a:r>
              <a:rPr lang="en-US" sz="2400" dirty="0"/>
              <a:t>There are no null values in the dataset. As data.isnull().sum() returns 0 for all the columns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Sanity check</a:t>
            </a:r>
          </a:p>
          <a:p>
            <a:pPr marL="0" indent="0">
              <a:buNone/>
            </a:pPr>
            <a:r>
              <a:rPr lang="en-US" sz="2400" dirty="0"/>
              <a:t>Minimum and maximum values of each of the column is investigated.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Values with label 0 are deleted in the Label column, by changing 0 to NaN values. 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Audio4" descr="Audio4">
            <a:hlinkClick r:id="" action="ppaction://media"/>
            <a:extLst>
              <a:ext uri="{FF2B5EF4-FFF2-40B4-BE49-F238E27FC236}">
                <a16:creationId xmlns:a16="http://schemas.microsoft.com/office/drawing/2014/main" id="{B039ACED-EF60-1D46-BAA1-6EFE61212A1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217" y="5401732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17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C0020-556C-544D-BA19-24B9C0D4F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exploration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3996909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91751-4F9C-0C45-9D49-48154CDFD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528" y="4542552"/>
            <a:ext cx="5809051" cy="18155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Time spent by each individual on task 1 (Working on Computer) is the maximum. As the Task 1 is being seen 608667 times in the data, and it is the highest.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6DAA24A-65B5-4C49-81D3-AB41064BA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118" y="184782"/>
            <a:ext cx="7529872" cy="37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udio5" descr="Audio5">
            <a:hlinkClick r:id="" action="ppaction://media"/>
            <a:extLst>
              <a:ext uri="{FF2B5EF4-FFF2-40B4-BE49-F238E27FC236}">
                <a16:creationId xmlns:a16="http://schemas.microsoft.com/office/drawing/2014/main" id="{DD945830-09EF-BB4C-82F8-C9C6B03F50E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5401731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2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9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C0020-556C-544D-BA19-24B9C0D4F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exploration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3996909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91751-4F9C-0C45-9D49-48154CDFD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76" y="4202634"/>
            <a:ext cx="5592818" cy="20118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/>
              <a:t>Time spent on Task 6 (Walking and Talking with Someone) by the individuals is minimum. Tasks 2,5,6 have the approximately a smaller number of observations on the whole data but task 6 has the least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D8481083-876B-C944-A5C3-AE47D92BD6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" r="3289" b="3"/>
          <a:stretch/>
        </p:blipFill>
        <p:spPr bwMode="auto">
          <a:xfrm>
            <a:off x="4723728" y="120494"/>
            <a:ext cx="7406651" cy="387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udio6" descr="Audio6">
            <a:hlinkClick r:id="" action="ppaction://media"/>
            <a:extLst>
              <a:ext uri="{FF2B5EF4-FFF2-40B4-BE49-F238E27FC236}">
                <a16:creationId xmlns:a16="http://schemas.microsoft.com/office/drawing/2014/main" id="{CD282A35-26E2-1445-8F0A-45CF3F50D43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5401731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42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19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25E08-35EA-2C47-9224-9033BD224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2898276" cy="557677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modelling and results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E9BE9-3E47-7A46-8C47-F629E9452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76" y="850052"/>
            <a:ext cx="5605373" cy="5326911"/>
          </a:xfrm>
        </p:spPr>
        <p:txBody>
          <a:bodyPr>
            <a:normAutofit/>
          </a:bodyPr>
          <a:lstStyle/>
          <a:p>
            <a:r>
              <a:rPr lang="en-US" sz="2000" dirty="0"/>
              <a:t>Decision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Features: x-acceleration, y-acceleration, z-acceleration, User_ID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Target: Label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Hill climbing technique: No change in accuracy 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KNN classifier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Features: x-acceleration, y-acceleration, z-acceleration, User_ID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Target: Label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Hill climbing technique: No change in accuracy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Parameter Tuning effect: the accuracy was increased by 0.4%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Audio7" descr="Audio7">
            <a:hlinkClick r:id="" action="ppaction://media"/>
            <a:extLst>
              <a:ext uri="{FF2B5EF4-FFF2-40B4-BE49-F238E27FC236}">
                <a16:creationId xmlns:a16="http://schemas.microsoft.com/office/drawing/2014/main" id="{8743464C-73C4-4649-AA8E-50455D54F06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210" y="5401732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8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63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0CE4F-BBF8-F641-B3F2-0E83AA130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05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modelling and 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03A6A-02FC-374B-8C51-5BF92F66B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8166" y="1342149"/>
            <a:ext cx="5658070" cy="4351338"/>
          </a:xfrm>
        </p:spPr>
        <p:txBody>
          <a:bodyPr/>
          <a:lstStyle/>
          <a:p>
            <a:r>
              <a:rPr lang="en-US" dirty="0"/>
              <a:t>Decision tree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DE0078-2E0D-DB4E-9057-E8A22D27B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42149"/>
            <a:ext cx="5181600" cy="4351338"/>
          </a:xfrm>
        </p:spPr>
        <p:txBody>
          <a:bodyPr/>
          <a:lstStyle/>
          <a:p>
            <a:r>
              <a:rPr lang="en-US" dirty="0"/>
              <a:t>KNN Classifier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AF6F104-809E-A44B-A0E3-7EBD1A027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430174"/>
              </p:ext>
            </p:extLst>
          </p:nvPr>
        </p:nvGraphicFramePr>
        <p:xfrm>
          <a:off x="297794" y="1916035"/>
          <a:ext cx="521313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204">
                  <a:extLst>
                    <a:ext uri="{9D8B030D-6E8A-4147-A177-3AD203B41FA5}">
                      <a16:colId xmlns:a16="http://schemas.microsoft.com/office/drawing/2014/main" val="4243130626"/>
                    </a:ext>
                  </a:extLst>
                </a:gridCol>
                <a:gridCol w="1145323">
                  <a:extLst>
                    <a:ext uri="{9D8B030D-6E8A-4147-A177-3AD203B41FA5}">
                      <a16:colId xmlns:a16="http://schemas.microsoft.com/office/drawing/2014/main" val="2273198997"/>
                    </a:ext>
                  </a:extLst>
                </a:gridCol>
                <a:gridCol w="993339">
                  <a:extLst>
                    <a:ext uri="{9D8B030D-6E8A-4147-A177-3AD203B41FA5}">
                      <a16:colId xmlns:a16="http://schemas.microsoft.com/office/drawing/2014/main" val="636300340"/>
                    </a:ext>
                  </a:extLst>
                </a:gridCol>
                <a:gridCol w="998021">
                  <a:extLst>
                    <a:ext uri="{9D8B030D-6E8A-4147-A177-3AD203B41FA5}">
                      <a16:colId xmlns:a16="http://schemas.microsoft.com/office/drawing/2014/main" val="192631489"/>
                    </a:ext>
                  </a:extLst>
                </a:gridCol>
                <a:gridCol w="977243">
                  <a:extLst>
                    <a:ext uri="{9D8B030D-6E8A-4147-A177-3AD203B41FA5}">
                      <a16:colId xmlns:a16="http://schemas.microsoft.com/office/drawing/2014/main" val="1133519080"/>
                    </a:ext>
                  </a:extLst>
                </a:gridCol>
              </a:tblGrid>
              <a:tr h="3570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346500"/>
                  </a:ext>
                </a:extLst>
              </a:tr>
              <a:tr h="35703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182570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418916"/>
                  </a:ext>
                </a:extLst>
              </a:tr>
              <a:tr h="35703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14392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818824"/>
                  </a:ext>
                </a:extLst>
              </a:tr>
              <a:tr h="35703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64972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280575"/>
                  </a:ext>
                </a:extLst>
              </a:tr>
              <a:tr h="35703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106804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60545"/>
                  </a:ext>
                </a:extLst>
              </a:tr>
              <a:tr h="35703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15475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129080"/>
                  </a:ext>
                </a:extLst>
              </a:tr>
              <a:tr h="35703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14459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478929"/>
                  </a:ext>
                </a:extLst>
              </a:tr>
              <a:tr h="357034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178282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84687"/>
                  </a:ext>
                </a:extLst>
              </a:tr>
              <a:tr h="357034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576954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316747"/>
                  </a:ext>
                </a:extLst>
              </a:tr>
              <a:tr h="616251">
                <a:tc>
                  <a:txBody>
                    <a:bodyPr/>
                    <a:lstStyle/>
                    <a:p>
                      <a:r>
                        <a:rPr lang="en-US" dirty="0"/>
                        <a:t>Macro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576954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592318"/>
                  </a:ext>
                </a:extLst>
              </a:tr>
              <a:tr h="616251">
                <a:tc>
                  <a:txBody>
                    <a:bodyPr/>
                    <a:lstStyle/>
                    <a:p>
                      <a:r>
                        <a:rPr lang="en-US" dirty="0"/>
                        <a:t>Weighted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576954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39178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06359C0-464D-AE4D-972A-BF1695590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010691"/>
              </p:ext>
            </p:extLst>
          </p:nvPr>
        </p:nvGraphicFramePr>
        <p:xfrm>
          <a:off x="6365766" y="1916035"/>
          <a:ext cx="521313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204">
                  <a:extLst>
                    <a:ext uri="{9D8B030D-6E8A-4147-A177-3AD203B41FA5}">
                      <a16:colId xmlns:a16="http://schemas.microsoft.com/office/drawing/2014/main" val="4243130626"/>
                    </a:ext>
                  </a:extLst>
                </a:gridCol>
                <a:gridCol w="1145323">
                  <a:extLst>
                    <a:ext uri="{9D8B030D-6E8A-4147-A177-3AD203B41FA5}">
                      <a16:colId xmlns:a16="http://schemas.microsoft.com/office/drawing/2014/main" val="2273198997"/>
                    </a:ext>
                  </a:extLst>
                </a:gridCol>
                <a:gridCol w="993339">
                  <a:extLst>
                    <a:ext uri="{9D8B030D-6E8A-4147-A177-3AD203B41FA5}">
                      <a16:colId xmlns:a16="http://schemas.microsoft.com/office/drawing/2014/main" val="636300340"/>
                    </a:ext>
                  </a:extLst>
                </a:gridCol>
                <a:gridCol w="998021">
                  <a:extLst>
                    <a:ext uri="{9D8B030D-6E8A-4147-A177-3AD203B41FA5}">
                      <a16:colId xmlns:a16="http://schemas.microsoft.com/office/drawing/2014/main" val="192631489"/>
                    </a:ext>
                  </a:extLst>
                </a:gridCol>
                <a:gridCol w="977243">
                  <a:extLst>
                    <a:ext uri="{9D8B030D-6E8A-4147-A177-3AD203B41FA5}">
                      <a16:colId xmlns:a16="http://schemas.microsoft.com/office/drawing/2014/main" val="1133519080"/>
                    </a:ext>
                  </a:extLst>
                </a:gridCol>
              </a:tblGrid>
              <a:tr h="3570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346500"/>
                  </a:ext>
                </a:extLst>
              </a:tr>
              <a:tr h="35703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182570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418916"/>
                  </a:ext>
                </a:extLst>
              </a:tr>
              <a:tr h="35703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14392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818824"/>
                  </a:ext>
                </a:extLst>
              </a:tr>
              <a:tr h="35703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0.56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64972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280575"/>
                  </a:ext>
                </a:extLst>
              </a:tr>
              <a:tr h="35703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106804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60545"/>
                  </a:ext>
                </a:extLst>
              </a:tr>
              <a:tr h="35703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0.32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15475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129080"/>
                  </a:ext>
                </a:extLst>
              </a:tr>
              <a:tr h="35703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14459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478929"/>
                  </a:ext>
                </a:extLst>
              </a:tr>
              <a:tr h="357034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178282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84687"/>
                  </a:ext>
                </a:extLst>
              </a:tr>
              <a:tr h="357034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576954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316747"/>
                  </a:ext>
                </a:extLst>
              </a:tr>
              <a:tr h="616251">
                <a:tc>
                  <a:txBody>
                    <a:bodyPr/>
                    <a:lstStyle/>
                    <a:p>
                      <a:r>
                        <a:rPr lang="en-US" dirty="0"/>
                        <a:t>Macro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576954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592318"/>
                  </a:ext>
                </a:extLst>
              </a:tr>
              <a:tr h="616251">
                <a:tc>
                  <a:txBody>
                    <a:bodyPr/>
                    <a:lstStyle/>
                    <a:p>
                      <a:r>
                        <a:rPr lang="en-US" dirty="0"/>
                        <a:t>Weighted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576954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391789"/>
                  </a:ext>
                </a:extLst>
              </a:tr>
            </a:tbl>
          </a:graphicData>
        </a:graphic>
      </p:graphicFrame>
      <p:pic>
        <p:nvPicPr>
          <p:cNvPr id="10" name="Audio8" descr="Audio8">
            <a:hlinkClick r:id="" action="ppaction://media"/>
            <a:extLst>
              <a:ext uri="{FF2B5EF4-FFF2-40B4-BE49-F238E27FC236}">
                <a16:creationId xmlns:a16="http://schemas.microsoft.com/office/drawing/2014/main" id="{1015087B-09CA-A446-BD9F-1E0231BE339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400" y="547310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3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15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2514-F7A1-254F-9B4C-CC69CBD5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Conclusion and Recommendation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4A715-7663-3A4B-8A44-3F5F51055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006" y="1862695"/>
            <a:ext cx="4030362" cy="4351338"/>
          </a:xfrm>
        </p:spPr>
        <p:txBody>
          <a:bodyPr/>
          <a:lstStyle/>
          <a:p>
            <a:r>
              <a:rPr lang="en-AU" dirty="0"/>
              <a:t>K-Nearest Neighbours is a better classifier on the Accelerometer dataset</a:t>
            </a: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F2CF02D-A302-234A-8741-181458F33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636" y="1477727"/>
            <a:ext cx="7711996" cy="473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udio9" descr="Audio9">
            <a:hlinkClick r:id="" action="ppaction://media"/>
            <a:extLst>
              <a:ext uri="{FF2B5EF4-FFF2-40B4-BE49-F238E27FC236}">
                <a16:creationId xmlns:a16="http://schemas.microsoft.com/office/drawing/2014/main" id="{FE190B39-CFF8-B943-AB40-C2DD9B116D7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5401233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9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16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391</Words>
  <Application>Microsoft Macintosh PowerPoint</Application>
  <PresentationFormat>Widescreen</PresentationFormat>
  <Paragraphs>147</Paragraphs>
  <Slides>10</Slides>
  <Notes>0</Notes>
  <HiddenSlides>0</HiddenSlides>
  <MMClips>10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Activity Recognition from Single Chest-Mounted Accelerometer Data Set</vt:lpstr>
      <vt:lpstr>Goal</vt:lpstr>
      <vt:lpstr>Dataset Description</vt:lpstr>
      <vt:lpstr>Data Preparation</vt:lpstr>
      <vt:lpstr>Data exploration</vt:lpstr>
      <vt:lpstr>Data exploration</vt:lpstr>
      <vt:lpstr>Data modelling and results</vt:lpstr>
      <vt:lpstr>Data modelling and results</vt:lpstr>
      <vt:lpstr>Conclusion and Recommendation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Recognition from Single Chest-Mounted Accelerometer Data Set</dc:title>
  <dc:creator>Varsha Chandrasekhar Bendre</dc:creator>
  <cp:lastModifiedBy>Varsha Chandrasekhar Bendre</cp:lastModifiedBy>
  <cp:revision>6</cp:revision>
  <dcterms:created xsi:type="dcterms:W3CDTF">2020-06-11T11:06:36Z</dcterms:created>
  <dcterms:modified xsi:type="dcterms:W3CDTF">2020-06-11T12:20:47Z</dcterms:modified>
</cp:coreProperties>
</file>