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8" r:id="rId5"/>
    <p:sldId id="263" r:id="rId6"/>
    <p:sldId id="264" r:id="rId7"/>
    <p:sldId id="265" r:id="rId8"/>
    <p:sldId id="261" r:id="rId9"/>
    <p:sldId id="262" r:id="rId10"/>
    <p:sldId id="266" r:id="rId11"/>
    <p:sldId id="259"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936F61-EDDB-4CEA-ABE9-2868DEA34F1D}"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3F109E4-0835-4E58-81CA-754DF38DA28D}">
      <dgm:prSet/>
      <dgm:spPr/>
      <dgm:t>
        <a:bodyPr/>
        <a:lstStyle/>
        <a:p>
          <a:r>
            <a:rPr lang="en-US"/>
            <a:t>Clearview AI</a:t>
          </a:r>
        </a:p>
      </dgm:t>
    </dgm:pt>
    <dgm:pt modelId="{E59BF689-0FC8-4976-88A4-336BDFA20E15}" type="parTrans" cxnId="{8D4D5C7C-1190-48D6-B514-DE59CC13BB9A}">
      <dgm:prSet/>
      <dgm:spPr/>
      <dgm:t>
        <a:bodyPr/>
        <a:lstStyle/>
        <a:p>
          <a:endParaRPr lang="en-US"/>
        </a:p>
      </dgm:t>
    </dgm:pt>
    <dgm:pt modelId="{A61BA240-68CA-4AD1-AABE-1BC7B7B89748}" type="sibTrans" cxnId="{8D4D5C7C-1190-48D6-B514-DE59CC13BB9A}">
      <dgm:prSet/>
      <dgm:spPr/>
      <dgm:t>
        <a:bodyPr/>
        <a:lstStyle/>
        <a:p>
          <a:endParaRPr lang="en-US"/>
        </a:p>
      </dgm:t>
    </dgm:pt>
    <dgm:pt modelId="{4CCA0092-D4B8-495C-932A-7AABA621F8CF}">
      <dgm:prSet/>
      <dgm:spPr/>
      <dgm:t>
        <a:bodyPr/>
        <a:lstStyle/>
        <a:p>
          <a:r>
            <a:rPr lang="en-AU"/>
            <a:t>Hoan Ton-That and Richard Schwartz </a:t>
          </a:r>
          <a:endParaRPr lang="en-US"/>
        </a:p>
      </dgm:t>
    </dgm:pt>
    <dgm:pt modelId="{878148F7-9509-4528-A204-22F8370774E3}" type="parTrans" cxnId="{130DDF5B-1E4B-42BC-BFFE-F3B33B20ED57}">
      <dgm:prSet/>
      <dgm:spPr/>
      <dgm:t>
        <a:bodyPr/>
        <a:lstStyle/>
        <a:p>
          <a:endParaRPr lang="en-US"/>
        </a:p>
      </dgm:t>
    </dgm:pt>
    <dgm:pt modelId="{1AE43B51-AC09-4572-AB44-A89AFB95DC14}" type="sibTrans" cxnId="{130DDF5B-1E4B-42BC-BFFE-F3B33B20ED57}">
      <dgm:prSet/>
      <dgm:spPr/>
      <dgm:t>
        <a:bodyPr/>
        <a:lstStyle/>
        <a:p>
          <a:endParaRPr lang="en-US"/>
        </a:p>
      </dgm:t>
    </dgm:pt>
    <dgm:pt modelId="{C33ADBAE-BB25-4490-A6D3-EA54CE299F9E}">
      <dgm:prSet/>
      <dgm:spPr/>
      <dgm:t>
        <a:bodyPr/>
        <a:lstStyle/>
        <a:p>
          <a:r>
            <a:rPr lang="en-AU"/>
            <a:t>Manhattan, New York City, U.S </a:t>
          </a:r>
          <a:endParaRPr lang="en-US"/>
        </a:p>
      </dgm:t>
    </dgm:pt>
    <dgm:pt modelId="{9E8BEA44-005B-4A9E-9FDC-75C136F7C03D}" type="parTrans" cxnId="{EDCC4DB2-F239-4DA8-A60D-4F50C593F7D9}">
      <dgm:prSet/>
      <dgm:spPr/>
      <dgm:t>
        <a:bodyPr/>
        <a:lstStyle/>
        <a:p>
          <a:endParaRPr lang="en-US"/>
        </a:p>
      </dgm:t>
    </dgm:pt>
    <dgm:pt modelId="{C7C2D617-1ABE-444C-B0E7-1BC9BDA8D6CC}" type="sibTrans" cxnId="{EDCC4DB2-F239-4DA8-A60D-4F50C593F7D9}">
      <dgm:prSet/>
      <dgm:spPr/>
      <dgm:t>
        <a:bodyPr/>
        <a:lstStyle/>
        <a:p>
          <a:endParaRPr lang="en-US"/>
        </a:p>
      </dgm:t>
    </dgm:pt>
    <dgm:pt modelId="{2CF69017-6103-4A09-8294-3C951C165060}">
      <dgm:prSet/>
      <dgm:spPr/>
      <dgm:t>
        <a:bodyPr/>
        <a:lstStyle/>
        <a:p>
          <a:r>
            <a:rPr lang="en-AU"/>
            <a:t>The start-up has claimed to identify a person based on a single photo, revealing their real name, general location, and other identifiers </a:t>
          </a:r>
          <a:endParaRPr lang="en-US"/>
        </a:p>
      </dgm:t>
    </dgm:pt>
    <dgm:pt modelId="{CC61AB4B-ACAD-4763-90C3-A1EDFD4A89D5}" type="parTrans" cxnId="{E2838AF9-D2A2-4241-9D12-DD1512E88D83}">
      <dgm:prSet/>
      <dgm:spPr/>
      <dgm:t>
        <a:bodyPr/>
        <a:lstStyle/>
        <a:p>
          <a:endParaRPr lang="en-US"/>
        </a:p>
      </dgm:t>
    </dgm:pt>
    <dgm:pt modelId="{8F4DC40D-B4AB-4CDA-BC7E-80050EAA8440}" type="sibTrans" cxnId="{E2838AF9-D2A2-4241-9D12-DD1512E88D83}">
      <dgm:prSet/>
      <dgm:spPr/>
      <dgm:t>
        <a:bodyPr/>
        <a:lstStyle/>
        <a:p>
          <a:endParaRPr lang="en-US"/>
        </a:p>
      </dgm:t>
    </dgm:pt>
    <dgm:pt modelId="{2719F4A1-9E99-471A-AC75-9E8DD5B785FC}" type="pres">
      <dgm:prSet presAssocID="{45936F61-EDDB-4CEA-ABE9-2868DEA34F1D}" presName="root" presStyleCnt="0">
        <dgm:presLayoutVars>
          <dgm:dir/>
          <dgm:resizeHandles val="exact"/>
        </dgm:presLayoutVars>
      </dgm:prSet>
      <dgm:spPr/>
    </dgm:pt>
    <dgm:pt modelId="{E621B68E-9EEB-4F5E-9A98-743D8B3C5EA8}" type="pres">
      <dgm:prSet presAssocID="{C3F109E4-0835-4E58-81CA-754DF38DA28D}" presName="compNode" presStyleCnt="0"/>
      <dgm:spPr/>
    </dgm:pt>
    <dgm:pt modelId="{7C4E6035-ECAC-486B-A1C8-7ABD96069158}" type="pres">
      <dgm:prSet presAssocID="{C3F109E4-0835-4E58-81CA-754DF38DA28D}" presName="bgRect" presStyleLbl="bgShp" presStyleIdx="0" presStyleCnt="4"/>
      <dgm:spPr/>
    </dgm:pt>
    <dgm:pt modelId="{231C49CB-48FD-42CF-A90C-137F92817AA1}" type="pres">
      <dgm:prSet presAssocID="{C3F109E4-0835-4E58-81CA-754DF38DA28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263846C4-FCA0-48FE-9037-D77851453D4A}" type="pres">
      <dgm:prSet presAssocID="{C3F109E4-0835-4E58-81CA-754DF38DA28D}" presName="spaceRect" presStyleCnt="0"/>
      <dgm:spPr/>
    </dgm:pt>
    <dgm:pt modelId="{C3321373-C304-4E85-BDBA-CFE32E6DFE7C}" type="pres">
      <dgm:prSet presAssocID="{C3F109E4-0835-4E58-81CA-754DF38DA28D}" presName="parTx" presStyleLbl="revTx" presStyleIdx="0" presStyleCnt="4">
        <dgm:presLayoutVars>
          <dgm:chMax val="0"/>
          <dgm:chPref val="0"/>
        </dgm:presLayoutVars>
      </dgm:prSet>
      <dgm:spPr/>
    </dgm:pt>
    <dgm:pt modelId="{B8197A43-1058-4510-B5D8-2BE9091EEFD9}" type="pres">
      <dgm:prSet presAssocID="{A61BA240-68CA-4AD1-AABE-1BC7B7B89748}" presName="sibTrans" presStyleCnt="0"/>
      <dgm:spPr/>
    </dgm:pt>
    <dgm:pt modelId="{CC457DEE-6DB8-49D4-B5B1-B979DAF3CB8F}" type="pres">
      <dgm:prSet presAssocID="{4CCA0092-D4B8-495C-932A-7AABA621F8CF}" presName="compNode" presStyleCnt="0"/>
      <dgm:spPr/>
    </dgm:pt>
    <dgm:pt modelId="{EE2FBF7E-D5B3-4146-B83C-D0B0F9CF007E}" type="pres">
      <dgm:prSet presAssocID="{4CCA0092-D4B8-495C-932A-7AABA621F8CF}" presName="bgRect" presStyleLbl="bgShp" presStyleIdx="1" presStyleCnt="4"/>
      <dgm:spPr/>
    </dgm:pt>
    <dgm:pt modelId="{8EE97765-9A57-48CB-8EAD-6445E5F79419}" type="pres">
      <dgm:prSet presAssocID="{4CCA0092-D4B8-495C-932A-7AABA621F8C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lder"/>
        </a:ext>
      </dgm:extLst>
    </dgm:pt>
    <dgm:pt modelId="{63FC5984-676B-4142-BD2D-33863F8F54E5}" type="pres">
      <dgm:prSet presAssocID="{4CCA0092-D4B8-495C-932A-7AABA621F8CF}" presName="spaceRect" presStyleCnt="0"/>
      <dgm:spPr/>
    </dgm:pt>
    <dgm:pt modelId="{632E1791-9984-4909-898C-2A67AF21F56D}" type="pres">
      <dgm:prSet presAssocID="{4CCA0092-D4B8-495C-932A-7AABA621F8CF}" presName="parTx" presStyleLbl="revTx" presStyleIdx="1" presStyleCnt="4">
        <dgm:presLayoutVars>
          <dgm:chMax val="0"/>
          <dgm:chPref val="0"/>
        </dgm:presLayoutVars>
      </dgm:prSet>
      <dgm:spPr/>
    </dgm:pt>
    <dgm:pt modelId="{701C8F07-7BED-4DF7-A0D9-EF74377830A9}" type="pres">
      <dgm:prSet presAssocID="{1AE43B51-AC09-4572-AB44-A89AFB95DC14}" presName="sibTrans" presStyleCnt="0"/>
      <dgm:spPr/>
    </dgm:pt>
    <dgm:pt modelId="{FAEA32D9-0C55-4B8B-8B82-5857D8F57D5E}" type="pres">
      <dgm:prSet presAssocID="{C33ADBAE-BB25-4490-A6D3-EA54CE299F9E}" presName="compNode" presStyleCnt="0"/>
      <dgm:spPr/>
    </dgm:pt>
    <dgm:pt modelId="{9CA9D7DB-0E30-4D94-89FF-19AB6220B18F}" type="pres">
      <dgm:prSet presAssocID="{C33ADBAE-BB25-4490-A6D3-EA54CE299F9E}" presName="bgRect" presStyleLbl="bgShp" presStyleIdx="2" presStyleCnt="4"/>
      <dgm:spPr/>
    </dgm:pt>
    <dgm:pt modelId="{2904C149-EE52-4E26-8671-87DF58784D2D}" type="pres">
      <dgm:prSet presAssocID="{C33ADBAE-BB25-4490-A6D3-EA54CE299F9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ty"/>
        </a:ext>
      </dgm:extLst>
    </dgm:pt>
    <dgm:pt modelId="{C4C0E944-1A5F-408E-A749-2E588E1D74C4}" type="pres">
      <dgm:prSet presAssocID="{C33ADBAE-BB25-4490-A6D3-EA54CE299F9E}" presName="spaceRect" presStyleCnt="0"/>
      <dgm:spPr/>
    </dgm:pt>
    <dgm:pt modelId="{1A4AD241-BBF3-473C-9F47-A28CAB2AEC6D}" type="pres">
      <dgm:prSet presAssocID="{C33ADBAE-BB25-4490-A6D3-EA54CE299F9E}" presName="parTx" presStyleLbl="revTx" presStyleIdx="2" presStyleCnt="4">
        <dgm:presLayoutVars>
          <dgm:chMax val="0"/>
          <dgm:chPref val="0"/>
        </dgm:presLayoutVars>
      </dgm:prSet>
      <dgm:spPr/>
    </dgm:pt>
    <dgm:pt modelId="{EC5D3845-85E0-4319-9B5A-BE5FEEA705FC}" type="pres">
      <dgm:prSet presAssocID="{C7C2D617-1ABE-444C-B0E7-1BC9BDA8D6CC}" presName="sibTrans" presStyleCnt="0"/>
      <dgm:spPr/>
    </dgm:pt>
    <dgm:pt modelId="{831715F7-6AE4-46C2-A5A5-C834E8FF2667}" type="pres">
      <dgm:prSet presAssocID="{2CF69017-6103-4A09-8294-3C951C165060}" presName="compNode" presStyleCnt="0"/>
      <dgm:spPr/>
    </dgm:pt>
    <dgm:pt modelId="{ED96E82B-C50F-4319-8959-0754AC086211}" type="pres">
      <dgm:prSet presAssocID="{2CF69017-6103-4A09-8294-3C951C165060}" presName="bgRect" presStyleLbl="bgShp" presStyleIdx="3" presStyleCnt="4"/>
      <dgm:spPr/>
    </dgm:pt>
    <dgm:pt modelId="{D97BE8D0-7C55-4CA4-B29B-949FB5CB6E8C}" type="pres">
      <dgm:prSet presAssocID="{2CF69017-6103-4A09-8294-3C951C16506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rget Audience"/>
        </a:ext>
      </dgm:extLst>
    </dgm:pt>
    <dgm:pt modelId="{9D5187E2-F0A0-4E29-8E64-7E80BFBC3F78}" type="pres">
      <dgm:prSet presAssocID="{2CF69017-6103-4A09-8294-3C951C165060}" presName="spaceRect" presStyleCnt="0"/>
      <dgm:spPr/>
    </dgm:pt>
    <dgm:pt modelId="{1922A633-58F9-4355-B8DC-595A7F22E7F1}" type="pres">
      <dgm:prSet presAssocID="{2CF69017-6103-4A09-8294-3C951C165060}" presName="parTx" presStyleLbl="revTx" presStyleIdx="3" presStyleCnt="4">
        <dgm:presLayoutVars>
          <dgm:chMax val="0"/>
          <dgm:chPref val="0"/>
        </dgm:presLayoutVars>
      </dgm:prSet>
      <dgm:spPr/>
    </dgm:pt>
  </dgm:ptLst>
  <dgm:cxnLst>
    <dgm:cxn modelId="{3AB4FD10-2BED-134B-A83B-CAED2A292302}" type="presOf" srcId="{C33ADBAE-BB25-4490-A6D3-EA54CE299F9E}" destId="{1A4AD241-BBF3-473C-9F47-A28CAB2AEC6D}" srcOrd="0" destOrd="0" presId="urn:microsoft.com/office/officeart/2018/2/layout/IconVerticalSolidList"/>
    <dgm:cxn modelId="{197E3134-5143-0040-9A99-30D2FA0A1513}" type="presOf" srcId="{4CCA0092-D4B8-495C-932A-7AABA621F8CF}" destId="{632E1791-9984-4909-898C-2A67AF21F56D}" srcOrd="0" destOrd="0" presId="urn:microsoft.com/office/officeart/2018/2/layout/IconVerticalSolidList"/>
    <dgm:cxn modelId="{3DB61348-E219-6444-B7A7-303981625BAD}" type="presOf" srcId="{45936F61-EDDB-4CEA-ABE9-2868DEA34F1D}" destId="{2719F4A1-9E99-471A-AC75-9E8DD5B785FC}" srcOrd="0" destOrd="0" presId="urn:microsoft.com/office/officeart/2018/2/layout/IconVerticalSolidList"/>
    <dgm:cxn modelId="{130DDF5B-1E4B-42BC-BFFE-F3B33B20ED57}" srcId="{45936F61-EDDB-4CEA-ABE9-2868DEA34F1D}" destId="{4CCA0092-D4B8-495C-932A-7AABA621F8CF}" srcOrd="1" destOrd="0" parTransId="{878148F7-9509-4528-A204-22F8370774E3}" sibTransId="{1AE43B51-AC09-4572-AB44-A89AFB95DC14}"/>
    <dgm:cxn modelId="{8D4D5C7C-1190-48D6-B514-DE59CC13BB9A}" srcId="{45936F61-EDDB-4CEA-ABE9-2868DEA34F1D}" destId="{C3F109E4-0835-4E58-81CA-754DF38DA28D}" srcOrd="0" destOrd="0" parTransId="{E59BF689-0FC8-4976-88A4-336BDFA20E15}" sibTransId="{A61BA240-68CA-4AD1-AABE-1BC7B7B89748}"/>
    <dgm:cxn modelId="{B5386B80-9009-A14B-A886-62B5E5E1F041}" type="presOf" srcId="{2CF69017-6103-4A09-8294-3C951C165060}" destId="{1922A633-58F9-4355-B8DC-595A7F22E7F1}" srcOrd="0" destOrd="0" presId="urn:microsoft.com/office/officeart/2018/2/layout/IconVerticalSolidList"/>
    <dgm:cxn modelId="{21955387-06D5-FD4D-B6F9-BFA8D1F795D7}" type="presOf" srcId="{C3F109E4-0835-4E58-81CA-754DF38DA28D}" destId="{C3321373-C304-4E85-BDBA-CFE32E6DFE7C}" srcOrd="0" destOrd="0" presId="urn:microsoft.com/office/officeart/2018/2/layout/IconVerticalSolidList"/>
    <dgm:cxn modelId="{EDCC4DB2-F239-4DA8-A60D-4F50C593F7D9}" srcId="{45936F61-EDDB-4CEA-ABE9-2868DEA34F1D}" destId="{C33ADBAE-BB25-4490-A6D3-EA54CE299F9E}" srcOrd="2" destOrd="0" parTransId="{9E8BEA44-005B-4A9E-9FDC-75C136F7C03D}" sibTransId="{C7C2D617-1ABE-444C-B0E7-1BC9BDA8D6CC}"/>
    <dgm:cxn modelId="{E2838AF9-D2A2-4241-9D12-DD1512E88D83}" srcId="{45936F61-EDDB-4CEA-ABE9-2868DEA34F1D}" destId="{2CF69017-6103-4A09-8294-3C951C165060}" srcOrd="3" destOrd="0" parTransId="{CC61AB4B-ACAD-4763-90C3-A1EDFD4A89D5}" sibTransId="{8F4DC40D-B4AB-4CDA-BC7E-80050EAA8440}"/>
    <dgm:cxn modelId="{A685FA00-B1B2-AC42-8E70-800011C9726D}" type="presParOf" srcId="{2719F4A1-9E99-471A-AC75-9E8DD5B785FC}" destId="{E621B68E-9EEB-4F5E-9A98-743D8B3C5EA8}" srcOrd="0" destOrd="0" presId="urn:microsoft.com/office/officeart/2018/2/layout/IconVerticalSolidList"/>
    <dgm:cxn modelId="{1F1F3149-11F6-584C-A981-40E35EE7EF8C}" type="presParOf" srcId="{E621B68E-9EEB-4F5E-9A98-743D8B3C5EA8}" destId="{7C4E6035-ECAC-486B-A1C8-7ABD96069158}" srcOrd="0" destOrd="0" presId="urn:microsoft.com/office/officeart/2018/2/layout/IconVerticalSolidList"/>
    <dgm:cxn modelId="{2B171584-5B5F-8642-848C-8EFBF9DF02D0}" type="presParOf" srcId="{E621B68E-9EEB-4F5E-9A98-743D8B3C5EA8}" destId="{231C49CB-48FD-42CF-A90C-137F92817AA1}" srcOrd="1" destOrd="0" presId="urn:microsoft.com/office/officeart/2018/2/layout/IconVerticalSolidList"/>
    <dgm:cxn modelId="{8DB27B4D-758F-FE45-8BF2-AB06657ECA8E}" type="presParOf" srcId="{E621B68E-9EEB-4F5E-9A98-743D8B3C5EA8}" destId="{263846C4-FCA0-48FE-9037-D77851453D4A}" srcOrd="2" destOrd="0" presId="urn:microsoft.com/office/officeart/2018/2/layout/IconVerticalSolidList"/>
    <dgm:cxn modelId="{6157C831-46F4-E045-ADC3-ABBB941F4CF4}" type="presParOf" srcId="{E621B68E-9EEB-4F5E-9A98-743D8B3C5EA8}" destId="{C3321373-C304-4E85-BDBA-CFE32E6DFE7C}" srcOrd="3" destOrd="0" presId="urn:microsoft.com/office/officeart/2018/2/layout/IconVerticalSolidList"/>
    <dgm:cxn modelId="{58C30E1C-E96C-BD42-B9D7-B03349E7657C}" type="presParOf" srcId="{2719F4A1-9E99-471A-AC75-9E8DD5B785FC}" destId="{B8197A43-1058-4510-B5D8-2BE9091EEFD9}" srcOrd="1" destOrd="0" presId="urn:microsoft.com/office/officeart/2018/2/layout/IconVerticalSolidList"/>
    <dgm:cxn modelId="{EA8C2180-9424-6640-A9C3-3C47F526E304}" type="presParOf" srcId="{2719F4A1-9E99-471A-AC75-9E8DD5B785FC}" destId="{CC457DEE-6DB8-49D4-B5B1-B979DAF3CB8F}" srcOrd="2" destOrd="0" presId="urn:microsoft.com/office/officeart/2018/2/layout/IconVerticalSolidList"/>
    <dgm:cxn modelId="{E7B1AC2F-DC95-7543-AB6D-8EE0DA617F87}" type="presParOf" srcId="{CC457DEE-6DB8-49D4-B5B1-B979DAF3CB8F}" destId="{EE2FBF7E-D5B3-4146-B83C-D0B0F9CF007E}" srcOrd="0" destOrd="0" presId="urn:microsoft.com/office/officeart/2018/2/layout/IconVerticalSolidList"/>
    <dgm:cxn modelId="{43FC7159-9DC3-B04E-A38F-E0AD40964B21}" type="presParOf" srcId="{CC457DEE-6DB8-49D4-B5B1-B979DAF3CB8F}" destId="{8EE97765-9A57-48CB-8EAD-6445E5F79419}" srcOrd="1" destOrd="0" presId="urn:microsoft.com/office/officeart/2018/2/layout/IconVerticalSolidList"/>
    <dgm:cxn modelId="{8FF4A945-F412-EB47-937C-021188295092}" type="presParOf" srcId="{CC457DEE-6DB8-49D4-B5B1-B979DAF3CB8F}" destId="{63FC5984-676B-4142-BD2D-33863F8F54E5}" srcOrd="2" destOrd="0" presId="urn:microsoft.com/office/officeart/2018/2/layout/IconVerticalSolidList"/>
    <dgm:cxn modelId="{A6F8D079-950D-AF46-99A1-4F0BDEBF8A6B}" type="presParOf" srcId="{CC457DEE-6DB8-49D4-B5B1-B979DAF3CB8F}" destId="{632E1791-9984-4909-898C-2A67AF21F56D}" srcOrd="3" destOrd="0" presId="urn:microsoft.com/office/officeart/2018/2/layout/IconVerticalSolidList"/>
    <dgm:cxn modelId="{7A4821D8-5107-0342-AB79-426BADD493D6}" type="presParOf" srcId="{2719F4A1-9E99-471A-AC75-9E8DD5B785FC}" destId="{701C8F07-7BED-4DF7-A0D9-EF74377830A9}" srcOrd="3" destOrd="0" presId="urn:microsoft.com/office/officeart/2018/2/layout/IconVerticalSolidList"/>
    <dgm:cxn modelId="{CFBF01D3-BA43-7949-B4C8-0A882B7DAE96}" type="presParOf" srcId="{2719F4A1-9E99-471A-AC75-9E8DD5B785FC}" destId="{FAEA32D9-0C55-4B8B-8B82-5857D8F57D5E}" srcOrd="4" destOrd="0" presId="urn:microsoft.com/office/officeart/2018/2/layout/IconVerticalSolidList"/>
    <dgm:cxn modelId="{849FC770-75C0-AA47-A0FD-7679A96437F3}" type="presParOf" srcId="{FAEA32D9-0C55-4B8B-8B82-5857D8F57D5E}" destId="{9CA9D7DB-0E30-4D94-89FF-19AB6220B18F}" srcOrd="0" destOrd="0" presId="urn:microsoft.com/office/officeart/2018/2/layout/IconVerticalSolidList"/>
    <dgm:cxn modelId="{A870DE6B-A18C-034C-848A-D098DF1CC25B}" type="presParOf" srcId="{FAEA32D9-0C55-4B8B-8B82-5857D8F57D5E}" destId="{2904C149-EE52-4E26-8671-87DF58784D2D}" srcOrd="1" destOrd="0" presId="urn:microsoft.com/office/officeart/2018/2/layout/IconVerticalSolidList"/>
    <dgm:cxn modelId="{70BB24F6-92DB-5E40-9A9A-3B639BF3E105}" type="presParOf" srcId="{FAEA32D9-0C55-4B8B-8B82-5857D8F57D5E}" destId="{C4C0E944-1A5F-408E-A749-2E588E1D74C4}" srcOrd="2" destOrd="0" presId="urn:microsoft.com/office/officeart/2018/2/layout/IconVerticalSolidList"/>
    <dgm:cxn modelId="{171FDAF4-1D41-C34A-B7E9-70FFF26CE830}" type="presParOf" srcId="{FAEA32D9-0C55-4B8B-8B82-5857D8F57D5E}" destId="{1A4AD241-BBF3-473C-9F47-A28CAB2AEC6D}" srcOrd="3" destOrd="0" presId="urn:microsoft.com/office/officeart/2018/2/layout/IconVerticalSolidList"/>
    <dgm:cxn modelId="{D2AE4122-D24A-8343-83AF-D943DBDF0419}" type="presParOf" srcId="{2719F4A1-9E99-471A-AC75-9E8DD5B785FC}" destId="{EC5D3845-85E0-4319-9B5A-BE5FEEA705FC}" srcOrd="5" destOrd="0" presId="urn:microsoft.com/office/officeart/2018/2/layout/IconVerticalSolidList"/>
    <dgm:cxn modelId="{B0A9C9F1-DD8D-B546-BC24-7B8F591C0C03}" type="presParOf" srcId="{2719F4A1-9E99-471A-AC75-9E8DD5B785FC}" destId="{831715F7-6AE4-46C2-A5A5-C834E8FF2667}" srcOrd="6" destOrd="0" presId="urn:microsoft.com/office/officeart/2018/2/layout/IconVerticalSolidList"/>
    <dgm:cxn modelId="{A30C9A6F-4A67-DB4B-A1BD-E9D1CB302C50}" type="presParOf" srcId="{831715F7-6AE4-46C2-A5A5-C834E8FF2667}" destId="{ED96E82B-C50F-4319-8959-0754AC086211}" srcOrd="0" destOrd="0" presId="urn:microsoft.com/office/officeart/2018/2/layout/IconVerticalSolidList"/>
    <dgm:cxn modelId="{B5EB4280-46C6-A747-B930-A0002AEDF4EA}" type="presParOf" srcId="{831715F7-6AE4-46C2-A5A5-C834E8FF2667}" destId="{D97BE8D0-7C55-4CA4-B29B-949FB5CB6E8C}" srcOrd="1" destOrd="0" presId="urn:microsoft.com/office/officeart/2018/2/layout/IconVerticalSolidList"/>
    <dgm:cxn modelId="{358E84E1-C8BE-D440-B603-8E16B46128DF}" type="presParOf" srcId="{831715F7-6AE4-46C2-A5A5-C834E8FF2667}" destId="{9D5187E2-F0A0-4E29-8E64-7E80BFBC3F78}" srcOrd="2" destOrd="0" presId="urn:microsoft.com/office/officeart/2018/2/layout/IconVerticalSolidList"/>
    <dgm:cxn modelId="{856EB16A-85A9-7443-9F11-A90158423675}" type="presParOf" srcId="{831715F7-6AE4-46C2-A5A5-C834E8FF2667}" destId="{1922A633-58F9-4355-B8DC-595A7F22E7F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F3148B-BF92-4B8D-A750-D8B433C76DE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DB8B5FB-5447-4DDD-BF93-B174DC8495A7}">
      <dgm:prSet/>
      <dgm:spPr/>
      <dgm:t>
        <a:bodyPr/>
        <a:lstStyle/>
        <a:p>
          <a:pPr>
            <a:lnSpc>
              <a:spcPct val="100000"/>
            </a:lnSpc>
          </a:pPr>
          <a:r>
            <a:rPr lang="en-AU"/>
            <a:t>First lawsuit was filed by the representative of the Chicago civil rights firm. </a:t>
          </a:r>
          <a:endParaRPr lang="en-US"/>
        </a:p>
      </dgm:t>
    </dgm:pt>
    <dgm:pt modelId="{D54F5B92-737A-4443-896B-30CD9D654411}" type="parTrans" cxnId="{CC012267-0D3D-43BA-B11E-D17E35ECD0F1}">
      <dgm:prSet/>
      <dgm:spPr/>
      <dgm:t>
        <a:bodyPr/>
        <a:lstStyle/>
        <a:p>
          <a:endParaRPr lang="en-US"/>
        </a:p>
      </dgm:t>
    </dgm:pt>
    <dgm:pt modelId="{D0300956-9867-46D1-869D-466A02704583}" type="sibTrans" cxnId="{CC012267-0D3D-43BA-B11E-D17E35ECD0F1}">
      <dgm:prSet/>
      <dgm:spPr/>
      <dgm:t>
        <a:bodyPr/>
        <a:lstStyle/>
        <a:p>
          <a:endParaRPr lang="en-US"/>
        </a:p>
      </dgm:t>
    </dgm:pt>
    <dgm:pt modelId="{6DE4A6FC-853C-4581-A470-29965B209481}">
      <dgm:prSet/>
      <dgm:spPr/>
      <dgm:t>
        <a:bodyPr/>
        <a:lstStyle/>
        <a:p>
          <a:pPr>
            <a:lnSpc>
              <a:spcPct val="100000"/>
            </a:lnSpc>
          </a:pPr>
          <a:r>
            <a:rPr lang="en-AU"/>
            <a:t>Illinois BIPA (Biometric Information Privacy Act) </a:t>
          </a:r>
          <a:endParaRPr lang="en-US"/>
        </a:p>
      </dgm:t>
    </dgm:pt>
    <dgm:pt modelId="{4481D0BC-0E51-4AE4-8A41-FD4D442143AA}" type="parTrans" cxnId="{F7AC91D6-88EB-4C4E-A734-D700B3DF55EF}">
      <dgm:prSet/>
      <dgm:spPr/>
      <dgm:t>
        <a:bodyPr/>
        <a:lstStyle/>
        <a:p>
          <a:endParaRPr lang="en-US"/>
        </a:p>
      </dgm:t>
    </dgm:pt>
    <dgm:pt modelId="{B288A192-DAAF-4F6A-8046-03B115864904}" type="sibTrans" cxnId="{F7AC91D6-88EB-4C4E-A734-D700B3DF55EF}">
      <dgm:prSet/>
      <dgm:spPr/>
      <dgm:t>
        <a:bodyPr/>
        <a:lstStyle/>
        <a:p>
          <a:endParaRPr lang="en-US"/>
        </a:p>
      </dgm:t>
    </dgm:pt>
    <dgm:pt modelId="{6777B2E5-C2BD-431F-892C-2C8F2F1B61F1}">
      <dgm:prSet/>
      <dgm:spPr/>
      <dgm:t>
        <a:bodyPr/>
        <a:lstStyle/>
        <a:p>
          <a:pPr>
            <a:lnSpc>
              <a:spcPct val="100000"/>
            </a:lnSpc>
          </a:pPr>
          <a:r>
            <a:rPr lang="en-AU"/>
            <a:t>Insidious encroachment and act of pure Greed.</a:t>
          </a:r>
          <a:endParaRPr lang="en-US"/>
        </a:p>
      </dgm:t>
    </dgm:pt>
    <dgm:pt modelId="{5B3DD60E-DEF2-4810-BAD7-CA2F16AD28B1}" type="parTrans" cxnId="{8CC5182F-823E-47B1-9356-E437879D2459}">
      <dgm:prSet/>
      <dgm:spPr/>
      <dgm:t>
        <a:bodyPr/>
        <a:lstStyle/>
        <a:p>
          <a:endParaRPr lang="en-US"/>
        </a:p>
      </dgm:t>
    </dgm:pt>
    <dgm:pt modelId="{3B327E04-FBD6-427F-ADF2-C0BE7F139615}" type="sibTrans" cxnId="{8CC5182F-823E-47B1-9356-E437879D2459}">
      <dgm:prSet/>
      <dgm:spPr/>
      <dgm:t>
        <a:bodyPr/>
        <a:lstStyle/>
        <a:p>
          <a:endParaRPr lang="en-US"/>
        </a:p>
      </dgm:t>
    </dgm:pt>
    <dgm:pt modelId="{437AB6FF-512C-4683-AF45-41F649BC0F41}">
      <dgm:prSet/>
      <dgm:spPr/>
      <dgm:t>
        <a:bodyPr/>
        <a:lstStyle/>
        <a:p>
          <a:pPr>
            <a:lnSpc>
              <a:spcPct val="100000"/>
            </a:lnSpc>
          </a:pPr>
          <a:r>
            <a:rPr lang="en-AU"/>
            <a:t>CCPA (California Consumer Privacy Act) </a:t>
          </a:r>
          <a:endParaRPr lang="en-US"/>
        </a:p>
      </dgm:t>
    </dgm:pt>
    <dgm:pt modelId="{D98B2AB6-1437-4E64-8A14-A043D3C73EA1}" type="parTrans" cxnId="{1EB1E11E-1272-44D8-9CCA-A4863D1B116A}">
      <dgm:prSet/>
      <dgm:spPr/>
      <dgm:t>
        <a:bodyPr/>
        <a:lstStyle/>
        <a:p>
          <a:endParaRPr lang="en-US"/>
        </a:p>
      </dgm:t>
    </dgm:pt>
    <dgm:pt modelId="{2D325A46-4C26-49FE-8642-8875281DAC9A}" type="sibTrans" cxnId="{1EB1E11E-1272-44D8-9CCA-A4863D1B116A}">
      <dgm:prSet/>
      <dgm:spPr/>
      <dgm:t>
        <a:bodyPr/>
        <a:lstStyle/>
        <a:p>
          <a:endParaRPr lang="en-US"/>
        </a:p>
      </dgm:t>
    </dgm:pt>
    <dgm:pt modelId="{9938D43D-4F98-4AD1-9DCA-8C0224D4C581}">
      <dgm:prSet/>
      <dgm:spPr/>
      <dgm:t>
        <a:bodyPr/>
        <a:lstStyle/>
        <a:p>
          <a:pPr>
            <a:lnSpc>
              <a:spcPct val="100000"/>
            </a:lnSpc>
          </a:pPr>
          <a:r>
            <a:rPr lang="en-AU"/>
            <a:t>Vermont Consumer Protection Act and the Data Broker Law </a:t>
          </a:r>
          <a:endParaRPr lang="en-US"/>
        </a:p>
      </dgm:t>
    </dgm:pt>
    <dgm:pt modelId="{412F7119-AA2C-460B-B309-B620A0C104AA}" type="parTrans" cxnId="{6543A028-2BB0-4B99-A6AC-F0E052BB7A4B}">
      <dgm:prSet/>
      <dgm:spPr/>
      <dgm:t>
        <a:bodyPr/>
        <a:lstStyle/>
        <a:p>
          <a:endParaRPr lang="en-US"/>
        </a:p>
      </dgm:t>
    </dgm:pt>
    <dgm:pt modelId="{115FA1BD-BBCD-40E4-B040-01D2C0B75D6B}" type="sibTrans" cxnId="{6543A028-2BB0-4B99-A6AC-F0E052BB7A4B}">
      <dgm:prSet/>
      <dgm:spPr/>
      <dgm:t>
        <a:bodyPr/>
        <a:lstStyle/>
        <a:p>
          <a:endParaRPr lang="en-US"/>
        </a:p>
      </dgm:t>
    </dgm:pt>
    <dgm:pt modelId="{38CDE2AD-946B-4C56-B111-B2EC6BFDA847}">
      <dgm:prSet/>
      <dgm:spPr/>
      <dgm:t>
        <a:bodyPr/>
        <a:lstStyle/>
        <a:p>
          <a:pPr>
            <a:lnSpc>
              <a:spcPct val="100000"/>
            </a:lnSpc>
          </a:pPr>
          <a:r>
            <a:rPr lang="en-AU"/>
            <a:t>Apart from these laws, the tech giants YouTube, Facebook, LinkedIn, and Twitter asked Clearview to stop scraping the images from their sites </a:t>
          </a:r>
          <a:endParaRPr lang="en-US"/>
        </a:p>
      </dgm:t>
    </dgm:pt>
    <dgm:pt modelId="{A0CAAFBC-275B-4EA1-BDA4-80E970C349C2}" type="parTrans" cxnId="{813E03CB-533C-4416-B0CC-E2D8A99D6035}">
      <dgm:prSet/>
      <dgm:spPr/>
      <dgm:t>
        <a:bodyPr/>
        <a:lstStyle/>
        <a:p>
          <a:endParaRPr lang="en-US"/>
        </a:p>
      </dgm:t>
    </dgm:pt>
    <dgm:pt modelId="{779AF072-2715-40D6-9B65-4E003D70A834}" type="sibTrans" cxnId="{813E03CB-533C-4416-B0CC-E2D8A99D6035}">
      <dgm:prSet/>
      <dgm:spPr/>
      <dgm:t>
        <a:bodyPr/>
        <a:lstStyle/>
        <a:p>
          <a:endParaRPr lang="en-US"/>
        </a:p>
      </dgm:t>
    </dgm:pt>
    <dgm:pt modelId="{18199578-7920-4EE5-85A0-BB2DDA432AC2}" type="pres">
      <dgm:prSet presAssocID="{E0F3148B-BF92-4B8D-A750-D8B433C76DE7}" presName="root" presStyleCnt="0">
        <dgm:presLayoutVars>
          <dgm:dir/>
          <dgm:resizeHandles val="exact"/>
        </dgm:presLayoutVars>
      </dgm:prSet>
      <dgm:spPr/>
    </dgm:pt>
    <dgm:pt modelId="{98626E74-D635-40B0-AEF2-6358E300228D}" type="pres">
      <dgm:prSet presAssocID="{CDB8B5FB-5447-4DDD-BF93-B174DC8495A7}" presName="compNode" presStyleCnt="0"/>
      <dgm:spPr/>
    </dgm:pt>
    <dgm:pt modelId="{5C9651ED-722D-4DD0-A261-4FFC573BF325}" type="pres">
      <dgm:prSet presAssocID="{CDB8B5FB-5447-4DDD-BF93-B174DC8495A7}" presName="bgRect" presStyleLbl="bgShp" presStyleIdx="0" presStyleCnt="6"/>
      <dgm:spPr/>
    </dgm:pt>
    <dgm:pt modelId="{22D19F2A-B96A-465B-9733-3A4181753C43}" type="pres">
      <dgm:prSet presAssocID="{CDB8B5FB-5447-4DDD-BF93-B174DC8495A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udge"/>
        </a:ext>
      </dgm:extLst>
    </dgm:pt>
    <dgm:pt modelId="{1CCD4465-27BD-4C76-B2BC-7964AF3DA1FF}" type="pres">
      <dgm:prSet presAssocID="{CDB8B5FB-5447-4DDD-BF93-B174DC8495A7}" presName="spaceRect" presStyleCnt="0"/>
      <dgm:spPr/>
    </dgm:pt>
    <dgm:pt modelId="{FD1D9E67-CFED-4379-B823-1E90D0FA5A36}" type="pres">
      <dgm:prSet presAssocID="{CDB8B5FB-5447-4DDD-BF93-B174DC8495A7}" presName="parTx" presStyleLbl="revTx" presStyleIdx="0" presStyleCnt="6">
        <dgm:presLayoutVars>
          <dgm:chMax val="0"/>
          <dgm:chPref val="0"/>
        </dgm:presLayoutVars>
      </dgm:prSet>
      <dgm:spPr/>
    </dgm:pt>
    <dgm:pt modelId="{0A0BCA8D-41BB-4DEC-BB89-BDAEC3833E59}" type="pres">
      <dgm:prSet presAssocID="{D0300956-9867-46D1-869D-466A02704583}" presName="sibTrans" presStyleCnt="0"/>
      <dgm:spPr/>
    </dgm:pt>
    <dgm:pt modelId="{AB5A3106-9595-45D0-B6B3-BA4784A4E60D}" type="pres">
      <dgm:prSet presAssocID="{6DE4A6FC-853C-4581-A470-29965B209481}" presName="compNode" presStyleCnt="0"/>
      <dgm:spPr/>
    </dgm:pt>
    <dgm:pt modelId="{16928A8D-0860-405E-B9F2-A7FA4005DE80}" type="pres">
      <dgm:prSet presAssocID="{6DE4A6FC-853C-4581-A470-29965B209481}" presName="bgRect" presStyleLbl="bgShp" presStyleIdx="1" presStyleCnt="6"/>
      <dgm:spPr/>
    </dgm:pt>
    <dgm:pt modelId="{A4BB5085-C14B-4235-BDB0-92869500A847}" type="pres">
      <dgm:prSet presAssocID="{6DE4A6FC-853C-4581-A470-29965B20948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curity Camera Sign"/>
        </a:ext>
      </dgm:extLst>
    </dgm:pt>
    <dgm:pt modelId="{9EBC2A40-48C8-498C-A151-8E7B83E6D433}" type="pres">
      <dgm:prSet presAssocID="{6DE4A6FC-853C-4581-A470-29965B209481}" presName="spaceRect" presStyleCnt="0"/>
      <dgm:spPr/>
    </dgm:pt>
    <dgm:pt modelId="{C2F813C3-2401-4D6C-A34F-8FA18E97E187}" type="pres">
      <dgm:prSet presAssocID="{6DE4A6FC-853C-4581-A470-29965B209481}" presName="parTx" presStyleLbl="revTx" presStyleIdx="1" presStyleCnt="6">
        <dgm:presLayoutVars>
          <dgm:chMax val="0"/>
          <dgm:chPref val="0"/>
        </dgm:presLayoutVars>
      </dgm:prSet>
      <dgm:spPr/>
    </dgm:pt>
    <dgm:pt modelId="{B72335A7-276A-442D-8800-09C924464F85}" type="pres">
      <dgm:prSet presAssocID="{B288A192-DAAF-4F6A-8046-03B115864904}" presName="sibTrans" presStyleCnt="0"/>
      <dgm:spPr/>
    </dgm:pt>
    <dgm:pt modelId="{759B1D1E-1DA8-4BFA-B67B-6EDDA64E4D0F}" type="pres">
      <dgm:prSet presAssocID="{6777B2E5-C2BD-431F-892C-2C8F2F1B61F1}" presName="compNode" presStyleCnt="0"/>
      <dgm:spPr/>
    </dgm:pt>
    <dgm:pt modelId="{1D845EED-0328-4C1F-ACB5-CB636116CD9F}" type="pres">
      <dgm:prSet presAssocID="{6777B2E5-C2BD-431F-892C-2C8F2F1B61F1}" presName="bgRect" presStyleLbl="bgShp" presStyleIdx="2" presStyleCnt="6"/>
      <dgm:spPr/>
    </dgm:pt>
    <dgm:pt modelId="{F4BACFAA-F375-4029-9B85-6A5012ABEF35}" type="pres">
      <dgm:prSet presAssocID="{6777B2E5-C2BD-431F-892C-2C8F2F1B61F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vel"/>
        </a:ext>
      </dgm:extLst>
    </dgm:pt>
    <dgm:pt modelId="{A6EA9085-7F36-4D7B-BB83-A593F1F557BE}" type="pres">
      <dgm:prSet presAssocID="{6777B2E5-C2BD-431F-892C-2C8F2F1B61F1}" presName="spaceRect" presStyleCnt="0"/>
      <dgm:spPr/>
    </dgm:pt>
    <dgm:pt modelId="{0EF85FA9-52F7-4F1F-A245-E47D9704018D}" type="pres">
      <dgm:prSet presAssocID="{6777B2E5-C2BD-431F-892C-2C8F2F1B61F1}" presName="parTx" presStyleLbl="revTx" presStyleIdx="2" presStyleCnt="6">
        <dgm:presLayoutVars>
          <dgm:chMax val="0"/>
          <dgm:chPref val="0"/>
        </dgm:presLayoutVars>
      </dgm:prSet>
      <dgm:spPr/>
    </dgm:pt>
    <dgm:pt modelId="{CF82AEB5-FBE2-4E1D-9208-C9D1738DB29F}" type="pres">
      <dgm:prSet presAssocID="{3B327E04-FBD6-427F-ADF2-C0BE7F139615}" presName="sibTrans" presStyleCnt="0"/>
      <dgm:spPr/>
    </dgm:pt>
    <dgm:pt modelId="{EC14AD46-DBE9-4EBB-B84B-00533340ED9B}" type="pres">
      <dgm:prSet presAssocID="{437AB6FF-512C-4683-AF45-41F649BC0F41}" presName="compNode" presStyleCnt="0"/>
      <dgm:spPr/>
    </dgm:pt>
    <dgm:pt modelId="{0CDAAD14-D780-428B-BB8F-11C7452DFF10}" type="pres">
      <dgm:prSet presAssocID="{437AB6FF-512C-4683-AF45-41F649BC0F41}" presName="bgRect" presStyleLbl="bgShp" presStyleIdx="3" presStyleCnt="6"/>
      <dgm:spPr/>
    </dgm:pt>
    <dgm:pt modelId="{140F97E4-D790-497D-9956-FC46A1A5EA13}" type="pres">
      <dgm:prSet presAssocID="{437AB6FF-512C-4683-AF45-41F649BC0F4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nabata Tree"/>
        </a:ext>
      </dgm:extLst>
    </dgm:pt>
    <dgm:pt modelId="{C26FC34F-8695-43CD-B8E2-CA213708DDA1}" type="pres">
      <dgm:prSet presAssocID="{437AB6FF-512C-4683-AF45-41F649BC0F41}" presName="spaceRect" presStyleCnt="0"/>
      <dgm:spPr/>
    </dgm:pt>
    <dgm:pt modelId="{B01C0D07-7BDB-4A52-8483-DED7E28A8FAA}" type="pres">
      <dgm:prSet presAssocID="{437AB6FF-512C-4683-AF45-41F649BC0F41}" presName="parTx" presStyleLbl="revTx" presStyleIdx="3" presStyleCnt="6">
        <dgm:presLayoutVars>
          <dgm:chMax val="0"/>
          <dgm:chPref val="0"/>
        </dgm:presLayoutVars>
      </dgm:prSet>
      <dgm:spPr/>
    </dgm:pt>
    <dgm:pt modelId="{2D4E79C3-1F54-4F49-B590-2BCADD8684A8}" type="pres">
      <dgm:prSet presAssocID="{2D325A46-4C26-49FE-8642-8875281DAC9A}" presName="sibTrans" presStyleCnt="0"/>
      <dgm:spPr/>
    </dgm:pt>
    <dgm:pt modelId="{9AFB8A80-6787-4FAD-94A6-47975D8EEB5D}" type="pres">
      <dgm:prSet presAssocID="{9938D43D-4F98-4AD1-9DCA-8C0224D4C581}" presName="compNode" presStyleCnt="0"/>
      <dgm:spPr/>
    </dgm:pt>
    <dgm:pt modelId="{BB8B5051-D025-4A98-9CD3-33C7EC20D105}" type="pres">
      <dgm:prSet presAssocID="{9938D43D-4F98-4AD1-9DCA-8C0224D4C581}" presName="bgRect" presStyleLbl="bgShp" presStyleIdx="4" presStyleCnt="6"/>
      <dgm:spPr/>
    </dgm:pt>
    <dgm:pt modelId="{80974DD1-4198-4A2A-8BF3-57E384AFF102}" type="pres">
      <dgm:prSet presAssocID="{9938D43D-4F98-4AD1-9DCA-8C0224D4C58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cales of Justice"/>
        </a:ext>
      </dgm:extLst>
    </dgm:pt>
    <dgm:pt modelId="{73E23F2A-DF87-42A6-B45E-A02D42BD7564}" type="pres">
      <dgm:prSet presAssocID="{9938D43D-4F98-4AD1-9DCA-8C0224D4C581}" presName="spaceRect" presStyleCnt="0"/>
      <dgm:spPr/>
    </dgm:pt>
    <dgm:pt modelId="{347F9604-8A03-4803-96F8-2CFF45DF01DA}" type="pres">
      <dgm:prSet presAssocID="{9938D43D-4F98-4AD1-9DCA-8C0224D4C581}" presName="parTx" presStyleLbl="revTx" presStyleIdx="4" presStyleCnt="6">
        <dgm:presLayoutVars>
          <dgm:chMax val="0"/>
          <dgm:chPref val="0"/>
        </dgm:presLayoutVars>
      </dgm:prSet>
      <dgm:spPr/>
    </dgm:pt>
    <dgm:pt modelId="{3A1EEF89-0C62-437A-9A78-CD688E126C4B}" type="pres">
      <dgm:prSet presAssocID="{115FA1BD-BBCD-40E4-B040-01D2C0B75D6B}" presName="sibTrans" presStyleCnt="0"/>
      <dgm:spPr/>
    </dgm:pt>
    <dgm:pt modelId="{59F3E59E-003E-468A-B97E-E704BEC0578A}" type="pres">
      <dgm:prSet presAssocID="{38CDE2AD-946B-4C56-B111-B2EC6BFDA847}" presName="compNode" presStyleCnt="0"/>
      <dgm:spPr/>
    </dgm:pt>
    <dgm:pt modelId="{CECAAF4B-0942-4E74-82C3-DB2E12CF788A}" type="pres">
      <dgm:prSet presAssocID="{38CDE2AD-946B-4C56-B111-B2EC6BFDA847}" presName="bgRect" presStyleLbl="bgShp" presStyleIdx="5" presStyleCnt="6"/>
      <dgm:spPr/>
    </dgm:pt>
    <dgm:pt modelId="{47A54E81-714F-4BED-8006-B27A1F379472}" type="pres">
      <dgm:prSet presAssocID="{38CDE2AD-946B-4C56-B111-B2EC6BFDA8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odcast"/>
        </a:ext>
      </dgm:extLst>
    </dgm:pt>
    <dgm:pt modelId="{2F3E32D5-5E75-4D0F-A451-C94EC7E9458F}" type="pres">
      <dgm:prSet presAssocID="{38CDE2AD-946B-4C56-B111-B2EC6BFDA847}" presName="spaceRect" presStyleCnt="0"/>
      <dgm:spPr/>
    </dgm:pt>
    <dgm:pt modelId="{65392C94-0B43-453C-9A94-CD9729F819E2}" type="pres">
      <dgm:prSet presAssocID="{38CDE2AD-946B-4C56-B111-B2EC6BFDA847}" presName="parTx" presStyleLbl="revTx" presStyleIdx="5" presStyleCnt="6">
        <dgm:presLayoutVars>
          <dgm:chMax val="0"/>
          <dgm:chPref val="0"/>
        </dgm:presLayoutVars>
      </dgm:prSet>
      <dgm:spPr/>
    </dgm:pt>
  </dgm:ptLst>
  <dgm:cxnLst>
    <dgm:cxn modelId="{1EB1E11E-1272-44D8-9CCA-A4863D1B116A}" srcId="{E0F3148B-BF92-4B8D-A750-D8B433C76DE7}" destId="{437AB6FF-512C-4683-AF45-41F649BC0F41}" srcOrd="3" destOrd="0" parTransId="{D98B2AB6-1437-4E64-8A14-A043D3C73EA1}" sibTransId="{2D325A46-4C26-49FE-8642-8875281DAC9A}"/>
    <dgm:cxn modelId="{6543A028-2BB0-4B99-A6AC-F0E052BB7A4B}" srcId="{E0F3148B-BF92-4B8D-A750-D8B433C76DE7}" destId="{9938D43D-4F98-4AD1-9DCA-8C0224D4C581}" srcOrd="4" destOrd="0" parTransId="{412F7119-AA2C-460B-B309-B620A0C104AA}" sibTransId="{115FA1BD-BBCD-40E4-B040-01D2C0B75D6B}"/>
    <dgm:cxn modelId="{8CC5182F-823E-47B1-9356-E437879D2459}" srcId="{E0F3148B-BF92-4B8D-A750-D8B433C76DE7}" destId="{6777B2E5-C2BD-431F-892C-2C8F2F1B61F1}" srcOrd="2" destOrd="0" parTransId="{5B3DD60E-DEF2-4810-BAD7-CA2F16AD28B1}" sibTransId="{3B327E04-FBD6-427F-ADF2-C0BE7F139615}"/>
    <dgm:cxn modelId="{37E09B42-A3EA-BE4C-AB24-8B9D6CEAF560}" type="presOf" srcId="{9938D43D-4F98-4AD1-9DCA-8C0224D4C581}" destId="{347F9604-8A03-4803-96F8-2CFF45DF01DA}" srcOrd="0" destOrd="0" presId="urn:microsoft.com/office/officeart/2018/2/layout/IconVerticalSolidList"/>
    <dgm:cxn modelId="{CC012267-0D3D-43BA-B11E-D17E35ECD0F1}" srcId="{E0F3148B-BF92-4B8D-A750-D8B433C76DE7}" destId="{CDB8B5FB-5447-4DDD-BF93-B174DC8495A7}" srcOrd="0" destOrd="0" parTransId="{D54F5B92-737A-4443-896B-30CD9D654411}" sibTransId="{D0300956-9867-46D1-869D-466A02704583}"/>
    <dgm:cxn modelId="{5C4F7689-A9DF-F143-B91B-8A5756F52DFB}" type="presOf" srcId="{6777B2E5-C2BD-431F-892C-2C8F2F1B61F1}" destId="{0EF85FA9-52F7-4F1F-A245-E47D9704018D}" srcOrd="0" destOrd="0" presId="urn:microsoft.com/office/officeart/2018/2/layout/IconVerticalSolidList"/>
    <dgm:cxn modelId="{9446438A-EC84-E644-A92E-166920856CD7}" type="presOf" srcId="{E0F3148B-BF92-4B8D-A750-D8B433C76DE7}" destId="{18199578-7920-4EE5-85A0-BB2DDA432AC2}" srcOrd="0" destOrd="0" presId="urn:microsoft.com/office/officeart/2018/2/layout/IconVerticalSolidList"/>
    <dgm:cxn modelId="{C821CF91-A1F3-7749-BF9C-B27DF68F4A3C}" type="presOf" srcId="{437AB6FF-512C-4683-AF45-41F649BC0F41}" destId="{B01C0D07-7BDB-4A52-8483-DED7E28A8FAA}" srcOrd="0" destOrd="0" presId="urn:microsoft.com/office/officeart/2018/2/layout/IconVerticalSolidList"/>
    <dgm:cxn modelId="{A4EB32AC-C4C1-9843-AED4-3E780A3131E4}" type="presOf" srcId="{6DE4A6FC-853C-4581-A470-29965B209481}" destId="{C2F813C3-2401-4D6C-A34F-8FA18E97E187}" srcOrd="0" destOrd="0" presId="urn:microsoft.com/office/officeart/2018/2/layout/IconVerticalSolidList"/>
    <dgm:cxn modelId="{813E03CB-533C-4416-B0CC-E2D8A99D6035}" srcId="{E0F3148B-BF92-4B8D-A750-D8B433C76DE7}" destId="{38CDE2AD-946B-4C56-B111-B2EC6BFDA847}" srcOrd="5" destOrd="0" parTransId="{A0CAAFBC-275B-4EA1-BDA4-80E970C349C2}" sibTransId="{779AF072-2715-40D6-9B65-4E003D70A834}"/>
    <dgm:cxn modelId="{E21F05CC-F4E4-0848-BCBC-10909750D326}" type="presOf" srcId="{38CDE2AD-946B-4C56-B111-B2EC6BFDA847}" destId="{65392C94-0B43-453C-9A94-CD9729F819E2}" srcOrd="0" destOrd="0" presId="urn:microsoft.com/office/officeart/2018/2/layout/IconVerticalSolidList"/>
    <dgm:cxn modelId="{F7AC91D6-88EB-4C4E-A734-D700B3DF55EF}" srcId="{E0F3148B-BF92-4B8D-A750-D8B433C76DE7}" destId="{6DE4A6FC-853C-4581-A470-29965B209481}" srcOrd="1" destOrd="0" parTransId="{4481D0BC-0E51-4AE4-8A41-FD4D442143AA}" sibTransId="{B288A192-DAAF-4F6A-8046-03B115864904}"/>
    <dgm:cxn modelId="{DE0A4EFD-F50F-4746-9830-F5B2A37E5064}" type="presOf" srcId="{CDB8B5FB-5447-4DDD-BF93-B174DC8495A7}" destId="{FD1D9E67-CFED-4379-B823-1E90D0FA5A36}" srcOrd="0" destOrd="0" presId="urn:microsoft.com/office/officeart/2018/2/layout/IconVerticalSolidList"/>
    <dgm:cxn modelId="{F97B0552-2646-E549-B611-A2CDCEA73BB1}" type="presParOf" srcId="{18199578-7920-4EE5-85A0-BB2DDA432AC2}" destId="{98626E74-D635-40B0-AEF2-6358E300228D}" srcOrd="0" destOrd="0" presId="urn:microsoft.com/office/officeart/2018/2/layout/IconVerticalSolidList"/>
    <dgm:cxn modelId="{2EE21042-7022-1447-8A41-B355B1538430}" type="presParOf" srcId="{98626E74-D635-40B0-AEF2-6358E300228D}" destId="{5C9651ED-722D-4DD0-A261-4FFC573BF325}" srcOrd="0" destOrd="0" presId="urn:microsoft.com/office/officeart/2018/2/layout/IconVerticalSolidList"/>
    <dgm:cxn modelId="{80083839-BE6B-2D44-B3D3-1EB25E9AE8DE}" type="presParOf" srcId="{98626E74-D635-40B0-AEF2-6358E300228D}" destId="{22D19F2A-B96A-465B-9733-3A4181753C43}" srcOrd="1" destOrd="0" presId="urn:microsoft.com/office/officeart/2018/2/layout/IconVerticalSolidList"/>
    <dgm:cxn modelId="{89EE49F2-0E09-F042-8607-C2A725E126EC}" type="presParOf" srcId="{98626E74-D635-40B0-AEF2-6358E300228D}" destId="{1CCD4465-27BD-4C76-B2BC-7964AF3DA1FF}" srcOrd="2" destOrd="0" presId="urn:microsoft.com/office/officeart/2018/2/layout/IconVerticalSolidList"/>
    <dgm:cxn modelId="{369A7C06-4023-9D44-99B1-4C4E50937386}" type="presParOf" srcId="{98626E74-D635-40B0-AEF2-6358E300228D}" destId="{FD1D9E67-CFED-4379-B823-1E90D0FA5A36}" srcOrd="3" destOrd="0" presId="urn:microsoft.com/office/officeart/2018/2/layout/IconVerticalSolidList"/>
    <dgm:cxn modelId="{6BF50022-AA69-B94A-940C-55604B2C3AED}" type="presParOf" srcId="{18199578-7920-4EE5-85A0-BB2DDA432AC2}" destId="{0A0BCA8D-41BB-4DEC-BB89-BDAEC3833E59}" srcOrd="1" destOrd="0" presId="urn:microsoft.com/office/officeart/2018/2/layout/IconVerticalSolidList"/>
    <dgm:cxn modelId="{B734BD66-0B21-AB4E-BC8A-07C7D59509BA}" type="presParOf" srcId="{18199578-7920-4EE5-85A0-BB2DDA432AC2}" destId="{AB5A3106-9595-45D0-B6B3-BA4784A4E60D}" srcOrd="2" destOrd="0" presId="urn:microsoft.com/office/officeart/2018/2/layout/IconVerticalSolidList"/>
    <dgm:cxn modelId="{8824F8CB-1694-7447-AAE2-DAD3AA263310}" type="presParOf" srcId="{AB5A3106-9595-45D0-B6B3-BA4784A4E60D}" destId="{16928A8D-0860-405E-B9F2-A7FA4005DE80}" srcOrd="0" destOrd="0" presId="urn:microsoft.com/office/officeart/2018/2/layout/IconVerticalSolidList"/>
    <dgm:cxn modelId="{A4F2F200-0FC3-AE41-87C9-556E74E1303E}" type="presParOf" srcId="{AB5A3106-9595-45D0-B6B3-BA4784A4E60D}" destId="{A4BB5085-C14B-4235-BDB0-92869500A847}" srcOrd="1" destOrd="0" presId="urn:microsoft.com/office/officeart/2018/2/layout/IconVerticalSolidList"/>
    <dgm:cxn modelId="{E3005C87-BCC4-A649-AF83-CC69D3F1632D}" type="presParOf" srcId="{AB5A3106-9595-45D0-B6B3-BA4784A4E60D}" destId="{9EBC2A40-48C8-498C-A151-8E7B83E6D433}" srcOrd="2" destOrd="0" presId="urn:microsoft.com/office/officeart/2018/2/layout/IconVerticalSolidList"/>
    <dgm:cxn modelId="{93D12764-A239-BD4F-94F3-000099D1E835}" type="presParOf" srcId="{AB5A3106-9595-45D0-B6B3-BA4784A4E60D}" destId="{C2F813C3-2401-4D6C-A34F-8FA18E97E187}" srcOrd="3" destOrd="0" presId="urn:microsoft.com/office/officeart/2018/2/layout/IconVerticalSolidList"/>
    <dgm:cxn modelId="{74D4C10D-6D6F-484F-BCE2-F8CE059389DE}" type="presParOf" srcId="{18199578-7920-4EE5-85A0-BB2DDA432AC2}" destId="{B72335A7-276A-442D-8800-09C924464F85}" srcOrd="3" destOrd="0" presId="urn:microsoft.com/office/officeart/2018/2/layout/IconVerticalSolidList"/>
    <dgm:cxn modelId="{0659C45A-696A-E146-A2A2-384DBC3BFDDE}" type="presParOf" srcId="{18199578-7920-4EE5-85A0-BB2DDA432AC2}" destId="{759B1D1E-1DA8-4BFA-B67B-6EDDA64E4D0F}" srcOrd="4" destOrd="0" presId="urn:microsoft.com/office/officeart/2018/2/layout/IconVerticalSolidList"/>
    <dgm:cxn modelId="{1A755A62-F373-E745-8C98-40FC801F58C2}" type="presParOf" srcId="{759B1D1E-1DA8-4BFA-B67B-6EDDA64E4D0F}" destId="{1D845EED-0328-4C1F-ACB5-CB636116CD9F}" srcOrd="0" destOrd="0" presId="urn:microsoft.com/office/officeart/2018/2/layout/IconVerticalSolidList"/>
    <dgm:cxn modelId="{AD8C6B7C-C876-BB40-9CA6-2A4EF03B1D51}" type="presParOf" srcId="{759B1D1E-1DA8-4BFA-B67B-6EDDA64E4D0F}" destId="{F4BACFAA-F375-4029-9B85-6A5012ABEF35}" srcOrd="1" destOrd="0" presId="urn:microsoft.com/office/officeart/2018/2/layout/IconVerticalSolidList"/>
    <dgm:cxn modelId="{4A75BDD8-8C53-C94F-8E5C-FE9971379012}" type="presParOf" srcId="{759B1D1E-1DA8-4BFA-B67B-6EDDA64E4D0F}" destId="{A6EA9085-7F36-4D7B-BB83-A593F1F557BE}" srcOrd="2" destOrd="0" presId="urn:microsoft.com/office/officeart/2018/2/layout/IconVerticalSolidList"/>
    <dgm:cxn modelId="{89D94D4B-CB83-DA47-96BB-06FBFA909C54}" type="presParOf" srcId="{759B1D1E-1DA8-4BFA-B67B-6EDDA64E4D0F}" destId="{0EF85FA9-52F7-4F1F-A245-E47D9704018D}" srcOrd="3" destOrd="0" presId="urn:microsoft.com/office/officeart/2018/2/layout/IconVerticalSolidList"/>
    <dgm:cxn modelId="{01300893-9247-6747-BAD2-C648485A2F51}" type="presParOf" srcId="{18199578-7920-4EE5-85A0-BB2DDA432AC2}" destId="{CF82AEB5-FBE2-4E1D-9208-C9D1738DB29F}" srcOrd="5" destOrd="0" presId="urn:microsoft.com/office/officeart/2018/2/layout/IconVerticalSolidList"/>
    <dgm:cxn modelId="{EE776BB5-CA35-A348-8BF4-7A5E43F204E3}" type="presParOf" srcId="{18199578-7920-4EE5-85A0-BB2DDA432AC2}" destId="{EC14AD46-DBE9-4EBB-B84B-00533340ED9B}" srcOrd="6" destOrd="0" presId="urn:microsoft.com/office/officeart/2018/2/layout/IconVerticalSolidList"/>
    <dgm:cxn modelId="{CF1F0EAC-4EF5-394B-8DC8-8C00588FBA5A}" type="presParOf" srcId="{EC14AD46-DBE9-4EBB-B84B-00533340ED9B}" destId="{0CDAAD14-D780-428B-BB8F-11C7452DFF10}" srcOrd="0" destOrd="0" presId="urn:microsoft.com/office/officeart/2018/2/layout/IconVerticalSolidList"/>
    <dgm:cxn modelId="{D533FA83-1375-0A40-B57C-893A61F25968}" type="presParOf" srcId="{EC14AD46-DBE9-4EBB-B84B-00533340ED9B}" destId="{140F97E4-D790-497D-9956-FC46A1A5EA13}" srcOrd="1" destOrd="0" presId="urn:microsoft.com/office/officeart/2018/2/layout/IconVerticalSolidList"/>
    <dgm:cxn modelId="{22C7ABDF-0851-F146-9147-8F93E6D36C53}" type="presParOf" srcId="{EC14AD46-DBE9-4EBB-B84B-00533340ED9B}" destId="{C26FC34F-8695-43CD-B8E2-CA213708DDA1}" srcOrd="2" destOrd="0" presId="urn:microsoft.com/office/officeart/2018/2/layout/IconVerticalSolidList"/>
    <dgm:cxn modelId="{0A7C759A-8CA8-814F-8F89-3E27BB1F10C0}" type="presParOf" srcId="{EC14AD46-DBE9-4EBB-B84B-00533340ED9B}" destId="{B01C0D07-7BDB-4A52-8483-DED7E28A8FAA}" srcOrd="3" destOrd="0" presId="urn:microsoft.com/office/officeart/2018/2/layout/IconVerticalSolidList"/>
    <dgm:cxn modelId="{7653EC10-CD4A-494D-BEE8-A4A55ADCFF8C}" type="presParOf" srcId="{18199578-7920-4EE5-85A0-BB2DDA432AC2}" destId="{2D4E79C3-1F54-4F49-B590-2BCADD8684A8}" srcOrd="7" destOrd="0" presId="urn:microsoft.com/office/officeart/2018/2/layout/IconVerticalSolidList"/>
    <dgm:cxn modelId="{6D0CFB4B-06D3-3E49-9693-BCA72D868CDC}" type="presParOf" srcId="{18199578-7920-4EE5-85A0-BB2DDA432AC2}" destId="{9AFB8A80-6787-4FAD-94A6-47975D8EEB5D}" srcOrd="8" destOrd="0" presId="urn:microsoft.com/office/officeart/2018/2/layout/IconVerticalSolidList"/>
    <dgm:cxn modelId="{4EDC4972-DE40-4747-94DC-E82BC9087C86}" type="presParOf" srcId="{9AFB8A80-6787-4FAD-94A6-47975D8EEB5D}" destId="{BB8B5051-D025-4A98-9CD3-33C7EC20D105}" srcOrd="0" destOrd="0" presId="urn:microsoft.com/office/officeart/2018/2/layout/IconVerticalSolidList"/>
    <dgm:cxn modelId="{17189746-3B2B-6043-AB06-476195484021}" type="presParOf" srcId="{9AFB8A80-6787-4FAD-94A6-47975D8EEB5D}" destId="{80974DD1-4198-4A2A-8BF3-57E384AFF102}" srcOrd="1" destOrd="0" presId="urn:microsoft.com/office/officeart/2018/2/layout/IconVerticalSolidList"/>
    <dgm:cxn modelId="{48E44567-1A48-8944-8C6E-CD11EB01E39E}" type="presParOf" srcId="{9AFB8A80-6787-4FAD-94A6-47975D8EEB5D}" destId="{73E23F2A-DF87-42A6-B45E-A02D42BD7564}" srcOrd="2" destOrd="0" presId="urn:microsoft.com/office/officeart/2018/2/layout/IconVerticalSolidList"/>
    <dgm:cxn modelId="{3FD5D89E-B655-4942-927E-827E03815259}" type="presParOf" srcId="{9AFB8A80-6787-4FAD-94A6-47975D8EEB5D}" destId="{347F9604-8A03-4803-96F8-2CFF45DF01DA}" srcOrd="3" destOrd="0" presId="urn:microsoft.com/office/officeart/2018/2/layout/IconVerticalSolidList"/>
    <dgm:cxn modelId="{1C32D45E-E482-6B4A-826A-75438C7520D8}" type="presParOf" srcId="{18199578-7920-4EE5-85A0-BB2DDA432AC2}" destId="{3A1EEF89-0C62-437A-9A78-CD688E126C4B}" srcOrd="9" destOrd="0" presId="urn:microsoft.com/office/officeart/2018/2/layout/IconVerticalSolidList"/>
    <dgm:cxn modelId="{B4D15D0A-8574-9F44-A9AD-F11385AEEB8A}" type="presParOf" srcId="{18199578-7920-4EE5-85A0-BB2DDA432AC2}" destId="{59F3E59E-003E-468A-B97E-E704BEC0578A}" srcOrd="10" destOrd="0" presId="urn:microsoft.com/office/officeart/2018/2/layout/IconVerticalSolidList"/>
    <dgm:cxn modelId="{3EC21895-1045-0740-958A-FB0D87C0609B}" type="presParOf" srcId="{59F3E59E-003E-468A-B97E-E704BEC0578A}" destId="{CECAAF4B-0942-4E74-82C3-DB2E12CF788A}" srcOrd="0" destOrd="0" presId="urn:microsoft.com/office/officeart/2018/2/layout/IconVerticalSolidList"/>
    <dgm:cxn modelId="{091DAACB-5A76-8F44-ACA9-D1A1E3CB21CA}" type="presParOf" srcId="{59F3E59E-003E-468A-B97E-E704BEC0578A}" destId="{47A54E81-714F-4BED-8006-B27A1F379472}" srcOrd="1" destOrd="0" presId="urn:microsoft.com/office/officeart/2018/2/layout/IconVerticalSolidList"/>
    <dgm:cxn modelId="{9FD28D26-97C7-FF4A-8E58-715DC2C7303B}" type="presParOf" srcId="{59F3E59E-003E-468A-B97E-E704BEC0578A}" destId="{2F3E32D5-5E75-4D0F-A451-C94EC7E9458F}" srcOrd="2" destOrd="0" presId="urn:microsoft.com/office/officeart/2018/2/layout/IconVerticalSolidList"/>
    <dgm:cxn modelId="{1B4D4B16-C791-F348-9965-FA3D43BC16BC}" type="presParOf" srcId="{59F3E59E-003E-468A-B97E-E704BEC0578A}" destId="{65392C94-0B43-453C-9A94-CD9729F819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E6035-ECAC-486B-A1C8-7ABD96069158}">
      <dsp:nvSpPr>
        <dsp:cNvPr id="0" name=""/>
        <dsp:cNvSpPr/>
      </dsp:nvSpPr>
      <dsp:spPr>
        <a:xfrm>
          <a:off x="0" y="2284"/>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1C49CB-48FD-42CF-A90C-137F92817AA1}">
      <dsp:nvSpPr>
        <dsp:cNvPr id="0" name=""/>
        <dsp:cNvSpPr/>
      </dsp:nvSpPr>
      <dsp:spPr>
        <a:xfrm>
          <a:off x="350270" y="262816"/>
          <a:ext cx="636855" cy="63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321373-C304-4E85-BDBA-CFE32E6DFE7C}">
      <dsp:nvSpPr>
        <dsp:cNvPr id="0" name=""/>
        <dsp:cNvSpPr/>
      </dsp:nvSpPr>
      <dsp:spPr>
        <a:xfrm>
          <a:off x="1337397" y="22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89000">
            <a:lnSpc>
              <a:spcPct val="90000"/>
            </a:lnSpc>
            <a:spcBef>
              <a:spcPct val="0"/>
            </a:spcBef>
            <a:spcAft>
              <a:spcPct val="35000"/>
            </a:spcAft>
            <a:buNone/>
          </a:pPr>
          <a:r>
            <a:rPr lang="en-US" sz="2000" kern="1200"/>
            <a:t>Clearview AI</a:t>
          </a:r>
        </a:p>
      </dsp:txBody>
      <dsp:txXfrm>
        <a:off x="1337397" y="2284"/>
        <a:ext cx="4926242" cy="1157919"/>
      </dsp:txXfrm>
    </dsp:sp>
    <dsp:sp modelId="{EE2FBF7E-D5B3-4146-B83C-D0B0F9CF007E}">
      <dsp:nvSpPr>
        <dsp:cNvPr id="0" name=""/>
        <dsp:cNvSpPr/>
      </dsp:nvSpPr>
      <dsp:spPr>
        <a:xfrm>
          <a:off x="0" y="1449684"/>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E97765-9A57-48CB-8EAD-6445E5F79419}">
      <dsp:nvSpPr>
        <dsp:cNvPr id="0" name=""/>
        <dsp:cNvSpPr/>
      </dsp:nvSpPr>
      <dsp:spPr>
        <a:xfrm>
          <a:off x="350270" y="1710216"/>
          <a:ext cx="636855" cy="63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2E1791-9984-4909-898C-2A67AF21F56D}">
      <dsp:nvSpPr>
        <dsp:cNvPr id="0" name=""/>
        <dsp:cNvSpPr/>
      </dsp:nvSpPr>
      <dsp:spPr>
        <a:xfrm>
          <a:off x="1337397" y="14496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89000">
            <a:lnSpc>
              <a:spcPct val="90000"/>
            </a:lnSpc>
            <a:spcBef>
              <a:spcPct val="0"/>
            </a:spcBef>
            <a:spcAft>
              <a:spcPct val="35000"/>
            </a:spcAft>
            <a:buNone/>
          </a:pPr>
          <a:r>
            <a:rPr lang="en-AU" sz="2000" kern="1200"/>
            <a:t>Hoan Ton-That and Richard Schwartz </a:t>
          </a:r>
          <a:endParaRPr lang="en-US" sz="2000" kern="1200"/>
        </a:p>
      </dsp:txBody>
      <dsp:txXfrm>
        <a:off x="1337397" y="1449684"/>
        <a:ext cx="4926242" cy="1157919"/>
      </dsp:txXfrm>
    </dsp:sp>
    <dsp:sp modelId="{9CA9D7DB-0E30-4D94-89FF-19AB6220B18F}">
      <dsp:nvSpPr>
        <dsp:cNvPr id="0" name=""/>
        <dsp:cNvSpPr/>
      </dsp:nvSpPr>
      <dsp:spPr>
        <a:xfrm>
          <a:off x="0" y="2897083"/>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04C149-EE52-4E26-8671-87DF58784D2D}">
      <dsp:nvSpPr>
        <dsp:cNvPr id="0" name=""/>
        <dsp:cNvSpPr/>
      </dsp:nvSpPr>
      <dsp:spPr>
        <a:xfrm>
          <a:off x="350270" y="3157615"/>
          <a:ext cx="636855" cy="63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4AD241-BBF3-473C-9F47-A28CAB2AEC6D}">
      <dsp:nvSpPr>
        <dsp:cNvPr id="0" name=""/>
        <dsp:cNvSpPr/>
      </dsp:nvSpPr>
      <dsp:spPr>
        <a:xfrm>
          <a:off x="1337397" y="28970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89000">
            <a:lnSpc>
              <a:spcPct val="90000"/>
            </a:lnSpc>
            <a:spcBef>
              <a:spcPct val="0"/>
            </a:spcBef>
            <a:spcAft>
              <a:spcPct val="35000"/>
            </a:spcAft>
            <a:buNone/>
          </a:pPr>
          <a:r>
            <a:rPr lang="en-AU" sz="2000" kern="1200"/>
            <a:t>Manhattan, New York City, U.S </a:t>
          </a:r>
          <a:endParaRPr lang="en-US" sz="2000" kern="1200"/>
        </a:p>
      </dsp:txBody>
      <dsp:txXfrm>
        <a:off x="1337397" y="2897083"/>
        <a:ext cx="4926242" cy="1157919"/>
      </dsp:txXfrm>
    </dsp:sp>
    <dsp:sp modelId="{ED96E82B-C50F-4319-8959-0754AC086211}">
      <dsp:nvSpPr>
        <dsp:cNvPr id="0" name=""/>
        <dsp:cNvSpPr/>
      </dsp:nvSpPr>
      <dsp:spPr>
        <a:xfrm>
          <a:off x="0" y="4344483"/>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7BE8D0-7C55-4CA4-B29B-949FB5CB6E8C}">
      <dsp:nvSpPr>
        <dsp:cNvPr id="0" name=""/>
        <dsp:cNvSpPr/>
      </dsp:nvSpPr>
      <dsp:spPr>
        <a:xfrm>
          <a:off x="350270" y="4605015"/>
          <a:ext cx="636855" cy="63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22A633-58F9-4355-B8DC-595A7F22E7F1}">
      <dsp:nvSpPr>
        <dsp:cNvPr id="0" name=""/>
        <dsp:cNvSpPr/>
      </dsp:nvSpPr>
      <dsp:spPr>
        <a:xfrm>
          <a:off x="1337397" y="43444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89000">
            <a:lnSpc>
              <a:spcPct val="90000"/>
            </a:lnSpc>
            <a:spcBef>
              <a:spcPct val="0"/>
            </a:spcBef>
            <a:spcAft>
              <a:spcPct val="35000"/>
            </a:spcAft>
            <a:buNone/>
          </a:pPr>
          <a:r>
            <a:rPr lang="en-AU" sz="2000" kern="1200"/>
            <a:t>The start-up has claimed to identify a person based on a single photo, revealing their real name, general location, and other identifiers </a:t>
          </a:r>
          <a:endParaRPr lang="en-US" sz="2000" kern="1200"/>
        </a:p>
      </dsp:txBody>
      <dsp:txXfrm>
        <a:off x="1337397" y="4344483"/>
        <a:ext cx="4926242" cy="11579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651ED-722D-4DD0-A261-4FFC573BF325}">
      <dsp:nvSpPr>
        <dsp:cNvPr id="0" name=""/>
        <dsp:cNvSpPr/>
      </dsp:nvSpPr>
      <dsp:spPr>
        <a:xfrm>
          <a:off x="0" y="1907"/>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D19F2A-B96A-465B-9733-3A4181753C43}">
      <dsp:nvSpPr>
        <dsp:cNvPr id="0" name=""/>
        <dsp:cNvSpPr/>
      </dsp:nvSpPr>
      <dsp:spPr>
        <a:xfrm>
          <a:off x="245877" y="184791"/>
          <a:ext cx="447049" cy="447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1D9E67-CFED-4379-B823-1E90D0FA5A36}">
      <dsp:nvSpPr>
        <dsp:cNvPr id="0" name=""/>
        <dsp:cNvSpPr/>
      </dsp:nvSpPr>
      <dsp:spPr>
        <a:xfrm>
          <a:off x="938804" y="1907"/>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622300">
            <a:lnSpc>
              <a:spcPct val="100000"/>
            </a:lnSpc>
            <a:spcBef>
              <a:spcPct val="0"/>
            </a:spcBef>
            <a:spcAft>
              <a:spcPct val="35000"/>
            </a:spcAft>
            <a:buNone/>
          </a:pPr>
          <a:r>
            <a:rPr lang="en-AU" sz="1400" kern="1200"/>
            <a:t>First lawsuit was filed by the representative of the Chicago civil rights firm. </a:t>
          </a:r>
          <a:endParaRPr lang="en-US" sz="1400" kern="1200"/>
        </a:p>
      </dsp:txBody>
      <dsp:txXfrm>
        <a:off x="938804" y="1907"/>
        <a:ext cx="5649886" cy="812817"/>
      </dsp:txXfrm>
    </dsp:sp>
    <dsp:sp modelId="{16928A8D-0860-405E-B9F2-A7FA4005DE80}">
      <dsp:nvSpPr>
        <dsp:cNvPr id="0" name=""/>
        <dsp:cNvSpPr/>
      </dsp:nvSpPr>
      <dsp:spPr>
        <a:xfrm>
          <a:off x="0" y="1017929"/>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BB5085-C14B-4235-BDB0-92869500A847}">
      <dsp:nvSpPr>
        <dsp:cNvPr id="0" name=""/>
        <dsp:cNvSpPr/>
      </dsp:nvSpPr>
      <dsp:spPr>
        <a:xfrm>
          <a:off x="245877" y="1200813"/>
          <a:ext cx="447049" cy="4470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F813C3-2401-4D6C-A34F-8FA18E97E187}">
      <dsp:nvSpPr>
        <dsp:cNvPr id="0" name=""/>
        <dsp:cNvSpPr/>
      </dsp:nvSpPr>
      <dsp:spPr>
        <a:xfrm>
          <a:off x="938804" y="1017929"/>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622300">
            <a:lnSpc>
              <a:spcPct val="100000"/>
            </a:lnSpc>
            <a:spcBef>
              <a:spcPct val="0"/>
            </a:spcBef>
            <a:spcAft>
              <a:spcPct val="35000"/>
            </a:spcAft>
            <a:buNone/>
          </a:pPr>
          <a:r>
            <a:rPr lang="en-AU" sz="1400" kern="1200"/>
            <a:t>Illinois BIPA (Biometric Information Privacy Act) </a:t>
          </a:r>
          <a:endParaRPr lang="en-US" sz="1400" kern="1200"/>
        </a:p>
      </dsp:txBody>
      <dsp:txXfrm>
        <a:off x="938804" y="1017929"/>
        <a:ext cx="5649886" cy="812817"/>
      </dsp:txXfrm>
    </dsp:sp>
    <dsp:sp modelId="{1D845EED-0328-4C1F-ACB5-CB636116CD9F}">
      <dsp:nvSpPr>
        <dsp:cNvPr id="0" name=""/>
        <dsp:cNvSpPr/>
      </dsp:nvSpPr>
      <dsp:spPr>
        <a:xfrm>
          <a:off x="0" y="2033951"/>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BACFAA-F375-4029-9B85-6A5012ABEF35}">
      <dsp:nvSpPr>
        <dsp:cNvPr id="0" name=""/>
        <dsp:cNvSpPr/>
      </dsp:nvSpPr>
      <dsp:spPr>
        <a:xfrm>
          <a:off x="245877" y="2216835"/>
          <a:ext cx="447049" cy="4470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F85FA9-52F7-4F1F-A245-E47D9704018D}">
      <dsp:nvSpPr>
        <dsp:cNvPr id="0" name=""/>
        <dsp:cNvSpPr/>
      </dsp:nvSpPr>
      <dsp:spPr>
        <a:xfrm>
          <a:off x="938804" y="2033951"/>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622300">
            <a:lnSpc>
              <a:spcPct val="100000"/>
            </a:lnSpc>
            <a:spcBef>
              <a:spcPct val="0"/>
            </a:spcBef>
            <a:spcAft>
              <a:spcPct val="35000"/>
            </a:spcAft>
            <a:buNone/>
          </a:pPr>
          <a:r>
            <a:rPr lang="en-AU" sz="1400" kern="1200"/>
            <a:t>Insidious encroachment and act of pure Greed.</a:t>
          </a:r>
          <a:endParaRPr lang="en-US" sz="1400" kern="1200"/>
        </a:p>
      </dsp:txBody>
      <dsp:txXfrm>
        <a:off x="938804" y="2033951"/>
        <a:ext cx="5649886" cy="812817"/>
      </dsp:txXfrm>
    </dsp:sp>
    <dsp:sp modelId="{0CDAAD14-D780-428B-BB8F-11C7452DFF10}">
      <dsp:nvSpPr>
        <dsp:cNvPr id="0" name=""/>
        <dsp:cNvSpPr/>
      </dsp:nvSpPr>
      <dsp:spPr>
        <a:xfrm>
          <a:off x="0" y="3049973"/>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0F97E4-D790-497D-9956-FC46A1A5EA13}">
      <dsp:nvSpPr>
        <dsp:cNvPr id="0" name=""/>
        <dsp:cNvSpPr/>
      </dsp:nvSpPr>
      <dsp:spPr>
        <a:xfrm>
          <a:off x="245877" y="3232857"/>
          <a:ext cx="447049" cy="4470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1C0D07-7BDB-4A52-8483-DED7E28A8FAA}">
      <dsp:nvSpPr>
        <dsp:cNvPr id="0" name=""/>
        <dsp:cNvSpPr/>
      </dsp:nvSpPr>
      <dsp:spPr>
        <a:xfrm>
          <a:off x="938804" y="3049973"/>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622300">
            <a:lnSpc>
              <a:spcPct val="100000"/>
            </a:lnSpc>
            <a:spcBef>
              <a:spcPct val="0"/>
            </a:spcBef>
            <a:spcAft>
              <a:spcPct val="35000"/>
            </a:spcAft>
            <a:buNone/>
          </a:pPr>
          <a:r>
            <a:rPr lang="en-AU" sz="1400" kern="1200"/>
            <a:t>CCPA (California Consumer Privacy Act) </a:t>
          </a:r>
          <a:endParaRPr lang="en-US" sz="1400" kern="1200"/>
        </a:p>
      </dsp:txBody>
      <dsp:txXfrm>
        <a:off x="938804" y="3049973"/>
        <a:ext cx="5649886" cy="812817"/>
      </dsp:txXfrm>
    </dsp:sp>
    <dsp:sp modelId="{BB8B5051-D025-4A98-9CD3-33C7EC20D105}">
      <dsp:nvSpPr>
        <dsp:cNvPr id="0" name=""/>
        <dsp:cNvSpPr/>
      </dsp:nvSpPr>
      <dsp:spPr>
        <a:xfrm>
          <a:off x="0" y="4065995"/>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974DD1-4198-4A2A-8BF3-57E384AFF102}">
      <dsp:nvSpPr>
        <dsp:cNvPr id="0" name=""/>
        <dsp:cNvSpPr/>
      </dsp:nvSpPr>
      <dsp:spPr>
        <a:xfrm>
          <a:off x="245877" y="4248879"/>
          <a:ext cx="447049" cy="4470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7F9604-8A03-4803-96F8-2CFF45DF01DA}">
      <dsp:nvSpPr>
        <dsp:cNvPr id="0" name=""/>
        <dsp:cNvSpPr/>
      </dsp:nvSpPr>
      <dsp:spPr>
        <a:xfrm>
          <a:off x="938804" y="4065995"/>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622300">
            <a:lnSpc>
              <a:spcPct val="100000"/>
            </a:lnSpc>
            <a:spcBef>
              <a:spcPct val="0"/>
            </a:spcBef>
            <a:spcAft>
              <a:spcPct val="35000"/>
            </a:spcAft>
            <a:buNone/>
          </a:pPr>
          <a:r>
            <a:rPr lang="en-AU" sz="1400" kern="1200"/>
            <a:t>Vermont Consumer Protection Act and the Data Broker Law </a:t>
          </a:r>
          <a:endParaRPr lang="en-US" sz="1400" kern="1200"/>
        </a:p>
      </dsp:txBody>
      <dsp:txXfrm>
        <a:off x="938804" y="4065995"/>
        <a:ext cx="5649886" cy="812817"/>
      </dsp:txXfrm>
    </dsp:sp>
    <dsp:sp modelId="{CECAAF4B-0942-4E74-82C3-DB2E12CF788A}">
      <dsp:nvSpPr>
        <dsp:cNvPr id="0" name=""/>
        <dsp:cNvSpPr/>
      </dsp:nvSpPr>
      <dsp:spPr>
        <a:xfrm>
          <a:off x="0" y="5082017"/>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A54E81-714F-4BED-8006-B27A1F379472}">
      <dsp:nvSpPr>
        <dsp:cNvPr id="0" name=""/>
        <dsp:cNvSpPr/>
      </dsp:nvSpPr>
      <dsp:spPr>
        <a:xfrm>
          <a:off x="245877" y="5264901"/>
          <a:ext cx="447049" cy="44704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392C94-0B43-453C-9A94-CD9729F819E2}">
      <dsp:nvSpPr>
        <dsp:cNvPr id="0" name=""/>
        <dsp:cNvSpPr/>
      </dsp:nvSpPr>
      <dsp:spPr>
        <a:xfrm>
          <a:off x="938804" y="5082017"/>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622300">
            <a:lnSpc>
              <a:spcPct val="100000"/>
            </a:lnSpc>
            <a:spcBef>
              <a:spcPct val="0"/>
            </a:spcBef>
            <a:spcAft>
              <a:spcPct val="35000"/>
            </a:spcAft>
            <a:buNone/>
          </a:pPr>
          <a:r>
            <a:rPr lang="en-AU" sz="1400" kern="1200"/>
            <a:t>Apart from these laws, the tech giants YouTube, Facebook, LinkedIn, and Twitter asked Clearview to stop scraping the images from their sites </a:t>
          </a:r>
          <a:endParaRPr lang="en-US" sz="1400" kern="1200"/>
        </a:p>
      </dsp:txBody>
      <dsp:txXfrm>
        <a:off x="938804" y="5082017"/>
        <a:ext cx="5649886" cy="81281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A7CC-F570-9D4E-AEBA-EDCDFBFBF7A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587CFD6-BAAB-1248-9D3D-C9E532A418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1340FF3-D2C7-F84A-9B84-C4BD0B3E8E36}"/>
              </a:ext>
            </a:extLst>
          </p:cNvPr>
          <p:cNvSpPr>
            <a:spLocks noGrp="1"/>
          </p:cNvSpPr>
          <p:nvPr>
            <p:ph type="dt" sz="half" idx="10"/>
          </p:nvPr>
        </p:nvSpPr>
        <p:spPr/>
        <p:txBody>
          <a:bodyPr/>
          <a:lstStyle/>
          <a:p>
            <a:fld id="{6414A3A7-62FB-5F47-8B0E-C39AED8069D4}" type="datetimeFigureOut">
              <a:rPr lang="en-US" smtClean="0"/>
              <a:t>5/31/20</a:t>
            </a:fld>
            <a:endParaRPr lang="en-US"/>
          </a:p>
        </p:txBody>
      </p:sp>
      <p:sp>
        <p:nvSpPr>
          <p:cNvPr id="5" name="Footer Placeholder 4">
            <a:extLst>
              <a:ext uri="{FF2B5EF4-FFF2-40B4-BE49-F238E27FC236}">
                <a16:creationId xmlns:a16="http://schemas.microsoft.com/office/drawing/2014/main" id="{275A6A20-56C7-7D48-95AB-4FC877BAB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679B6-D813-F441-A643-225684ACAEB0}"/>
              </a:ext>
            </a:extLst>
          </p:cNvPr>
          <p:cNvSpPr>
            <a:spLocks noGrp="1"/>
          </p:cNvSpPr>
          <p:nvPr>
            <p:ph type="sldNum" sz="quarter" idx="12"/>
          </p:nvPr>
        </p:nvSpPr>
        <p:spPr/>
        <p:txBody>
          <a:bodyPr/>
          <a:lstStyle/>
          <a:p>
            <a:fld id="{460F6AC9-1DCE-2B48-99AB-DDD17C324136}" type="slidenum">
              <a:rPr lang="en-US" smtClean="0"/>
              <a:t>‹#›</a:t>
            </a:fld>
            <a:endParaRPr lang="en-US"/>
          </a:p>
        </p:txBody>
      </p:sp>
    </p:spTree>
    <p:extLst>
      <p:ext uri="{BB962C8B-B14F-4D97-AF65-F5344CB8AC3E}">
        <p14:creationId xmlns:p14="http://schemas.microsoft.com/office/powerpoint/2010/main" val="4037231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1C4C5-C526-5B4C-AD22-4AC894D6460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C8B980A-B5D2-1743-A460-9439570A868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8B06677-C0E1-5A4E-ABA7-0B62E5FB3CB3}"/>
              </a:ext>
            </a:extLst>
          </p:cNvPr>
          <p:cNvSpPr>
            <a:spLocks noGrp="1"/>
          </p:cNvSpPr>
          <p:nvPr>
            <p:ph type="dt" sz="half" idx="10"/>
          </p:nvPr>
        </p:nvSpPr>
        <p:spPr/>
        <p:txBody>
          <a:bodyPr/>
          <a:lstStyle/>
          <a:p>
            <a:fld id="{6414A3A7-62FB-5F47-8B0E-C39AED8069D4}" type="datetimeFigureOut">
              <a:rPr lang="en-US" smtClean="0"/>
              <a:t>5/31/20</a:t>
            </a:fld>
            <a:endParaRPr lang="en-US"/>
          </a:p>
        </p:txBody>
      </p:sp>
      <p:sp>
        <p:nvSpPr>
          <p:cNvPr id="5" name="Footer Placeholder 4">
            <a:extLst>
              <a:ext uri="{FF2B5EF4-FFF2-40B4-BE49-F238E27FC236}">
                <a16:creationId xmlns:a16="http://schemas.microsoft.com/office/drawing/2014/main" id="{A2B9FFD8-725E-A443-ADC5-2C0D17E61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53B78-FDCA-2A4D-A02D-B443E63C3B2A}"/>
              </a:ext>
            </a:extLst>
          </p:cNvPr>
          <p:cNvSpPr>
            <a:spLocks noGrp="1"/>
          </p:cNvSpPr>
          <p:nvPr>
            <p:ph type="sldNum" sz="quarter" idx="12"/>
          </p:nvPr>
        </p:nvSpPr>
        <p:spPr/>
        <p:txBody>
          <a:bodyPr/>
          <a:lstStyle/>
          <a:p>
            <a:fld id="{460F6AC9-1DCE-2B48-99AB-DDD17C324136}" type="slidenum">
              <a:rPr lang="en-US" smtClean="0"/>
              <a:t>‹#›</a:t>
            </a:fld>
            <a:endParaRPr lang="en-US"/>
          </a:p>
        </p:txBody>
      </p:sp>
    </p:spTree>
    <p:extLst>
      <p:ext uri="{BB962C8B-B14F-4D97-AF65-F5344CB8AC3E}">
        <p14:creationId xmlns:p14="http://schemas.microsoft.com/office/powerpoint/2010/main" val="3798621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27DAA7-585E-6F44-9469-9F4A85EB080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3FDAC02-DF22-0146-B47B-AD6346715B6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1B59415-D085-8045-AF1F-976C43DF72D3}"/>
              </a:ext>
            </a:extLst>
          </p:cNvPr>
          <p:cNvSpPr>
            <a:spLocks noGrp="1"/>
          </p:cNvSpPr>
          <p:nvPr>
            <p:ph type="dt" sz="half" idx="10"/>
          </p:nvPr>
        </p:nvSpPr>
        <p:spPr/>
        <p:txBody>
          <a:bodyPr/>
          <a:lstStyle/>
          <a:p>
            <a:fld id="{6414A3A7-62FB-5F47-8B0E-C39AED8069D4}" type="datetimeFigureOut">
              <a:rPr lang="en-US" smtClean="0"/>
              <a:t>5/31/20</a:t>
            </a:fld>
            <a:endParaRPr lang="en-US"/>
          </a:p>
        </p:txBody>
      </p:sp>
      <p:sp>
        <p:nvSpPr>
          <p:cNvPr id="5" name="Footer Placeholder 4">
            <a:extLst>
              <a:ext uri="{FF2B5EF4-FFF2-40B4-BE49-F238E27FC236}">
                <a16:creationId xmlns:a16="http://schemas.microsoft.com/office/drawing/2014/main" id="{07F8CA7B-FA96-C04F-9ECF-1009DC0C29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D38E8A-8B50-CC4E-B8A9-8CE2C863BFA3}"/>
              </a:ext>
            </a:extLst>
          </p:cNvPr>
          <p:cNvSpPr>
            <a:spLocks noGrp="1"/>
          </p:cNvSpPr>
          <p:nvPr>
            <p:ph type="sldNum" sz="quarter" idx="12"/>
          </p:nvPr>
        </p:nvSpPr>
        <p:spPr/>
        <p:txBody>
          <a:bodyPr/>
          <a:lstStyle/>
          <a:p>
            <a:fld id="{460F6AC9-1DCE-2B48-99AB-DDD17C324136}" type="slidenum">
              <a:rPr lang="en-US" smtClean="0"/>
              <a:t>‹#›</a:t>
            </a:fld>
            <a:endParaRPr lang="en-US"/>
          </a:p>
        </p:txBody>
      </p:sp>
    </p:spTree>
    <p:extLst>
      <p:ext uri="{BB962C8B-B14F-4D97-AF65-F5344CB8AC3E}">
        <p14:creationId xmlns:p14="http://schemas.microsoft.com/office/powerpoint/2010/main" val="3205370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1174B-0032-1140-85BA-C1BE6D71D4B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4436A3A-1C7B-AD4F-B22E-3401819EA8A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05EDBCF-13CB-2047-A097-EE3CE4029C64}"/>
              </a:ext>
            </a:extLst>
          </p:cNvPr>
          <p:cNvSpPr>
            <a:spLocks noGrp="1"/>
          </p:cNvSpPr>
          <p:nvPr>
            <p:ph type="dt" sz="half" idx="10"/>
          </p:nvPr>
        </p:nvSpPr>
        <p:spPr/>
        <p:txBody>
          <a:bodyPr/>
          <a:lstStyle/>
          <a:p>
            <a:fld id="{6414A3A7-62FB-5F47-8B0E-C39AED8069D4}" type="datetimeFigureOut">
              <a:rPr lang="en-US" smtClean="0"/>
              <a:t>5/31/20</a:t>
            </a:fld>
            <a:endParaRPr lang="en-US"/>
          </a:p>
        </p:txBody>
      </p:sp>
      <p:sp>
        <p:nvSpPr>
          <p:cNvPr id="5" name="Footer Placeholder 4">
            <a:extLst>
              <a:ext uri="{FF2B5EF4-FFF2-40B4-BE49-F238E27FC236}">
                <a16:creationId xmlns:a16="http://schemas.microsoft.com/office/drawing/2014/main" id="{1B05E134-BEAA-A84E-9224-1D56A41B5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55B19-C8A0-E540-9CE8-089167B75B39}"/>
              </a:ext>
            </a:extLst>
          </p:cNvPr>
          <p:cNvSpPr>
            <a:spLocks noGrp="1"/>
          </p:cNvSpPr>
          <p:nvPr>
            <p:ph type="sldNum" sz="quarter" idx="12"/>
          </p:nvPr>
        </p:nvSpPr>
        <p:spPr/>
        <p:txBody>
          <a:bodyPr/>
          <a:lstStyle/>
          <a:p>
            <a:fld id="{460F6AC9-1DCE-2B48-99AB-DDD17C324136}" type="slidenum">
              <a:rPr lang="en-US" smtClean="0"/>
              <a:t>‹#›</a:t>
            </a:fld>
            <a:endParaRPr lang="en-US"/>
          </a:p>
        </p:txBody>
      </p:sp>
    </p:spTree>
    <p:extLst>
      <p:ext uri="{BB962C8B-B14F-4D97-AF65-F5344CB8AC3E}">
        <p14:creationId xmlns:p14="http://schemas.microsoft.com/office/powerpoint/2010/main" val="325651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0A9AB-495F-094B-BD1A-61FEB49D561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C576DE4-45FB-8D4C-AAC3-899A7C26D7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B3A6DBF-01E9-8941-8B88-68F1BA9627AA}"/>
              </a:ext>
            </a:extLst>
          </p:cNvPr>
          <p:cNvSpPr>
            <a:spLocks noGrp="1"/>
          </p:cNvSpPr>
          <p:nvPr>
            <p:ph type="dt" sz="half" idx="10"/>
          </p:nvPr>
        </p:nvSpPr>
        <p:spPr/>
        <p:txBody>
          <a:bodyPr/>
          <a:lstStyle/>
          <a:p>
            <a:fld id="{6414A3A7-62FB-5F47-8B0E-C39AED8069D4}" type="datetimeFigureOut">
              <a:rPr lang="en-US" smtClean="0"/>
              <a:t>5/31/20</a:t>
            </a:fld>
            <a:endParaRPr lang="en-US"/>
          </a:p>
        </p:txBody>
      </p:sp>
      <p:sp>
        <p:nvSpPr>
          <p:cNvPr id="5" name="Footer Placeholder 4">
            <a:extLst>
              <a:ext uri="{FF2B5EF4-FFF2-40B4-BE49-F238E27FC236}">
                <a16:creationId xmlns:a16="http://schemas.microsoft.com/office/drawing/2014/main" id="{FBE11E8D-896B-3242-B2C0-AED34C2106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45E22B-4411-B245-A581-175E0192F88A}"/>
              </a:ext>
            </a:extLst>
          </p:cNvPr>
          <p:cNvSpPr>
            <a:spLocks noGrp="1"/>
          </p:cNvSpPr>
          <p:nvPr>
            <p:ph type="sldNum" sz="quarter" idx="12"/>
          </p:nvPr>
        </p:nvSpPr>
        <p:spPr/>
        <p:txBody>
          <a:bodyPr/>
          <a:lstStyle/>
          <a:p>
            <a:fld id="{460F6AC9-1DCE-2B48-99AB-DDD17C324136}" type="slidenum">
              <a:rPr lang="en-US" smtClean="0"/>
              <a:t>‹#›</a:t>
            </a:fld>
            <a:endParaRPr lang="en-US"/>
          </a:p>
        </p:txBody>
      </p:sp>
    </p:spTree>
    <p:extLst>
      <p:ext uri="{BB962C8B-B14F-4D97-AF65-F5344CB8AC3E}">
        <p14:creationId xmlns:p14="http://schemas.microsoft.com/office/powerpoint/2010/main" val="598659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4FA53-1374-CD4E-9365-888D852D20F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5414F38-496C-1644-8A63-B3CDD173163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E591659-CC6A-AD46-A930-F70F6AAEC83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8997EA8-6978-9B40-B9C4-06C3E0BF79FE}"/>
              </a:ext>
            </a:extLst>
          </p:cNvPr>
          <p:cNvSpPr>
            <a:spLocks noGrp="1"/>
          </p:cNvSpPr>
          <p:nvPr>
            <p:ph type="dt" sz="half" idx="10"/>
          </p:nvPr>
        </p:nvSpPr>
        <p:spPr/>
        <p:txBody>
          <a:bodyPr/>
          <a:lstStyle/>
          <a:p>
            <a:fld id="{6414A3A7-62FB-5F47-8B0E-C39AED8069D4}" type="datetimeFigureOut">
              <a:rPr lang="en-US" smtClean="0"/>
              <a:t>5/31/20</a:t>
            </a:fld>
            <a:endParaRPr lang="en-US"/>
          </a:p>
        </p:txBody>
      </p:sp>
      <p:sp>
        <p:nvSpPr>
          <p:cNvPr id="6" name="Footer Placeholder 5">
            <a:extLst>
              <a:ext uri="{FF2B5EF4-FFF2-40B4-BE49-F238E27FC236}">
                <a16:creationId xmlns:a16="http://schemas.microsoft.com/office/drawing/2014/main" id="{6A3F4DB3-7146-0449-B037-233644327E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0B290C-0C02-1F41-BEDB-890BF4478F5C}"/>
              </a:ext>
            </a:extLst>
          </p:cNvPr>
          <p:cNvSpPr>
            <a:spLocks noGrp="1"/>
          </p:cNvSpPr>
          <p:nvPr>
            <p:ph type="sldNum" sz="quarter" idx="12"/>
          </p:nvPr>
        </p:nvSpPr>
        <p:spPr/>
        <p:txBody>
          <a:bodyPr/>
          <a:lstStyle/>
          <a:p>
            <a:fld id="{460F6AC9-1DCE-2B48-99AB-DDD17C324136}" type="slidenum">
              <a:rPr lang="en-US" smtClean="0"/>
              <a:t>‹#›</a:t>
            </a:fld>
            <a:endParaRPr lang="en-US"/>
          </a:p>
        </p:txBody>
      </p:sp>
    </p:spTree>
    <p:extLst>
      <p:ext uri="{BB962C8B-B14F-4D97-AF65-F5344CB8AC3E}">
        <p14:creationId xmlns:p14="http://schemas.microsoft.com/office/powerpoint/2010/main" val="1947523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9CC9D-9570-0D43-86E7-5551DB69307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25B4FC5-DD0B-2B40-B155-758B933A02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BB55D4F-0ED7-024B-A945-6A6B5CAF3ED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DE8999B-3746-6649-8959-E16B5AE7AF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FE8F716-004A-C44B-B310-F81BB3CB459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4F68A0B-E0A8-FB42-9FC8-D88CAF9CA1AC}"/>
              </a:ext>
            </a:extLst>
          </p:cNvPr>
          <p:cNvSpPr>
            <a:spLocks noGrp="1"/>
          </p:cNvSpPr>
          <p:nvPr>
            <p:ph type="dt" sz="half" idx="10"/>
          </p:nvPr>
        </p:nvSpPr>
        <p:spPr/>
        <p:txBody>
          <a:bodyPr/>
          <a:lstStyle/>
          <a:p>
            <a:fld id="{6414A3A7-62FB-5F47-8B0E-C39AED8069D4}" type="datetimeFigureOut">
              <a:rPr lang="en-US" smtClean="0"/>
              <a:t>5/31/20</a:t>
            </a:fld>
            <a:endParaRPr lang="en-US"/>
          </a:p>
        </p:txBody>
      </p:sp>
      <p:sp>
        <p:nvSpPr>
          <p:cNvPr id="8" name="Footer Placeholder 7">
            <a:extLst>
              <a:ext uri="{FF2B5EF4-FFF2-40B4-BE49-F238E27FC236}">
                <a16:creationId xmlns:a16="http://schemas.microsoft.com/office/drawing/2014/main" id="{5AAAFC62-DB18-294E-9A84-A308BB2B42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1BBB52-E2D5-304F-A6A9-3F6E94749399}"/>
              </a:ext>
            </a:extLst>
          </p:cNvPr>
          <p:cNvSpPr>
            <a:spLocks noGrp="1"/>
          </p:cNvSpPr>
          <p:nvPr>
            <p:ph type="sldNum" sz="quarter" idx="12"/>
          </p:nvPr>
        </p:nvSpPr>
        <p:spPr/>
        <p:txBody>
          <a:bodyPr/>
          <a:lstStyle/>
          <a:p>
            <a:fld id="{460F6AC9-1DCE-2B48-99AB-DDD17C324136}" type="slidenum">
              <a:rPr lang="en-US" smtClean="0"/>
              <a:t>‹#›</a:t>
            </a:fld>
            <a:endParaRPr lang="en-US"/>
          </a:p>
        </p:txBody>
      </p:sp>
    </p:spTree>
    <p:extLst>
      <p:ext uri="{BB962C8B-B14F-4D97-AF65-F5344CB8AC3E}">
        <p14:creationId xmlns:p14="http://schemas.microsoft.com/office/powerpoint/2010/main" val="2121532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B955F-4DC9-DD44-B8BF-1DC619FAC6C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B6F28ED-2182-2540-81F7-58D8B5C3A2E7}"/>
              </a:ext>
            </a:extLst>
          </p:cNvPr>
          <p:cNvSpPr>
            <a:spLocks noGrp="1"/>
          </p:cNvSpPr>
          <p:nvPr>
            <p:ph type="dt" sz="half" idx="10"/>
          </p:nvPr>
        </p:nvSpPr>
        <p:spPr/>
        <p:txBody>
          <a:bodyPr/>
          <a:lstStyle/>
          <a:p>
            <a:fld id="{6414A3A7-62FB-5F47-8B0E-C39AED8069D4}" type="datetimeFigureOut">
              <a:rPr lang="en-US" smtClean="0"/>
              <a:t>5/31/20</a:t>
            </a:fld>
            <a:endParaRPr lang="en-US"/>
          </a:p>
        </p:txBody>
      </p:sp>
      <p:sp>
        <p:nvSpPr>
          <p:cNvPr id="4" name="Footer Placeholder 3">
            <a:extLst>
              <a:ext uri="{FF2B5EF4-FFF2-40B4-BE49-F238E27FC236}">
                <a16:creationId xmlns:a16="http://schemas.microsoft.com/office/drawing/2014/main" id="{E70DF16C-CA31-D149-86C1-974B063472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3C9803-01D2-3F49-ABBA-40A00892DA0D}"/>
              </a:ext>
            </a:extLst>
          </p:cNvPr>
          <p:cNvSpPr>
            <a:spLocks noGrp="1"/>
          </p:cNvSpPr>
          <p:nvPr>
            <p:ph type="sldNum" sz="quarter" idx="12"/>
          </p:nvPr>
        </p:nvSpPr>
        <p:spPr/>
        <p:txBody>
          <a:bodyPr/>
          <a:lstStyle/>
          <a:p>
            <a:fld id="{460F6AC9-1DCE-2B48-99AB-DDD17C324136}" type="slidenum">
              <a:rPr lang="en-US" smtClean="0"/>
              <a:t>‹#›</a:t>
            </a:fld>
            <a:endParaRPr lang="en-US"/>
          </a:p>
        </p:txBody>
      </p:sp>
    </p:spTree>
    <p:extLst>
      <p:ext uri="{BB962C8B-B14F-4D97-AF65-F5344CB8AC3E}">
        <p14:creationId xmlns:p14="http://schemas.microsoft.com/office/powerpoint/2010/main" val="222455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A284F5-CA63-0149-9A93-43D3BDD30348}"/>
              </a:ext>
            </a:extLst>
          </p:cNvPr>
          <p:cNvSpPr>
            <a:spLocks noGrp="1"/>
          </p:cNvSpPr>
          <p:nvPr>
            <p:ph type="dt" sz="half" idx="10"/>
          </p:nvPr>
        </p:nvSpPr>
        <p:spPr/>
        <p:txBody>
          <a:bodyPr/>
          <a:lstStyle/>
          <a:p>
            <a:fld id="{6414A3A7-62FB-5F47-8B0E-C39AED8069D4}" type="datetimeFigureOut">
              <a:rPr lang="en-US" smtClean="0"/>
              <a:t>5/31/20</a:t>
            </a:fld>
            <a:endParaRPr lang="en-US"/>
          </a:p>
        </p:txBody>
      </p:sp>
      <p:sp>
        <p:nvSpPr>
          <p:cNvPr id="3" name="Footer Placeholder 2">
            <a:extLst>
              <a:ext uri="{FF2B5EF4-FFF2-40B4-BE49-F238E27FC236}">
                <a16:creationId xmlns:a16="http://schemas.microsoft.com/office/drawing/2014/main" id="{863EEE5C-D1D2-184B-A771-47E0129C69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0477BF-12BF-944B-B3A5-C61C58EA3ADE}"/>
              </a:ext>
            </a:extLst>
          </p:cNvPr>
          <p:cNvSpPr>
            <a:spLocks noGrp="1"/>
          </p:cNvSpPr>
          <p:nvPr>
            <p:ph type="sldNum" sz="quarter" idx="12"/>
          </p:nvPr>
        </p:nvSpPr>
        <p:spPr/>
        <p:txBody>
          <a:bodyPr/>
          <a:lstStyle/>
          <a:p>
            <a:fld id="{460F6AC9-1DCE-2B48-99AB-DDD17C324136}" type="slidenum">
              <a:rPr lang="en-US" smtClean="0"/>
              <a:t>‹#›</a:t>
            </a:fld>
            <a:endParaRPr lang="en-US"/>
          </a:p>
        </p:txBody>
      </p:sp>
    </p:spTree>
    <p:extLst>
      <p:ext uri="{BB962C8B-B14F-4D97-AF65-F5344CB8AC3E}">
        <p14:creationId xmlns:p14="http://schemas.microsoft.com/office/powerpoint/2010/main" val="2789859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5674-176E-6D44-9ACE-52951505932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FDA2220-9CD7-9746-8A56-6525983CCB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BF081AA-3FD1-AC42-BF3C-8D7D7069F8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C06AE9F-ACCF-1D4D-95CC-A214BE3A423B}"/>
              </a:ext>
            </a:extLst>
          </p:cNvPr>
          <p:cNvSpPr>
            <a:spLocks noGrp="1"/>
          </p:cNvSpPr>
          <p:nvPr>
            <p:ph type="dt" sz="half" idx="10"/>
          </p:nvPr>
        </p:nvSpPr>
        <p:spPr/>
        <p:txBody>
          <a:bodyPr/>
          <a:lstStyle/>
          <a:p>
            <a:fld id="{6414A3A7-62FB-5F47-8B0E-C39AED8069D4}" type="datetimeFigureOut">
              <a:rPr lang="en-US" smtClean="0"/>
              <a:t>5/31/20</a:t>
            </a:fld>
            <a:endParaRPr lang="en-US"/>
          </a:p>
        </p:txBody>
      </p:sp>
      <p:sp>
        <p:nvSpPr>
          <p:cNvPr id="6" name="Footer Placeholder 5">
            <a:extLst>
              <a:ext uri="{FF2B5EF4-FFF2-40B4-BE49-F238E27FC236}">
                <a16:creationId xmlns:a16="http://schemas.microsoft.com/office/drawing/2014/main" id="{7FE2692F-ACE7-1544-AC0B-CD11245AE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84D744-ABC8-EA47-B17F-E6470FCDBCF0}"/>
              </a:ext>
            </a:extLst>
          </p:cNvPr>
          <p:cNvSpPr>
            <a:spLocks noGrp="1"/>
          </p:cNvSpPr>
          <p:nvPr>
            <p:ph type="sldNum" sz="quarter" idx="12"/>
          </p:nvPr>
        </p:nvSpPr>
        <p:spPr/>
        <p:txBody>
          <a:bodyPr/>
          <a:lstStyle/>
          <a:p>
            <a:fld id="{460F6AC9-1DCE-2B48-99AB-DDD17C324136}" type="slidenum">
              <a:rPr lang="en-US" smtClean="0"/>
              <a:t>‹#›</a:t>
            </a:fld>
            <a:endParaRPr lang="en-US"/>
          </a:p>
        </p:txBody>
      </p:sp>
    </p:spTree>
    <p:extLst>
      <p:ext uri="{BB962C8B-B14F-4D97-AF65-F5344CB8AC3E}">
        <p14:creationId xmlns:p14="http://schemas.microsoft.com/office/powerpoint/2010/main" val="2097976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C406B-2CAC-F14E-BB2A-744499B3C5E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39436D8-7319-704E-B402-5C219E6496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09B885-77CB-084A-B663-514447A9A6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9EF9BC2-3215-3B46-8858-EFB7407F0C2B}"/>
              </a:ext>
            </a:extLst>
          </p:cNvPr>
          <p:cNvSpPr>
            <a:spLocks noGrp="1"/>
          </p:cNvSpPr>
          <p:nvPr>
            <p:ph type="dt" sz="half" idx="10"/>
          </p:nvPr>
        </p:nvSpPr>
        <p:spPr/>
        <p:txBody>
          <a:bodyPr/>
          <a:lstStyle/>
          <a:p>
            <a:fld id="{6414A3A7-62FB-5F47-8B0E-C39AED8069D4}" type="datetimeFigureOut">
              <a:rPr lang="en-US" smtClean="0"/>
              <a:t>5/31/20</a:t>
            </a:fld>
            <a:endParaRPr lang="en-US"/>
          </a:p>
        </p:txBody>
      </p:sp>
      <p:sp>
        <p:nvSpPr>
          <p:cNvPr id="6" name="Footer Placeholder 5">
            <a:extLst>
              <a:ext uri="{FF2B5EF4-FFF2-40B4-BE49-F238E27FC236}">
                <a16:creationId xmlns:a16="http://schemas.microsoft.com/office/drawing/2014/main" id="{CC6BFEBE-AF11-B84D-AA5D-8FD162C26F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6106DE-4A1F-3044-BFF8-ADF6DB7BD366}"/>
              </a:ext>
            </a:extLst>
          </p:cNvPr>
          <p:cNvSpPr>
            <a:spLocks noGrp="1"/>
          </p:cNvSpPr>
          <p:nvPr>
            <p:ph type="sldNum" sz="quarter" idx="12"/>
          </p:nvPr>
        </p:nvSpPr>
        <p:spPr/>
        <p:txBody>
          <a:bodyPr/>
          <a:lstStyle/>
          <a:p>
            <a:fld id="{460F6AC9-1DCE-2B48-99AB-DDD17C324136}" type="slidenum">
              <a:rPr lang="en-US" smtClean="0"/>
              <a:t>‹#›</a:t>
            </a:fld>
            <a:endParaRPr lang="en-US"/>
          </a:p>
        </p:txBody>
      </p:sp>
    </p:spTree>
    <p:extLst>
      <p:ext uri="{BB962C8B-B14F-4D97-AF65-F5344CB8AC3E}">
        <p14:creationId xmlns:p14="http://schemas.microsoft.com/office/powerpoint/2010/main" val="2659291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CB2BFD-AAA9-B04A-9FA3-AA369317C8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EE20B7-BFC0-3645-87C8-1BF1F49B06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D29D684-52BB-5546-AC86-121CEC1984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14A3A7-62FB-5F47-8B0E-C39AED8069D4}" type="datetimeFigureOut">
              <a:rPr lang="en-US" smtClean="0"/>
              <a:t>5/31/20</a:t>
            </a:fld>
            <a:endParaRPr lang="en-US"/>
          </a:p>
        </p:txBody>
      </p:sp>
      <p:sp>
        <p:nvSpPr>
          <p:cNvPr id="5" name="Footer Placeholder 4">
            <a:extLst>
              <a:ext uri="{FF2B5EF4-FFF2-40B4-BE49-F238E27FC236}">
                <a16:creationId xmlns:a16="http://schemas.microsoft.com/office/drawing/2014/main" id="{9285168C-D8D2-3E4C-9B80-0C8F6C9D2C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81FC9A-C3E0-F640-9FFE-9DC56A5725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0F6AC9-1DCE-2B48-99AB-DDD17C324136}" type="slidenum">
              <a:rPr lang="en-US" smtClean="0"/>
              <a:t>‹#›</a:t>
            </a:fld>
            <a:endParaRPr lang="en-US"/>
          </a:p>
        </p:txBody>
      </p:sp>
    </p:spTree>
    <p:extLst>
      <p:ext uri="{BB962C8B-B14F-4D97-AF65-F5344CB8AC3E}">
        <p14:creationId xmlns:p14="http://schemas.microsoft.com/office/powerpoint/2010/main" val="4243494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cnet.com/news/clearview-ai-facial-recognition-company-faces-another-lawsuit/" TargetMode="External"/><Relationship Id="rId13" Type="http://schemas.openxmlformats.org/officeDocument/2006/relationships/hyperlink" Target="https://www.cbc.ca/news/technology/clearview-app-privacy-1.5447420" TargetMode="External"/><Relationship Id="rId3" Type="http://schemas.openxmlformats.org/officeDocument/2006/relationships/image" Target="../media/image26.svg"/><Relationship Id="rId7" Type="http://schemas.openxmlformats.org/officeDocument/2006/relationships/hyperlink" Target="https://www.cnet.com/news/clearview-says-first-amendment-lets-it-scrape-the-internet-lawyers-disagree/" TargetMode="External"/><Relationship Id="rId12" Type="http://schemas.openxmlformats.org/officeDocument/2006/relationships/hyperlink" Target="https://www.theverge.com/2020/3/11/21174613/clearview-ai-sued-vermont-attorney-general-facial-recognition-app-database" TargetMode="External"/><Relationship Id="rId2" Type="http://schemas.openxmlformats.org/officeDocument/2006/relationships/image" Target="../media/image25.png"/><Relationship Id="rId16" Type="http://schemas.openxmlformats.org/officeDocument/2006/relationships/hyperlink" Target="https://www.usatoday.com/story/tech/2020/02/26/clearview-ai-data-theft-stokes-privacy-concerns-facial-recognition/4883352002/" TargetMode="External"/><Relationship Id="rId1" Type="http://schemas.openxmlformats.org/officeDocument/2006/relationships/slideLayout" Target="../slideLayouts/slideLayout2.xml"/><Relationship Id="rId6" Type="http://schemas.openxmlformats.org/officeDocument/2006/relationships/hyperlink" Target="https://www.computerweekly.com/news/252479248/Clearview-hack-fuels-debate-over-facial-recognition" TargetMode="External"/><Relationship Id="rId11" Type="http://schemas.openxmlformats.org/officeDocument/2006/relationships/hyperlink" Target="https://www.mediapost.com/publications/article/346121/clearview-ai-hit-with-biometric-privacy-lawsuit.html" TargetMode="External"/><Relationship Id="rId5" Type="http://schemas.openxmlformats.org/officeDocument/2006/relationships/hyperlink" Target="https://www.nj.com/news/2020/01/new-jersey-cops-told-to-halt-all-use-of-controversial-facial-recognition-technology.html" TargetMode="External"/><Relationship Id="rId15" Type="http://schemas.openxmlformats.org/officeDocument/2006/relationships/hyperlink" Target="https://www.nytimes.com/2020/05/28/technology/clearview-ai-privacy-lawsuit.html" TargetMode="External"/><Relationship Id="rId10" Type="http://schemas.openxmlformats.org/officeDocument/2006/relationships/hyperlink" Target="https://www.jdsupra.com/legalnews/clearview-ai-class-action-may-further-14597/" TargetMode="External"/><Relationship Id="rId4" Type="http://schemas.openxmlformats.org/officeDocument/2006/relationships/hyperlink" Target="https://techcrunch.com/2020/04/16/clearview-source-code-lapse/" TargetMode="External"/><Relationship Id="rId9" Type="http://schemas.openxmlformats.org/officeDocument/2006/relationships/hyperlink" Target="https://www.theverge.com/2020/5/28/21273388/aclu-clearview-ai-lawsuit-facial-recognition-database-illinois-biometric-laws" TargetMode="External"/><Relationship Id="rId14" Type="http://schemas.openxmlformats.org/officeDocument/2006/relationships/hyperlink" Target="https://iapp.org/news/a/breaches-at-our-front-door-what-we-can-learn-from-clearview-ai/"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https://techcrunch.com/wp-content/uploads/2020/04/clearview-ai-2.jpg" TargetMode="External"/><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https://techcrunch.com/wp-content/uploads/2020/04/clearview-ai-1.png" TargetMode="Externa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8FB7EA2-6C63-4D87-9380-3073F038601F}"/>
              </a:ext>
            </a:extLst>
          </p:cNvPr>
          <p:cNvPicPr>
            <a:picLocks noChangeAspect="1"/>
          </p:cNvPicPr>
          <p:nvPr/>
        </p:nvPicPr>
        <p:blipFill rotWithShape="1">
          <a:blip r:embed="rId2">
            <a:alphaModFix amt="50000"/>
          </a:blip>
          <a:srcRect t="7787"/>
          <a:stretch/>
        </p:blipFill>
        <p:spPr>
          <a:xfrm>
            <a:off x="20" y="1"/>
            <a:ext cx="12191980" cy="6857999"/>
          </a:xfrm>
          <a:prstGeom prst="rect">
            <a:avLst/>
          </a:prstGeom>
        </p:spPr>
      </p:pic>
      <p:sp>
        <p:nvSpPr>
          <p:cNvPr id="2" name="Title 1">
            <a:extLst>
              <a:ext uri="{FF2B5EF4-FFF2-40B4-BE49-F238E27FC236}">
                <a16:creationId xmlns:a16="http://schemas.microsoft.com/office/drawing/2014/main" id="{35346B6A-2689-2A4E-B007-54409C593C77}"/>
              </a:ext>
            </a:extLst>
          </p:cNvPr>
          <p:cNvSpPr>
            <a:spLocks noGrp="1"/>
          </p:cNvSpPr>
          <p:nvPr>
            <p:ph type="ctrTitle"/>
          </p:nvPr>
        </p:nvSpPr>
        <p:spPr>
          <a:xfrm>
            <a:off x="1524000" y="1122362"/>
            <a:ext cx="9144000" cy="2900518"/>
          </a:xfrm>
        </p:spPr>
        <p:txBody>
          <a:bodyPr>
            <a:normAutofit/>
          </a:bodyPr>
          <a:lstStyle/>
          <a:p>
            <a:r>
              <a:rPr lang="en-US" b="1" dirty="0">
                <a:solidFill>
                  <a:srgbClr val="FFFFFF"/>
                </a:solidFill>
                <a:latin typeface="+mn-lt"/>
              </a:rPr>
              <a:t>Clearview AI and its Ethical Implications</a:t>
            </a:r>
          </a:p>
        </p:txBody>
      </p:sp>
      <p:sp>
        <p:nvSpPr>
          <p:cNvPr id="5" name="TextBox 4">
            <a:extLst>
              <a:ext uri="{FF2B5EF4-FFF2-40B4-BE49-F238E27FC236}">
                <a16:creationId xmlns:a16="http://schemas.microsoft.com/office/drawing/2014/main" id="{2F98AF45-3D50-964D-86C8-AD9ED48D700A}"/>
              </a:ext>
            </a:extLst>
          </p:cNvPr>
          <p:cNvSpPr txBox="1"/>
          <p:nvPr/>
        </p:nvSpPr>
        <p:spPr>
          <a:xfrm>
            <a:off x="4236196" y="4190727"/>
            <a:ext cx="3388877" cy="784830"/>
          </a:xfrm>
          <a:prstGeom prst="rect">
            <a:avLst/>
          </a:prstGeom>
          <a:noFill/>
        </p:spPr>
        <p:txBody>
          <a:bodyPr wrap="none" rtlCol="0">
            <a:spAutoFit/>
          </a:bodyPr>
          <a:lstStyle/>
          <a:p>
            <a:pPr algn="ctr">
              <a:spcAft>
                <a:spcPts val="600"/>
              </a:spcAft>
            </a:pPr>
            <a:r>
              <a:rPr lang="en-US" sz="2000" b="1" dirty="0"/>
              <a:t>Varsha Chandrasekhar Bendre</a:t>
            </a:r>
          </a:p>
          <a:p>
            <a:pPr algn="ctr">
              <a:spcAft>
                <a:spcPts val="600"/>
              </a:spcAft>
            </a:pPr>
            <a:r>
              <a:rPr lang="en-US" sz="2000" b="1" dirty="0"/>
              <a:t>S3831858</a:t>
            </a:r>
          </a:p>
        </p:txBody>
      </p:sp>
    </p:spTree>
    <p:extLst>
      <p:ext uri="{BB962C8B-B14F-4D97-AF65-F5344CB8AC3E}">
        <p14:creationId xmlns:p14="http://schemas.microsoft.com/office/powerpoint/2010/main" val="207411305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344613D-0146-4143-8EBF-4DF98C9C107A}"/>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Conclusion</a:t>
            </a:r>
          </a:p>
        </p:txBody>
      </p:sp>
      <p:sp>
        <p:nvSpPr>
          <p:cNvPr id="3" name="Content Placeholder 2">
            <a:extLst>
              <a:ext uri="{FF2B5EF4-FFF2-40B4-BE49-F238E27FC236}">
                <a16:creationId xmlns:a16="http://schemas.microsoft.com/office/drawing/2014/main" id="{72F9CF46-0875-FA4D-A6E9-2DAB40F8AD06}"/>
              </a:ext>
            </a:extLst>
          </p:cNvPr>
          <p:cNvSpPr>
            <a:spLocks noGrp="1"/>
          </p:cNvSpPr>
          <p:nvPr>
            <p:ph idx="1"/>
          </p:nvPr>
        </p:nvSpPr>
        <p:spPr>
          <a:xfrm>
            <a:off x="1367624" y="2490436"/>
            <a:ext cx="9708995" cy="3567173"/>
          </a:xfrm>
        </p:spPr>
        <p:txBody>
          <a:bodyPr anchor="ctr">
            <a:normAutofit/>
          </a:bodyPr>
          <a:lstStyle/>
          <a:p>
            <a:r>
              <a:rPr lang="en-AU" sz="2400"/>
              <a:t>Every new technology has perspectives and promises for the future. There are several pros of biometric facial recognition technology, including criminal identification, healthcare, and others. It is quite clear that there is a line of difference between national security and invading people's privacy that should not be crossed, which the progress in the technology. rm them. </a:t>
            </a:r>
          </a:p>
          <a:p>
            <a:r>
              <a:rPr lang="en-AU" sz="2400"/>
              <a:t>The entire business model of Clearview A.I. relies on collecting sensitive and personal information, and the breach of such data is a sign that the potential benefits of the company's technology do not outweigh the grace privacy risks that it poses. </a:t>
            </a:r>
          </a:p>
          <a:p>
            <a:endParaRPr lang="en-US" sz="2400"/>
          </a:p>
        </p:txBody>
      </p:sp>
    </p:spTree>
    <p:extLst>
      <p:ext uri="{BB962C8B-B14F-4D97-AF65-F5344CB8AC3E}">
        <p14:creationId xmlns:p14="http://schemas.microsoft.com/office/powerpoint/2010/main" val="302718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50D4793-F900-E849-BF0D-57364C9FBDF0}"/>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3800" kern="1200">
                <a:solidFill>
                  <a:srgbClr val="FFFFFF"/>
                </a:solidFill>
                <a:latin typeface="+mj-lt"/>
                <a:ea typeface="+mj-ea"/>
                <a:cs typeface="+mj-cs"/>
              </a:rPr>
              <a:t>Thank You</a:t>
            </a:r>
            <a:br>
              <a:rPr lang="en-US" sz="3800" kern="1200">
                <a:solidFill>
                  <a:srgbClr val="FFFFFF"/>
                </a:solidFill>
                <a:latin typeface="+mj-lt"/>
                <a:ea typeface="+mj-ea"/>
                <a:cs typeface="+mj-cs"/>
              </a:rPr>
            </a:br>
            <a:br>
              <a:rPr lang="en-US" sz="3800" kern="1200">
                <a:solidFill>
                  <a:srgbClr val="FFFFFF"/>
                </a:solidFill>
                <a:latin typeface="+mj-lt"/>
                <a:ea typeface="+mj-ea"/>
                <a:cs typeface="+mj-cs"/>
              </a:rPr>
            </a:br>
            <a:r>
              <a:rPr lang="en-US" sz="3800" kern="1200">
                <a:solidFill>
                  <a:srgbClr val="FFFFFF"/>
                </a:solidFill>
                <a:latin typeface="+mj-lt"/>
                <a:ea typeface="+mj-ea"/>
                <a:cs typeface="+mj-cs"/>
              </a:rPr>
              <a:t>May Your Data be with you </a:t>
            </a:r>
            <a:r>
              <a:rPr lang="en-US" sz="3800" kern="1200">
                <a:solidFill>
                  <a:srgbClr val="FFFFFF"/>
                </a:solidFill>
                <a:latin typeface="+mj-lt"/>
                <a:ea typeface="+mj-ea"/>
                <a:cs typeface="+mj-cs"/>
                <a:sym typeface="Wingdings" pitchFamily="2" charset="2"/>
              </a:rPr>
              <a:t></a:t>
            </a:r>
            <a:endParaRPr lang="en-US" sz="3800" kern="1200">
              <a:solidFill>
                <a:srgbClr val="FFFFFF"/>
              </a:solidFill>
              <a:latin typeface="+mj-lt"/>
              <a:ea typeface="+mj-ea"/>
              <a:cs typeface="+mj-cs"/>
            </a:endParaRPr>
          </a:p>
        </p:txBody>
      </p:sp>
    </p:spTree>
    <p:extLst>
      <p:ext uri="{BB962C8B-B14F-4D97-AF65-F5344CB8AC3E}">
        <p14:creationId xmlns:p14="http://schemas.microsoft.com/office/powerpoint/2010/main" val="1777240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2BB16-0DA0-8249-B0B2-33BAC78D8373}"/>
              </a:ext>
            </a:extLst>
          </p:cNvPr>
          <p:cNvSpPr>
            <a:spLocks noGrp="1"/>
          </p:cNvSpPr>
          <p:nvPr>
            <p:ph type="title"/>
          </p:nvPr>
        </p:nvSpPr>
        <p:spPr>
          <a:xfrm>
            <a:off x="1913468" y="0"/>
            <a:ext cx="9440332" cy="1325563"/>
          </a:xfrm>
        </p:spPr>
        <p:txBody>
          <a:bodyPr>
            <a:normAutofit/>
          </a:bodyPr>
          <a:lstStyle/>
          <a:p>
            <a:r>
              <a:rPr lang="en-US" sz="5400" dirty="0"/>
              <a:t>Bibliography</a:t>
            </a:r>
          </a:p>
        </p:txBody>
      </p:sp>
      <p:sp>
        <p:nvSpPr>
          <p:cNvPr id="10" name="Rectangle 9">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6" name="Graphic 6" descr="Robot">
            <a:extLst>
              <a:ext uri="{FF2B5EF4-FFF2-40B4-BE49-F238E27FC236}">
                <a16:creationId xmlns:a16="http://schemas.microsoft.com/office/drawing/2014/main" id="{A636CA98-E485-4387-AEE8-A2F1FE6B86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05581"/>
            <a:ext cx="914400" cy="914400"/>
          </a:xfrm>
          <a:prstGeom prst="rect">
            <a:avLst/>
          </a:prstGeom>
        </p:spPr>
      </p:pic>
      <p:sp>
        <p:nvSpPr>
          <p:cNvPr id="3" name="Content Placeholder 2">
            <a:extLst>
              <a:ext uri="{FF2B5EF4-FFF2-40B4-BE49-F238E27FC236}">
                <a16:creationId xmlns:a16="http://schemas.microsoft.com/office/drawing/2014/main" id="{409C06AB-A3B8-D544-9DD3-8FA0C7741154}"/>
              </a:ext>
            </a:extLst>
          </p:cNvPr>
          <p:cNvSpPr>
            <a:spLocks noGrp="1"/>
          </p:cNvSpPr>
          <p:nvPr>
            <p:ph idx="1"/>
          </p:nvPr>
        </p:nvSpPr>
        <p:spPr>
          <a:xfrm>
            <a:off x="286992" y="1325563"/>
            <a:ext cx="10967954" cy="5187543"/>
          </a:xfrm>
        </p:spPr>
        <p:txBody>
          <a:bodyPr>
            <a:noAutofit/>
          </a:bodyPr>
          <a:lstStyle/>
          <a:p>
            <a:pPr lvl="0"/>
            <a:r>
              <a:rPr lang="en-AU" sz="900" dirty="0"/>
              <a:t>Clearview AI 2020, </a:t>
            </a:r>
            <a:r>
              <a:rPr lang="en-AU" sz="900" i="1" dirty="0"/>
              <a:t>Technology to help solve the hardest crimes</a:t>
            </a:r>
            <a:r>
              <a:rPr lang="en-AU" sz="900" dirty="0"/>
              <a:t>, Clearview AI, viewed 2 April 2020, &lt; https://</a:t>
            </a:r>
            <a:r>
              <a:rPr lang="en-AU" sz="900" dirty="0" err="1"/>
              <a:t>clearview.ai</a:t>
            </a:r>
            <a:r>
              <a:rPr lang="en-AU" sz="900" dirty="0"/>
              <a:t>/&gt; </a:t>
            </a:r>
          </a:p>
          <a:p>
            <a:pPr lvl="0"/>
            <a:r>
              <a:rPr lang="en-AU" sz="900" dirty="0"/>
              <a:t>Cimpanu, C 2020, ‘Class-action lawsuit filed against controversial Clearview AI </a:t>
            </a:r>
            <a:r>
              <a:rPr lang="en-AU" sz="900" dirty="0" err="1"/>
              <a:t>startup</a:t>
            </a:r>
            <a:r>
              <a:rPr lang="en-AU" sz="900" dirty="0"/>
              <a:t>’, Zero Day, 24 January 2020, viewed 2 April 2020, &lt;https://</a:t>
            </a:r>
            <a:r>
              <a:rPr lang="en-AU" sz="900" dirty="0" err="1"/>
              <a:t>www.zdnet.com</a:t>
            </a:r>
            <a:r>
              <a:rPr lang="en-AU" sz="900" dirty="0"/>
              <a:t>/article/class-action-lawsuit-filed-against-controversial-clearview-ai-startup/&gt; </a:t>
            </a:r>
          </a:p>
          <a:p>
            <a:pPr lvl="0"/>
            <a:r>
              <a:rPr lang="en-AU" sz="900" dirty="0"/>
              <a:t>Goldenfein, J 2020, ‘Australian police are using the Clearview AI facial recognition system with no accountability’, The Conversation Media Group Ltd, 4 March 2020, viewed 2 April 2020, &lt;https://</a:t>
            </a:r>
            <a:r>
              <a:rPr lang="en-AU" sz="900" dirty="0" err="1"/>
              <a:t>theconversation.com</a:t>
            </a:r>
            <a:r>
              <a:rPr lang="en-AU" sz="900" dirty="0"/>
              <a:t>/</a:t>
            </a:r>
            <a:r>
              <a:rPr lang="en-AU" sz="900" dirty="0" err="1"/>
              <a:t>australian</a:t>
            </a:r>
            <a:r>
              <a:rPr lang="en-AU" sz="900" dirty="0"/>
              <a:t>-police-are- using-the-clearview-ai-facial-recognition-system-with-no-accountability-132667&gt; </a:t>
            </a:r>
          </a:p>
          <a:p>
            <a:pPr lvl="0"/>
            <a:r>
              <a:rPr lang="en-AU" sz="900" dirty="0"/>
              <a:t>Wikipedia 2020, </a:t>
            </a:r>
            <a:r>
              <a:rPr lang="en-AU" sz="900" i="1" dirty="0"/>
              <a:t>Clearview AI</a:t>
            </a:r>
            <a:r>
              <a:rPr lang="en-AU" sz="900" dirty="0"/>
              <a:t>, viewed 2 April 2020, &lt;https://</a:t>
            </a:r>
            <a:r>
              <a:rPr lang="en-AU" sz="900" dirty="0" err="1"/>
              <a:t>en.wikipedia.org</a:t>
            </a:r>
            <a:r>
              <a:rPr lang="en-AU" sz="900" dirty="0"/>
              <a:t>/wiki/</a:t>
            </a:r>
            <a:r>
              <a:rPr lang="en-AU" sz="900" dirty="0" err="1"/>
              <a:t>Clearview_AI</a:t>
            </a:r>
            <a:r>
              <a:rPr lang="en-AU" sz="900" dirty="0"/>
              <a:t>&gt; </a:t>
            </a:r>
          </a:p>
          <a:p>
            <a:pPr lvl="0"/>
            <a:r>
              <a:rPr lang="en-AU" sz="900" dirty="0"/>
              <a:t>Whittaker, Z 2020, ‘Security lapse exposed Clearview AI source code’ </a:t>
            </a:r>
            <a:r>
              <a:rPr lang="en-AU" sz="900" i="1" dirty="0"/>
              <a:t>TechCrunch, </a:t>
            </a:r>
            <a:r>
              <a:rPr lang="en-AU" sz="900" dirty="0"/>
              <a:t>blog post, 17 April, viewed 20 May 2020, &lt;</a:t>
            </a:r>
            <a:r>
              <a:rPr lang="en-AU" sz="900" u="sng" dirty="0">
                <a:hlinkClick r:id="rId4"/>
              </a:rPr>
              <a:t>https://techcrunch.com/2020/04/16/clearview-source-code-lapse/</a:t>
            </a:r>
            <a:r>
              <a:rPr lang="en-AU" sz="900" dirty="0"/>
              <a:t>&gt;</a:t>
            </a:r>
          </a:p>
          <a:p>
            <a:pPr lvl="0"/>
            <a:r>
              <a:rPr lang="en-AU" sz="900" dirty="0" err="1"/>
              <a:t>Nelson,B</a:t>
            </a:r>
            <a:r>
              <a:rPr lang="en-AU" sz="900" dirty="0"/>
              <a:t> 2020, ‘New Jersey cops told to halt all use of controversial facial-recognition technology’, </a:t>
            </a:r>
            <a:r>
              <a:rPr lang="en-AU" sz="900" i="1" dirty="0" err="1"/>
              <a:t>nj</a:t>
            </a:r>
            <a:r>
              <a:rPr lang="en-AU" sz="900" dirty="0"/>
              <a:t>, blog post, 24 Jan, viewed 21 May 2020, &lt;</a:t>
            </a:r>
            <a:r>
              <a:rPr lang="en-AU" sz="900" u="sng" dirty="0">
                <a:hlinkClick r:id="rId5"/>
              </a:rPr>
              <a:t>https://www.nj.com/news/2020/01/new-jersey-cops-told-to-halt-all-use-of-controversial-facial-recognition-technology.html</a:t>
            </a:r>
            <a:r>
              <a:rPr lang="en-AU" sz="900" dirty="0"/>
              <a:t>&gt;</a:t>
            </a:r>
          </a:p>
          <a:p>
            <a:pPr lvl="0"/>
            <a:r>
              <a:rPr lang="en-AU" sz="900" dirty="0" err="1"/>
              <a:t>Scroxton</a:t>
            </a:r>
            <a:r>
              <a:rPr lang="en-AU" sz="900" dirty="0"/>
              <a:t>, A 2020, ‘Clearview hack fuels debate over facial recognition’, </a:t>
            </a:r>
            <a:r>
              <a:rPr lang="en-AU" sz="900" i="1" dirty="0"/>
              <a:t>Computer Weekly</a:t>
            </a:r>
            <a:r>
              <a:rPr lang="en-AU" sz="900" dirty="0"/>
              <a:t>, blog post, 27 Feb, viewed 20 May 2020, &lt;</a:t>
            </a:r>
            <a:r>
              <a:rPr lang="en-AU" sz="900" u="sng" dirty="0">
                <a:hlinkClick r:id="rId6"/>
              </a:rPr>
              <a:t>https://www.computerweekly.com/news/252479248/Clearview-hack-fuels-debate-over-facial-recognition</a:t>
            </a:r>
            <a:r>
              <a:rPr lang="en-AU" sz="900" u="sng" dirty="0"/>
              <a:t>&gt;</a:t>
            </a:r>
            <a:endParaRPr lang="en-AU" sz="900" dirty="0"/>
          </a:p>
          <a:p>
            <a:pPr lvl="0"/>
            <a:r>
              <a:rPr lang="en-AU" sz="900" dirty="0"/>
              <a:t>Ng, A 2020, ‘Clearview AI says the First Amendment lets it scrape the internet. Lawyers disagree’, </a:t>
            </a:r>
            <a:r>
              <a:rPr lang="en-AU" sz="900" i="1" dirty="0" err="1"/>
              <a:t>c|net</a:t>
            </a:r>
            <a:r>
              <a:rPr lang="en-AU" sz="900" dirty="0"/>
              <a:t>, blog post, 6 Feb, viewed 20 May 2020, &lt; </a:t>
            </a:r>
            <a:r>
              <a:rPr lang="en-AU" sz="900" u="sng" dirty="0">
                <a:hlinkClick r:id="rId7"/>
              </a:rPr>
              <a:t>https://www.cnet.com/news/clearview-says-first-amendment-lets-it-scrape-the-internet-lawyers-disagree/</a:t>
            </a:r>
            <a:r>
              <a:rPr lang="en-AU" sz="900" dirty="0"/>
              <a:t>&gt;</a:t>
            </a:r>
          </a:p>
          <a:p>
            <a:pPr lvl="0"/>
            <a:r>
              <a:rPr lang="en-AU" sz="900" dirty="0"/>
              <a:t>Reichert, C 2020, ‘Clearview AI facial recognition company faces another lawsuit’ </a:t>
            </a:r>
            <a:r>
              <a:rPr lang="en-AU" sz="900" i="1" dirty="0" err="1"/>
              <a:t>c|net</a:t>
            </a:r>
            <a:r>
              <a:rPr lang="en-AU" sz="900" dirty="0"/>
              <a:t>, blog post, 13 Feb, viewed 20 May, &lt;</a:t>
            </a:r>
            <a:r>
              <a:rPr lang="en-AU" sz="900" u="sng" dirty="0">
                <a:hlinkClick r:id="rId8"/>
              </a:rPr>
              <a:t>https://www.cnet.com/news/clearview-ai-facial-recognition-company-faces-another-lawsuit/</a:t>
            </a:r>
            <a:r>
              <a:rPr lang="en-AU" sz="900" u="sng" dirty="0"/>
              <a:t>&gt;</a:t>
            </a:r>
            <a:endParaRPr lang="en-AU" sz="900" dirty="0"/>
          </a:p>
          <a:p>
            <a:pPr lvl="0"/>
            <a:r>
              <a:rPr lang="en-AU" sz="900" dirty="0" err="1"/>
              <a:t>Statt</a:t>
            </a:r>
            <a:r>
              <a:rPr lang="en-AU" sz="900" dirty="0"/>
              <a:t>, N 2020, ‘ACLU sues facial recognition firm Clearview AI, calling it a ‘nightmare scenario’ for privacy’ , </a:t>
            </a:r>
            <a:r>
              <a:rPr lang="en-AU" sz="900" i="1" dirty="0"/>
              <a:t>The Verge</a:t>
            </a:r>
            <a:r>
              <a:rPr lang="en-AU" sz="900" dirty="0"/>
              <a:t>, blog post, 28 May, viewed 29 May 2020, &lt;</a:t>
            </a:r>
            <a:r>
              <a:rPr lang="en-AU" sz="900" u="sng" dirty="0">
                <a:hlinkClick r:id="rId9"/>
              </a:rPr>
              <a:t>https://www.theverge.com/2020/5/28/21273388/aclu-clearview-ai-lawsuit-facial-recognition-database-illinois-biometric-laws</a:t>
            </a:r>
            <a:r>
              <a:rPr lang="en-AU" sz="900" u="sng" dirty="0"/>
              <a:t>&gt;</a:t>
            </a:r>
            <a:endParaRPr lang="en-AU" sz="900" dirty="0"/>
          </a:p>
          <a:p>
            <a:pPr lvl="0"/>
            <a:r>
              <a:rPr lang="en-AU" sz="900" dirty="0"/>
              <a:t>Shreve, J &amp; </a:t>
            </a:r>
            <a:r>
              <a:rPr lang="en-AU" sz="900" dirty="0" err="1"/>
              <a:t>Sosnicki</a:t>
            </a:r>
            <a:r>
              <a:rPr lang="en-AU" sz="900" dirty="0"/>
              <a:t>, L 2020, ‘Clearview AI class-action may further test CCPA’s private right of action’, </a:t>
            </a:r>
            <a:r>
              <a:rPr lang="en-AU" sz="900" i="1" dirty="0"/>
              <a:t>JDSUPRA</a:t>
            </a:r>
            <a:r>
              <a:rPr lang="en-AU" sz="900" dirty="0"/>
              <a:t>, blog post,12 March, viewed 20 May, &lt;</a:t>
            </a:r>
            <a:r>
              <a:rPr lang="en-AU" sz="900" u="sng" dirty="0">
                <a:hlinkClick r:id="rId10"/>
              </a:rPr>
              <a:t>https://www.jdsupra.com/legalnews/clearview-ai-class-action-may-further-14597/</a:t>
            </a:r>
            <a:endParaRPr lang="en-AU" sz="900" dirty="0"/>
          </a:p>
          <a:p>
            <a:pPr lvl="0"/>
            <a:r>
              <a:rPr lang="en-AU" sz="900" dirty="0"/>
              <a:t>Davis, W 2020, ‘Clearview AI Hit With Biometric Privacy Lawsuit’, </a:t>
            </a:r>
            <a:r>
              <a:rPr lang="en-AU" sz="900" i="1" dirty="0" err="1"/>
              <a:t>PolicyBlog</a:t>
            </a:r>
            <a:r>
              <a:rPr lang="en-AU" sz="900" i="1" dirty="0"/>
              <a:t>, </a:t>
            </a:r>
            <a:r>
              <a:rPr lang="en-AU" sz="900" dirty="0"/>
              <a:t>blog post,23 </a:t>
            </a:r>
            <a:r>
              <a:rPr lang="en-AU" sz="900" dirty="0" err="1"/>
              <a:t>January,viewed</a:t>
            </a:r>
            <a:r>
              <a:rPr lang="en-AU" sz="900" dirty="0"/>
              <a:t> 20 May,&lt;</a:t>
            </a:r>
            <a:r>
              <a:rPr lang="en-AU" sz="900" u="sng" dirty="0">
                <a:hlinkClick r:id="rId11"/>
              </a:rPr>
              <a:t>https://www.mediapost.com/publications/article/346121/clearview-ai-hit-with-biometric-privacy-lawsuit.html</a:t>
            </a:r>
            <a:r>
              <a:rPr lang="en-AU" sz="900" u="sng" dirty="0"/>
              <a:t>&gt;</a:t>
            </a:r>
            <a:endParaRPr lang="en-AU" sz="900" dirty="0"/>
          </a:p>
          <a:p>
            <a:pPr lvl="0"/>
            <a:r>
              <a:rPr lang="en-AU" sz="900" dirty="0"/>
              <a:t>Porter, J 2020, ‘Vermont attorney general is suing Clearview AI over its controversial facial recognition app’, </a:t>
            </a:r>
            <a:r>
              <a:rPr lang="en-AU" sz="900" i="1" dirty="0"/>
              <a:t>The Verge</a:t>
            </a:r>
            <a:r>
              <a:rPr lang="en-AU" sz="900" dirty="0"/>
              <a:t>, blog post, 11 May, viewed 20 May 2020, &lt;</a:t>
            </a:r>
            <a:r>
              <a:rPr lang="en-AU" sz="900" u="sng" dirty="0">
                <a:hlinkClick r:id="rId12"/>
              </a:rPr>
              <a:t>https://www.theverge.com/2020/3/11/21174613/clearview-ai-sued-vermont-attorney-general-facial-recognition-app-database</a:t>
            </a:r>
            <a:r>
              <a:rPr lang="en-AU" sz="900" dirty="0"/>
              <a:t>&gt;</a:t>
            </a:r>
          </a:p>
          <a:p>
            <a:pPr lvl="0"/>
            <a:r>
              <a:rPr lang="en-AU" sz="900" dirty="0"/>
              <a:t>Pringle, R 2020, ‘Controversial Clearview AI app could 'end privacy.' So, what now?’, </a:t>
            </a:r>
            <a:r>
              <a:rPr lang="en-AU" sz="900" i="1" dirty="0"/>
              <a:t>CBC</a:t>
            </a:r>
            <a:r>
              <a:rPr lang="en-AU" sz="900" dirty="0"/>
              <a:t>,  1 Feb, viewed 20 May 2020,&lt;</a:t>
            </a:r>
            <a:r>
              <a:rPr lang="en-AU" sz="900" u="sng" dirty="0">
                <a:hlinkClick r:id="rId13"/>
              </a:rPr>
              <a:t>https://www.cbc.ca/news/technology/clearview-app-privacy-1.5447420</a:t>
            </a:r>
            <a:r>
              <a:rPr lang="en-AU" sz="900" u="sng" dirty="0"/>
              <a:t>&gt;</a:t>
            </a:r>
            <a:endParaRPr lang="en-AU" sz="900" dirty="0"/>
          </a:p>
          <a:p>
            <a:pPr lvl="0"/>
            <a:r>
              <a:rPr lang="en-AU" sz="900" dirty="0"/>
              <a:t>Bhatti, R 2020,‘Breaches at our front door: What we can learn from Clearview AI’, </a:t>
            </a:r>
            <a:r>
              <a:rPr lang="en-AU" sz="900" i="1" dirty="0"/>
              <a:t>IAPP</a:t>
            </a:r>
            <a:r>
              <a:rPr lang="en-AU" sz="900" dirty="0"/>
              <a:t>, blog post, 19 March, viewed 20 May 2020, &lt;</a:t>
            </a:r>
            <a:r>
              <a:rPr lang="en-AU" sz="900" u="sng" dirty="0">
                <a:hlinkClick r:id="rId14"/>
              </a:rPr>
              <a:t>https://iapp.org/news/a/breaches-at-our-front-door-what-we-can-learn-from-clearview-ai/</a:t>
            </a:r>
            <a:r>
              <a:rPr lang="en-AU" sz="900" dirty="0"/>
              <a:t>&gt;</a:t>
            </a:r>
          </a:p>
          <a:p>
            <a:pPr lvl="0"/>
            <a:r>
              <a:rPr lang="en-AU" sz="900" dirty="0"/>
              <a:t>Alba, D 2020, ‘A.C.L.U. Accuses Clearview AI of Privacy ‘Nightmare Scenario’’, </a:t>
            </a:r>
            <a:r>
              <a:rPr lang="en-AU" sz="900" i="1" dirty="0"/>
              <a:t>The New York Times</a:t>
            </a:r>
            <a:r>
              <a:rPr lang="en-AU" sz="900" dirty="0"/>
              <a:t>, 28 May, viewed 30 May 2020, &lt;</a:t>
            </a:r>
            <a:r>
              <a:rPr lang="en-AU" sz="900" u="sng" dirty="0">
                <a:hlinkClick r:id="rId15"/>
              </a:rPr>
              <a:t>https://www.nytimes.com/2020/05/28/technology/clearview-ai-privacy-lawsuit.html</a:t>
            </a:r>
            <a:r>
              <a:rPr lang="en-AU" sz="900" u="sng" dirty="0"/>
              <a:t>&gt;</a:t>
            </a:r>
            <a:endParaRPr lang="en-AU" sz="900" dirty="0"/>
          </a:p>
          <a:p>
            <a:pPr lvl="0"/>
            <a:r>
              <a:rPr lang="en-AU" sz="900" dirty="0"/>
              <a:t>Snider, M 2020, ‘Clearview AI, which has facial recognition database of 3 billion images, faces data theft’, </a:t>
            </a:r>
            <a:r>
              <a:rPr lang="en-AU" sz="900" i="1" dirty="0"/>
              <a:t>USA Today ,</a:t>
            </a:r>
            <a:r>
              <a:rPr lang="en-AU" sz="900" dirty="0"/>
              <a:t> 27 Feb, viewed 20 May, &lt;</a:t>
            </a:r>
            <a:r>
              <a:rPr lang="en-AU" sz="900" u="sng" dirty="0">
                <a:hlinkClick r:id="rId16"/>
              </a:rPr>
              <a:t>https://www.usatoday.com/story/tech/2020/02/26/clearview-ai-data-theft-stokes-privacy-concerns-facial-recognition/4883352002/</a:t>
            </a:r>
            <a:r>
              <a:rPr lang="en-AU" sz="900" u="sng" dirty="0"/>
              <a:t>&gt;</a:t>
            </a:r>
            <a:r>
              <a:rPr lang="en-AU" sz="900" dirty="0"/>
              <a:t> </a:t>
            </a:r>
          </a:p>
        </p:txBody>
      </p:sp>
    </p:spTree>
    <p:extLst>
      <p:ext uri="{BB962C8B-B14F-4D97-AF65-F5344CB8AC3E}">
        <p14:creationId xmlns:p14="http://schemas.microsoft.com/office/powerpoint/2010/main" val="2749371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DE2B8-C2AB-DA49-A26A-92C6E1F6E679}"/>
              </a:ext>
            </a:extLst>
          </p:cNvPr>
          <p:cNvSpPr>
            <a:spLocks noGrp="1"/>
          </p:cNvSpPr>
          <p:nvPr>
            <p:ph type="title"/>
          </p:nvPr>
        </p:nvSpPr>
        <p:spPr>
          <a:xfrm>
            <a:off x="838200" y="620392"/>
            <a:ext cx="3374136" cy="5504688"/>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DC4D7F8E-9E64-4A06-AF62-4A1D0F9D0D93}"/>
              </a:ext>
            </a:extLst>
          </p:cNvPr>
          <p:cNvGraphicFramePr>
            <a:graphicFrameLocks noGrp="1"/>
          </p:cNvGraphicFramePr>
          <p:nvPr>
            <p:ph idx="1"/>
            <p:extLst>
              <p:ext uri="{D42A27DB-BD31-4B8C-83A1-F6EECF244321}">
                <p14:modId xmlns:p14="http://schemas.microsoft.com/office/powerpoint/2010/main" val="111013475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8938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A8B47D1-0AA2-A44B-B353-5D3C531C5557}"/>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Background</a:t>
            </a:r>
          </a:p>
        </p:txBody>
      </p:sp>
      <p:sp>
        <p:nvSpPr>
          <p:cNvPr id="3" name="Content Placeholder 2">
            <a:extLst>
              <a:ext uri="{FF2B5EF4-FFF2-40B4-BE49-F238E27FC236}">
                <a16:creationId xmlns:a16="http://schemas.microsoft.com/office/drawing/2014/main" id="{BC28EF1E-4296-F845-BF37-A650106C5720}"/>
              </a:ext>
            </a:extLst>
          </p:cNvPr>
          <p:cNvSpPr>
            <a:spLocks noGrp="1"/>
          </p:cNvSpPr>
          <p:nvPr>
            <p:ph idx="1"/>
          </p:nvPr>
        </p:nvSpPr>
        <p:spPr>
          <a:xfrm>
            <a:off x="1367624" y="2490436"/>
            <a:ext cx="9708995" cy="3567173"/>
          </a:xfrm>
        </p:spPr>
        <p:txBody>
          <a:bodyPr anchor="ctr">
            <a:normAutofit/>
          </a:bodyPr>
          <a:lstStyle/>
          <a:p>
            <a:pPr marL="0" indent="0">
              <a:buNone/>
            </a:pPr>
            <a:r>
              <a:rPr lang="en-AU" sz="2400" dirty="0"/>
              <a:t>The three main reasons for the start-up were </a:t>
            </a:r>
          </a:p>
          <a:p>
            <a:r>
              <a:rPr lang="en-AU" sz="2400" dirty="0"/>
              <a:t>An increase in the sexual abuse imagery by 100x</a:t>
            </a:r>
          </a:p>
          <a:p>
            <a:r>
              <a:rPr lang="en-AU" sz="2400" dirty="0"/>
              <a:t>Victims having a 25% higher risk of suicide</a:t>
            </a:r>
          </a:p>
          <a:p>
            <a:r>
              <a:rPr lang="en-AU" sz="2400" dirty="0"/>
              <a:t>78.3% of images show children under 12.</a:t>
            </a:r>
          </a:p>
          <a:p>
            <a:pPr marL="0" indent="0">
              <a:buNone/>
            </a:pPr>
            <a:endParaRPr lang="en-AU" sz="2400" dirty="0"/>
          </a:p>
          <a:p>
            <a:pPr marL="0" indent="0">
              <a:buNone/>
            </a:pPr>
            <a:r>
              <a:rPr lang="en-AU" sz="2400" dirty="0"/>
              <a:t>Clearview database includes more than 3 billion images taken from the publicly available images from the web, including social media sites such as Facebook, YouTube. </a:t>
            </a:r>
            <a:endParaRPr lang="en-US" sz="2400" dirty="0"/>
          </a:p>
        </p:txBody>
      </p:sp>
    </p:spTree>
    <p:extLst>
      <p:ext uri="{BB962C8B-B14F-4D97-AF65-F5344CB8AC3E}">
        <p14:creationId xmlns:p14="http://schemas.microsoft.com/office/powerpoint/2010/main" val="2692865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A8B47D1-0AA2-A44B-B353-5D3C531C5557}"/>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Potential ethical concerns </a:t>
            </a:r>
          </a:p>
        </p:txBody>
      </p:sp>
      <p:pic>
        <p:nvPicPr>
          <p:cNvPr id="11" name="Picture 3" descr="A screenshot of a social media post&#10;&#10;Description automatically generated">
            <a:extLst>
              <a:ext uri="{FF2B5EF4-FFF2-40B4-BE49-F238E27FC236}">
                <a16:creationId xmlns:a16="http://schemas.microsoft.com/office/drawing/2014/main" id="{6E842342-F594-284E-A839-D4B72CC6AD79}"/>
              </a:ext>
            </a:extLst>
          </p:cNvPr>
          <p:cNvPicPr>
            <a:picLocks noGrp="1" noChangeAspect="1" noChangeArrowheads="1"/>
          </p:cNvPicPr>
          <p:nvPr>
            <p:ph idx="1"/>
          </p:nvPr>
        </p:nvPicPr>
        <p:blipFill rotWithShape="1">
          <a:blip r:embed="rId2" r:link="rId3">
            <a:extLst>
              <a:ext uri="{28A0092B-C50C-407E-A947-70E740481C1C}">
                <a14:useLocalDpi xmlns:a14="http://schemas.microsoft.com/office/drawing/2010/main" val="0"/>
              </a:ext>
            </a:extLst>
          </a:blip>
          <a:srcRect t="2612" r="3" b="3"/>
          <a:stretch>
            <a:fillRect/>
          </a:stretch>
        </p:blipFill>
        <p:spPr bwMode="auto">
          <a:xfrm>
            <a:off x="611322" y="3014916"/>
            <a:ext cx="5163400" cy="356711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 descr="A screenshot of a cell phone&#10;&#10;Description automatically generated">
            <a:extLst>
              <a:ext uri="{FF2B5EF4-FFF2-40B4-BE49-F238E27FC236}">
                <a16:creationId xmlns:a16="http://schemas.microsoft.com/office/drawing/2014/main" id="{834D8045-2779-6A44-B902-88283E7D57C3}"/>
              </a:ext>
            </a:extLst>
          </p:cNvPr>
          <p:cNvPicPr>
            <a:picLocks noChangeAspect="1" noChangeArrowheads="1"/>
          </p:cNvPicPr>
          <p:nvPr/>
        </p:nvPicPr>
        <p:blipFill rotWithShape="1">
          <a:blip r:embed="rId4" r:link="rId5">
            <a:extLst>
              <a:ext uri="{28A0092B-C50C-407E-A947-70E740481C1C}">
                <a14:useLocalDpi xmlns:a14="http://schemas.microsoft.com/office/drawing/2010/main" val="0"/>
              </a:ext>
            </a:extLst>
          </a:blip>
          <a:srcRect l="27" r="23726"/>
          <a:stretch>
            <a:fillRect/>
          </a:stretch>
        </p:blipFill>
        <p:spPr bwMode="auto">
          <a:xfrm>
            <a:off x="6253878" y="2930566"/>
            <a:ext cx="5455917" cy="37745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2FB08D-B0F9-3D49-9AC1-F3D727C7B655}"/>
              </a:ext>
            </a:extLst>
          </p:cNvPr>
          <p:cNvSpPr txBox="1"/>
          <p:nvPr/>
        </p:nvSpPr>
        <p:spPr>
          <a:xfrm>
            <a:off x="3809908" y="2249513"/>
            <a:ext cx="4722709" cy="630942"/>
          </a:xfrm>
          <a:prstGeom prst="rect">
            <a:avLst/>
          </a:prstGeom>
          <a:noFill/>
        </p:spPr>
        <p:txBody>
          <a:bodyPr wrap="square" rtlCol="0">
            <a:spAutoFit/>
          </a:bodyPr>
          <a:lstStyle/>
          <a:p>
            <a:r>
              <a:rPr lang="en-US" sz="3500" dirty="0"/>
              <a:t>Privacy and Security</a:t>
            </a:r>
          </a:p>
        </p:txBody>
      </p:sp>
    </p:spTree>
    <p:extLst>
      <p:ext uri="{BB962C8B-B14F-4D97-AF65-F5344CB8AC3E}">
        <p14:creationId xmlns:p14="http://schemas.microsoft.com/office/powerpoint/2010/main" val="1668481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BF827C4-575F-6348-93BE-B2888B786481}"/>
              </a:ext>
            </a:extLst>
          </p:cNvPr>
          <p:cNvSpPr>
            <a:spLocks noGrp="1"/>
          </p:cNvSpPr>
          <p:nvPr>
            <p:ph type="title"/>
          </p:nvPr>
        </p:nvSpPr>
        <p:spPr>
          <a:xfrm>
            <a:off x="958506" y="800392"/>
            <a:ext cx="10264697" cy="1212102"/>
          </a:xfrm>
        </p:spPr>
        <p:txBody>
          <a:bodyPr>
            <a:normAutofit/>
          </a:bodyPr>
          <a:lstStyle/>
          <a:p>
            <a:r>
              <a:rPr lang="en-AU" sz="4000">
                <a:solidFill>
                  <a:srgbClr val="FFFFFF"/>
                </a:solidFill>
              </a:rPr>
              <a:t>Transparency and Explainability</a:t>
            </a:r>
            <a:endParaRPr lang="en-US" sz="4000">
              <a:solidFill>
                <a:srgbClr val="FFFFFF"/>
              </a:solidFill>
            </a:endParaRPr>
          </a:p>
        </p:txBody>
      </p:sp>
      <p:sp>
        <p:nvSpPr>
          <p:cNvPr id="3" name="Content Placeholder 2">
            <a:extLst>
              <a:ext uri="{FF2B5EF4-FFF2-40B4-BE49-F238E27FC236}">
                <a16:creationId xmlns:a16="http://schemas.microsoft.com/office/drawing/2014/main" id="{22ECFF64-0358-8F40-A272-0123A23DACDA}"/>
              </a:ext>
            </a:extLst>
          </p:cNvPr>
          <p:cNvSpPr>
            <a:spLocks noGrp="1"/>
          </p:cNvSpPr>
          <p:nvPr>
            <p:ph idx="1"/>
          </p:nvPr>
        </p:nvSpPr>
        <p:spPr>
          <a:xfrm>
            <a:off x="1367624" y="2490436"/>
            <a:ext cx="9708995" cy="3567173"/>
          </a:xfrm>
        </p:spPr>
        <p:txBody>
          <a:bodyPr anchor="ctr">
            <a:normAutofit/>
          </a:bodyPr>
          <a:lstStyle/>
          <a:p>
            <a:r>
              <a:rPr lang="en-AU" sz="2400"/>
              <a:t>When 19 men in New Jersey who tried to lure children into sex were arrested, Clearview took partial credit in the arrests and added this in their promotional video. </a:t>
            </a:r>
          </a:p>
          <a:p>
            <a:r>
              <a:rPr lang="en-AU" sz="2400"/>
              <a:t>But the revealing of the investigation techniques caused the state attorney general of New Jersey to send a cease and desist letter to stop the usage of the footage in their video.</a:t>
            </a:r>
          </a:p>
          <a:p>
            <a:pPr marL="0" indent="0">
              <a:buNone/>
            </a:pPr>
            <a:r>
              <a:rPr lang="en-AU" sz="2400"/>
              <a:t> </a:t>
            </a:r>
            <a:endParaRPr lang="en-US" sz="2400"/>
          </a:p>
        </p:txBody>
      </p:sp>
    </p:spTree>
    <p:extLst>
      <p:ext uri="{BB962C8B-B14F-4D97-AF65-F5344CB8AC3E}">
        <p14:creationId xmlns:p14="http://schemas.microsoft.com/office/powerpoint/2010/main" val="3732238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9BDBFBD-B402-6542-99EB-5FB594DB686A}"/>
              </a:ext>
            </a:extLst>
          </p:cNvPr>
          <p:cNvSpPr>
            <a:spLocks noGrp="1"/>
          </p:cNvSpPr>
          <p:nvPr>
            <p:ph type="title"/>
          </p:nvPr>
        </p:nvSpPr>
        <p:spPr>
          <a:xfrm>
            <a:off x="958506" y="800392"/>
            <a:ext cx="10264697" cy="1212102"/>
          </a:xfrm>
        </p:spPr>
        <p:txBody>
          <a:bodyPr>
            <a:noAutofit/>
          </a:bodyPr>
          <a:lstStyle/>
          <a:p>
            <a:pPr lvl="0"/>
            <a:r>
              <a:rPr lang="en-AU" sz="4000" dirty="0">
                <a:solidFill>
                  <a:srgbClr val="FFFFFF"/>
                </a:solidFill>
              </a:rPr>
              <a:t>Accountability and responsibility</a:t>
            </a:r>
            <a:endParaRPr lang="en-US" sz="4000" dirty="0">
              <a:solidFill>
                <a:srgbClr val="FFFFFF"/>
              </a:solidFill>
            </a:endParaRPr>
          </a:p>
        </p:txBody>
      </p:sp>
      <p:sp>
        <p:nvSpPr>
          <p:cNvPr id="3" name="Content Placeholder 2">
            <a:extLst>
              <a:ext uri="{FF2B5EF4-FFF2-40B4-BE49-F238E27FC236}">
                <a16:creationId xmlns:a16="http://schemas.microsoft.com/office/drawing/2014/main" id="{0590A47A-65F3-6847-A528-2156841884D8}"/>
              </a:ext>
            </a:extLst>
          </p:cNvPr>
          <p:cNvSpPr>
            <a:spLocks noGrp="1"/>
          </p:cNvSpPr>
          <p:nvPr>
            <p:ph idx="1"/>
          </p:nvPr>
        </p:nvSpPr>
        <p:spPr>
          <a:xfrm>
            <a:off x="1119322" y="2490436"/>
            <a:ext cx="10103881" cy="3910364"/>
          </a:xfrm>
        </p:spPr>
        <p:txBody>
          <a:bodyPr anchor="ctr">
            <a:normAutofit/>
          </a:bodyPr>
          <a:lstStyle/>
          <a:p>
            <a:r>
              <a:rPr lang="en-AU" sz="2200" dirty="0"/>
              <a:t>Australian police agencies denied using the Clearview A.I. service initially. But when the company's list of customers was breached, it was revealed that the users included the Australian Federal Police.</a:t>
            </a:r>
          </a:p>
          <a:p>
            <a:r>
              <a:rPr lang="en-AU" sz="2200" dirty="0"/>
              <a:t>The technology should be tested by the standard body to be assured that it is fit, in order to be used by law enforcement.</a:t>
            </a:r>
          </a:p>
          <a:p>
            <a:r>
              <a:rPr lang="en-AU" sz="2200" dirty="0"/>
              <a:t>But Clearview's software report was generated by three people chosen by the company, and the test was conducted on Politian's whose images were of high quality. </a:t>
            </a:r>
          </a:p>
          <a:p>
            <a:r>
              <a:rPr lang="en-AU" sz="2200" dirty="0"/>
              <a:t>But in reality, it is not the case. Law enforcement has to work with the poor-quality images from the surveillance of CCTV cameras. There is no clear understanding of who should be held responsible in case of false identification.</a:t>
            </a:r>
          </a:p>
          <a:p>
            <a:endParaRPr lang="en-US" sz="2200" dirty="0"/>
          </a:p>
        </p:txBody>
      </p:sp>
    </p:spTree>
    <p:extLst>
      <p:ext uri="{BB962C8B-B14F-4D97-AF65-F5344CB8AC3E}">
        <p14:creationId xmlns:p14="http://schemas.microsoft.com/office/powerpoint/2010/main" val="2824343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9F0C508-113E-964B-A515-E7BAE7BB9188}"/>
              </a:ext>
            </a:extLst>
          </p:cNvPr>
          <p:cNvSpPr>
            <a:spLocks noGrp="1"/>
          </p:cNvSpPr>
          <p:nvPr>
            <p:ph type="title"/>
          </p:nvPr>
        </p:nvSpPr>
        <p:spPr>
          <a:xfrm>
            <a:off x="958506" y="800392"/>
            <a:ext cx="10264697" cy="1212102"/>
          </a:xfrm>
        </p:spPr>
        <p:txBody>
          <a:bodyPr>
            <a:normAutofit/>
          </a:bodyPr>
          <a:lstStyle/>
          <a:p>
            <a:r>
              <a:rPr lang="en-AU" sz="4000">
                <a:solidFill>
                  <a:srgbClr val="FFFFFF"/>
                </a:solidFill>
              </a:rPr>
              <a:t>Social impact and human well-being</a:t>
            </a:r>
            <a:endParaRPr lang="en-US" sz="4000">
              <a:solidFill>
                <a:srgbClr val="FFFFFF"/>
              </a:solidFill>
            </a:endParaRPr>
          </a:p>
        </p:txBody>
      </p:sp>
      <p:sp>
        <p:nvSpPr>
          <p:cNvPr id="3" name="Content Placeholder 2">
            <a:extLst>
              <a:ext uri="{FF2B5EF4-FFF2-40B4-BE49-F238E27FC236}">
                <a16:creationId xmlns:a16="http://schemas.microsoft.com/office/drawing/2014/main" id="{41388829-7909-474B-930F-FF98BB7602C4}"/>
              </a:ext>
            </a:extLst>
          </p:cNvPr>
          <p:cNvSpPr>
            <a:spLocks noGrp="1"/>
          </p:cNvSpPr>
          <p:nvPr>
            <p:ph idx="1"/>
          </p:nvPr>
        </p:nvSpPr>
        <p:spPr>
          <a:xfrm>
            <a:off x="1367624" y="2490436"/>
            <a:ext cx="9708995" cy="3567173"/>
          </a:xfrm>
        </p:spPr>
        <p:txBody>
          <a:bodyPr anchor="ctr">
            <a:normAutofit/>
          </a:bodyPr>
          <a:lstStyle/>
          <a:p>
            <a:r>
              <a:rPr lang="en-AU" sz="2400" dirty="0"/>
              <a:t>There are six lawful bases under GDPR that Clearview should abide by. Legitimate interest is a potential fitting lawful ground.</a:t>
            </a:r>
          </a:p>
          <a:p>
            <a:r>
              <a:rPr lang="en-AU" sz="2400" dirty="0"/>
              <a:t>Even if a company can establish a lawful basis, some explicit content like race, religion, health data should not be scrapped. </a:t>
            </a:r>
          </a:p>
          <a:p>
            <a:endParaRPr lang="en-US" sz="2400" dirty="0"/>
          </a:p>
        </p:txBody>
      </p:sp>
    </p:spTree>
    <p:extLst>
      <p:ext uri="{BB962C8B-B14F-4D97-AF65-F5344CB8AC3E}">
        <p14:creationId xmlns:p14="http://schemas.microsoft.com/office/powerpoint/2010/main" val="2675361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B311EA-E7E9-5E40-9559-AEE9FB72293D}"/>
              </a:ext>
            </a:extLst>
          </p:cNvPr>
          <p:cNvSpPr>
            <a:spLocks noGrp="1"/>
          </p:cNvSpPr>
          <p:nvPr>
            <p:ph type="title"/>
          </p:nvPr>
        </p:nvSpPr>
        <p:spPr>
          <a:xfrm>
            <a:off x="594360" y="637125"/>
            <a:ext cx="3802276" cy="5256371"/>
          </a:xfrm>
        </p:spPr>
        <p:txBody>
          <a:bodyPr>
            <a:normAutofit/>
          </a:bodyPr>
          <a:lstStyle/>
          <a:p>
            <a:r>
              <a:rPr lang="en-US" sz="4800">
                <a:solidFill>
                  <a:schemeClr val="bg1"/>
                </a:solidFill>
              </a:rPr>
              <a:t>Best possible practices or Legal codes of Practice</a:t>
            </a:r>
          </a:p>
        </p:txBody>
      </p:sp>
      <p:graphicFrame>
        <p:nvGraphicFramePr>
          <p:cNvPr id="5" name="Content Placeholder 2">
            <a:extLst>
              <a:ext uri="{FF2B5EF4-FFF2-40B4-BE49-F238E27FC236}">
                <a16:creationId xmlns:a16="http://schemas.microsoft.com/office/drawing/2014/main" id="{1EC0E56C-B219-4DB4-A2A0-E113E61A4076}"/>
              </a:ext>
            </a:extLst>
          </p:cNvPr>
          <p:cNvGraphicFramePr>
            <a:graphicFrameLocks noGrp="1"/>
          </p:cNvGraphicFramePr>
          <p:nvPr>
            <p:ph idx="1"/>
            <p:extLst>
              <p:ext uri="{D42A27DB-BD31-4B8C-83A1-F6EECF244321}">
                <p14:modId xmlns:p14="http://schemas.microsoft.com/office/powerpoint/2010/main" val="2016891820"/>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8900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D7C5611-38C7-4248-BCC5-9947A41DC208}"/>
              </a:ext>
            </a:extLst>
          </p:cNvPr>
          <p:cNvSpPr>
            <a:spLocks noGrp="1"/>
          </p:cNvSpPr>
          <p:nvPr>
            <p:ph type="title"/>
          </p:nvPr>
        </p:nvSpPr>
        <p:spPr>
          <a:xfrm>
            <a:off x="958506" y="800392"/>
            <a:ext cx="10264697" cy="1212102"/>
          </a:xfrm>
        </p:spPr>
        <p:txBody>
          <a:bodyPr>
            <a:normAutofit/>
          </a:bodyPr>
          <a:lstStyle/>
          <a:p>
            <a:r>
              <a:rPr lang="en-AU" sz="4000" b="1">
                <a:solidFill>
                  <a:srgbClr val="FFFFFF"/>
                </a:solidFill>
              </a:rPr>
              <a:t>Existing and potential technologies </a:t>
            </a:r>
            <a:br>
              <a:rPr lang="en-AU" sz="4000">
                <a:solidFill>
                  <a:srgbClr val="FFFFFF"/>
                </a:solidFill>
              </a:rPr>
            </a:br>
            <a:endParaRPr lang="en-US" sz="4000">
              <a:solidFill>
                <a:srgbClr val="FFFFFF"/>
              </a:solidFill>
            </a:endParaRPr>
          </a:p>
        </p:txBody>
      </p:sp>
      <p:sp>
        <p:nvSpPr>
          <p:cNvPr id="3" name="Content Placeholder 2">
            <a:extLst>
              <a:ext uri="{FF2B5EF4-FFF2-40B4-BE49-F238E27FC236}">
                <a16:creationId xmlns:a16="http://schemas.microsoft.com/office/drawing/2014/main" id="{FDE606E8-0D38-004C-A8E5-0814CCBE32DF}"/>
              </a:ext>
            </a:extLst>
          </p:cNvPr>
          <p:cNvSpPr>
            <a:spLocks noGrp="1"/>
          </p:cNvSpPr>
          <p:nvPr>
            <p:ph idx="1"/>
          </p:nvPr>
        </p:nvSpPr>
        <p:spPr>
          <a:xfrm>
            <a:off x="1367624" y="2490436"/>
            <a:ext cx="9708995" cy="3567173"/>
          </a:xfrm>
        </p:spPr>
        <p:txBody>
          <a:bodyPr anchor="ctr">
            <a:normAutofit/>
          </a:bodyPr>
          <a:lstStyle/>
          <a:p>
            <a:pPr marL="514350" indent="-514350">
              <a:buAutoNum type="arabicPeriod"/>
            </a:pPr>
            <a:r>
              <a:rPr lang="en-AU" sz="1900" dirty="0"/>
              <a:t>Regulating both the creation and the use of technology might be one of the best option.</a:t>
            </a:r>
          </a:p>
          <a:p>
            <a:pPr marL="514350" indent="-514350">
              <a:buAutoNum type="arabicPeriod"/>
            </a:pPr>
            <a:r>
              <a:rPr lang="en-AU" sz="1900" dirty="0"/>
              <a:t>A temporary ban on the use of the technology will help the laws to be updated and catch up with the technology.</a:t>
            </a:r>
          </a:p>
          <a:p>
            <a:pPr marL="514350" indent="-514350">
              <a:buAutoNum type="arabicPeriod"/>
            </a:pPr>
            <a:r>
              <a:rPr lang="en-AU" sz="1900" dirty="0"/>
              <a:t>Privacy tools like data mapping and privacy impact assessments are good starting points to identify the company's footprint. </a:t>
            </a:r>
          </a:p>
          <a:p>
            <a:pPr marL="971550" lvl="1" indent="-514350">
              <a:buAutoNum type="arabicPeriod"/>
            </a:pPr>
            <a:r>
              <a:rPr lang="en-AU" sz="1900" dirty="0"/>
              <a:t>The results of data mapping and PIAs should be shared with the security and legal teams. </a:t>
            </a:r>
          </a:p>
          <a:p>
            <a:pPr marL="971550" lvl="1" indent="-514350">
              <a:buAutoNum type="arabicPeriod"/>
            </a:pPr>
            <a:r>
              <a:rPr lang="en-AU" sz="1900" dirty="0"/>
              <a:t>A strict code review </a:t>
            </a:r>
          </a:p>
          <a:p>
            <a:pPr marL="971550" lvl="1" indent="-514350">
              <a:buAutoNum type="arabicPeriod"/>
            </a:pPr>
            <a:r>
              <a:rPr lang="en-AU" sz="1900" dirty="0"/>
              <a:t>Unit tests to ensure the ability to share data.</a:t>
            </a:r>
          </a:p>
          <a:p>
            <a:pPr marL="971550" lvl="1" indent="-514350">
              <a:buAutoNum type="arabicPeriod"/>
            </a:pPr>
            <a:r>
              <a:rPr lang="en-AU" sz="1900" dirty="0"/>
              <a:t>operational cybersecurity program acts as a defence in case of accidental breaches.</a:t>
            </a:r>
            <a:r>
              <a:rPr lang="en-AU" sz="1900" dirty="0">
                <a:effectLst/>
              </a:rPr>
              <a:t> </a:t>
            </a:r>
            <a:endParaRPr lang="en-AU" sz="1900" dirty="0"/>
          </a:p>
        </p:txBody>
      </p:sp>
    </p:spTree>
    <p:extLst>
      <p:ext uri="{BB962C8B-B14F-4D97-AF65-F5344CB8AC3E}">
        <p14:creationId xmlns:p14="http://schemas.microsoft.com/office/powerpoint/2010/main" val="3167109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1431</Words>
  <Application>Microsoft Macintosh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Clearview AI and its Ethical Implications</vt:lpstr>
      <vt:lpstr>Introduction</vt:lpstr>
      <vt:lpstr>Background</vt:lpstr>
      <vt:lpstr>Potential ethical concerns </vt:lpstr>
      <vt:lpstr>Transparency and Explainability</vt:lpstr>
      <vt:lpstr>Accountability and responsibility</vt:lpstr>
      <vt:lpstr>Social impact and human well-being</vt:lpstr>
      <vt:lpstr>Best possible practices or Legal codes of Practice</vt:lpstr>
      <vt:lpstr>Existing and potential technologies  </vt:lpstr>
      <vt:lpstr>Conclusion</vt:lpstr>
      <vt:lpstr>Thank You  May Your Data be with you </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Clearview AI and its Ethical Implications</dc:title>
  <dc:creator>Varsha Chandrasekhar Bendre</dc:creator>
  <cp:lastModifiedBy>Varsha Chandrasekhar Bendre</cp:lastModifiedBy>
  <cp:revision>4</cp:revision>
  <dcterms:created xsi:type="dcterms:W3CDTF">2020-05-31T11:51:35Z</dcterms:created>
  <dcterms:modified xsi:type="dcterms:W3CDTF">2020-05-31T11:53:08Z</dcterms:modified>
</cp:coreProperties>
</file>