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7" r:id="rId3"/>
    <p:sldId id="258" r:id="rId4"/>
    <p:sldId id="259" r:id="rId5"/>
    <p:sldId id="277" r:id="rId6"/>
    <p:sldId id="260" r:id="rId7"/>
    <p:sldId id="261" r:id="rId8"/>
    <p:sldId id="278" r:id="rId9"/>
    <p:sldId id="27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80" r:id="rId25"/>
    <p:sldId id="282" r:id="rId26"/>
    <p:sldId id="283" r:id="rId27"/>
    <p:sldId id="284" r:id="rId28"/>
    <p:sldId id="286" r:id="rId29"/>
    <p:sldId id="287"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BF1"/>
    <a:srgbClr val="6BC7A8"/>
    <a:srgbClr val="6FC3AF"/>
    <a:srgbClr val="61D1AC"/>
    <a:srgbClr val="64CE8F"/>
    <a:srgbClr val="4AC67C"/>
    <a:srgbClr val="27E9E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6" d="100"/>
          <a:sy n="66" d="100"/>
        </p:scale>
        <p:origin x="-81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FBE84-20C8-4770-981F-E94CA5CA21E9}" type="datetimeFigureOut">
              <a:rPr lang="en-IN" smtClean="0"/>
              <a:pPr/>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12171-B0A5-4A58-A9E1-33DE4389BB21}" type="slidenum">
              <a:rPr lang="en-IN" smtClean="0"/>
              <a:pPr/>
              <a:t>‹#›</a:t>
            </a:fld>
            <a:endParaRPr lang="en-IN"/>
          </a:p>
        </p:txBody>
      </p:sp>
    </p:spTree>
    <p:extLst>
      <p:ext uri="{BB962C8B-B14F-4D97-AF65-F5344CB8AC3E}">
        <p14:creationId xmlns:p14="http://schemas.microsoft.com/office/powerpoint/2010/main" xmlns="" val="151351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25985-A926-430A-9DC0-2D40A28FFC37}" type="datetime1">
              <a:rPr lang="en-US" smtClean="0"/>
              <a:pPr/>
              <a:t>4/4/2023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DEPARTMENT OF COMPUTER APPLICATIONS</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0D06D-E5AA-4F5B-936A-78D1675442A4}" type="datetime1">
              <a:rPr lang="en-US" smtClean="0"/>
              <a:pPr/>
              <a:t>4/4/2023</a:t>
            </a:fld>
            <a:endParaRPr lang="en-US" dirty="0"/>
          </a:p>
        </p:txBody>
      </p:sp>
      <p:sp>
        <p:nvSpPr>
          <p:cNvPr id="5" name="Footer Placeholder 4"/>
          <p:cNvSpPr>
            <a:spLocks noGrp="1"/>
          </p:cNvSpPr>
          <p:nvPr>
            <p:ph type="ftr" sz="quarter" idx="11"/>
          </p:nvPr>
        </p:nvSpPr>
        <p:spPr/>
        <p:txBody>
          <a:bodyPr/>
          <a:lstStyle/>
          <a:p>
            <a:r>
              <a:rPr lang="en-US"/>
              <a:t>DEPARTMENT OF COMPUTER APPLICATIONS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5B78C-7DC0-48AF-A353-458517824540}" type="datetime1">
              <a:rPr lang="en-US" smtClean="0"/>
              <a:pPr/>
              <a:t>4/4/2023</a:t>
            </a:fld>
            <a:endParaRPr lang="en-US" dirty="0"/>
          </a:p>
        </p:txBody>
      </p:sp>
      <p:sp>
        <p:nvSpPr>
          <p:cNvPr id="5" name="Footer Placeholder 4"/>
          <p:cNvSpPr>
            <a:spLocks noGrp="1"/>
          </p:cNvSpPr>
          <p:nvPr>
            <p:ph type="ftr" sz="quarter" idx="11"/>
          </p:nvPr>
        </p:nvSpPr>
        <p:spPr/>
        <p:txBody>
          <a:bodyPr/>
          <a:lstStyle/>
          <a:p>
            <a:r>
              <a:rPr lang="en-US"/>
              <a:t>DEPARTMENT OF COMPUTER APPLICATIONS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B8AD8-66E2-4C9E-A43B-620FF2D72A42}" type="datetime1">
              <a:rPr lang="en-US" smtClean="0"/>
              <a:pPr/>
              <a:t>4/4/2023</a:t>
            </a:fld>
            <a:endParaRPr lang="en-US" dirty="0"/>
          </a:p>
        </p:txBody>
      </p:sp>
      <p:sp>
        <p:nvSpPr>
          <p:cNvPr id="5" name="Footer Placeholder 4"/>
          <p:cNvSpPr>
            <a:spLocks noGrp="1"/>
          </p:cNvSpPr>
          <p:nvPr>
            <p:ph type="ftr" sz="quarter" idx="11"/>
          </p:nvPr>
        </p:nvSpPr>
        <p:spPr/>
        <p:txBody>
          <a:bodyPr/>
          <a:lstStyle/>
          <a:p>
            <a:r>
              <a:rPr lang="en-US"/>
              <a:t>DEPARTMENT OF COMPUTER APPLICATIONS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21B24-625E-4F56-ADB1-3E74958BF851}" type="datetime1">
              <a:rPr lang="en-US" smtClean="0"/>
              <a:pPr/>
              <a:t>4/4/2023</a:t>
            </a:fld>
            <a:endParaRPr lang="en-US" dirty="0"/>
          </a:p>
        </p:txBody>
      </p:sp>
      <p:sp>
        <p:nvSpPr>
          <p:cNvPr id="5" name="Footer Placeholder 4"/>
          <p:cNvSpPr>
            <a:spLocks noGrp="1"/>
          </p:cNvSpPr>
          <p:nvPr>
            <p:ph type="ftr" sz="quarter" idx="11"/>
          </p:nvPr>
        </p:nvSpPr>
        <p:spPr/>
        <p:txBody>
          <a:bodyPr/>
          <a:lstStyle/>
          <a:p>
            <a:r>
              <a:rPr lang="en-US"/>
              <a:t>DEPARTMENT OF COMPUTER APPLICATIONS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1A0CE-592E-4CD8-9706-37C49613E36E}" type="datetime1">
              <a:rPr lang="en-US" smtClean="0"/>
              <a:pPr/>
              <a:t>4/4/2023</a:t>
            </a:fld>
            <a:endParaRPr lang="en-US" dirty="0"/>
          </a:p>
        </p:txBody>
      </p:sp>
      <p:sp>
        <p:nvSpPr>
          <p:cNvPr id="6" name="Footer Placeholder 5"/>
          <p:cNvSpPr>
            <a:spLocks noGrp="1"/>
          </p:cNvSpPr>
          <p:nvPr>
            <p:ph type="ftr" sz="quarter" idx="11"/>
          </p:nvPr>
        </p:nvSpPr>
        <p:spPr/>
        <p:txBody>
          <a:bodyPr/>
          <a:lstStyle/>
          <a:p>
            <a:r>
              <a:rPr lang="en-US"/>
              <a:t>DEPARTMENT OF COMPUTER APPLICATIONS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ADC4B-2B4A-4907-8226-8627944EC64B}" type="datetime1">
              <a:rPr lang="en-US" smtClean="0"/>
              <a:pPr/>
              <a:t>4/4/2023</a:t>
            </a:fld>
            <a:endParaRPr lang="en-US" dirty="0"/>
          </a:p>
        </p:txBody>
      </p:sp>
      <p:sp>
        <p:nvSpPr>
          <p:cNvPr id="8" name="Footer Placeholder 7"/>
          <p:cNvSpPr>
            <a:spLocks noGrp="1"/>
          </p:cNvSpPr>
          <p:nvPr>
            <p:ph type="ftr" sz="quarter" idx="11"/>
          </p:nvPr>
        </p:nvSpPr>
        <p:spPr/>
        <p:txBody>
          <a:bodyPr/>
          <a:lstStyle/>
          <a:p>
            <a:r>
              <a:rPr lang="en-US"/>
              <a:t>DEPARTMENT OF COMPUTER APPLICATIONS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4C6D2D-1366-43FF-A913-6958C797C86B}" type="datetime1">
              <a:rPr lang="en-US" smtClean="0"/>
              <a:pPr/>
              <a:t>4/4/2023</a:t>
            </a:fld>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874A4-E4F3-4C98-B1A0-B752B77CF5D5}" type="datetime1">
              <a:rPr lang="en-US" smtClean="0"/>
              <a:pPr/>
              <a:t>4/4/2023</a:t>
            </a:fld>
            <a:endParaRPr lang="en-US" dirty="0"/>
          </a:p>
        </p:txBody>
      </p:sp>
      <p:sp>
        <p:nvSpPr>
          <p:cNvPr id="3" name="Footer Placeholder 2"/>
          <p:cNvSpPr>
            <a:spLocks noGrp="1"/>
          </p:cNvSpPr>
          <p:nvPr>
            <p:ph type="ftr" sz="quarter" idx="11"/>
          </p:nvPr>
        </p:nvSpPr>
        <p:spPr/>
        <p:txBody>
          <a:bodyPr/>
          <a:lstStyle/>
          <a:p>
            <a:r>
              <a:rPr lang="en-US"/>
              <a:t>DEPARTMENT OF COMPUTER APPLICATIONS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36504-E67D-4FF1-A88E-4CFB31C247B8}" type="datetime1">
              <a:rPr lang="en-US" smtClean="0"/>
              <a:pPr/>
              <a:t>4/4/2023</a:t>
            </a:fld>
            <a:endParaRPr lang="en-US" dirty="0"/>
          </a:p>
        </p:txBody>
      </p:sp>
      <p:sp>
        <p:nvSpPr>
          <p:cNvPr id="6" name="Footer Placeholder 5"/>
          <p:cNvSpPr>
            <a:spLocks noGrp="1"/>
          </p:cNvSpPr>
          <p:nvPr>
            <p:ph type="ftr" sz="quarter" idx="11"/>
          </p:nvPr>
        </p:nvSpPr>
        <p:spPr/>
        <p:txBody>
          <a:bodyPr/>
          <a:lstStyle/>
          <a:p>
            <a:r>
              <a:rPr lang="en-US"/>
              <a:t>DEPARTMENT OF COMPUTER APPLICATIONS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63D0EB-5F31-4980-909E-062CF52CEB00}" type="datetime1">
              <a:rPr lang="en-US" smtClean="0"/>
              <a:pPr/>
              <a:t>4/4/2023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DEPARTMENT OF COMPUTER APPLICATIONS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672C0A-7321-488D-B2C2-3C112A231676}" type="datetime1">
              <a:rPr lang="en-US" smtClean="0"/>
              <a:pPr/>
              <a:t>4/4/2023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DEPARTMENT OF COMPUTER APPLICATIONS</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51836" y="1005498"/>
            <a:ext cx="10717650" cy="2541431"/>
          </a:xfrm>
        </p:spPr>
        <p:txBody>
          <a:bodyPr/>
          <a:lstStyle/>
          <a:p>
            <a:r>
              <a:rPr lang="en-US" dirty="0" smtClean="0">
                <a:latin typeface="Arial Rounded MT Bold" pitchFamily="34" charset="0"/>
              </a:rPr>
              <a:t>RAILWAY</a:t>
            </a:r>
            <a:br>
              <a:rPr lang="en-US" dirty="0" smtClean="0">
                <a:latin typeface="Arial Rounded MT Bold" pitchFamily="34" charset="0"/>
              </a:rPr>
            </a:br>
            <a:r>
              <a:rPr lang="en-US" dirty="0" smtClean="0">
                <a:latin typeface="Arial Rounded MT Bold" pitchFamily="34" charset="0"/>
              </a:rPr>
              <a:t> FOOD ORDER APP</a:t>
            </a:r>
            <a:endParaRPr lang="en-US" dirty="0">
              <a:latin typeface="Arial Rounded MT Bold" pitchFamily="34" charset="0"/>
            </a:endParaRPr>
          </a:p>
        </p:txBody>
      </p:sp>
    </p:spTree>
    <p:extLst>
      <p:ext uri="{BB962C8B-B14F-4D97-AF65-F5344CB8AC3E}">
        <p14:creationId xmlns:p14="http://schemas.microsoft.com/office/powerpoint/2010/main" xmlns="" val="3819208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FABC4-A846-8685-0BF4-CF77972957DD}"/>
              </a:ext>
            </a:extLst>
          </p:cNvPr>
          <p:cNvSpPr>
            <a:spLocks noGrp="1"/>
          </p:cNvSpPr>
          <p:nvPr>
            <p:ph type="title"/>
          </p:nvPr>
        </p:nvSpPr>
        <p:spPr/>
        <p:txBody>
          <a:bodyPr/>
          <a:lstStyle/>
          <a:p>
            <a:r>
              <a:rPr lang="en-IN" b="1" dirty="0"/>
              <a:t>SYSTEM REQUIREMENTS</a:t>
            </a:r>
          </a:p>
        </p:txBody>
      </p:sp>
      <p:sp>
        <p:nvSpPr>
          <p:cNvPr id="3" name="Content Placeholder 2">
            <a:extLst>
              <a:ext uri="{FF2B5EF4-FFF2-40B4-BE49-F238E27FC236}">
                <a16:creationId xmlns:a16="http://schemas.microsoft.com/office/drawing/2014/main" xmlns="" id="{D9AEC266-C352-6530-E863-29CA03C32CEF}"/>
              </a:ext>
            </a:extLst>
          </p:cNvPr>
          <p:cNvSpPr>
            <a:spLocks noGrp="1"/>
          </p:cNvSpPr>
          <p:nvPr>
            <p:ph idx="1"/>
          </p:nvPr>
        </p:nvSpPr>
        <p:spPr/>
        <p:txBody>
          <a:bodyPr/>
          <a:lstStyle/>
          <a:p>
            <a:pPr>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INPUT DEVICE			:MOUSE,KEYBOARD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OUTPUT DEVICE			:MONITOR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MEMORY			:512 MB RAM(MINIMUM)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:PENTIUM III PROCESSOR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6" name="Footer Placeholder 5">
            <a:extLst>
              <a:ext uri="{FF2B5EF4-FFF2-40B4-BE49-F238E27FC236}">
                <a16:creationId xmlns:a16="http://schemas.microsoft.com/office/drawing/2014/main" xmlns="" id="{D0C59A8D-0E62-220A-E2CF-04058145EBBE}"/>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7" name="Slide Number Placeholder 4">
            <a:extLst>
              <a:ext uri="{FF2B5EF4-FFF2-40B4-BE49-F238E27FC236}">
                <a16:creationId xmlns:a16="http://schemas.microsoft.com/office/drawing/2014/main" xmlns="" id="{9FD430C4-9472-3E4F-A0DE-C4D5FDD69511}"/>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xmlns="" val="311184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834DDA-0B9A-A505-68E0-7F61FA9AA44F}"/>
              </a:ext>
            </a:extLst>
          </p:cNvPr>
          <p:cNvSpPr>
            <a:spLocks noGrp="1"/>
          </p:cNvSpPr>
          <p:nvPr>
            <p:ph idx="1"/>
          </p:nvPr>
        </p:nvSpPr>
        <p:spPr/>
        <p:txBody>
          <a:bodyPr/>
          <a:lstStyle/>
          <a:p>
            <a:pPr>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7/8 for better 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FRONT END			:Python and Android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BACK END			:SQL server 2008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BROWSER		:Internet Explorer/Google Chrome/</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firefox</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web application)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xmlns="" id="{D8EE9623-D68F-DCA2-D884-5FF0F723AB66}"/>
              </a:ext>
            </a:extLst>
          </p:cNvPr>
          <p:cNvSpPr>
            <a:spLocks noGrp="1"/>
          </p:cNvSpPr>
          <p:nvPr>
            <p:ph type="sldNum" sz="quarter" idx="12"/>
          </p:nvPr>
        </p:nvSpPr>
        <p:spPr>
          <a:xfrm>
            <a:off x="11111333" y="6186470"/>
            <a:ext cx="811019" cy="503578"/>
          </a:xfrm>
        </p:spPr>
        <p:txBody>
          <a:bodyPr/>
          <a:lstStyle/>
          <a:p>
            <a:fld id="{6D22F896-40B5-4ADD-8801-0D06FADFA095}" type="slidenum">
              <a:rPr lang="en-US" smtClean="0">
                <a:solidFill>
                  <a:schemeClr val="bg1"/>
                </a:solidFill>
              </a:rPr>
              <a:pPr/>
              <a:t>11</a:t>
            </a:fld>
            <a:endParaRPr lang="en-US" dirty="0">
              <a:solidFill>
                <a:schemeClr val="bg1"/>
              </a:solidFill>
            </a:endParaRPr>
          </a:p>
        </p:txBody>
      </p:sp>
      <p:sp>
        <p:nvSpPr>
          <p:cNvPr id="6" name="Footer Placeholder 5">
            <a:extLst>
              <a:ext uri="{FF2B5EF4-FFF2-40B4-BE49-F238E27FC236}">
                <a16:creationId xmlns:a16="http://schemas.microsoft.com/office/drawing/2014/main" xmlns="" id="{B87FECF7-3BAE-CD63-BFC2-4795DBD0D5E9}"/>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Tree>
    <p:extLst>
      <p:ext uri="{BB962C8B-B14F-4D97-AF65-F5344CB8AC3E}">
        <p14:creationId xmlns:p14="http://schemas.microsoft.com/office/powerpoint/2010/main" xmlns="" val="39200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5892A-5DF2-7F11-316F-A8EA4E466C29}"/>
              </a:ext>
            </a:extLst>
          </p:cNvPr>
          <p:cNvSpPr>
            <a:spLocks noGrp="1"/>
          </p:cNvSpPr>
          <p:nvPr>
            <p:ph type="title"/>
          </p:nvPr>
        </p:nvSpPr>
        <p:spPr>
          <a:xfrm>
            <a:off x="290437" y="0"/>
            <a:ext cx="9603275" cy="1049235"/>
          </a:xfrm>
        </p:spPr>
        <p:txBody>
          <a:bodyPr/>
          <a:lstStyle/>
          <a:p>
            <a:r>
              <a:rPr lang="en-IN" b="1" u="sng" dirty="0"/>
              <a:t>DATA FLOW DIAGRAM</a:t>
            </a:r>
          </a:p>
        </p:txBody>
      </p:sp>
      <p:sp>
        <p:nvSpPr>
          <p:cNvPr id="7" name="Content Placeholder 6">
            <a:extLst>
              <a:ext uri="{FF2B5EF4-FFF2-40B4-BE49-F238E27FC236}">
                <a16:creationId xmlns:a16="http://schemas.microsoft.com/office/drawing/2014/main" xmlns="" id="{8291552F-1157-0936-7AD0-682297406F62}"/>
              </a:ext>
            </a:extLst>
          </p:cNvPr>
          <p:cNvSpPr>
            <a:spLocks noGrp="1"/>
          </p:cNvSpPr>
          <p:nvPr>
            <p:ph idx="1"/>
          </p:nvPr>
        </p:nvSpPr>
        <p:spPr/>
        <p:txBody>
          <a:bodyPr/>
          <a:lstStyle/>
          <a:p>
            <a:r>
              <a:rPr lang="en-IN" dirty="0"/>
              <a:t>LEVEL – 0</a:t>
            </a:r>
          </a:p>
          <a:p>
            <a:endParaRPr lang="en-IN" dirty="0"/>
          </a:p>
        </p:txBody>
      </p:sp>
      <p:sp>
        <p:nvSpPr>
          <p:cNvPr id="11" name="Footer Placeholder 5">
            <a:extLst>
              <a:ext uri="{FF2B5EF4-FFF2-40B4-BE49-F238E27FC236}">
                <a16:creationId xmlns:a16="http://schemas.microsoft.com/office/drawing/2014/main" xmlns="" id="{AE64F0DE-4FCA-15A9-CF62-B594A9BE4574}"/>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12" name="Slide Number Placeholder 4">
            <a:extLst>
              <a:ext uri="{FF2B5EF4-FFF2-40B4-BE49-F238E27FC236}">
                <a16:creationId xmlns:a16="http://schemas.microsoft.com/office/drawing/2014/main" xmlns="" id="{4ED92ECD-B691-EDC9-0749-2056A9D37A89}"/>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12</a:t>
            </a:fld>
            <a:endParaRPr 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754743" y="1262743"/>
            <a:ext cx="10653486" cy="4601028"/>
          </a:xfrm>
          <a:prstGeom prst="rect">
            <a:avLst/>
          </a:prstGeom>
          <a:noFill/>
          <a:ln w="9525">
            <a:noFill/>
            <a:miter lim="800000"/>
            <a:headEnd/>
            <a:tailEnd/>
          </a:ln>
          <a:effectLst/>
        </p:spPr>
      </p:pic>
      <p:sp>
        <p:nvSpPr>
          <p:cNvPr id="9" name="TextBox 8"/>
          <p:cNvSpPr txBox="1"/>
          <p:nvPr/>
        </p:nvSpPr>
        <p:spPr>
          <a:xfrm>
            <a:off x="682171" y="667658"/>
            <a:ext cx="1284519" cy="523220"/>
          </a:xfrm>
          <a:prstGeom prst="rect">
            <a:avLst/>
          </a:prstGeom>
          <a:noFill/>
        </p:spPr>
        <p:txBody>
          <a:bodyPr wrap="none" rtlCol="0">
            <a:spAutoFit/>
          </a:bodyPr>
          <a:lstStyle/>
          <a:p>
            <a:r>
              <a:rPr lang="en-US" sz="2800" dirty="0" smtClean="0"/>
              <a:t>Level 0:</a:t>
            </a:r>
            <a:endParaRPr lang="en-US" sz="2800" dirty="0"/>
          </a:p>
        </p:txBody>
      </p:sp>
    </p:spTree>
    <p:extLst>
      <p:ext uri="{BB962C8B-B14F-4D97-AF65-F5344CB8AC3E}">
        <p14:creationId xmlns:p14="http://schemas.microsoft.com/office/powerpoint/2010/main" xmlns="" val="6899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DF074-05AE-F80C-D053-6B584FA16F55}"/>
              </a:ext>
            </a:extLst>
          </p:cNvPr>
          <p:cNvSpPr>
            <a:spLocks noGrp="1"/>
          </p:cNvSpPr>
          <p:nvPr>
            <p:ph type="title"/>
          </p:nvPr>
        </p:nvSpPr>
        <p:spPr>
          <a:xfrm>
            <a:off x="261407" y="0"/>
            <a:ext cx="9603275" cy="1049235"/>
          </a:xfrm>
        </p:spPr>
        <p:txBody>
          <a:bodyPr/>
          <a:lstStyle/>
          <a:p>
            <a:r>
              <a:rPr lang="en-IN" b="1" dirty="0" smtClean="0"/>
              <a:t>Level 1</a:t>
            </a:r>
            <a:endParaRPr lang="en-IN" b="1" dirty="0"/>
          </a:p>
        </p:txBody>
      </p:sp>
      <p:sp>
        <p:nvSpPr>
          <p:cNvPr id="6" name="Footer Placeholder 5">
            <a:extLst>
              <a:ext uri="{FF2B5EF4-FFF2-40B4-BE49-F238E27FC236}">
                <a16:creationId xmlns:a16="http://schemas.microsoft.com/office/drawing/2014/main" xmlns="" id="{25DFF68B-5751-E5A5-E1C0-0AC029773E9A}"/>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160D49E8-4013-0BE0-1B0B-D350A833124F}"/>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13</a:t>
            </a:fld>
            <a:endParaRPr lang="en-US"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75771" y="769257"/>
            <a:ext cx="11538858" cy="5196114"/>
          </a:xfrm>
          <a:prstGeom prst="rect">
            <a:avLst/>
          </a:prstGeom>
          <a:noFill/>
          <a:ln w="9525">
            <a:noFill/>
            <a:miter lim="800000"/>
            <a:headEnd/>
            <a:tailEnd/>
          </a:ln>
          <a:effectLst/>
        </p:spPr>
      </p:pic>
    </p:spTree>
    <p:extLst>
      <p:ext uri="{BB962C8B-B14F-4D97-AF65-F5344CB8AC3E}">
        <p14:creationId xmlns:p14="http://schemas.microsoft.com/office/powerpoint/2010/main" xmlns="" val="310680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DFBDA-AE77-2CDF-8BBA-598B04C63DF6}"/>
              </a:ext>
            </a:extLst>
          </p:cNvPr>
          <p:cNvSpPr>
            <a:spLocks noGrp="1"/>
          </p:cNvSpPr>
          <p:nvPr>
            <p:ph type="title"/>
          </p:nvPr>
        </p:nvSpPr>
        <p:spPr>
          <a:xfrm>
            <a:off x="0" y="0"/>
            <a:ext cx="9603275" cy="1049235"/>
          </a:xfrm>
        </p:spPr>
        <p:txBody>
          <a:bodyPr/>
          <a:lstStyle/>
          <a:p>
            <a:r>
              <a:rPr lang="en-IN" b="1" dirty="0" smtClean="0"/>
              <a:t>Level 2</a:t>
            </a:r>
            <a:endParaRPr lang="en-IN" b="1" dirty="0"/>
          </a:p>
        </p:txBody>
      </p:sp>
      <p:sp>
        <p:nvSpPr>
          <p:cNvPr id="6" name="Footer Placeholder 5">
            <a:extLst>
              <a:ext uri="{FF2B5EF4-FFF2-40B4-BE49-F238E27FC236}">
                <a16:creationId xmlns:a16="http://schemas.microsoft.com/office/drawing/2014/main" xmlns="" id="{DCA5BDFA-644C-2402-E854-BEF479C92D11}"/>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7" name="Slide Number Placeholder 4">
            <a:extLst>
              <a:ext uri="{FF2B5EF4-FFF2-40B4-BE49-F238E27FC236}">
                <a16:creationId xmlns:a16="http://schemas.microsoft.com/office/drawing/2014/main" xmlns="" id="{2315169D-D06A-F568-EEBE-23F82AE955E2}"/>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14</a:t>
            </a:fld>
            <a:endParaRPr lang="en-US" dirty="0">
              <a:solidFill>
                <a:schemeClr val="bg1"/>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88686" y="566058"/>
            <a:ext cx="11684000" cy="5341256"/>
          </a:xfrm>
          <a:prstGeom prst="rect">
            <a:avLst/>
          </a:prstGeom>
          <a:noFill/>
          <a:ln w="9525">
            <a:noFill/>
            <a:miter lim="800000"/>
            <a:headEnd/>
            <a:tailEnd/>
          </a:ln>
          <a:effectLst/>
        </p:spPr>
      </p:pic>
    </p:spTree>
    <p:extLst>
      <p:ext uri="{BB962C8B-B14F-4D97-AF65-F5344CB8AC3E}">
        <p14:creationId xmlns:p14="http://schemas.microsoft.com/office/powerpoint/2010/main" xmlns="" val="424281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119C9-8B5B-BE17-A638-464AC198EDF9}"/>
              </a:ext>
            </a:extLst>
          </p:cNvPr>
          <p:cNvSpPr>
            <a:spLocks noGrp="1"/>
          </p:cNvSpPr>
          <p:nvPr>
            <p:ph type="title"/>
          </p:nvPr>
        </p:nvSpPr>
        <p:spPr>
          <a:xfrm>
            <a:off x="0" y="0"/>
            <a:ext cx="9603275" cy="1049235"/>
          </a:xfrm>
        </p:spPr>
        <p:txBody>
          <a:bodyPr/>
          <a:lstStyle/>
          <a:p>
            <a:r>
              <a:rPr lang="en-IN" b="1" dirty="0" smtClean="0"/>
              <a:t>Level 3</a:t>
            </a:r>
            <a:endParaRPr lang="en-IN" b="1" dirty="0"/>
          </a:p>
        </p:txBody>
      </p:sp>
      <p:sp>
        <p:nvSpPr>
          <p:cNvPr id="6" name="Footer Placeholder 5">
            <a:extLst>
              <a:ext uri="{FF2B5EF4-FFF2-40B4-BE49-F238E27FC236}">
                <a16:creationId xmlns:a16="http://schemas.microsoft.com/office/drawing/2014/main" xmlns="" id="{C21C2AB2-145C-5901-F4E4-CD97B3B0E582}"/>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7" name="Slide Number Placeholder 4">
            <a:extLst>
              <a:ext uri="{FF2B5EF4-FFF2-40B4-BE49-F238E27FC236}">
                <a16:creationId xmlns:a16="http://schemas.microsoft.com/office/drawing/2014/main" xmlns="" id="{80253788-7556-8A11-AADE-05FFDF9DB0A8}"/>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15</a:t>
            </a:fld>
            <a:endParaRPr lang="en-US"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35429" y="435429"/>
            <a:ext cx="11408228" cy="5573485"/>
          </a:xfrm>
          <a:prstGeom prst="rect">
            <a:avLst/>
          </a:prstGeom>
          <a:noFill/>
          <a:ln w="9525">
            <a:noFill/>
            <a:miter lim="800000"/>
            <a:headEnd/>
            <a:tailEnd/>
          </a:ln>
          <a:effectLst/>
        </p:spPr>
      </p:pic>
    </p:spTree>
    <p:extLst>
      <p:ext uri="{BB962C8B-B14F-4D97-AF65-F5344CB8AC3E}">
        <p14:creationId xmlns:p14="http://schemas.microsoft.com/office/powerpoint/2010/main" xmlns="" val="317604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6849C-7925-D2EE-4D04-BA27684AA0C8}"/>
              </a:ext>
            </a:extLst>
          </p:cNvPr>
          <p:cNvSpPr>
            <a:spLocks noGrp="1"/>
          </p:cNvSpPr>
          <p:nvPr>
            <p:ph type="title"/>
          </p:nvPr>
        </p:nvSpPr>
        <p:spPr>
          <a:xfrm>
            <a:off x="0" y="0"/>
            <a:ext cx="9603275" cy="1049235"/>
          </a:xfrm>
        </p:spPr>
        <p:txBody>
          <a:bodyPr/>
          <a:lstStyle/>
          <a:p>
            <a:r>
              <a:rPr lang="en-IN" b="1" dirty="0" smtClean="0"/>
              <a:t>Level 4</a:t>
            </a:r>
            <a:endParaRPr lang="en-IN" b="1" dirty="0"/>
          </a:p>
        </p:txBody>
      </p:sp>
      <p:sp>
        <p:nvSpPr>
          <p:cNvPr id="6" name="Footer Placeholder 5">
            <a:extLst>
              <a:ext uri="{FF2B5EF4-FFF2-40B4-BE49-F238E27FC236}">
                <a16:creationId xmlns:a16="http://schemas.microsoft.com/office/drawing/2014/main" xmlns="" id="{A82EE3F1-52F4-410B-DBE9-7A5AD54D0BA3}"/>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8F728C77-F159-0F28-C479-16A2E3DBC193}"/>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16</a:t>
            </a:fld>
            <a:endParaRPr lang="en-US" dirty="0">
              <a:solidFill>
                <a:schemeClr val="bg1"/>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420914" y="609600"/>
            <a:ext cx="11364686" cy="5109029"/>
          </a:xfrm>
          <a:prstGeom prst="rect">
            <a:avLst/>
          </a:prstGeom>
          <a:noFill/>
          <a:ln w="9525">
            <a:noFill/>
            <a:miter lim="800000"/>
            <a:headEnd/>
            <a:tailEnd/>
          </a:ln>
          <a:effectLst/>
        </p:spPr>
      </p:pic>
    </p:spTree>
    <p:extLst>
      <p:ext uri="{BB962C8B-B14F-4D97-AF65-F5344CB8AC3E}">
        <p14:creationId xmlns:p14="http://schemas.microsoft.com/office/powerpoint/2010/main" xmlns="" val="192834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675C9-84C6-62AF-1491-FF1BF864F7CF}"/>
              </a:ext>
            </a:extLst>
          </p:cNvPr>
          <p:cNvSpPr>
            <a:spLocks noGrp="1"/>
          </p:cNvSpPr>
          <p:nvPr>
            <p:ph type="title"/>
          </p:nvPr>
        </p:nvSpPr>
        <p:spPr>
          <a:xfrm>
            <a:off x="1294363" y="648553"/>
            <a:ext cx="9603275" cy="1049235"/>
          </a:xfrm>
        </p:spPr>
        <p:txBody>
          <a:bodyPr/>
          <a:lstStyle/>
          <a:p>
            <a:r>
              <a:rPr lang="en-IN" b="1" dirty="0"/>
              <a:t>USER STORIES</a:t>
            </a:r>
          </a:p>
        </p:txBody>
      </p:sp>
      <p:graphicFrame>
        <p:nvGraphicFramePr>
          <p:cNvPr id="6" name="Table 6">
            <a:extLst>
              <a:ext uri="{FF2B5EF4-FFF2-40B4-BE49-F238E27FC236}">
                <a16:creationId xmlns:a16="http://schemas.microsoft.com/office/drawing/2014/main" xmlns="" id="{2F511A87-E977-D5AA-3833-89736C1B672B}"/>
              </a:ext>
            </a:extLst>
          </p:cNvPr>
          <p:cNvGraphicFramePr>
            <a:graphicFrameLocks noGrp="1"/>
          </p:cNvGraphicFramePr>
          <p:nvPr>
            <p:ph idx="1"/>
            <p:extLst>
              <p:ext uri="{D42A27DB-BD31-4B8C-83A1-F6EECF244321}">
                <p14:modId xmlns:p14="http://schemas.microsoft.com/office/powerpoint/2010/main" xmlns="" val="3221854275"/>
              </p:ext>
            </p:extLst>
          </p:nvPr>
        </p:nvGraphicFramePr>
        <p:xfrm>
          <a:off x="1281918" y="2297256"/>
          <a:ext cx="9606560" cy="3423663"/>
        </p:xfrm>
        <a:graphic>
          <a:graphicData uri="http://schemas.openxmlformats.org/drawingml/2006/table">
            <a:tbl>
              <a:tblPr firstRow="1" bandRow="1">
                <a:tableStyleId>{5C22544A-7EE6-4342-B048-85BDC9FD1C3A}</a:tableStyleId>
              </a:tblPr>
              <a:tblGrid>
                <a:gridCol w="2401640">
                  <a:extLst>
                    <a:ext uri="{9D8B030D-6E8A-4147-A177-3AD203B41FA5}">
                      <a16:colId xmlns:a16="http://schemas.microsoft.com/office/drawing/2014/main" xmlns="" val="1002300598"/>
                    </a:ext>
                  </a:extLst>
                </a:gridCol>
                <a:gridCol w="2401640">
                  <a:extLst>
                    <a:ext uri="{9D8B030D-6E8A-4147-A177-3AD203B41FA5}">
                      <a16:colId xmlns:a16="http://schemas.microsoft.com/office/drawing/2014/main" xmlns="" val="4107198793"/>
                    </a:ext>
                  </a:extLst>
                </a:gridCol>
                <a:gridCol w="2401640">
                  <a:extLst>
                    <a:ext uri="{9D8B030D-6E8A-4147-A177-3AD203B41FA5}">
                      <a16:colId xmlns:a16="http://schemas.microsoft.com/office/drawing/2014/main" xmlns="" val="3899795120"/>
                    </a:ext>
                  </a:extLst>
                </a:gridCol>
                <a:gridCol w="2401640">
                  <a:extLst>
                    <a:ext uri="{9D8B030D-6E8A-4147-A177-3AD203B41FA5}">
                      <a16:colId xmlns:a16="http://schemas.microsoft.com/office/drawing/2014/main" xmlns="" val="767761062"/>
                    </a:ext>
                  </a:extLst>
                </a:gridCol>
              </a:tblGrid>
              <a:tr h="345337">
                <a:tc>
                  <a:txBody>
                    <a:bodyPr/>
                    <a:lstStyle/>
                    <a:p>
                      <a:pPr algn="ctr"/>
                      <a:r>
                        <a:rPr lang="en-IN" dirty="0"/>
                        <a:t>USERSTORY_ID</a:t>
                      </a:r>
                    </a:p>
                  </a:txBody>
                  <a:tcPr/>
                </a:tc>
                <a:tc>
                  <a:txBody>
                    <a:bodyPr/>
                    <a:lstStyle/>
                    <a:p>
                      <a:pPr algn="ctr"/>
                      <a:r>
                        <a:rPr lang="en-IN" dirty="0"/>
                        <a:t>As a &lt;type of user&gt;</a:t>
                      </a:r>
                    </a:p>
                  </a:txBody>
                  <a:tcPr/>
                </a:tc>
                <a:tc>
                  <a:txBody>
                    <a:bodyPr/>
                    <a:lstStyle/>
                    <a:p>
                      <a:pPr algn="ctr"/>
                      <a:r>
                        <a:rPr lang="en-IN" dirty="0"/>
                        <a:t>I want to</a:t>
                      </a:r>
                    </a:p>
                  </a:txBody>
                  <a:tcPr/>
                </a:tc>
                <a:tc>
                  <a:txBody>
                    <a:bodyPr/>
                    <a:lstStyle/>
                    <a:p>
                      <a:pPr algn="ctr"/>
                      <a:r>
                        <a:rPr lang="en-IN" dirty="0"/>
                        <a:t>So that I can</a:t>
                      </a:r>
                    </a:p>
                  </a:txBody>
                  <a:tcPr/>
                </a:tc>
                <a:extLst>
                  <a:ext uri="{0D108BD9-81ED-4DB2-BD59-A6C34878D82A}">
                    <a16:rowId xmlns:a16="http://schemas.microsoft.com/office/drawing/2014/main" xmlns="" val="145611876"/>
                  </a:ext>
                </a:extLst>
              </a:tr>
              <a:tr h="863343">
                <a:tc>
                  <a:txBody>
                    <a:bodyPr/>
                    <a:lstStyle/>
                    <a:p>
                      <a:pPr algn="ctr"/>
                      <a:r>
                        <a:rPr lang="en-IN" dirty="0"/>
                        <a:t>1</a:t>
                      </a:r>
                    </a:p>
                  </a:txBody>
                  <a:tcPr/>
                </a:tc>
                <a:tc>
                  <a:txBody>
                    <a:bodyPr/>
                    <a:lstStyle/>
                    <a:p>
                      <a:pPr algn="ctr"/>
                      <a:r>
                        <a:rPr lang="en-IN" dirty="0"/>
                        <a:t>Admin</a:t>
                      </a:r>
                    </a:p>
                  </a:txBody>
                  <a:tcPr/>
                </a:tc>
                <a:tc>
                  <a:txBody>
                    <a:bodyPr/>
                    <a:lstStyle/>
                    <a:p>
                      <a:pPr algn="ctr"/>
                      <a:r>
                        <a:rPr lang="en-IN" dirty="0"/>
                        <a:t>Login</a:t>
                      </a:r>
                    </a:p>
                  </a:txBody>
                  <a:tcPr/>
                </a:tc>
                <a:tc>
                  <a:txBody>
                    <a:bodyPr/>
                    <a:lstStyle/>
                    <a:p>
                      <a:pPr algn="ctr"/>
                      <a:r>
                        <a:rPr lang="en-IN" dirty="0"/>
                        <a:t>Login successful with correct username and password</a:t>
                      </a:r>
                    </a:p>
                  </a:txBody>
                  <a:tcPr/>
                </a:tc>
                <a:extLst>
                  <a:ext uri="{0D108BD9-81ED-4DB2-BD59-A6C34878D82A}">
                    <a16:rowId xmlns:a16="http://schemas.microsoft.com/office/drawing/2014/main" xmlns="" val="2118380718"/>
                  </a:ext>
                </a:extLst>
              </a:tr>
              <a:tr h="604340">
                <a:tc>
                  <a:txBody>
                    <a:bodyPr/>
                    <a:lstStyle/>
                    <a:p>
                      <a:pPr algn="ctr"/>
                      <a:r>
                        <a:rPr lang="en-IN" dirty="0"/>
                        <a:t>2</a:t>
                      </a:r>
                    </a:p>
                  </a:txBody>
                  <a:tcPr/>
                </a:tc>
                <a:tc>
                  <a:txBody>
                    <a:bodyPr/>
                    <a:lstStyle/>
                    <a:p>
                      <a:pPr algn="ctr"/>
                      <a:r>
                        <a:rPr lang="en-IN" dirty="0"/>
                        <a:t>Admin</a:t>
                      </a:r>
                    </a:p>
                  </a:txBody>
                  <a:tcPr/>
                </a:tc>
                <a:tc>
                  <a:txBody>
                    <a:bodyPr/>
                    <a:lstStyle/>
                    <a:p>
                      <a:pPr algn="ctr"/>
                      <a:r>
                        <a:rPr lang="en-IN" dirty="0" smtClean="0"/>
                        <a:t>Train</a:t>
                      </a:r>
                      <a:r>
                        <a:rPr lang="en-IN" baseline="0" dirty="0" smtClean="0"/>
                        <a:t> service management</a:t>
                      </a:r>
                      <a:endParaRPr lang="en-IN" dirty="0"/>
                    </a:p>
                  </a:txBody>
                  <a:tcPr/>
                </a:tc>
                <a:tc>
                  <a:txBody>
                    <a:bodyPr/>
                    <a:lstStyle/>
                    <a:p>
                      <a:pPr algn="ctr"/>
                      <a:r>
                        <a:rPr lang="en-IN" dirty="0"/>
                        <a:t>Manage </a:t>
                      </a:r>
                      <a:r>
                        <a:rPr lang="en-IN" dirty="0" smtClean="0"/>
                        <a:t>train</a:t>
                      </a:r>
                      <a:r>
                        <a:rPr lang="en-IN" baseline="0" dirty="0" smtClean="0"/>
                        <a:t> services</a:t>
                      </a:r>
                      <a:endParaRPr lang="en-IN" dirty="0"/>
                    </a:p>
                  </a:txBody>
                  <a:tcPr/>
                </a:tc>
                <a:extLst>
                  <a:ext uri="{0D108BD9-81ED-4DB2-BD59-A6C34878D82A}">
                    <a16:rowId xmlns:a16="http://schemas.microsoft.com/office/drawing/2014/main" xmlns="" val="758178667"/>
                  </a:ext>
                </a:extLst>
              </a:tr>
              <a:tr h="863343">
                <a:tc>
                  <a:txBody>
                    <a:bodyPr/>
                    <a:lstStyle/>
                    <a:p>
                      <a:pPr algn="ctr"/>
                      <a:r>
                        <a:rPr lang="en-IN" dirty="0"/>
                        <a:t>3</a:t>
                      </a:r>
                    </a:p>
                  </a:txBody>
                  <a:tcPr/>
                </a:tc>
                <a:tc>
                  <a:txBody>
                    <a:bodyPr/>
                    <a:lstStyle/>
                    <a:p>
                      <a:pPr algn="ctr"/>
                      <a:r>
                        <a:rPr lang="en-IN" dirty="0"/>
                        <a:t>Admin</a:t>
                      </a:r>
                    </a:p>
                  </a:txBody>
                  <a:tcPr/>
                </a:tc>
                <a:tc>
                  <a:txBody>
                    <a:bodyPr/>
                    <a:lstStyle/>
                    <a:p>
                      <a:pPr algn="ctr"/>
                      <a:r>
                        <a:rPr lang="en-IN" dirty="0" smtClean="0"/>
                        <a:t>Approve/reject</a:t>
                      </a:r>
                      <a:r>
                        <a:rPr lang="en-IN" baseline="0" dirty="0" smtClean="0"/>
                        <a:t> restaurant</a:t>
                      </a:r>
                      <a:endParaRPr lang="en-IN" dirty="0"/>
                    </a:p>
                  </a:txBody>
                  <a:tcPr/>
                </a:tc>
                <a:tc>
                  <a:txBody>
                    <a:bodyPr/>
                    <a:lstStyle/>
                    <a:p>
                      <a:pPr algn="ctr"/>
                      <a:r>
                        <a:rPr lang="en-IN" dirty="0" smtClean="0"/>
                        <a:t>Manage</a:t>
                      </a:r>
                      <a:r>
                        <a:rPr lang="en-IN" baseline="0" dirty="0" smtClean="0"/>
                        <a:t> restaurants</a:t>
                      </a:r>
                      <a:endParaRPr lang="en-IN" dirty="0"/>
                    </a:p>
                  </a:txBody>
                  <a:tcPr/>
                </a:tc>
                <a:extLst>
                  <a:ext uri="{0D108BD9-81ED-4DB2-BD59-A6C34878D82A}">
                    <a16:rowId xmlns:a16="http://schemas.microsoft.com/office/drawing/2014/main" xmlns="" val="1175737399"/>
                  </a:ext>
                </a:extLst>
              </a:tr>
              <a:tr h="604340">
                <a:tc>
                  <a:txBody>
                    <a:bodyPr/>
                    <a:lstStyle/>
                    <a:p>
                      <a:pPr algn="ctr"/>
                      <a:r>
                        <a:rPr lang="en-IN" dirty="0"/>
                        <a:t>4</a:t>
                      </a:r>
                    </a:p>
                  </a:txBody>
                  <a:tcPr/>
                </a:tc>
                <a:tc>
                  <a:txBody>
                    <a:bodyPr/>
                    <a:lstStyle/>
                    <a:p>
                      <a:pPr algn="ctr"/>
                      <a:r>
                        <a:rPr lang="en-IN" dirty="0"/>
                        <a:t>Admin</a:t>
                      </a:r>
                    </a:p>
                  </a:txBody>
                  <a:tcPr/>
                </a:tc>
                <a:tc>
                  <a:txBody>
                    <a:bodyPr/>
                    <a:lstStyle/>
                    <a:p>
                      <a:pPr algn="ctr"/>
                      <a:r>
                        <a:rPr lang="en-IN" dirty="0" smtClean="0"/>
                        <a:t>Add &amp; manage</a:t>
                      </a:r>
                      <a:r>
                        <a:rPr lang="en-IN" baseline="0" dirty="0" smtClean="0"/>
                        <a:t> station</a:t>
                      </a:r>
                      <a:endParaRPr lang="en-IN" dirty="0"/>
                    </a:p>
                  </a:txBody>
                  <a:tcPr/>
                </a:tc>
                <a:tc>
                  <a:txBody>
                    <a:bodyPr/>
                    <a:lstStyle/>
                    <a:p>
                      <a:pPr algn="ctr"/>
                      <a:r>
                        <a:rPr lang="en-IN" dirty="0"/>
                        <a:t>Manage </a:t>
                      </a:r>
                      <a:r>
                        <a:rPr lang="en-IN" dirty="0" smtClean="0"/>
                        <a:t>different</a:t>
                      </a:r>
                      <a:r>
                        <a:rPr lang="en-IN" baseline="0" dirty="0" smtClean="0"/>
                        <a:t> stations</a:t>
                      </a:r>
                      <a:endParaRPr lang="en-IN" dirty="0"/>
                    </a:p>
                  </a:txBody>
                  <a:tcPr/>
                </a:tc>
                <a:extLst>
                  <a:ext uri="{0D108BD9-81ED-4DB2-BD59-A6C34878D82A}">
                    <a16:rowId xmlns:a16="http://schemas.microsoft.com/office/drawing/2014/main" xmlns="" val="391185654"/>
                  </a:ext>
                </a:extLst>
              </a:tr>
            </a:tbl>
          </a:graphicData>
        </a:graphic>
      </p:graphicFrame>
      <p:sp>
        <p:nvSpPr>
          <p:cNvPr id="7" name="Footer Placeholder 5">
            <a:extLst>
              <a:ext uri="{FF2B5EF4-FFF2-40B4-BE49-F238E27FC236}">
                <a16:creationId xmlns:a16="http://schemas.microsoft.com/office/drawing/2014/main" xmlns="" id="{70A9017A-B1E2-A066-1E34-4017F0EA5C69}"/>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3" name="Slide Number Placeholder 4">
            <a:extLst>
              <a:ext uri="{FF2B5EF4-FFF2-40B4-BE49-F238E27FC236}">
                <a16:creationId xmlns:a16="http://schemas.microsoft.com/office/drawing/2014/main" xmlns="" id="{C1503AB5-6605-BAEF-0C5C-6094353EA4AF}"/>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17</a:t>
            </a:fld>
            <a:endParaRPr lang="en-US" dirty="0">
              <a:solidFill>
                <a:schemeClr val="bg1"/>
              </a:solidFill>
            </a:endParaRPr>
          </a:p>
        </p:txBody>
      </p:sp>
    </p:spTree>
    <p:extLst>
      <p:ext uri="{BB962C8B-B14F-4D97-AF65-F5344CB8AC3E}">
        <p14:creationId xmlns:p14="http://schemas.microsoft.com/office/powerpoint/2010/main" xmlns="" val="111301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27C4EAE9-54F3-0B8D-2085-8240EDB35946}"/>
              </a:ext>
            </a:extLst>
          </p:cNvPr>
          <p:cNvGraphicFramePr>
            <a:graphicFrameLocks noGrp="1"/>
          </p:cNvGraphicFramePr>
          <p:nvPr>
            <p:ph idx="1"/>
            <p:extLst>
              <p:ext uri="{D42A27DB-BD31-4B8C-83A1-F6EECF244321}">
                <p14:modId xmlns:p14="http://schemas.microsoft.com/office/powerpoint/2010/main" xmlns="" val="350448292"/>
              </p:ext>
            </p:extLst>
          </p:nvPr>
        </p:nvGraphicFramePr>
        <p:xfrm>
          <a:off x="1483567" y="2016125"/>
          <a:ext cx="9571780" cy="3383280"/>
        </p:xfrm>
        <a:graphic>
          <a:graphicData uri="http://schemas.openxmlformats.org/drawingml/2006/table">
            <a:tbl>
              <a:tblPr firstRow="1" bandRow="1">
                <a:tableStyleId>{5C22544A-7EE6-4342-B048-85BDC9FD1C3A}</a:tableStyleId>
              </a:tblPr>
              <a:tblGrid>
                <a:gridCol w="2368501">
                  <a:extLst>
                    <a:ext uri="{9D8B030D-6E8A-4147-A177-3AD203B41FA5}">
                      <a16:colId xmlns:a16="http://schemas.microsoft.com/office/drawing/2014/main" xmlns="" val="1247174382"/>
                    </a:ext>
                  </a:extLst>
                </a:gridCol>
                <a:gridCol w="2401093">
                  <a:extLst>
                    <a:ext uri="{9D8B030D-6E8A-4147-A177-3AD203B41FA5}">
                      <a16:colId xmlns:a16="http://schemas.microsoft.com/office/drawing/2014/main" xmlns="" val="2251628984"/>
                    </a:ext>
                  </a:extLst>
                </a:gridCol>
                <a:gridCol w="2401093">
                  <a:extLst>
                    <a:ext uri="{9D8B030D-6E8A-4147-A177-3AD203B41FA5}">
                      <a16:colId xmlns:a16="http://schemas.microsoft.com/office/drawing/2014/main" xmlns="" val="2589979956"/>
                    </a:ext>
                  </a:extLst>
                </a:gridCol>
                <a:gridCol w="2401093">
                  <a:extLst>
                    <a:ext uri="{9D8B030D-6E8A-4147-A177-3AD203B41FA5}">
                      <a16:colId xmlns:a16="http://schemas.microsoft.com/office/drawing/2014/main" xmlns="" val="111093931"/>
                    </a:ext>
                  </a:extLst>
                </a:gridCol>
              </a:tblGrid>
              <a:tr h="370840">
                <a:tc>
                  <a:txBody>
                    <a:bodyPr/>
                    <a:lstStyle/>
                    <a:p>
                      <a:pPr algn="ctr"/>
                      <a:r>
                        <a:rPr lang="en-IN" b="0" dirty="0">
                          <a:solidFill>
                            <a:schemeClr val="tx1"/>
                          </a:solidFill>
                        </a:rPr>
                        <a:t>5</a:t>
                      </a:r>
                    </a:p>
                  </a:txBody>
                  <a:tcPr>
                    <a:solidFill>
                      <a:srgbClr val="F5EBF1"/>
                    </a:solidFill>
                  </a:tcPr>
                </a:tc>
                <a:tc>
                  <a:txBody>
                    <a:bodyPr/>
                    <a:lstStyle/>
                    <a:p>
                      <a:pPr algn="ctr"/>
                      <a:r>
                        <a:rPr lang="en-IN" b="0" dirty="0">
                          <a:solidFill>
                            <a:schemeClr val="tx1"/>
                          </a:solidFill>
                        </a:rPr>
                        <a:t>Admin</a:t>
                      </a:r>
                    </a:p>
                  </a:txBody>
                  <a:tcPr>
                    <a:solidFill>
                      <a:srgbClr val="F5EBF1"/>
                    </a:solidFill>
                  </a:tcPr>
                </a:tc>
                <a:tc>
                  <a:txBody>
                    <a:bodyPr/>
                    <a:lstStyle/>
                    <a:p>
                      <a:pPr algn="ctr"/>
                      <a:r>
                        <a:rPr lang="en-IN" b="0" dirty="0">
                          <a:solidFill>
                            <a:schemeClr val="tx1"/>
                          </a:solidFill>
                        </a:rPr>
                        <a:t>View </a:t>
                      </a:r>
                      <a:r>
                        <a:rPr lang="en-IN" b="0" dirty="0" smtClean="0">
                          <a:solidFill>
                            <a:schemeClr val="tx1"/>
                          </a:solidFill>
                        </a:rPr>
                        <a:t>feedbacks</a:t>
                      </a:r>
                      <a:endParaRPr lang="en-IN" b="0" dirty="0">
                        <a:solidFill>
                          <a:schemeClr val="tx1"/>
                        </a:solidFill>
                      </a:endParaRPr>
                    </a:p>
                  </a:txBody>
                  <a:tcPr>
                    <a:solidFill>
                      <a:srgbClr val="F5EBF1"/>
                    </a:solidFill>
                  </a:tcPr>
                </a:tc>
                <a:tc>
                  <a:txBody>
                    <a:bodyPr/>
                    <a:lstStyle/>
                    <a:p>
                      <a:pPr algn="ctr"/>
                      <a:r>
                        <a:rPr lang="en-IN" b="0" dirty="0">
                          <a:solidFill>
                            <a:schemeClr val="tx1"/>
                          </a:solidFill>
                        </a:rPr>
                        <a:t>Admin can view the </a:t>
                      </a:r>
                      <a:r>
                        <a:rPr lang="en-IN" b="0" dirty="0" err="1" smtClean="0">
                          <a:solidFill>
                            <a:schemeClr val="tx1"/>
                          </a:solidFill>
                        </a:rPr>
                        <a:t>feedbvacks</a:t>
                      </a:r>
                      <a:r>
                        <a:rPr lang="en-IN" b="0" baseline="0" dirty="0" smtClean="0">
                          <a:solidFill>
                            <a:schemeClr val="tx1"/>
                          </a:solidFill>
                        </a:rPr>
                        <a:t> </a:t>
                      </a:r>
                      <a:r>
                        <a:rPr lang="en-IN" b="0" dirty="0" smtClean="0">
                          <a:solidFill>
                            <a:schemeClr val="tx1"/>
                          </a:solidFill>
                        </a:rPr>
                        <a:t>related to restaurant </a:t>
                      </a:r>
                      <a:endParaRPr lang="en-IN" b="0" dirty="0">
                        <a:solidFill>
                          <a:schemeClr val="tx1"/>
                        </a:solidFill>
                      </a:endParaRPr>
                    </a:p>
                  </a:txBody>
                  <a:tcPr>
                    <a:solidFill>
                      <a:srgbClr val="F5EBF1"/>
                    </a:solidFill>
                  </a:tcPr>
                </a:tc>
                <a:extLst>
                  <a:ext uri="{0D108BD9-81ED-4DB2-BD59-A6C34878D82A}">
                    <a16:rowId xmlns:a16="http://schemas.microsoft.com/office/drawing/2014/main" xmlns="" val="1354621785"/>
                  </a:ext>
                </a:extLst>
              </a:tr>
              <a:tr h="370840">
                <a:tc>
                  <a:txBody>
                    <a:bodyPr/>
                    <a:lstStyle/>
                    <a:p>
                      <a:pPr algn="ctr"/>
                      <a:r>
                        <a:rPr lang="en-IN" b="0" dirty="0" smtClean="0">
                          <a:solidFill>
                            <a:schemeClr val="tx1"/>
                          </a:solidFill>
                        </a:rPr>
                        <a:t>6</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Restaurant</a:t>
                      </a:r>
                    </a:p>
                    <a:p>
                      <a:pPr algn="ct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Registration</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Create a profile</a:t>
                      </a:r>
                    </a:p>
                    <a:p>
                      <a:pPr algn="ctr"/>
                      <a:endParaRPr lang="en-IN" b="0" dirty="0">
                        <a:solidFill>
                          <a:schemeClr val="tx1"/>
                        </a:solidFill>
                      </a:endParaRPr>
                    </a:p>
                  </a:txBody>
                  <a:tcPr>
                    <a:solidFill>
                      <a:srgbClr val="F5EBF1"/>
                    </a:solidFill>
                  </a:tcPr>
                </a:tc>
              </a:tr>
              <a:tr h="370840">
                <a:tc>
                  <a:txBody>
                    <a:bodyPr/>
                    <a:lstStyle/>
                    <a:p>
                      <a:pPr algn="ctr"/>
                      <a:r>
                        <a:rPr lang="en-IN" b="0" dirty="0" smtClean="0">
                          <a:solidFill>
                            <a:schemeClr val="tx1"/>
                          </a:solidFill>
                        </a:rPr>
                        <a:t>7</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Restaurant</a:t>
                      </a:r>
                    </a:p>
                    <a:p>
                      <a:pPr algn="ct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Login</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Login successful with correct username and password</a:t>
                      </a:r>
                    </a:p>
                    <a:p>
                      <a:pPr algn="ctr"/>
                      <a:endParaRPr lang="en-IN" b="0" dirty="0">
                        <a:solidFill>
                          <a:schemeClr val="tx1"/>
                        </a:solidFill>
                      </a:endParaRPr>
                    </a:p>
                  </a:txBody>
                  <a:tcPr>
                    <a:solidFill>
                      <a:srgbClr val="F5EBF1"/>
                    </a:solidFill>
                  </a:tcPr>
                </a:tc>
              </a:tr>
              <a:tr h="370840">
                <a:tc>
                  <a:txBody>
                    <a:bodyPr/>
                    <a:lstStyle/>
                    <a:p>
                      <a:pPr algn="ctr"/>
                      <a:r>
                        <a:rPr lang="en-IN" b="0" dirty="0" smtClean="0">
                          <a:solidFill>
                            <a:schemeClr val="tx1"/>
                          </a:solidFill>
                        </a:rPr>
                        <a:t>8</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Restaurant</a:t>
                      </a:r>
                    </a:p>
                    <a:p>
                      <a:pPr algn="ct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Menu Management</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Manage food items &amp;</a:t>
                      </a:r>
                      <a:r>
                        <a:rPr lang="en-IN" b="0" baseline="0" dirty="0" smtClean="0">
                          <a:solidFill>
                            <a:schemeClr val="tx1"/>
                          </a:solidFill>
                        </a:rPr>
                        <a:t> their price</a:t>
                      </a:r>
                      <a:endParaRPr lang="en-IN" b="0" dirty="0">
                        <a:solidFill>
                          <a:schemeClr val="tx1"/>
                        </a:solidFill>
                      </a:endParaRPr>
                    </a:p>
                  </a:txBody>
                  <a:tcPr>
                    <a:solidFill>
                      <a:srgbClr val="F5EBF1"/>
                    </a:solidFill>
                  </a:tcPr>
                </a:tc>
              </a:tr>
            </a:tbl>
          </a:graphicData>
        </a:graphic>
      </p:graphicFrame>
      <p:sp>
        <p:nvSpPr>
          <p:cNvPr id="10" name="Footer Placeholder 5">
            <a:extLst>
              <a:ext uri="{FF2B5EF4-FFF2-40B4-BE49-F238E27FC236}">
                <a16:creationId xmlns:a16="http://schemas.microsoft.com/office/drawing/2014/main" xmlns="" id="{B41A51B9-CE1B-2A94-1372-992B8C9D556C}"/>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2" name="Slide Number Placeholder 4">
            <a:extLst>
              <a:ext uri="{FF2B5EF4-FFF2-40B4-BE49-F238E27FC236}">
                <a16:creationId xmlns:a16="http://schemas.microsoft.com/office/drawing/2014/main" xmlns="" id="{985862B8-D1DF-5559-9725-EED73BD912E5}"/>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18</a:t>
            </a:fld>
            <a:endParaRPr lang="en-US" dirty="0">
              <a:solidFill>
                <a:schemeClr val="bg1"/>
              </a:solidFill>
            </a:endParaRPr>
          </a:p>
        </p:txBody>
      </p:sp>
    </p:spTree>
    <p:extLst>
      <p:ext uri="{BB962C8B-B14F-4D97-AF65-F5344CB8AC3E}">
        <p14:creationId xmlns:p14="http://schemas.microsoft.com/office/powerpoint/2010/main" xmlns="" val="215833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27C4EAE9-54F3-0B8D-2085-8240EDB35946}"/>
              </a:ext>
            </a:extLst>
          </p:cNvPr>
          <p:cNvGraphicFramePr>
            <a:graphicFrameLocks noGrp="1"/>
          </p:cNvGraphicFramePr>
          <p:nvPr>
            <p:ph idx="1"/>
            <p:extLst>
              <p:ext uri="{D42A27DB-BD31-4B8C-83A1-F6EECF244321}">
                <p14:modId xmlns:p14="http://schemas.microsoft.com/office/powerpoint/2010/main" xmlns="" val="3700383040"/>
              </p:ext>
            </p:extLst>
          </p:nvPr>
        </p:nvGraphicFramePr>
        <p:xfrm>
          <a:off x="1483567" y="2016125"/>
          <a:ext cx="9571780" cy="3108960"/>
        </p:xfrm>
        <a:graphic>
          <a:graphicData uri="http://schemas.openxmlformats.org/drawingml/2006/table">
            <a:tbl>
              <a:tblPr firstRow="1" bandRow="1">
                <a:tableStyleId>{5C22544A-7EE6-4342-B048-85BDC9FD1C3A}</a:tableStyleId>
              </a:tblPr>
              <a:tblGrid>
                <a:gridCol w="2368501">
                  <a:extLst>
                    <a:ext uri="{9D8B030D-6E8A-4147-A177-3AD203B41FA5}">
                      <a16:colId xmlns:a16="http://schemas.microsoft.com/office/drawing/2014/main" xmlns="" val="1247174382"/>
                    </a:ext>
                  </a:extLst>
                </a:gridCol>
                <a:gridCol w="2401093">
                  <a:extLst>
                    <a:ext uri="{9D8B030D-6E8A-4147-A177-3AD203B41FA5}">
                      <a16:colId xmlns:a16="http://schemas.microsoft.com/office/drawing/2014/main" xmlns="" val="2251628984"/>
                    </a:ext>
                  </a:extLst>
                </a:gridCol>
                <a:gridCol w="2401093">
                  <a:extLst>
                    <a:ext uri="{9D8B030D-6E8A-4147-A177-3AD203B41FA5}">
                      <a16:colId xmlns:a16="http://schemas.microsoft.com/office/drawing/2014/main" xmlns="" val="2589979956"/>
                    </a:ext>
                  </a:extLst>
                </a:gridCol>
                <a:gridCol w="2401093">
                  <a:extLst>
                    <a:ext uri="{9D8B030D-6E8A-4147-A177-3AD203B41FA5}">
                      <a16:colId xmlns:a16="http://schemas.microsoft.com/office/drawing/2014/main" xmlns="" val="111093931"/>
                    </a:ext>
                  </a:extLst>
                </a:gridCol>
              </a:tblGrid>
              <a:tr h="370840">
                <a:tc>
                  <a:txBody>
                    <a:bodyPr/>
                    <a:lstStyle/>
                    <a:p>
                      <a:pPr algn="ctr"/>
                      <a:r>
                        <a:rPr lang="en-IN" b="0" dirty="0" smtClean="0">
                          <a:solidFill>
                            <a:schemeClr val="tx1"/>
                          </a:solidFill>
                        </a:rPr>
                        <a:t>9</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Restaurant</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View</a:t>
                      </a:r>
                      <a:r>
                        <a:rPr lang="en-IN" b="0" baseline="0" dirty="0" smtClean="0">
                          <a:solidFill>
                            <a:schemeClr val="tx1"/>
                          </a:solidFill>
                        </a:rPr>
                        <a:t> orders &amp; update status</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Restaurant</a:t>
                      </a:r>
                      <a:r>
                        <a:rPr lang="en-IN" b="0" baseline="0" dirty="0" smtClean="0">
                          <a:solidFill>
                            <a:schemeClr val="tx1"/>
                          </a:solidFill>
                        </a:rPr>
                        <a:t> can view the details of orders</a:t>
                      </a:r>
                      <a:endParaRPr lang="en-IN" b="0" dirty="0">
                        <a:solidFill>
                          <a:schemeClr val="tx1"/>
                        </a:solidFill>
                      </a:endParaRPr>
                    </a:p>
                  </a:txBody>
                  <a:tcPr>
                    <a:solidFill>
                      <a:srgbClr val="F5EBF1"/>
                    </a:solidFill>
                  </a:tcPr>
                </a:tc>
                <a:extLst>
                  <a:ext uri="{0D108BD9-81ED-4DB2-BD59-A6C34878D82A}">
                    <a16:rowId xmlns:a16="http://schemas.microsoft.com/office/drawing/2014/main" xmlns="" val="1354621785"/>
                  </a:ext>
                </a:extLst>
              </a:tr>
              <a:tr h="370840">
                <a:tc>
                  <a:txBody>
                    <a:bodyPr/>
                    <a:lstStyle/>
                    <a:p>
                      <a:pPr algn="ctr"/>
                      <a:r>
                        <a:rPr lang="en-IN" dirty="0" smtClean="0"/>
                        <a:t>10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Restaurant</a:t>
                      </a:r>
                    </a:p>
                    <a:p>
                      <a:pPr algn="ctr"/>
                      <a:endParaRPr lang="en-IN" dirty="0"/>
                    </a:p>
                  </a:txBody>
                  <a:tcPr/>
                </a:tc>
                <a:tc>
                  <a:txBody>
                    <a:bodyPr/>
                    <a:lstStyle/>
                    <a:p>
                      <a:pPr algn="ctr"/>
                      <a:r>
                        <a:rPr lang="en-IN" dirty="0" smtClean="0"/>
                        <a:t>Delivery</a:t>
                      </a:r>
                      <a:r>
                        <a:rPr lang="en-IN" baseline="0" dirty="0" smtClean="0"/>
                        <a:t> updates</a:t>
                      </a:r>
                      <a:endParaRPr lang="en-IN" dirty="0"/>
                    </a:p>
                  </a:txBody>
                  <a:tcPr/>
                </a:tc>
                <a:tc>
                  <a:txBody>
                    <a:bodyPr/>
                    <a:lstStyle/>
                    <a:p>
                      <a:pPr algn="ctr"/>
                      <a:r>
                        <a:rPr lang="en-IN" dirty="0" smtClean="0"/>
                        <a:t>Restaurant</a:t>
                      </a:r>
                      <a:r>
                        <a:rPr lang="en-IN" baseline="0" dirty="0" smtClean="0"/>
                        <a:t> updates the details of delivery</a:t>
                      </a:r>
                      <a:endParaRPr lang="en-IN" dirty="0"/>
                    </a:p>
                  </a:txBody>
                  <a:tcPr/>
                </a:tc>
                <a:extLst>
                  <a:ext uri="{0D108BD9-81ED-4DB2-BD59-A6C34878D82A}">
                    <a16:rowId xmlns:a16="http://schemas.microsoft.com/office/drawing/2014/main" xmlns="" val="2917914520"/>
                  </a:ext>
                </a:extLst>
              </a:tr>
              <a:tr h="370840">
                <a:tc>
                  <a:txBody>
                    <a:bodyPr/>
                    <a:lstStyle/>
                    <a:p>
                      <a:pPr algn="ctr"/>
                      <a:r>
                        <a:rPr lang="en-IN" dirty="0" smtClean="0"/>
                        <a:t>11</a:t>
                      </a:r>
                      <a:endParaRPr lang="en-IN" dirty="0"/>
                    </a:p>
                  </a:txBody>
                  <a:tcPr/>
                </a:tc>
                <a:tc>
                  <a:txBody>
                    <a:bodyPr/>
                    <a:lstStyle/>
                    <a:p>
                      <a:pPr algn="ctr"/>
                      <a:r>
                        <a:rPr lang="en-IN" dirty="0" smtClean="0"/>
                        <a:t>User</a:t>
                      </a:r>
                      <a:endParaRPr lang="en-IN" dirty="0"/>
                    </a:p>
                  </a:txBody>
                  <a:tcPr/>
                </a:tc>
                <a:tc>
                  <a:txBody>
                    <a:bodyPr/>
                    <a:lstStyle/>
                    <a:p>
                      <a:pPr algn="ctr"/>
                      <a:r>
                        <a:rPr lang="en-IN" dirty="0" smtClean="0"/>
                        <a:t>Registration</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Create a profile</a:t>
                      </a:r>
                    </a:p>
                    <a:p>
                      <a:pPr algn="ctr"/>
                      <a:endParaRPr lang="en-IN" dirty="0"/>
                    </a:p>
                  </a:txBody>
                  <a:tcPr/>
                </a:tc>
                <a:extLst>
                  <a:ext uri="{0D108BD9-81ED-4DB2-BD59-A6C34878D82A}">
                    <a16:rowId xmlns:a16="http://schemas.microsoft.com/office/drawing/2014/main" xmlns="" val="2813574993"/>
                  </a:ext>
                </a:extLst>
              </a:tr>
              <a:tr h="370840">
                <a:tc>
                  <a:txBody>
                    <a:bodyPr/>
                    <a:lstStyle/>
                    <a:p>
                      <a:pPr algn="ctr"/>
                      <a:r>
                        <a:rPr lang="en-IN" dirty="0" smtClean="0"/>
                        <a:t>12</a:t>
                      </a:r>
                      <a:endParaRPr lang="en-IN" dirty="0"/>
                    </a:p>
                  </a:txBody>
                  <a:tcPr/>
                </a:tc>
                <a:tc>
                  <a:txBody>
                    <a:bodyPr/>
                    <a:lstStyle/>
                    <a:p>
                      <a:pPr algn="ctr"/>
                      <a:r>
                        <a:rPr lang="en-IN" dirty="0" smtClean="0"/>
                        <a:t>User</a:t>
                      </a:r>
                      <a:endParaRPr lang="en-IN" dirty="0"/>
                    </a:p>
                  </a:txBody>
                  <a:tcPr/>
                </a:tc>
                <a:tc>
                  <a:txBody>
                    <a:bodyPr/>
                    <a:lstStyle/>
                    <a:p>
                      <a:pPr algn="ctr"/>
                      <a:r>
                        <a:rPr lang="en-IN" dirty="0" smtClean="0"/>
                        <a:t>Login</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Login successful with correct username and password</a:t>
                      </a:r>
                    </a:p>
                    <a:p>
                      <a:pPr algn="ctr"/>
                      <a:endParaRPr lang="en-IN" dirty="0"/>
                    </a:p>
                  </a:txBody>
                  <a:tcPr/>
                </a:tc>
                <a:extLst>
                  <a:ext uri="{0D108BD9-81ED-4DB2-BD59-A6C34878D82A}">
                    <a16:rowId xmlns:a16="http://schemas.microsoft.com/office/drawing/2014/main" xmlns="" val="3977349205"/>
                  </a:ext>
                </a:extLst>
              </a:tr>
            </a:tbl>
          </a:graphicData>
        </a:graphic>
      </p:graphicFrame>
      <p:sp>
        <p:nvSpPr>
          <p:cNvPr id="2" name="Footer Placeholder 5">
            <a:extLst>
              <a:ext uri="{FF2B5EF4-FFF2-40B4-BE49-F238E27FC236}">
                <a16:creationId xmlns:a16="http://schemas.microsoft.com/office/drawing/2014/main" xmlns="" id="{379F203A-BF5C-1E73-A457-25090A52D979}"/>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3" name="Slide Number Placeholder 4">
            <a:extLst>
              <a:ext uri="{FF2B5EF4-FFF2-40B4-BE49-F238E27FC236}">
                <a16:creationId xmlns:a16="http://schemas.microsoft.com/office/drawing/2014/main" xmlns="" id="{A90D85D0-966C-3BF2-4F20-87DCF77F6EEE}"/>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19</a:t>
            </a:fld>
            <a:endParaRPr lang="en-US" dirty="0">
              <a:solidFill>
                <a:schemeClr val="bg1"/>
              </a:solidFill>
            </a:endParaRPr>
          </a:p>
        </p:txBody>
      </p:sp>
    </p:spTree>
    <p:extLst>
      <p:ext uri="{BB962C8B-B14F-4D97-AF65-F5344CB8AC3E}">
        <p14:creationId xmlns:p14="http://schemas.microsoft.com/office/powerpoint/2010/main" xmlns="" val="222155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43A18-33CD-F7EC-F113-3ADB2D4099D4}"/>
              </a:ext>
            </a:extLst>
          </p:cNvPr>
          <p:cNvSpPr>
            <a:spLocks noGrp="1"/>
          </p:cNvSpPr>
          <p:nvPr>
            <p:ph type="ctrTitle"/>
          </p:nvPr>
        </p:nvSpPr>
        <p:spPr>
          <a:xfrm>
            <a:off x="2287151" y="2146041"/>
            <a:ext cx="8704311" cy="3307701"/>
          </a:xfrm>
        </p:spPr>
        <p:txBody>
          <a:bodyPr>
            <a:normAutofit fontScale="90000"/>
          </a:bodyPr>
          <a:lstStyle/>
          <a:p>
            <a:pPr algn="ctr">
              <a:lnSpc>
                <a:spcPct val="100000"/>
              </a:lnSpc>
            </a:pPr>
            <a:r>
              <a:rPr lang="en-IN" sz="2800" cap="none" dirty="0"/>
              <a:t>Presented By </a:t>
            </a:r>
            <a:r>
              <a:rPr lang="en-IN" sz="2800" b="1" dirty="0"/>
              <a:t/>
            </a:r>
            <a:br>
              <a:rPr lang="en-IN" sz="2800" b="1" dirty="0"/>
            </a:br>
            <a:r>
              <a:rPr lang="en-IN" sz="3100" b="1" dirty="0" err="1" smtClean="0"/>
              <a:t>Varsha</a:t>
            </a:r>
            <a:r>
              <a:rPr lang="en-IN" sz="3100" b="1" dirty="0" smtClean="0"/>
              <a:t> m </a:t>
            </a:r>
            <a:r>
              <a:rPr lang="en-IN" sz="3100" b="1" dirty="0"/>
              <a:t>(</a:t>
            </a:r>
            <a:r>
              <a:rPr lang="en-IN" sz="3100" b="1" dirty="0" smtClean="0"/>
              <a:t>MES21MCA-2058</a:t>
            </a:r>
            <a:r>
              <a:rPr lang="en-IN" sz="3100" b="1" dirty="0"/>
              <a:t>)</a:t>
            </a:r>
            <a:r>
              <a:rPr lang="en-IN" sz="2800" b="1" dirty="0"/>
              <a:t/>
            </a:r>
            <a:br>
              <a:rPr lang="en-IN" sz="2800" b="1" dirty="0"/>
            </a:br>
            <a:r>
              <a:rPr lang="en-IN" sz="2800" b="1" dirty="0"/>
              <a:t/>
            </a:r>
            <a:br>
              <a:rPr lang="en-IN" sz="2800" b="1" dirty="0"/>
            </a:br>
            <a:r>
              <a:rPr lang="en-IN" sz="2800" cap="none" dirty="0"/>
              <a:t>Product Owner</a:t>
            </a:r>
            <a:r>
              <a:rPr lang="en-IN" sz="2800" b="1" dirty="0"/>
              <a:t/>
            </a:r>
            <a:br>
              <a:rPr lang="en-IN" sz="2800" b="1" dirty="0"/>
            </a:br>
            <a:r>
              <a:rPr lang="en-IN" sz="3100" b="1" dirty="0" err="1" smtClean="0"/>
              <a:t>nowshad</a:t>
            </a:r>
            <a:r>
              <a:rPr lang="en-IN" sz="3100" b="1" dirty="0" smtClean="0"/>
              <a:t>  c  v</a:t>
            </a:r>
            <a:r>
              <a:rPr lang="en-IN" sz="3100" b="1" dirty="0"/>
              <a:t/>
            </a:r>
            <a:br>
              <a:rPr lang="en-IN" sz="3100" b="1" dirty="0"/>
            </a:br>
            <a:r>
              <a:rPr lang="en-IN" sz="2800" cap="none" dirty="0"/>
              <a:t>Asst. Professor</a:t>
            </a:r>
            <a:r>
              <a:rPr lang="en-IN" sz="2800" dirty="0"/>
              <a:t/>
            </a:r>
            <a:br>
              <a:rPr lang="en-IN" sz="2800" dirty="0"/>
            </a:br>
            <a:r>
              <a:rPr lang="en-IN" sz="2800" cap="none" dirty="0"/>
              <a:t>MES College Of Engineering, Kuttippuram</a:t>
            </a:r>
            <a:br>
              <a:rPr lang="en-IN" sz="2800" cap="none" dirty="0"/>
            </a:br>
            <a:r>
              <a:rPr lang="en-IN" sz="2000" cap="none" dirty="0"/>
              <a:t>Date : </a:t>
            </a:r>
            <a:r>
              <a:rPr lang="en-IN" sz="2000" cap="none" dirty="0" smtClean="0"/>
              <a:t>01.02</a:t>
            </a:r>
            <a:r>
              <a:rPr lang="en-IN" sz="2000" cap="none" dirty="0"/>
              <a:t>. 2023, </a:t>
            </a:r>
            <a:r>
              <a:rPr lang="en-IN" sz="2000" cap="none" dirty="0" smtClean="0"/>
              <a:t>Wednesday</a:t>
            </a:r>
            <a:endParaRPr lang="en-IN" sz="2000" dirty="0"/>
          </a:p>
        </p:txBody>
      </p:sp>
    </p:spTree>
    <p:extLst>
      <p:ext uri="{BB962C8B-B14F-4D97-AF65-F5344CB8AC3E}">
        <p14:creationId xmlns:p14="http://schemas.microsoft.com/office/powerpoint/2010/main" xmlns="" val="2183969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27C4EAE9-54F3-0B8D-2085-8240EDB35946}"/>
              </a:ext>
            </a:extLst>
          </p:cNvPr>
          <p:cNvGraphicFramePr>
            <a:graphicFrameLocks noGrp="1"/>
          </p:cNvGraphicFramePr>
          <p:nvPr>
            <p:ph idx="1"/>
            <p:extLst>
              <p:ext uri="{D42A27DB-BD31-4B8C-83A1-F6EECF244321}">
                <p14:modId xmlns:p14="http://schemas.microsoft.com/office/powerpoint/2010/main" xmlns="" val="2862349906"/>
              </p:ext>
            </p:extLst>
          </p:nvPr>
        </p:nvGraphicFramePr>
        <p:xfrm>
          <a:off x="1149739" y="551543"/>
          <a:ext cx="9939174" cy="3494405"/>
        </p:xfrm>
        <a:graphic>
          <a:graphicData uri="http://schemas.openxmlformats.org/drawingml/2006/table">
            <a:tbl>
              <a:tblPr firstRow="1" bandRow="1">
                <a:tableStyleId>{5C22544A-7EE6-4342-B048-85BDC9FD1C3A}</a:tableStyleId>
              </a:tblPr>
              <a:tblGrid>
                <a:gridCol w="2459412">
                  <a:extLst>
                    <a:ext uri="{9D8B030D-6E8A-4147-A177-3AD203B41FA5}">
                      <a16:colId xmlns:a16="http://schemas.microsoft.com/office/drawing/2014/main" xmlns="" val="1247174382"/>
                    </a:ext>
                  </a:extLst>
                </a:gridCol>
                <a:gridCol w="2493254">
                  <a:extLst>
                    <a:ext uri="{9D8B030D-6E8A-4147-A177-3AD203B41FA5}">
                      <a16:colId xmlns:a16="http://schemas.microsoft.com/office/drawing/2014/main" xmlns="" val="2251628984"/>
                    </a:ext>
                  </a:extLst>
                </a:gridCol>
                <a:gridCol w="2493254">
                  <a:extLst>
                    <a:ext uri="{9D8B030D-6E8A-4147-A177-3AD203B41FA5}">
                      <a16:colId xmlns:a16="http://schemas.microsoft.com/office/drawing/2014/main" xmlns="" val="2589979956"/>
                    </a:ext>
                  </a:extLst>
                </a:gridCol>
                <a:gridCol w="2493254">
                  <a:extLst>
                    <a:ext uri="{9D8B030D-6E8A-4147-A177-3AD203B41FA5}">
                      <a16:colId xmlns:a16="http://schemas.microsoft.com/office/drawing/2014/main" xmlns="" val="111093931"/>
                    </a:ext>
                  </a:extLst>
                </a:gridCol>
              </a:tblGrid>
              <a:tr h="659765">
                <a:tc>
                  <a:txBody>
                    <a:bodyPr/>
                    <a:lstStyle/>
                    <a:p>
                      <a:pPr algn="ctr"/>
                      <a:r>
                        <a:rPr lang="en-IN" b="0" dirty="0" smtClean="0">
                          <a:solidFill>
                            <a:schemeClr val="tx1"/>
                          </a:solidFill>
                        </a:rPr>
                        <a:t>13</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User</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View</a:t>
                      </a:r>
                      <a:r>
                        <a:rPr lang="en-IN" b="0" baseline="0" dirty="0" smtClean="0">
                          <a:solidFill>
                            <a:schemeClr val="tx1"/>
                          </a:solidFill>
                        </a:rPr>
                        <a:t> next station</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View</a:t>
                      </a:r>
                      <a:r>
                        <a:rPr lang="en-IN" b="0" baseline="0" dirty="0" smtClean="0">
                          <a:solidFill>
                            <a:schemeClr val="tx1"/>
                          </a:solidFill>
                        </a:rPr>
                        <a:t> different stations</a:t>
                      </a:r>
                      <a:endParaRPr lang="en-IN" b="0" dirty="0">
                        <a:solidFill>
                          <a:schemeClr val="tx1"/>
                        </a:solidFill>
                      </a:endParaRPr>
                    </a:p>
                  </a:txBody>
                  <a:tcPr>
                    <a:solidFill>
                      <a:srgbClr val="F5EBF1"/>
                    </a:solidFill>
                  </a:tcPr>
                </a:tc>
                <a:extLst>
                  <a:ext uri="{0D108BD9-81ED-4DB2-BD59-A6C34878D82A}">
                    <a16:rowId xmlns:a16="http://schemas.microsoft.com/office/drawing/2014/main" xmlns="" val="1354621785"/>
                  </a:ext>
                </a:extLst>
              </a:tr>
              <a:tr h="370840">
                <a:tc>
                  <a:txBody>
                    <a:bodyPr/>
                    <a:lstStyle/>
                    <a:p>
                      <a:pPr algn="ctr"/>
                      <a:r>
                        <a:rPr lang="en-IN" dirty="0" smtClean="0"/>
                        <a:t>14</a:t>
                      </a:r>
                      <a:endParaRPr lang="en-IN" dirty="0"/>
                    </a:p>
                  </a:txBody>
                  <a:tcPr/>
                </a:tc>
                <a:tc>
                  <a:txBody>
                    <a:bodyPr/>
                    <a:lstStyle/>
                    <a:p>
                      <a:pPr algn="ctr"/>
                      <a:r>
                        <a:rPr lang="en-IN" dirty="0" smtClean="0"/>
                        <a:t>User</a:t>
                      </a:r>
                      <a:endParaRPr lang="en-IN" dirty="0"/>
                    </a:p>
                  </a:txBody>
                  <a:tcPr/>
                </a:tc>
                <a:tc>
                  <a:txBody>
                    <a:bodyPr/>
                    <a:lstStyle/>
                    <a:p>
                      <a:pPr algn="ctr"/>
                      <a:r>
                        <a:rPr lang="en-IN" dirty="0"/>
                        <a:t>View </a:t>
                      </a:r>
                      <a:r>
                        <a:rPr lang="en-IN" dirty="0" smtClean="0"/>
                        <a:t>restaurant</a:t>
                      </a:r>
                      <a:endParaRPr lang="en-IN" dirty="0"/>
                    </a:p>
                  </a:txBody>
                  <a:tcPr/>
                </a:tc>
                <a:tc>
                  <a:txBody>
                    <a:bodyPr/>
                    <a:lstStyle/>
                    <a:p>
                      <a:pPr algn="ctr"/>
                      <a:r>
                        <a:rPr lang="en-IN" dirty="0" smtClean="0"/>
                        <a:t>View different</a:t>
                      </a:r>
                      <a:r>
                        <a:rPr lang="en-IN" baseline="0" dirty="0" smtClean="0"/>
                        <a:t> restaurants nearby the stop</a:t>
                      </a:r>
                      <a:endParaRPr lang="en-IN" dirty="0"/>
                    </a:p>
                  </a:txBody>
                  <a:tcPr/>
                </a:tc>
                <a:extLst>
                  <a:ext uri="{0D108BD9-81ED-4DB2-BD59-A6C34878D82A}">
                    <a16:rowId xmlns:a16="http://schemas.microsoft.com/office/drawing/2014/main" xmlns="" val="2917914520"/>
                  </a:ext>
                </a:extLst>
              </a:tr>
              <a:tr h="370840">
                <a:tc>
                  <a:txBody>
                    <a:bodyPr/>
                    <a:lstStyle/>
                    <a:p>
                      <a:pPr algn="ctr"/>
                      <a:r>
                        <a:rPr lang="en-IN" dirty="0" smtClean="0"/>
                        <a:t>15</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User</a:t>
                      </a:r>
                    </a:p>
                    <a:p>
                      <a:pPr algn="ctr"/>
                      <a:endParaRPr lang="en-IN" dirty="0"/>
                    </a:p>
                  </a:txBody>
                  <a:tcPr/>
                </a:tc>
                <a:tc>
                  <a:txBody>
                    <a:bodyPr/>
                    <a:lstStyle/>
                    <a:p>
                      <a:pPr algn="ctr"/>
                      <a:r>
                        <a:rPr lang="en-IN" dirty="0" smtClean="0"/>
                        <a:t>Order</a:t>
                      </a:r>
                      <a:r>
                        <a:rPr lang="en-IN" baseline="0" dirty="0" smtClean="0"/>
                        <a:t> food &amp; track</a:t>
                      </a:r>
                      <a:endParaRPr lang="en-IN" dirty="0"/>
                    </a:p>
                  </a:txBody>
                  <a:tcPr/>
                </a:tc>
                <a:tc>
                  <a:txBody>
                    <a:bodyPr/>
                    <a:lstStyle/>
                    <a:p>
                      <a:pPr algn="ctr"/>
                      <a:r>
                        <a:rPr lang="en-IN" dirty="0" smtClean="0"/>
                        <a:t>User</a:t>
                      </a:r>
                      <a:r>
                        <a:rPr lang="en-IN" baseline="0" dirty="0" smtClean="0"/>
                        <a:t> can order food and can check the status</a:t>
                      </a:r>
                      <a:endParaRPr lang="en-IN" dirty="0"/>
                    </a:p>
                  </a:txBody>
                  <a:tcPr/>
                </a:tc>
                <a:extLst>
                  <a:ext uri="{0D108BD9-81ED-4DB2-BD59-A6C34878D82A}">
                    <a16:rowId xmlns:a16="http://schemas.microsoft.com/office/drawing/2014/main" xmlns="" val="2813574993"/>
                  </a:ext>
                </a:extLst>
              </a:tr>
              <a:tr h="370840">
                <a:tc>
                  <a:txBody>
                    <a:bodyPr/>
                    <a:lstStyle/>
                    <a:p>
                      <a:pPr algn="ctr"/>
                      <a:r>
                        <a:rPr lang="en-IN" dirty="0" smtClean="0"/>
                        <a:t>16</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User</a:t>
                      </a:r>
                    </a:p>
                    <a:p>
                      <a:pPr algn="ctr"/>
                      <a:endParaRPr lang="en-IN" dirty="0"/>
                    </a:p>
                  </a:txBody>
                  <a:tcPr/>
                </a:tc>
                <a:tc>
                  <a:txBody>
                    <a:bodyPr/>
                    <a:lstStyle/>
                    <a:p>
                      <a:pPr algn="ctr"/>
                      <a:r>
                        <a:rPr lang="en-IN" dirty="0" smtClean="0"/>
                        <a:t>Payment</a:t>
                      </a:r>
                      <a:endParaRPr lang="en-IN" dirty="0"/>
                    </a:p>
                  </a:txBody>
                  <a:tcPr/>
                </a:tc>
                <a:tc>
                  <a:txBody>
                    <a:bodyPr/>
                    <a:lstStyle/>
                    <a:p>
                      <a:pPr algn="ctr"/>
                      <a:r>
                        <a:rPr lang="en-IN" dirty="0" smtClean="0"/>
                        <a:t>User</a:t>
                      </a:r>
                      <a:r>
                        <a:rPr lang="en-IN" baseline="0" dirty="0" smtClean="0"/>
                        <a:t> can make payment through online or offline</a:t>
                      </a:r>
                      <a:endParaRPr lang="en-IN" dirty="0"/>
                    </a:p>
                  </a:txBody>
                  <a:tcPr/>
                </a:tc>
                <a:extLst>
                  <a:ext uri="{0D108BD9-81ED-4DB2-BD59-A6C34878D82A}">
                    <a16:rowId xmlns:a16="http://schemas.microsoft.com/office/drawing/2014/main" xmlns="" val="3977349205"/>
                  </a:ext>
                </a:extLst>
              </a:tr>
              <a:tr h="370840">
                <a:tc>
                  <a:txBody>
                    <a:bodyPr/>
                    <a:lstStyle/>
                    <a:p>
                      <a:pPr algn="ctr"/>
                      <a:r>
                        <a:rPr lang="en-IN" dirty="0" smtClean="0"/>
                        <a:t>17</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User</a:t>
                      </a:r>
                    </a:p>
                    <a:p>
                      <a:pPr algn="ctr"/>
                      <a:endParaRPr lang="en-IN" dirty="0"/>
                    </a:p>
                  </a:txBody>
                  <a:tcPr/>
                </a:tc>
                <a:tc>
                  <a:txBody>
                    <a:bodyPr/>
                    <a:lstStyle/>
                    <a:p>
                      <a:pPr algn="ctr"/>
                      <a:r>
                        <a:rPr lang="en-IN" dirty="0" smtClean="0"/>
                        <a:t>Send</a:t>
                      </a:r>
                      <a:r>
                        <a:rPr lang="en-IN" baseline="0" dirty="0" smtClean="0"/>
                        <a:t> Feedback</a:t>
                      </a:r>
                      <a:endParaRPr lang="en-IN" dirty="0"/>
                    </a:p>
                  </a:txBody>
                  <a:tcPr/>
                </a:tc>
                <a:tc>
                  <a:txBody>
                    <a:bodyPr/>
                    <a:lstStyle/>
                    <a:p>
                      <a:pPr algn="ctr"/>
                      <a:r>
                        <a:rPr lang="en-IN" dirty="0" smtClean="0"/>
                        <a:t>User</a:t>
                      </a:r>
                      <a:r>
                        <a:rPr lang="en-IN" baseline="0" dirty="0" smtClean="0"/>
                        <a:t> can give feedback to the restaurant</a:t>
                      </a:r>
                      <a:endParaRPr lang="en-IN" dirty="0"/>
                    </a:p>
                  </a:txBody>
                  <a:tcPr/>
                </a:tc>
                <a:extLst>
                  <a:ext uri="{0D108BD9-81ED-4DB2-BD59-A6C34878D82A}">
                    <a16:rowId xmlns:a16="http://schemas.microsoft.com/office/drawing/2014/main" xmlns="" val="1646389157"/>
                  </a:ext>
                </a:extLst>
              </a:tr>
            </a:tbl>
          </a:graphicData>
        </a:graphic>
      </p:graphicFrame>
      <p:sp>
        <p:nvSpPr>
          <p:cNvPr id="2" name="Footer Placeholder 5">
            <a:extLst>
              <a:ext uri="{FF2B5EF4-FFF2-40B4-BE49-F238E27FC236}">
                <a16:creationId xmlns:a16="http://schemas.microsoft.com/office/drawing/2014/main" xmlns="" id="{F8892E7F-0E4E-8D5C-428E-1C1750009567}"/>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3" name="Slide Number Placeholder 4">
            <a:extLst>
              <a:ext uri="{FF2B5EF4-FFF2-40B4-BE49-F238E27FC236}">
                <a16:creationId xmlns:a16="http://schemas.microsoft.com/office/drawing/2014/main" xmlns="" id="{BD812428-2A7B-E33C-11FE-52D9BEF46CF0}"/>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20</a:t>
            </a:fld>
            <a:endParaRPr lang="en-US" dirty="0">
              <a:solidFill>
                <a:schemeClr val="bg1"/>
              </a:solidFill>
            </a:endParaRPr>
          </a:p>
        </p:txBody>
      </p:sp>
    </p:spTree>
    <p:extLst>
      <p:ext uri="{BB962C8B-B14F-4D97-AF65-F5344CB8AC3E}">
        <p14:creationId xmlns:p14="http://schemas.microsoft.com/office/powerpoint/2010/main" xmlns="" val="3872046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27C4EAE9-54F3-0B8D-2085-8240EDB35946}"/>
              </a:ext>
            </a:extLst>
          </p:cNvPr>
          <p:cNvGraphicFramePr>
            <a:graphicFrameLocks noGrp="1"/>
          </p:cNvGraphicFramePr>
          <p:nvPr>
            <p:ph idx="1"/>
            <p:extLst>
              <p:ext uri="{D42A27DB-BD31-4B8C-83A1-F6EECF244321}">
                <p14:modId xmlns:p14="http://schemas.microsoft.com/office/powerpoint/2010/main" xmlns="" val="523372045"/>
              </p:ext>
            </p:extLst>
          </p:nvPr>
        </p:nvGraphicFramePr>
        <p:xfrm>
          <a:off x="1335465" y="862060"/>
          <a:ext cx="9762390" cy="3654620"/>
        </p:xfrm>
        <a:graphic>
          <a:graphicData uri="http://schemas.openxmlformats.org/drawingml/2006/table">
            <a:tbl>
              <a:tblPr firstRow="1" bandRow="1">
                <a:tableStyleId>{5C22544A-7EE6-4342-B048-85BDC9FD1C3A}</a:tableStyleId>
              </a:tblPr>
              <a:tblGrid>
                <a:gridCol w="2415666">
                  <a:extLst>
                    <a:ext uri="{9D8B030D-6E8A-4147-A177-3AD203B41FA5}">
                      <a16:colId xmlns:a16="http://schemas.microsoft.com/office/drawing/2014/main" xmlns="" val="1247174382"/>
                    </a:ext>
                  </a:extLst>
                </a:gridCol>
                <a:gridCol w="2448908">
                  <a:extLst>
                    <a:ext uri="{9D8B030D-6E8A-4147-A177-3AD203B41FA5}">
                      <a16:colId xmlns:a16="http://schemas.microsoft.com/office/drawing/2014/main" xmlns="" val="2251628984"/>
                    </a:ext>
                  </a:extLst>
                </a:gridCol>
                <a:gridCol w="2448908">
                  <a:extLst>
                    <a:ext uri="{9D8B030D-6E8A-4147-A177-3AD203B41FA5}">
                      <a16:colId xmlns:a16="http://schemas.microsoft.com/office/drawing/2014/main" xmlns="" val="2589979956"/>
                    </a:ext>
                  </a:extLst>
                </a:gridCol>
                <a:gridCol w="2448908">
                  <a:extLst>
                    <a:ext uri="{9D8B030D-6E8A-4147-A177-3AD203B41FA5}">
                      <a16:colId xmlns:a16="http://schemas.microsoft.com/office/drawing/2014/main" xmlns="" val="111093931"/>
                    </a:ext>
                  </a:extLst>
                </a:gridCol>
              </a:tblGrid>
              <a:tr h="1111883">
                <a:tc>
                  <a:txBody>
                    <a:bodyPr/>
                    <a:lstStyle/>
                    <a:p>
                      <a:pPr algn="ctr"/>
                      <a:r>
                        <a:rPr lang="en-IN" b="0" dirty="0" smtClean="0">
                          <a:solidFill>
                            <a:schemeClr val="tx1"/>
                          </a:solidFill>
                        </a:rPr>
                        <a:t>18</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Train</a:t>
                      </a:r>
                      <a:r>
                        <a:rPr lang="en-IN" b="0" baseline="0" dirty="0" smtClean="0">
                          <a:solidFill>
                            <a:schemeClr val="tx1"/>
                          </a:solidFill>
                        </a:rPr>
                        <a:t> Service</a:t>
                      </a:r>
                      <a:endParaRPr lang="en-IN" b="0" dirty="0">
                        <a:solidFill>
                          <a:schemeClr val="tx1"/>
                        </a:solidFill>
                      </a:endParaRPr>
                    </a:p>
                  </a:txBody>
                  <a:tcPr>
                    <a:solidFill>
                      <a:srgbClr val="F5EBF1"/>
                    </a:solidFill>
                  </a:tcPr>
                </a:tc>
                <a:tc>
                  <a:txBody>
                    <a:bodyPr/>
                    <a:lstStyle/>
                    <a:p>
                      <a:pPr algn="ctr"/>
                      <a:r>
                        <a:rPr lang="en-IN" b="0" dirty="0" smtClean="0">
                          <a:solidFill>
                            <a:schemeClr val="tx1"/>
                          </a:solidFill>
                        </a:rPr>
                        <a:t>Login</a:t>
                      </a:r>
                      <a:endParaRPr lang="en-IN" b="0" dirty="0">
                        <a:solidFill>
                          <a:schemeClr val="tx1"/>
                        </a:solidFill>
                      </a:endParaRPr>
                    </a:p>
                  </a:txBody>
                  <a:tcPr>
                    <a:solidFill>
                      <a:srgbClr val="F5EB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Login successful with correct username and password</a:t>
                      </a:r>
                    </a:p>
                    <a:p>
                      <a:pPr algn="ctr"/>
                      <a:endParaRPr lang="en-IN" b="0" dirty="0">
                        <a:solidFill>
                          <a:schemeClr val="tx1"/>
                        </a:solidFill>
                      </a:endParaRPr>
                    </a:p>
                  </a:txBody>
                  <a:tcPr>
                    <a:solidFill>
                      <a:srgbClr val="F5EBF1"/>
                    </a:solidFill>
                  </a:tcPr>
                </a:tc>
                <a:extLst>
                  <a:ext uri="{0D108BD9-81ED-4DB2-BD59-A6C34878D82A}">
                    <a16:rowId xmlns:a16="http://schemas.microsoft.com/office/drawing/2014/main" xmlns="" val="1354621785"/>
                  </a:ext>
                </a:extLst>
              </a:tr>
              <a:tr h="637994">
                <a:tc>
                  <a:txBody>
                    <a:bodyPr/>
                    <a:lstStyle/>
                    <a:p>
                      <a:pPr algn="ctr"/>
                      <a:r>
                        <a:rPr lang="en-IN" dirty="0" smtClean="0"/>
                        <a:t>19</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Train</a:t>
                      </a:r>
                      <a:r>
                        <a:rPr lang="en-IN" b="0" baseline="0" dirty="0" smtClean="0">
                          <a:solidFill>
                            <a:schemeClr val="tx1"/>
                          </a:solidFill>
                        </a:rPr>
                        <a:t> Service</a:t>
                      </a:r>
                      <a:endParaRPr lang="en-IN" b="0" dirty="0" smtClean="0">
                        <a:solidFill>
                          <a:schemeClr val="tx1"/>
                        </a:solidFill>
                      </a:endParaRPr>
                    </a:p>
                    <a:p>
                      <a:pPr algn="ctr"/>
                      <a:endParaRPr lang="en-IN" dirty="0"/>
                    </a:p>
                  </a:txBody>
                  <a:tcPr/>
                </a:tc>
                <a:tc>
                  <a:txBody>
                    <a:bodyPr/>
                    <a:lstStyle/>
                    <a:p>
                      <a:pPr algn="ctr"/>
                      <a:r>
                        <a:rPr lang="en-IN" dirty="0" smtClean="0"/>
                        <a:t>View</a:t>
                      </a:r>
                      <a:r>
                        <a:rPr lang="en-IN" baseline="0" dirty="0" smtClean="0"/>
                        <a:t> orders</a:t>
                      </a:r>
                      <a:endParaRPr lang="en-IN" dirty="0"/>
                    </a:p>
                  </a:txBody>
                  <a:tcPr/>
                </a:tc>
                <a:tc>
                  <a:txBody>
                    <a:bodyPr/>
                    <a:lstStyle/>
                    <a:p>
                      <a:pPr algn="ctr"/>
                      <a:r>
                        <a:rPr lang="en-IN" dirty="0" smtClean="0"/>
                        <a:t>They</a:t>
                      </a:r>
                      <a:r>
                        <a:rPr lang="en-IN" baseline="0" dirty="0" smtClean="0"/>
                        <a:t> can view orders done by different users</a:t>
                      </a:r>
                      <a:endParaRPr lang="en-IN" dirty="0"/>
                    </a:p>
                  </a:txBody>
                  <a:tcPr/>
                </a:tc>
                <a:extLst>
                  <a:ext uri="{0D108BD9-81ED-4DB2-BD59-A6C34878D82A}">
                    <a16:rowId xmlns:a16="http://schemas.microsoft.com/office/drawing/2014/main" xmlns="" val="2917914520"/>
                  </a:ext>
                </a:extLst>
              </a:tr>
              <a:tr h="911420">
                <a:tc>
                  <a:txBody>
                    <a:bodyPr/>
                    <a:lstStyle/>
                    <a:p>
                      <a:pPr algn="ctr"/>
                      <a:r>
                        <a:rPr lang="en-IN" dirty="0" smtClean="0"/>
                        <a:t>20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Train</a:t>
                      </a:r>
                      <a:r>
                        <a:rPr lang="en-IN" b="0" baseline="0" dirty="0" smtClean="0">
                          <a:solidFill>
                            <a:schemeClr val="tx1"/>
                          </a:solidFill>
                        </a:rPr>
                        <a:t> Service</a:t>
                      </a:r>
                      <a:endParaRPr lang="en-IN" b="0" dirty="0" smtClean="0">
                        <a:solidFill>
                          <a:schemeClr val="tx1"/>
                        </a:solidFill>
                      </a:endParaRPr>
                    </a:p>
                    <a:p>
                      <a:pPr algn="ctr"/>
                      <a:endParaRPr lang="en-IN" dirty="0"/>
                    </a:p>
                  </a:txBody>
                  <a:tcPr/>
                </a:tc>
                <a:tc>
                  <a:txBody>
                    <a:bodyPr/>
                    <a:lstStyle/>
                    <a:p>
                      <a:pPr algn="ctr"/>
                      <a:r>
                        <a:rPr lang="en-IN" dirty="0" smtClean="0"/>
                        <a:t>Update</a:t>
                      </a:r>
                      <a:r>
                        <a:rPr lang="en-IN" baseline="0" dirty="0" smtClean="0"/>
                        <a:t> order status</a:t>
                      </a:r>
                      <a:endParaRPr lang="en-IN" dirty="0"/>
                    </a:p>
                  </a:txBody>
                  <a:tcPr/>
                </a:tc>
                <a:tc>
                  <a:txBody>
                    <a:bodyPr/>
                    <a:lstStyle/>
                    <a:p>
                      <a:pPr algn="ctr"/>
                      <a:r>
                        <a:rPr lang="en-IN" b="0" dirty="0" smtClean="0">
                          <a:solidFill>
                            <a:schemeClr val="tx1"/>
                          </a:solidFill>
                        </a:rPr>
                        <a:t>They</a:t>
                      </a:r>
                      <a:r>
                        <a:rPr lang="en-IN" b="0" baseline="0" dirty="0" smtClean="0">
                          <a:solidFill>
                            <a:schemeClr val="tx1"/>
                          </a:solidFill>
                        </a:rPr>
                        <a:t> can update the status of order</a:t>
                      </a:r>
                      <a:endParaRPr lang="en-IN" b="0" dirty="0">
                        <a:solidFill>
                          <a:schemeClr val="tx1"/>
                        </a:solidFill>
                      </a:endParaRPr>
                    </a:p>
                  </a:txBody>
                  <a:tcPr/>
                </a:tc>
                <a:extLst>
                  <a:ext uri="{0D108BD9-81ED-4DB2-BD59-A6C34878D82A}">
                    <a16:rowId xmlns:a16="http://schemas.microsoft.com/office/drawing/2014/main" xmlns="" val="2813574993"/>
                  </a:ext>
                </a:extLst>
              </a:tr>
              <a:tr h="911420">
                <a:tc>
                  <a:txBody>
                    <a:bodyPr/>
                    <a:lstStyle/>
                    <a:p>
                      <a:pPr algn="ctr"/>
                      <a:r>
                        <a:rPr lang="en-IN" dirty="0" smtClean="0"/>
                        <a:t>21</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Train</a:t>
                      </a:r>
                      <a:r>
                        <a:rPr lang="en-IN" b="0" baseline="0" dirty="0" smtClean="0">
                          <a:solidFill>
                            <a:schemeClr val="tx1"/>
                          </a:solidFill>
                        </a:rPr>
                        <a:t> Service</a:t>
                      </a:r>
                      <a:endParaRPr lang="en-IN" b="0" dirty="0" smtClean="0">
                        <a:solidFill>
                          <a:schemeClr val="tx1"/>
                        </a:solidFill>
                      </a:endParaRPr>
                    </a:p>
                    <a:p>
                      <a:pPr algn="ctr"/>
                      <a:endParaRPr lang="en-IN" dirty="0"/>
                    </a:p>
                  </a:txBody>
                  <a:tcPr/>
                </a:tc>
                <a:tc>
                  <a:txBody>
                    <a:bodyPr/>
                    <a:lstStyle/>
                    <a:p>
                      <a:pPr algn="ctr"/>
                      <a:r>
                        <a:rPr lang="en-IN" dirty="0" smtClean="0"/>
                        <a:t>Update delivery info</a:t>
                      </a:r>
                      <a:endParaRPr lang="en-IN" dirty="0"/>
                    </a:p>
                  </a:txBody>
                  <a:tcPr/>
                </a:tc>
                <a:tc>
                  <a:txBody>
                    <a:bodyPr/>
                    <a:lstStyle/>
                    <a:p>
                      <a:pPr algn="ctr"/>
                      <a:r>
                        <a:rPr lang="en-IN" b="0" dirty="0" smtClean="0">
                          <a:solidFill>
                            <a:schemeClr val="tx1"/>
                          </a:solidFill>
                        </a:rPr>
                        <a:t>They can update the </a:t>
                      </a:r>
                      <a:r>
                        <a:rPr lang="en-IN" b="0" dirty="0" err="1" smtClean="0">
                          <a:solidFill>
                            <a:schemeClr val="tx1"/>
                          </a:solidFill>
                        </a:rPr>
                        <a:t>informations</a:t>
                      </a:r>
                      <a:r>
                        <a:rPr lang="en-IN" b="0" dirty="0" smtClean="0">
                          <a:solidFill>
                            <a:schemeClr val="tx1"/>
                          </a:solidFill>
                        </a:rPr>
                        <a:t> related</a:t>
                      </a:r>
                      <a:r>
                        <a:rPr lang="en-IN" b="0" baseline="0" dirty="0" smtClean="0">
                          <a:solidFill>
                            <a:schemeClr val="tx1"/>
                          </a:solidFill>
                        </a:rPr>
                        <a:t> to the delivery</a:t>
                      </a:r>
                      <a:endParaRPr lang="en-IN" b="0" dirty="0">
                        <a:solidFill>
                          <a:schemeClr val="tx1"/>
                        </a:solidFill>
                      </a:endParaRPr>
                    </a:p>
                  </a:txBody>
                  <a:tcPr/>
                </a:tc>
              </a:tr>
            </a:tbl>
          </a:graphicData>
        </a:graphic>
      </p:graphicFrame>
      <p:sp>
        <p:nvSpPr>
          <p:cNvPr id="3" name="Footer Placeholder 5">
            <a:extLst>
              <a:ext uri="{FF2B5EF4-FFF2-40B4-BE49-F238E27FC236}">
                <a16:creationId xmlns:a16="http://schemas.microsoft.com/office/drawing/2014/main" xmlns="" id="{85EBA6A3-210F-2226-E304-51D9FED6E4B8}"/>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2" name="Slide Number Placeholder 4">
            <a:extLst>
              <a:ext uri="{FF2B5EF4-FFF2-40B4-BE49-F238E27FC236}">
                <a16:creationId xmlns:a16="http://schemas.microsoft.com/office/drawing/2014/main" xmlns="" id="{0FBD44C4-41C4-78A5-DB40-321C0F038390}"/>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21</a:t>
            </a:fld>
            <a:endParaRPr lang="en-US" dirty="0">
              <a:solidFill>
                <a:schemeClr val="bg1"/>
              </a:solidFill>
            </a:endParaRPr>
          </a:p>
        </p:txBody>
      </p:sp>
    </p:spTree>
    <p:extLst>
      <p:ext uri="{BB962C8B-B14F-4D97-AF65-F5344CB8AC3E}">
        <p14:creationId xmlns:p14="http://schemas.microsoft.com/office/powerpoint/2010/main" xmlns="" val="235417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A4034-F482-DB65-96A7-50E0736BE3E9}"/>
              </a:ext>
            </a:extLst>
          </p:cNvPr>
          <p:cNvSpPr>
            <a:spLocks noGrp="1"/>
          </p:cNvSpPr>
          <p:nvPr>
            <p:ph type="title"/>
          </p:nvPr>
        </p:nvSpPr>
        <p:spPr/>
        <p:txBody>
          <a:bodyPr/>
          <a:lstStyle/>
          <a:p>
            <a:r>
              <a:rPr lang="en-IN" b="1" dirty="0"/>
              <a:t>Product backlog</a:t>
            </a:r>
          </a:p>
        </p:txBody>
      </p:sp>
      <p:graphicFrame>
        <p:nvGraphicFramePr>
          <p:cNvPr id="8" name="Table 8">
            <a:extLst>
              <a:ext uri="{FF2B5EF4-FFF2-40B4-BE49-F238E27FC236}">
                <a16:creationId xmlns:a16="http://schemas.microsoft.com/office/drawing/2014/main" xmlns="" id="{75CA0A39-50A3-EF10-62B7-FF831D15C8DA}"/>
              </a:ext>
            </a:extLst>
          </p:cNvPr>
          <p:cNvGraphicFramePr>
            <a:graphicFrameLocks noGrp="1"/>
          </p:cNvGraphicFramePr>
          <p:nvPr>
            <p:ph idx="1"/>
            <p:extLst>
              <p:ext uri="{D42A27DB-BD31-4B8C-83A1-F6EECF244321}">
                <p14:modId xmlns:p14="http://schemas.microsoft.com/office/powerpoint/2010/main" xmlns="" val="934573676"/>
              </p:ext>
            </p:extLst>
          </p:nvPr>
        </p:nvGraphicFramePr>
        <p:xfrm>
          <a:off x="1450480" y="2016123"/>
          <a:ext cx="9604374" cy="3722201"/>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xmlns="" val="1337304431"/>
                    </a:ext>
                  </a:extLst>
                </a:gridCol>
                <a:gridCol w="3201458">
                  <a:extLst>
                    <a:ext uri="{9D8B030D-6E8A-4147-A177-3AD203B41FA5}">
                      <a16:colId xmlns:a16="http://schemas.microsoft.com/office/drawing/2014/main" xmlns="" val="851254949"/>
                    </a:ext>
                  </a:extLst>
                </a:gridCol>
                <a:gridCol w="3201458">
                  <a:extLst>
                    <a:ext uri="{9D8B030D-6E8A-4147-A177-3AD203B41FA5}">
                      <a16:colId xmlns:a16="http://schemas.microsoft.com/office/drawing/2014/main" xmlns="" val="3607481801"/>
                    </a:ext>
                  </a:extLst>
                </a:gridCol>
              </a:tblGrid>
              <a:tr h="531743">
                <a:tc>
                  <a:txBody>
                    <a:bodyPr/>
                    <a:lstStyle/>
                    <a:p>
                      <a:pPr algn="ctr"/>
                      <a:r>
                        <a:rPr lang="en-IN" dirty="0"/>
                        <a:t>ID</a:t>
                      </a:r>
                    </a:p>
                  </a:txBody>
                  <a:tcPr/>
                </a:tc>
                <a:tc>
                  <a:txBody>
                    <a:bodyPr/>
                    <a:lstStyle/>
                    <a:p>
                      <a:pPr algn="ctr"/>
                      <a:r>
                        <a:rPr lang="en-IN" dirty="0"/>
                        <a:t>NAME</a:t>
                      </a:r>
                    </a:p>
                  </a:txBody>
                  <a:tcPr/>
                </a:tc>
                <a:tc>
                  <a:txBody>
                    <a:bodyPr/>
                    <a:lstStyle/>
                    <a:p>
                      <a:pPr algn="ctr"/>
                      <a:r>
                        <a:rPr lang="en-IN" dirty="0"/>
                        <a:t>PRIORITY</a:t>
                      </a:r>
                    </a:p>
                  </a:txBody>
                  <a:tcPr/>
                </a:tc>
                <a:extLst>
                  <a:ext uri="{0D108BD9-81ED-4DB2-BD59-A6C34878D82A}">
                    <a16:rowId xmlns:a16="http://schemas.microsoft.com/office/drawing/2014/main" xmlns="" val="311231398"/>
                  </a:ext>
                </a:extLst>
              </a:tr>
              <a:tr h="531743">
                <a:tc>
                  <a:txBody>
                    <a:bodyPr/>
                    <a:lstStyle/>
                    <a:p>
                      <a:pPr algn="ctr"/>
                      <a:r>
                        <a:rPr lang="en-IN" dirty="0"/>
                        <a:t>1</a:t>
                      </a:r>
                    </a:p>
                  </a:txBody>
                  <a:tcPr/>
                </a:tc>
                <a:tc>
                  <a:txBody>
                    <a:bodyPr/>
                    <a:lstStyle/>
                    <a:p>
                      <a:pPr algn="ctr"/>
                      <a:r>
                        <a:rPr lang="en-IN" dirty="0"/>
                        <a:t>Admin Login</a:t>
                      </a:r>
                    </a:p>
                  </a:txBody>
                  <a:tcPr/>
                </a:tc>
                <a:tc>
                  <a:txBody>
                    <a:bodyPr/>
                    <a:lstStyle/>
                    <a:p>
                      <a:pPr algn="ctr"/>
                      <a:r>
                        <a:rPr lang="en-IN" dirty="0"/>
                        <a:t>High</a:t>
                      </a:r>
                    </a:p>
                  </a:txBody>
                  <a:tcPr/>
                </a:tc>
                <a:extLst>
                  <a:ext uri="{0D108BD9-81ED-4DB2-BD59-A6C34878D82A}">
                    <a16:rowId xmlns:a16="http://schemas.microsoft.com/office/drawing/2014/main" xmlns="" val="3131512364"/>
                  </a:ext>
                </a:extLst>
              </a:tr>
              <a:tr h="531743">
                <a:tc>
                  <a:txBody>
                    <a:bodyPr/>
                    <a:lstStyle/>
                    <a:p>
                      <a:pPr algn="ctr"/>
                      <a:r>
                        <a:rPr lang="en-IN" dirty="0"/>
                        <a:t>2</a:t>
                      </a:r>
                    </a:p>
                  </a:txBody>
                  <a:tcPr/>
                </a:tc>
                <a:tc>
                  <a:txBody>
                    <a:bodyPr/>
                    <a:lstStyle/>
                    <a:p>
                      <a:pPr algn="ctr"/>
                      <a:r>
                        <a:rPr lang="en-IN" dirty="0" smtClean="0"/>
                        <a:t>Train</a:t>
                      </a:r>
                      <a:r>
                        <a:rPr lang="en-IN" baseline="0" dirty="0" smtClean="0"/>
                        <a:t> Service Management</a:t>
                      </a:r>
                      <a:endParaRPr lang="en-IN" dirty="0"/>
                    </a:p>
                  </a:txBody>
                  <a:tcPr/>
                </a:tc>
                <a:tc>
                  <a:txBody>
                    <a:bodyPr/>
                    <a:lstStyle/>
                    <a:p>
                      <a:pPr algn="ctr"/>
                      <a:r>
                        <a:rPr lang="en-IN" dirty="0" smtClean="0"/>
                        <a:t>High</a:t>
                      </a:r>
                      <a:endParaRPr lang="en-IN" dirty="0"/>
                    </a:p>
                  </a:txBody>
                  <a:tcPr/>
                </a:tc>
                <a:extLst>
                  <a:ext uri="{0D108BD9-81ED-4DB2-BD59-A6C34878D82A}">
                    <a16:rowId xmlns:a16="http://schemas.microsoft.com/office/drawing/2014/main" xmlns="" val="3726469453"/>
                  </a:ext>
                </a:extLst>
              </a:tr>
              <a:tr h="531743">
                <a:tc>
                  <a:txBody>
                    <a:bodyPr/>
                    <a:lstStyle/>
                    <a:p>
                      <a:pPr algn="ctr"/>
                      <a:r>
                        <a:rPr lang="en-IN" dirty="0"/>
                        <a:t>3</a:t>
                      </a:r>
                    </a:p>
                  </a:txBody>
                  <a:tcPr/>
                </a:tc>
                <a:tc>
                  <a:txBody>
                    <a:bodyPr/>
                    <a:lstStyle/>
                    <a:p>
                      <a:pPr algn="ctr"/>
                      <a:r>
                        <a:rPr lang="en-IN" dirty="0" smtClean="0"/>
                        <a:t>Approve/Reject</a:t>
                      </a:r>
                      <a:r>
                        <a:rPr lang="en-IN" baseline="0" dirty="0" smtClean="0"/>
                        <a:t> Restaurant</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3029627139"/>
                  </a:ext>
                </a:extLst>
              </a:tr>
              <a:tr h="531743">
                <a:tc>
                  <a:txBody>
                    <a:bodyPr/>
                    <a:lstStyle/>
                    <a:p>
                      <a:pPr algn="ctr"/>
                      <a:r>
                        <a:rPr lang="en-IN" dirty="0"/>
                        <a:t>4</a:t>
                      </a:r>
                    </a:p>
                  </a:txBody>
                  <a:tcPr/>
                </a:tc>
                <a:tc>
                  <a:txBody>
                    <a:bodyPr/>
                    <a:lstStyle/>
                    <a:p>
                      <a:pPr algn="ctr"/>
                      <a:r>
                        <a:rPr lang="en-IN" dirty="0" smtClean="0"/>
                        <a:t>Add</a:t>
                      </a:r>
                      <a:r>
                        <a:rPr lang="en-IN" baseline="0" dirty="0" smtClean="0"/>
                        <a:t> &amp; Manage Station</a:t>
                      </a:r>
                      <a:endParaRPr lang="en-IN" dirty="0"/>
                    </a:p>
                  </a:txBody>
                  <a:tcPr/>
                </a:tc>
                <a:tc>
                  <a:txBody>
                    <a:bodyPr/>
                    <a:lstStyle/>
                    <a:p>
                      <a:pPr algn="ctr"/>
                      <a:r>
                        <a:rPr lang="en-IN" dirty="0"/>
                        <a:t>High</a:t>
                      </a:r>
                    </a:p>
                  </a:txBody>
                  <a:tcPr/>
                </a:tc>
                <a:extLst>
                  <a:ext uri="{0D108BD9-81ED-4DB2-BD59-A6C34878D82A}">
                    <a16:rowId xmlns:a16="http://schemas.microsoft.com/office/drawing/2014/main" xmlns="" val="687297556"/>
                  </a:ext>
                </a:extLst>
              </a:tr>
              <a:tr h="531743">
                <a:tc>
                  <a:txBody>
                    <a:bodyPr/>
                    <a:lstStyle/>
                    <a:p>
                      <a:pPr algn="ctr"/>
                      <a:r>
                        <a:rPr lang="en-IN" dirty="0"/>
                        <a:t>5</a:t>
                      </a:r>
                    </a:p>
                  </a:txBody>
                  <a:tcPr/>
                </a:tc>
                <a:tc>
                  <a:txBody>
                    <a:bodyPr/>
                    <a:lstStyle/>
                    <a:p>
                      <a:pPr algn="ctr"/>
                      <a:r>
                        <a:rPr lang="en-IN" dirty="0" smtClean="0"/>
                        <a:t>View</a:t>
                      </a:r>
                      <a:r>
                        <a:rPr lang="en-IN" baseline="0" dirty="0" smtClean="0"/>
                        <a:t> Feedback</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1220918838"/>
                  </a:ext>
                </a:extLst>
              </a:tr>
              <a:tr h="531743">
                <a:tc>
                  <a:txBody>
                    <a:bodyPr/>
                    <a:lstStyle/>
                    <a:p>
                      <a:pPr algn="ctr"/>
                      <a:r>
                        <a:rPr lang="en-IN" dirty="0"/>
                        <a:t>6</a:t>
                      </a:r>
                    </a:p>
                  </a:txBody>
                  <a:tcPr/>
                </a:tc>
                <a:tc>
                  <a:txBody>
                    <a:bodyPr/>
                    <a:lstStyle/>
                    <a:p>
                      <a:pPr algn="ctr"/>
                      <a:r>
                        <a:rPr lang="en-IN" dirty="0" smtClean="0"/>
                        <a:t>Restaurant</a:t>
                      </a:r>
                      <a:r>
                        <a:rPr lang="en-IN" baseline="0" dirty="0" smtClean="0"/>
                        <a:t> Registration</a:t>
                      </a:r>
                      <a:endParaRPr lang="en-IN" dirty="0"/>
                    </a:p>
                  </a:txBody>
                  <a:tcPr/>
                </a:tc>
                <a:tc>
                  <a:txBody>
                    <a:bodyPr/>
                    <a:lstStyle/>
                    <a:p>
                      <a:pPr algn="ctr"/>
                      <a:r>
                        <a:rPr lang="en-IN" dirty="0" smtClean="0"/>
                        <a:t>High</a:t>
                      </a:r>
                      <a:endParaRPr lang="en-IN" dirty="0"/>
                    </a:p>
                  </a:txBody>
                  <a:tcPr/>
                </a:tc>
                <a:extLst>
                  <a:ext uri="{0D108BD9-81ED-4DB2-BD59-A6C34878D82A}">
                    <a16:rowId xmlns:a16="http://schemas.microsoft.com/office/drawing/2014/main" xmlns="" val="2593663039"/>
                  </a:ext>
                </a:extLst>
              </a:tr>
            </a:tbl>
          </a:graphicData>
        </a:graphic>
      </p:graphicFrame>
      <p:sp>
        <p:nvSpPr>
          <p:cNvPr id="6" name="Footer Placeholder 5">
            <a:extLst>
              <a:ext uri="{FF2B5EF4-FFF2-40B4-BE49-F238E27FC236}">
                <a16:creationId xmlns:a16="http://schemas.microsoft.com/office/drawing/2014/main" xmlns="" id="{7F613167-9774-B7C7-40BF-064AFDB09E1C}"/>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79BE3459-D239-DB01-AC69-1225E32ABD3E}"/>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22</a:t>
            </a:fld>
            <a:endParaRPr lang="en-US" dirty="0">
              <a:solidFill>
                <a:schemeClr val="bg1"/>
              </a:solidFill>
            </a:endParaRPr>
          </a:p>
        </p:txBody>
      </p:sp>
    </p:spTree>
    <p:extLst>
      <p:ext uri="{BB962C8B-B14F-4D97-AF65-F5344CB8AC3E}">
        <p14:creationId xmlns:p14="http://schemas.microsoft.com/office/powerpoint/2010/main" xmlns="" val="148667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A4034-F482-DB65-96A7-50E0736BE3E9}"/>
              </a:ext>
            </a:extLst>
          </p:cNvPr>
          <p:cNvSpPr>
            <a:spLocks noGrp="1"/>
          </p:cNvSpPr>
          <p:nvPr>
            <p:ph type="title"/>
          </p:nvPr>
        </p:nvSpPr>
        <p:spPr/>
        <p:txBody>
          <a:bodyPr/>
          <a:lstStyle/>
          <a:p>
            <a:r>
              <a:rPr lang="en-IN" b="1" dirty="0"/>
              <a:t>Product backlog</a:t>
            </a:r>
          </a:p>
        </p:txBody>
      </p:sp>
      <p:graphicFrame>
        <p:nvGraphicFramePr>
          <p:cNvPr id="8" name="Table 8">
            <a:extLst>
              <a:ext uri="{FF2B5EF4-FFF2-40B4-BE49-F238E27FC236}">
                <a16:creationId xmlns:a16="http://schemas.microsoft.com/office/drawing/2014/main" xmlns="" id="{75CA0A39-50A3-EF10-62B7-FF831D15C8DA}"/>
              </a:ext>
            </a:extLst>
          </p:cNvPr>
          <p:cNvGraphicFramePr>
            <a:graphicFrameLocks noGrp="1"/>
          </p:cNvGraphicFramePr>
          <p:nvPr>
            <p:ph idx="1"/>
            <p:extLst>
              <p:ext uri="{D42A27DB-BD31-4B8C-83A1-F6EECF244321}">
                <p14:modId xmlns:p14="http://schemas.microsoft.com/office/powerpoint/2010/main" xmlns="" val="1532763636"/>
              </p:ext>
            </p:extLst>
          </p:nvPr>
        </p:nvGraphicFramePr>
        <p:xfrm>
          <a:off x="1450480" y="2016123"/>
          <a:ext cx="9604374" cy="3722201"/>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xmlns="" val="1337304431"/>
                    </a:ext>
                  </a:extLst>
                </a:gridCol>
                <a:gridCol w="3201458">
                  <a:extLst>
                    <a:ext uri="{9D8B030D-6E8A-4147-A177-3AD203B41FA5}">
                      <a16:colId xmlns:a16="http://schemas.microsoft.com/office/drawing/2014/main" xmlns="" val="851254949"/>
                    </a:ext>
                  </a:extLst>
                </a:gridCol>
                <a:gridCol w="3201458">
                  <a:extLst>
                    <a:ext uri="{9D8B030D-6E8A-4147-A177-3AD203B41FA5}">
                      <a16:colId xmlns:a16="http://schemas.microsoft.com/office/drawing/2014/main" xmlns="" val="3607481801"/>
                    </a:ext>
                  </a:extLst>
                </a:gridCol>
              </a:tblGrid>
              <a:tr h="531743">
                <a:tc>
                  <a:txBody>
                    <a:bodyPr/>
                    <a:lstStyle/>
                    <a:p>
                      <a:pPr algn="ctr"/>
                      <a:r>
                        <a:rPr lang="en-IN" b="0" dirty="0">
                          <a:solidFill>
                            <a:schemeClr val="tx1"/>
                          </a:solidFill>
                        </a:rPr>
                        <a:t>7</a:t>
                      </a:r>
                    </a:p>
                  </a:txBody>
                  <a:tcPr>
                    <a:solidFill>
                      <a:srgbClr val="F5EBF1"/>
                    </a:solidFill>
                  </a:tcPr>
                </a:tc>
                <a:tc>
                  <a:txBody>
                    <a:bodyPr/>
                    <a:lstStyle/>
                    <a:p>
                      <a:pPr algn="ctr"/>
                      <a:r>
                        <a:rPr lang="en-IN" b="0" dirty="0" smtClean="0">
                          <a:solidFill>
                            <a:schemeClr val="tx1"/>
                          </a:solidFill>
                        </a:rPr>
                        <a:t>Restaurant </a:t>
                      </a:r>
                      <a:r>
                        <a:rPr lang="en-IN" b="0" dirty="0">
                          <a:solidFill>
                            <a:schemeClr val="tx1"/>
                          </a:solidFill>
                        </a:rPr>
                        <a:t>Login</a:t>
                      </a:r>
                    </a:p>
                  </a:txBody>
                  <a:tcPr>
                    <a:solidFill>
                      <a:srgbClr val="F5EBF1"/>
                    </a:solidFill>
                  </a:tcPr>
                </a:tc>
                <a:tc>
                  <a:txBody>
                    <a:bodyPr/>
                    <a:lstStyle/>
                    <a:p>
                      <a:pPr algn="ctr"/>
                      <a:r>
                        <a:rPr lang="en-IN" b="0" dirty="0">
                          <a:solidFill>
                            <a:schemeClr val="tx1"/>
                          </a:solidFill>
                        </a:rPr>
                        <a:t>High</a:t>
                      </a:r>
                    </a:p>
                  </a:txBody>
                  <a:tcPr>
                    <a:solidFill>
                      <a:srgbClr val="F5EBF1"/>
                    </a:solidFill>
                  </a:tcPr>
                </a:tc>
                <a:extLst>
                  <a:ext uri="{0D108BD9-81ED-4DB2-BD59-A6C34878D82A}">
                    <a16:rowId xmlns:a16="http://schemas.microsoft.com/office/drawing/2014/main" xmlns="" val="311231398"/>
                  </a:ext>
                </a:extLst>
              </a:tr>
              <a:tr h="531743">
                <a:tc>
                  <a:txBody>
                    <a:bodyPr/>
                    <a:lstStyle/>
                    <a:p>
                      <a:pPr algn="ctr"/>
                      <a:r>
                        <a:rPr lang="en-IN" dirty="0"/>
                        <a:t>8</a:t>
                      </a:r>
                    </a:p>
                  </a:txBody>
                  <a:tcPr/>
                </a:tc>
                <a:tc>
                  <a:txBody>
                    <a:bodyPr/>
                    <a:lstStyle/>
                    <a:p>
                      <a:pPr algn="ctr"/>
                      <a:r>
                        <a:rPr lang="en-IN" dirty="0" smtClean="0"/>
                        <a:t>Menu</a:t>
                      </a:r>
                      <a:r>
                        <a:rPr lang="en-IN" baseline="0" dirty="0" smtClean="0"/>
                        <a:t> </a:t>
                      </a:r>
                      <a:r>
                        <a:rPr lang="en-IN" dirty="0" smtClean="0"/>
                        <a:t>Management</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3131512364"/>
                  </a:ext>
                </a:extLst>
              </a:tr>
              <a:tr h="531743">
                <a:tc>
                  <a:txBody>
                    <a:bodyPr/>
                    <a:lstStyle/>
                    <a:p>
                      <a:pPr algn="ctr"/>
                      <a:r>
                        <a:rPr lang="en-IN" dirty="0"/>
                        <a:t>9</a:t>
                      </a:r>
                    </a:p>
                  </a:txBody>
                  <a:tcPr/>
                </a:tc>
                <a:tc>
                  <a:txBody>
                    <a:bodyPr/>
                    <a:lstStyle/>
                    <a:p>
                      <a:pPr algn="ctr"/>
                      <a:r>
                        <a:rPr lang="en-IN" dirty="0" smtClean="0"/>
                        <a:t>View</a:t>
                      </a:r>
                      <a:r>
                        <a:rPr lang="en-IN" baseline="0" dirty="0" smtClean="0"/>
                        <a:t> Order &amp; Update Status</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3726469453"/>
                  </a:ext>
                </a:extLst>
              </a:tr>
              <a:tr h="531743">
                <a:tc>
                  <a:txBody>
                    <a:bodyPr/>
                    <a:lstStyle/>
                    <a:p>
                      <a:pPr algn="ctr"/>
                      <a:r>
                        <a:rPr lang="en-IN" dirty="0"/>
                        <a:t>10</a:t>
                      </a:r>
                    </a:p>
                  </a:txBody>
                  <a:tcPr/>
                </a:tc>
                <a:tc>
                  <a:txBody>
                    <a:bodyPr/>
                    <a:lstStyle/>
                    <a:p>
                      <a:pPr algn="ctr"/>
                      <a:r>
                        <a:rPr lang="en-IN" dirty="0" smtClean="0"/>
                        <a:t>Delivery</a:t>
                      </a:r>
                      <a:r>
                        <a:rPr lang="en-IN" baseline="0" dirty="0" smtClean="0"/>
                        <a:t> Updates</a:t>
                      </a:r>
                      <a:endParaRPr lang="en-IN" dirty="0"/>
                    </a:p>
                  </a:txBody>
                  <a:tcPr/>
                </a:tc>
                <a:tc>
                  <a:txBody>
                    <a:bodyPr/>
                    <a:lstStyle/>
                    <a:p>
                      <a:pPr algn="ctr"/>
                      <a:r>
                        <a:rPr lang="en-IN" dirty="0"/>
                        <a:t>High</a:t>
                      </a:r>
                    </a:p>
                  </a:txBody>
                  <a:tcPr/>
                </a:tc>
                <a:extLst>
                  <a:ext uri="{0D108BD9-81ED-4DB2-BD59-A6C34878D82A}">
                    <a16:rowId xmlns:a16="http://schemas.microsoft.com/office/drawing/2014/main" xmlns="" val="3029627139"/>
                  </a:ext>
                </a:extLst>
              </a:tr>
              <a:tr h="531743">
                <a:tc>
                  <a:txBody>
                    <a:bodyPr/>
                    <a:lstStyle/>
                    <a:p>
                      <a:pPr algn="ctr"/>
                      <a:r>
                        <a:rPr lang="en-IN" dirty="0"/>
                        <a:t>11</a:t>
                      </a:r>
                    </a:p>
                  </a:txBody>
                  <a:tcPr/>
                </a:tc>
                <a:tc>
                  <a:txBody>
                    <a:bodyPr/>
                    <a:lstStyle/>
                    <a:p>
                      <a:pPr algn="ctr"/>
                      <a:r>
                        <a:rPr lang="en-IN" dirty="0" smtClean="0"/>
                        <a:t>User</a:t>
                      </a:r>
                      <a:r>
                        <a:rPr lang="en-IN" baseline="0" dirty="0" smtClean="0"/>
                        <a:t> </a:t>
                      </a:r>
                      <a:r>
                        <a:rPr lang="en-IN" dirty="0" smtClean="0"/>
                        <a:t>Registration</a:t>
                      </a:r>
                      <a:endParaRPr lang="en-IN" dirty="0"/>
                    </a:p>
                  </a:txBody>
                  <a:tcPr/>
                </a:tc>
                <a:tc>
                  <a:txBody>
                    <a:bodyPr/>
                    <a:lstStyle/>
                    <a:p>
                      <a:pPr algn="ctr"/>
                      <a:r>
                        <a:rPr lang="en-IN" dirty="0"/>
                        <a:t>High</a:t>
                      </a:r>
                    </a:p>
                  </a:txBody>
                  <a:tcPr/>
                </a:tc>
                <a:extLst>
                  <a:ext uri="{0D108BD9-81ED-4DB2-BD59-A6C34878D82A}">
                    <a16:rowId xmlns:a16="http://schemas.microsoft.com/office/drawing/2014/main" xmlns="" val="687297556"/>
                  </a:ext>
                </a:extLst>
              </a:tr>
              <a:tr h="531743">
                <a:tc>
                  <a:txBody>
                    <a:bodyPr/>
                    <a:lstStyle/>
                    <a:p>
                      <a:pPr algn="ctr"/>
                      <a:r>
                        <a:rPr lang="en-IN" dirty="0"/>
                        <a:t>12</a:t>
                      </a:r>
                    </a:p>
                  </a:txBody>
                  <a:tcPr/>
                </a:tc>
                <a:tc>
                  <a:txBody>
                    <a:bodyPr/>
                    <a:lstStyle/>
                    <a:p>
                      <a:pPr algn="ctr"/>
                      <a:r>
                        <a:rPr lang="en-IN" dirty="0" smtClean="0"/>
                        <a:t>User</a:t>
                      </a:r>
                      <a:r>
                        <a:rPr lang="en-IN" baseline="0" dirty="0" smtClean="0"/>
                        <a:t> Login</a:t>
                      </a:r>
                      <a:endParaRPr lang="en-IN" dirty="0"/>
                    </a:p>
                  </a:txBody>
                  <a:tcPr/>
                </a:tc>
                <a:tc>
                  <a:txBody>
                    <a:bodyPr/>
                    <a:lstStyle/>
                    <a:p>
                      <a:pPr algn="ctr"/>
                      <a:r>
                        <a:rPr lang="en-IN" dirty="0"/>
                        <a:t>High</a:t>
                      </a:r>
                    </a:p>
                  </a:txBody>
                  <a:tcPr/>
                </a:tc>
                <a:extLst>
                  <a:ext uri="{0D108BD9-81ED-4DB2-BD59-A6C34878D82A}">
                    <a16:rowId xmlns:a16="http://schemas.microsoft.com/office/drawing/2014/main" xmlns="" val="1220918838"/>
                  </a:ext>
                </a:extLst>
              </a:tr>
              <a:tr h="531743">
                <a:tc>
                  <a:txBody>
                    <a:bodyPr/>
                    <a:lstStyle/>
                    <a:p>
                      <a:pPr algn="ctr"/>
                      <a:r>
                        <a:rPr lang="en-IN" dirty="0"/>
                        <a:t>13</a:t>
                      </a:r>
                    </a:p>
                  </a:txBody>
                  <a:tcPr/>
                </a:tc>
                <a:tc>
                  <a:txBody>
                    <a:bodyPr/>
                    <a:lstStyle/>
                    <a:p>
                      <a:pPr algn="ctr"/>
                      <a:r>
                        <a:rPr lang="en-IN" dirty="0" smtClean="0"/>
                        <a:t>View</a:t>
                      </a:r>
                      <a:r>
                        <a:rPr lang="en-IN" baseline="0" dirty="0" smtClean="0"/>
                        <a:t> Next Station</a:t>
                      </a:r>
                      <a:endParaRPr lang="en-IN" dirty="0"/>
                    </a:p>
                  </a:txBody>
                  <a:tcPr/>
                </a:tc>
                <a:tc>
                  <a:txBody>
                    <a:bodyPr/>
                    <a:lstStyle/>
                    <a:p>
                      <a:pPr algn="ctr"/>
                      <a:r>
                        <a:rPr lang="en-IN" dirty="0"/>
                        <a:t>High</a:t>
                      </a:r>
                    </a:p>
                  </a:txBody>
                  <a:tcPr/>
                </a:tc>
                <a:extLst>
                  <a:ext uri="{0D108BD9-81ED-4DB2-BD59-A6C34878D82A}">
                    <a16:rowId xmlns:a16="http://schemas.microsoft.com/office/drawing/2014/main" xmlns="" val="2593663039"/>
                  </a:ext>
                </a:extLst>
              </a:tr>
            </a:tbl>
          </a:graphicData>
        </a:graphic>
      </p:graphicFrame>
      <p:sp>
        <p:nvSpPr>
          <p:cNvPr id="6" name="Footer Placeholder 5">
            <a:extLst>
              <a:ext uri="{FF2B5EF4-FFF2-40B4-BE49-F238E27FC236}">
                <a16:creationId xmlns:a16="http://schemas.microsoft.com/office/drawing/2014/main" xmlns="" id="{7F613167-9774-B7C7-40BF-064AFDB09E1C}"/>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79BE3459-D239-DB01-AC69-1225E32ABD3E}"/>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23</a:t>
            </a:fld>
            <a:endParaRPr lang="en-US" dirty="0">
              <a:solidFill>
                <a:schemeClr val="bg1"/>
              </a:solidFill>
            </a:endParaRPr>
          </a:p>
        </p:txBody>
      </p:sp>
    </p:spTree>
    <p:extLst>
      <p:ext uri="{BB962C8B-B14F-4D97-AF65-F5344CB8AC3E}">
        <p14:creationId xmlns:p14="http://schemas.microsoft.com/office/powerpoint/2010/main" xmlns="" val="318239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A4034-F482-DB65-96A7-50E0736BE3E9}"/>
              </a:ext>
            </a:extLst>
          </p:cNvPr>
          <p:cNvSpPr>
            <a:spLocks noGrp="1"/>
          </p:cNvSpPr>
          <p:nvPr>
            <p:ph type="title"/>
          </p:nvPr>
        </p:nvSpPr>
        <p:spPr/>
        <p:txBody>
          <a:bodyPr/>
          <a:lstStyle/>
          <a:p>
            <a:r>
              <a:rPr lang="en-IN" b="1" dirty="0"/>
              <a:t>Product backlog</a:t>
            </a:r>
          </a:p>
        </p:txBody>
      </p:sp>
      <p:graphicFrame>
        <p:nvGraphicFramePr>
          <p:cNvPr id="8" name="Table 8">
            <a:extLst>
              <a:ext uri="{FF2B5EF4-FFF2-40B4-BE49-F238E27FC236}">
                <a16:creationId xmlns:a16="http://schemas.microsoft.com/office/drawing/2014/main" xmlns="" id="{75CA0A39-50A3-EF10-62B7-FF831D15C8DA}"/>
              </a:ext>
            </a:extLst>
          </p:cNvPr>
          <p:cNvGraphicFramePr>
            <a:graphicFrameLocks noGrp="1"/>
          </p:cNvGraphicFramePr>
          <p:nvPr>
            <p:ph idx="1"/>
            <p:extLst>
              <p:ext uri="{D42A27DB-BD31-4B8C-83A1-F6EECF244321}">
                <p14:modId xmlns:p14="http://schemas.microsoft.com/office/powerpoint/2010/main" xmlns="" val="2266783482"/>
              </p:ext>
            </p:extLst>
          </p:nvPr>
        </p:nvGraphicFramePr>
        <p:xfrm>
          <a:off x="1450480" y="2016123"/>
          <a:ext cx="9604374" cy="2658715"/>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xmlns="" val="1337304431"/>
                    </a:ext>
                  </a:extLst>
                </a:gridCol>
                <a:gridCol w="3201458">
                  <a:extLst>
                    <a:ext uri="{9D8B030D-6E8A-4147-A177-3AD203B41FA5}">
                      <a16:colId xmlns:a16="http://schemas.microsoft.com/office/drawing/2014/main" xmlns="" val="851254949"/>
                    </a:ext>
                  </a:extLst>
                </a:gridCol>
                <a:gridCol w="3201458">
                  <a:extLst>
                    <a:ext uri="{9D8B030D-6E8A-4147-A177-3AD203B41FA5}">
                      <a16:colId xmlns:a16="http://schemas.microsoft.com/office/drawing/2014/main" xmlns="" val="3607481801"/>
                    </a:ext>
                  </a:extLst>
                </a:gridCol>
              </a:tblGrid>
              <a:tr h="531743">
                <a:tc>
                  <a:txBody>
                    <a:bodyPr/>
                    <a:lstStyle/>
                    <a:p>
                      <a:pPr algn="ctr"/>
                      <a:r>
                        <a:rPr lang="en-IN" b="0" dirty="0">
                          <a:solidFill>
                            <a:schemeClr val="tx1"/>
                          </a:solidFill>
                        </a:rPr>
                        <a:t>14</a:t>
                      </a:r>
                    </a:p>
                  </a:txBody>
                  <a:tcPr>
                    <a:solidFill>
                      <a:srgbClr val="F5EBF1"/>
                    </a:solidFill>
                  </a:tcPr>
                </a:tc>
                <a:tc>
                  <a:txBody>
                    <a:bodyPr/>
                    <a:lstStyle/>
                    <a:p>
                      <a:pPr algn="ctr"/>
                      <a:r>
                        <a:rPr lang="en-IN" b="0" dirty="0">
                          <a:solidFill>
                            <a:schemeClr val="tx1"/>
                          </a:solidFill>
                        </a:rPr>
                        <a:t>View </a:t>
                      </a:r>
                      <a:r>
                        <a:rPr lang="en-IN" b="0" dirty="0" smtClean="0">
                          <a:solidFill>
                            <a:schemeClr val="tx1"/>
                          </a:solidFill>
                        </a:rPr>
                        <a:t>Restaurant</a:t>
                      </a:r>
                      <a:endParaRPr lang="en-IN" b="0" dirty="0">
                        <a:solidFill>
                          <a:schemeClr val="tx1"/>
                        </a:solidFill>
                      </a:endParaRPr>
                    </a:p>
                  </a:txBody>
                  <a:tcPr>
                    <a:solidFill>
                      <a:srgbClr val="F5EBF1"/>
                    </a:solidFill>
                  </a:tcPr>
                </a:tc>
                <a:tc>
                  <a:txBody>
                    <a:bodyPr/>
                    <a:lstStyle/>
                    <a:p>
                      <a:pPr algn="ctr"/>
                      <a:r>
                        <a:rPr lang="en-IN" b="0" dirty="0">
                          <a:solidFill>
                            <a:schemeClr val="tx1"/>
                          </a:solidFill>
                        </a:rPr>
                        <a:t>Medium</a:t>
                      </a:r>
                    </a:p>
                  </a:txBody>
                  <a:tcPr>
                    <a:solidFill>
                      <a:srgbClr val="F5EBF1"/>
                    </a:solidFill>
                  </a:tcPr>
                </a:tc>
                <a:extLst>
                  <a:ext uri="{0D108BD9-81ED-4DB2-BD59-A6C34878D82A}">
                    <a16:rowId xmlns:a16="http://schemas.microsoft.com/office/drawing/2014/main" xmlns="" val="311231398"/>
                  </a:ext>
                </a:extLst>
              </a:tr>
              <a:tr h="531743">
                <a:tc>
                  <a:txBody>
                    <a:bodyPr/>
                    <a:lstStyle/>
                    <a:p>
                      <a:pPr algn="ctr"/>
                      <a:r>
                        <a:rPr lang="en-IN" dirty="0"/>
                        <a:t>15</a:t>
                      </a:r>
                    </a:p>
                  </a:txBody>
                  <a:tcPr/>
                </a:tc>
                <a:tc>
                  <a:txBody>
                    <a:bodyPr/>
                    <a:lstStyle/>
                    <a:p>
                      <a:pPr algn="ctr"/>
                      <a:r>
                        <a:rPr lang="en-IN" dirty="0" smtClean="0"/>
                        <a:t>Order</a:t>
                      </a:r>
                      <a:r>
                        <a:rPr lang="en-IN" baseline="0" dirty="0" smtClean="0"/>
                        <a:t> Food &amp; Track</a:t>
                      </a:r>
                      <a:endParaRPr lang="en-IN" dirty="0"/>
                    </a:p>
                  </a:txBody>
                  <a:tcPr/>
                </a:tc>
                <a:tc>
                  <a:txBody>
                    <a:bodyPr/>
                    <a:lstStyle/>
                    <a:p>
                      <a:pPr algn="ctr"/>
                      <a:r>
                        <a:rPr lang="en-IN" dirty="0"/>
                        <a:t>High</a:t>
                      </a:r>
                    </a:p>
                  </a:txBody>
                  <a:tcPr/>
                </a:tc>
                <a:extLst>
                  <a:ext uri="{0D108BD9-81ED-4DB2-BD59-A6C34878D82A}">
                    <a16:rowId xmlns:a16="http://schemas.microsoft.com/office/drawing/2014/main" xmlns="" val="3131512364"/>
                  </a:ext>
                </a:extLst>
              </a:tr>
              <a:tr h="531743">
                <a:tc>
                  <a:txBody>
                    <a:bodyPr/>
                    <a:lstStyle/>
                    <a:p>
                      <a:pPr algn="ctr"/>
                      <a:r>
                        <a:rPr lang="en-IN" dirty="0"/>
                        <a:t>16</a:t>
                      </a:r>
                    </a:p>
                  </a:txBody>
                  <a:tcPr/>
                </a:tc>
                <a:tc>
                  <a:txBody>
                    <a:bodyPr/>
                    <a:lstStyle/>
                    <a:p>
                      <a:pPr algn="ctr"/>
                      <a:r>
                        <a:rPr lang="en-IN" dirty="0" smtClean="0"/>
                        <a:t>Payment</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3726469453"/>
                  </a:ext>
                </a:extLst>
              </a:tr>
              <a:tr h="531743">
                <a:tc>
                  <a:txBody>
                    <a:bodyPr/>
                    <a:lstStyle/>
                    <a:p>
                      <a:pPr algn="ctr"/>
                      <a:r>
                        <a:rPr lang="en-IN" dirty="0"/>
                        <a:t>17</a:t>
                      </a:r>
                    </a:p>
                  </a:txBody>
                  <a:tcPr/>
                </a:tc>
                <a:tc>
                  <a:txBody>
                    <a:bodyPr/>
                    <a:lstStyle/>
                    <a:p>
                      <a:pPr algn="ctr"/>
                      <a:r>
                        <a:rPr lang="en-IN" smtClean="0"/>
                        <a:t>Send</a:t>
                      </a:r>
                      <a:r>
                        <a:rPr lang="en-IN" baseline="0" smtClean="0"/>
                        <a:t> Feedback</a:t>
                      </a:r>
                      <a:endParaRPr lang="en-IN" dirty="0"/>
                    </a:p>
                  </a:txBody>
                  <a:tcPr/>
                </a:tc>
                <a:tc>
                  <a:txBody>
                    <a:bodyPr/>
                    <a:lstStyle/>
                    <a:p>
                      <a:pPr algn="ctr"/>
                      <a:r>
                        <a:rPr lang="en-IN" dirty="0"/>
                        <a:t>High</a:t>
                      </a:r>
                    </a:p>
                  </a:txBody>
                  <a:tcPr/>
                </a:tc>
                <a:extLst>
                  <a:ext uri="{0D108BD9-81ED-4DB2-BD59-A6C34878D82A}">
                    <a16:rowId xmlns:a16="http://schemas.microsoft.com/office/drawing/2014/main" xmlns="" val="3029627139"/>
                  </a:ext>
                </a:extLst>
              </a:tr>
              <a:tr h="531743">
                <a:tc>
                  <a:txBody>
                    <a:bodyPr/>
                    <a:lstStyle/>
                    <a:p>
                      <a:pPr algn="ctr"/>
                      <a:r>
                        <a:rPr lang="en-IN" dirty="0"/>
                        <a:t>18</a:t>
                      </a:r>
                    </a:p>
                  </a:txBody>
                  <a:tcPr/>
                </a:tc>
                <a:tc>
                  <a:txBody>
                    <a:bodyPr/>
                    <a:lstStyle/>
                    <a:p>
                      <a:pPr algn="ctr"/>
                      <a:r>
                        <a:rPr lang="en-IN" dirty="0" smtClean="0"/>
                        <a:t>Train</a:t>
                      </a:r>
                      <a:r>
                        <a:rPr lang="en-IN" baseline="0" dirty="0" smtClean="0"/>
                        <a:t> Service Login</a:t>
                      </a:r>
                      <a:endParaRPr lang="en-IN" dirty="0"/>
                    </a:p>
                  </a:txBody>
                  <a:tcPr/>
                </a:tc>
                <a:tc>
                  <a:txBody>
                    <a:bodyPr/>
                    <a:lstStyle/>
                    <a:p>
                      <a:pPr algn="ctr"/>
                      <a:r>
                        <a:rPr lang="en-IN" dirty="0"/>
                        <a:t>High</a:t>
                      </a:r>
                    </a:p>
                  </a:txBody>
                  <a:tcPr/>
                </a:tc>
                <a:extLst>
                  <a:ext uri="{0D108BD9-81ED-4DB2-BD59-A6C34878D82A}">
                    <a16:rowId xmlns:a16="http://schemas.microsoft.com/office/drawing/2014/main" xmlns="" val="687297556"/>
                  </a:ext>
                </a:extLst>
              </a:tr>
            </a:tbl>
          </a:graphicData>
        </a:graphic>
      </p:graphicFrame>
      <p:sp>
        <p:nvSpPr>
          <p:cNvPr id="6" name="Footer Placeholder 5">
            <a:extLst>
              <a:ext uri="{FF2B5EF4-FFF2-40B4-BE49-F238E27FC236}">
                <a16:creationId xmlns:a16="http://schemas.microsoft.com/office/drawing/2014/main" xmlns="" id="{7F613167-9774-B7C7-40BF-064AFDB09E1C}"/>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7" name="Slide Number Placeholder 4">
            <a:extLst>
              <a:ext uri="{FF2B5EF4-FFF2-40B4-BE49-F238E27FC236}">
                <a16:creationId xmlns:a16="http://schemas.microsoft.com/office/drawing/2014/main" xmlns="" id="{79BE3459-D239-DB01-AC69-1225E32ABD3E}"/>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24</a:t>
            </a:fld>
            <a:endParaRPr lang="en-US" dirty="0">
              <a:solidFill>
                <a:schemeClr val="bg1"/>
              </a:solidFill>
            </a:endParaRPr>
          </a:p>
        </p:txBody>
      </p:sp>
    </p:spTree>
    <p:extLst>
      <p:ext uri="{BB962C8B-B14F-4D97-AF65-F5344CB8AC3E}">
        <p14:creationId xmlns:p14="http://schemas.microsoft.com/office/powerpoint/2010/main" xmlns="" val="213082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A4034-F482-DB65-96A7-50E0736BE3E9}"/>
              </a:ext>
            </a:extLst>
          </p:cNvPr>
          <p:cNvSpPr>
            <a:spLocks noGrp="1"/>
          </p:cNvSpPr>
          <p:nvPr>
            <p:ph type="title"/>
          </p:nvPr>
        </p:nvSpPr>
        <p:spPr/>
        <p:txBody>
          <a:bodyPr/>
          <a:lstStyle/>
          <a:p>
            <a:r>
              <a:rPr lang="en-IN" b="1" dirty="0"/>
              <a:t>Product backlog</a:t>
            </a:r>
          </a:p>
        </p:txBody>
      </p:sp>
      <p:graphicFrame>
        <p:nvGraphicFramePr>
          <p:cNvPr id="8" name="Table 8">
            <a:extLst>
              <a:ext uri="{FF2B5EF4-FFF2-40B4-BE49-F238E27FC236}">
                <a16:creationId xmlns:a16="http://schemas.microsoft.com/office/drawing/2014/main" xmlns="" id="{75CA0A39-50A3-EF10-62B7-FF831D15C8DA}"/>
              </a:ext>
            </a:extLst>
          </p:cNvPr>
          <p:cNvGraphicFramePr>
            <a:graphicFrameLocks noGrp="1"/>
          </p:cNvGraphicFramePr>
          <p:nvPr>
            <p:ph idx="1"/>
            <p:extLst>
              <p:ext uri="{D42A27DB-BD31-4B8C-83A1-F6EECF244321}">
                <p14:modId xmlns:p14="http://schemas.microsoft.com/office/powerpoint/2010/main" xmlns="" val="2810277529"/>
              </p:ext>
            </p:extLst>
          </p:nvPr>
        </p:nvGraphicFramePr>
        <p:xfrm>
          <a:off x="1506959" y="2323323"/>
          <a:ext cx="9604374" cy="1940766"/>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xmlns="" val="1337304431"/>
                    </a:ext>
                  </a:extLst>
                </a:gridCol>
                <a:gridCol w="3201458">
                  <a:extLst>
                    <a:ext uri="{9D8B030D-6E8A-4147-A177-3AD203B41FA5}">
                      <a16:colId xmlns:a16="http://schemas.microsoft.com/office/drawing/2014/main" xmlns="" val="851254949"/>
                    </a:ext>
                  </a:extLst>
                </a:gridCol>
                <a:gridCol w="3201458">
                  <a:extLst>
                    <a:ext uri="{9D8B030D-6E8A-4147-A177-3AD203B41FA5}">
                      <a16:colId xmlns:a16="http://schemas.microsoft.com/office/drawing/2014/main" xmlns="" val="3607481801"/>
                    </a:ext>
                  </a:extLst>
                </a:gridCol>
              </a:tblGrid>
              <a:tr h="646922">
                <a:tc>
                  <a:txBody>
                    <a:bodyPr/>
                    <a:lstStyle/>
                    <a:p>
                      <a:pPr algn="ctr"/>
                      <a:r>
                        <a:rPr lang="en-IN" b="0" dirty="0">
                          <a:solidFill>
                            <a:schemeClr val="tx1"/>
                          </a:solidFill>
                        </a:rPr>
                        <a:t>19</a:t>
                      </a:r>
                    </a:p>
                  </a:txBody>
                  <a:tcPr>
                    <a:solidFill>
                      <a:srgbClr val="F5EBF1"/>
                    </a:solidFill>
                  </a:tcPr>
                </a:tc>
                <a:tc>
                  <a:txBody>
                    <a:bodyPr/>
                    <a:lstStyle/>
                    <a:p>
                      <a:pPr algn="ctr"/>
                      <a:r>
                        <a:rPr lang="en-IN" b="0" dirty="0" smtClean="0">
                          <a:solidFill>
                            <a:schemeClr val="tx1"/>
                          </a:solidFill>
                        </a:rPr>
                        <a:t>View</a:t>
                      </a:r>
                      <a:r>
                        <a:rPr lang="en-IN" b="0" baseline="0" dirty="0" smtClean="0">
                          <a:solidFill>
                            <a:schemeClr val="tx1"/>
                          </a:solidFill>
                        </a:rPr>
                        <a:t> Orders</a:t>
                      </a:r>
                      <a:endParaRPr lang="en-IN" b="0" dirty="0">
                        <a:solidFill>
                          <a:schemeClr val="tx1"/>
                        </a:solidFill>
                      </a:endParaRPr>
                    </a:p>
                  </a:txBody>
                  <a:tcPr>
                    <a:solidFill>
                      <a:srgbClr val="F5EBF1"/>
                    </a:solidFill>
                  </a:tcPr>
                </a:tc>
                <a:tc>
                  <a:txBody>
                    <a:bodyPr/>
                    <a:lstStyle/>
                    <a:p>
                      <a:pPr algn="ctr"/>
                      <a:r>
                        <a:rPr lang="en-IN" b="0" dirty="0">
                          <a:solidFill>
                            <a:schemeClr val="tx1"/>
                          </a:solidFill>
                        </a:rPr>
                        <a:t>Medium</a:t>
                      </a:r>
                    </a:p>
                  </a:txBody>
                  <a:tcPr>
                    <a:solidFill>
                      <a:srgbClr val="F5EBF1"/>
                    </a:solidFill>
                  </a:tcPr>
                </a:tc>
                <a:extLst>
                  <a:ext uri="{0D108BD9-81ED-4DB2-BD59-A6C34878D82A}">
                    <a16:rowId xmlns:a16="http://schemas.microsoft.com/office/drawing/2014/main" xmlns="" val="311231398"/>
                  </a:ext>
                </a:extLst>
              </a:tr>
              <a:tr h="646922">
                <a:tc>
                  <a:txBody>
                    <a:bodyPr/>
                    <a:lstStyle/>
                    <a:p>
                      <a:pPr algn="ctr"/>
                      <a:r>
                        <a:rPr lang="en-IN" dirty="0"/>
                        <a:t>20</a:t>
                      </a:r>
                    </a:p>
                  </a:txBody>
                  <a:tcPr/>
                </a:tc>
                <a:tc>
                  <a:txBody>
                    <a:bodyPr/>
                    <a:lstStyle/>
                    <a:p>
                      <a:pPr algn="ctr"/>
                      <a:r>
                        <a:rPr lang="en-IN" dirty="0" smtClean="0"/>
                        <a:t>Update</a:t>
                      </a:r>
                      <a:r>
                        <a:rPr lang="en-IN" baseline="0" dirty="0" smtClean="0"/>
                        <a:t> Order Status</a:t>
                      </a:r>
                      <a:endParaRPr lang="en-IN" dirty="0"/>
                    </a:p>
                  </a:txBody>
                  <a:tcPr/>
                </a:tc>
                <a:tc>
                  <a:txBody>
                    <a:bodyPr/>
                    <a:lstStyle/>
                    <a:p>
                      <a:pPr algn="ctr"/>
                      <a:r>
                        <a:rPr lang="en-IN" dirty="0"/>
                        <a:t>High</a:t>
                      </a:r>
                    </a:p>
                  </a:txBody>
                  <a:tcPr/>
                </a:tc>
                <a:extLst>
                  <a:ext uri="{0D108BD9-81ED-4DB2-BD59-A6C34878D82A}">
                    <a16:rowId xmlns:a16="http://schemas.microsoft.com/office/drawing/2014/main" xmlns="" val="3131512364"/>
                  </a:ext>
                </a:extLst>
              </a:tr>
              <a:tr h="646922">
                <a:tc>
                  <a:txBody>
                    <a:bodyPr/>
                    <a:lstStyle/>
                    <a:p>
                      <a:pPr algn="ctr"/>
                      <a:r>
                        <a:rPr lang="en-IN" dirty="0"/>
                        <a:t>21</a:t>
                      </a:r>
                    </a:p>
                  </a:txBody>
                  <a:tcPr/>
                </a:tc>
                <a:tc>
                  <a:txBody>
                    <a:bodyPr/>
                    <a:lstStyle/>
                    <a:p>
                      <a:pPr algn="ctr"/>
                      <a:r>
                        <a:rPr lang="en-IN" dirty="0" smtClean="0"/>
                        <a:t>Update</a:t>
                      </a:r>
                      <a:r>
                        <a:rPr lang="en-IN" baseline="0" dirty="0" smtClean="0"/>
                        <a:t> Delivery Info</a:t>
                      </a:r>
                      <a:endParaRPr lang="en-IN" dirty="0"/>
                    </a:p>
                  </a:txBody>
                  <a:tcPr/>
                </a:tc>
                <a:tc>
                  <a:txBody>
                    <a:bodyPr/>
                    <a:lstStyle/>
                    <a:p>
                      <a:pPr algn="ctr"/>
                      <a:r>
                        <a:rPr lang="en-IN" dirty="0"/>
                        <a:t>Medium</a:t>
                      </a:r>
                    </a:p>
                  </a:txBody>
                  <a:tcPr/>
                </a:tc>
                <a:extLst>
                  <a:ext uri="{0D108BD9-81ED-4DB2-BD59-A6C34878D82A}">
                    <a16:rowId xmlns:a16="http://schemas.microsoft.com/office/drawing/2014/main" xmlns="" val="3726469453"/>
                  </a:ext>
                </a:extLst>
              </a:tr>
            </a:tbl>
          </a:graphicData>
        </a:graphic>
      </p:graphicFrame>
      <p:sp>
        <p:nvSpPr>
          <p:cNvPr id="6" name="Footer Placeholder 5">
            <a:extLst>
              <a:ext uri="{FF2B5EF4-FFF2-40B4-BE49-F238E27FC236}">
                <a16:creationId xmlns:a16="http://schemas.microsoft.com/office/drawing/2014/main" xmlns="" id="{7F613167-9774-B7C7-40BF-064AFDB09E1C}"/>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79BE3459-D239-DB01-AC69-1225E32ABD3E}"/>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25</a:t>
            </a:fld>
            <a:endParaRPr lang="en-US" dirty="0">
              <a:solidFill>
                <a:schemeClr val="bg1"/>
              </a:solidFill>
            </a:endParaRPr>
          </a:p>
        </p:txBody>
      </p:sp>
    </p:spTree>
    <p:extLst>
      <p:ext uri="{BB962C8B-B14F-4D97-AF65-F5344CB8AC3E}">
        <p14:creationId xmlns:p14="http://schemas.microsoft.com/office/powerpoint/2010/main" xmlns="" val="717100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3A2B1-7A0F-041B-0815-DD49696A69C2}"/>
              </a:ext>
            </a:extLst>
          </p:cNvPr>
          <p:cNvSpPr>
            <a:spLocks noGrp="1"/>
          </p:cNvSpPr>
          <p:nvPr>
            <p:ph type="title"/>
          </p:nvPr>
        </p:nvSpPr>
        <p:spPr/>
        <p:txBody>
          <a:bodyPr/>
          <a:lstStyle/>
          <a:p>
            <a:r>
              <a:rPr lang="en-IN" b="1" dirty="0"/>
              <a:t>PROJECT PLAN</a:t>
            </a:r>
          </a:p>
        </p:txBody>
      </p:sp>
      <p:graphicFrame>
        <p:nvGraphicFramePr>
          <p:cNvPr id="6" name="Table 6">
            <a:extLst>
              <a:ext uri="{FF2B5EF4-FFF2-40B4-BE49-F238E27FC236}">
                <a16:creationId xmlns:a16="http://schemas.microsoft.com/office/drawing/2014/main" xmlns="" id="{789C8497-47A2-8C18-AC43-2F0C23D41601}"/>
              </a:ext>
            </a:extLst>
          </p:cNvPr>
          <p:cNvGraphicFramePr>
            <a:graphicFrameLocks noGrp="1"/>
          </p:cNvGraphicFramePr>
          <p:nvPr>
            <p:ph idx="1"/>
            <p:extLst>
              <p:ext uri="{D42A27DB-BD31-4B8C-83A1-F6EECF244321}">
                <p14:modId xmlns:p14="http://schemas.microsoft.com/office/powerpoint/2010/main" xmlns="" val="227872527"/>
              </p:ext>
            </p:extLst>
          </p:nvPr>
        </p:nvGraphicFramePr>
        <p:xfrm>
          <a:off x="1464906" y="2016125"/>
          <a:ext cx="9590443" cy="3566160"/>
        </p:xfrm>
        <a:graphic>
          <a:graphicData uri="http://schemas.openxmlformats.org/drawingml/2006/table">
            <a:tbl>
              <a:tblPr firstRow="1" bandRow="1">
                <a:tableStyleId>{5C22544A-7EE6-4342-B048-85BDC9FD1C3A}</a:tableStyleId>
              </a:tblPr>
              <a:tblGrid>
                <a:gridCol w="1586798">
                  <a:extLst>
                    <a:ext uri="{9D8B030D-6E8A-4147-A177-3AD203B41FA5}">
                      <a16:colId xmlns:a16="http://schemas.microsoft.com/office/drawing/2014/main" xmlns="" val="2656546848"/>
                    </a:ext>
                  </a:extLst>
                </a:gridCol>
                <a:gridCol w="1600729">
                  <a:extLst>
                    <a:ext uri="{9D8B030D-6E8A-4147-A177-3AD203B41FA5}">
                      <a16:colId xmlns:a16="http://schemas.microsoft.com/office/drawing/2014/main" xmlns="" val="1623721049"/>
                    </a:ext>
                  </a:extLst>
                </a:gridCol>
                <a:gridCol w="1600729">
                  <a:extLst>
                    <a:ext uri="{9D8B030D-6E8A-4147-A177-3AD203B41FA5}">
                      <a16:colId xmlns:a16="http://schemas.microsoft.com/office/drawing/2014/main" xmlns="" val="3093982683"/>
                    </a:ext>
                  </a:extLst>
                </a:gridCol>
                <a:gridCol w="1600729">
                  <a:extLst>
                    <a:ext uri="{9D8B030D-6E8A-4147-A177-3AD203B41FA5}">
                      <a16:colId xmlns:a16="http://schemas.microsoft.com/office/drawing/2014/main" xmlns="" val="1127903242"/>
                    </a:ext>
                  </a:extLst>
                </a:gridCol>
                <a:gridCol w="1600729">
                  <a:extLst>
                    <a:ext uri="{9D8B030D-6E8A-4147-A177-3AD203B41FA5}">
                      <a16:colId xmlns:a16="http://schemas.microsoft.com/office/drawing/2014/main" xmlns="" val="828586624"/>
                    </a:ext>
                  </a:extLst>
                </a:gridCol>
                <a:gridCol w="1600729">
                  <a:extLst>
                    <a:ext uri="{9D8B030D-6E8A-4147-A177-3AD203B41FA5}">
                      <a16:colId xmlns:a16="http://schemas.microsoft.com/office/drawing/2014/main" xmlns="" val="4268646017"/>
                    </a:ext>
                  </a:extLst>
                </a:gridCol>
              </a:tblGrid>
              <a:tr h="370840">
                <a:tc>
                  <a:txBody>
                    <a:bodyPr/>
                    <a:lstStyle/>
                    <a:p>
                      <a:pPr algn="ctr"/>
                      <a:r>
                        <a:rPr lang="en-IN" dirty="0"/>
                        <a:t>ID</a:t>
                      </a:r>
                    </a:p>
                  </a:txBody>
                  <a:tcPr/>
                </a:tc>
                <a:tc>
                  <a:txBody>
                    <a:bodyPr/>
                    <a:lstStyle/>
                    <a:p>
                      <a:pPr algn="ctr"/>
                      <a:r>
                        <a:rPr lang="en-IN" dirty="0"/>
                        <a:t>SPRINT</a:t>
                      </a:r>
                    </a:p>
                  </a:txBody>
                  <a:tcPr/>
                </a:tc>
                <a:tc>
                  <a:txBody>
                    <a:bodyPr/>
                    <a:lstStyle/>
                    <a:p>
                      <a:pPr algn="ctr"/>
                      <a:r>
                        <a:rPr lang="en-IN" dirty="0"/>
                        <a:t>START DATE</a:t>
                      </a:r>
                    </a:p>
                  </a:txBody>
                  <a:tcPr/>
                </a:tc>
                <a:tc>
                  <a:txBody>
                    <a:bodyPr/>
                    <a:lstStyle/>
                    <a:p>
                      <a:pPr algn="ctr"/>
                      <a:r>
                        <a:rPr lang="en-IN" dirty="0"/>
                        <a:t>END DATE</a:t>
                      </a:r>
                    </a:p>
                  </a:txBody>
                  <a:tcPr/>
                </a:tc>
                <a:tc>
                  <a:txBody>
                    <a:bodyPr/>
                    <a:lstStyle/>
                    <a:p>
                      <a:pPr algn="ctr"/>
                      <a:r>
                        <a:rPr lang="en-IN" dirty="0"/>
                        <a:t>DAY</a:t>
                      </a:r>
                    </a:p>
                  </a:txBody>
                  <a:tcPr/>
                </a:tc>
                <a:tc>
                  <a:txBody>
                    <a:bodyPr/>
                    <a:lstStyle/>
                    <a:p>
                      <a:pPr algn="ctr"/>
                      <a:r>
                        <a:rPr lang="en-IN" dirty="0"/>
                        <a:t>STATUS</a:t>
                      </a:r>
                    </a:p>
                  </a:txBody>
                  <a:tcPr/>
                </a:tc>
                <a:extLst>
                  <a:ext uri="{0D108BD9-81ED-4DB2-BD59-A6C34878D82A}">
                    <a16:rowId xmlns:a16="http://schemas.microsoft.com/office/drawing/2014/main" xmlns="" val="1202023607"/>
                  </a:ext>
                </a:extLst>
              </a:tr>
              <a:tr h="370840">
                <a:tc>
                  <a:txBody>
                    <a:bodyPr/>
                    <a:lstStyle/>
                    <a:p>
                      <a:pPr algn="ctr"/>
                      <a:r>
                        <a:rPr lang="en-IN" dirty="0"/>
                        <a:t>1</a:t>
                      </a:r>
                    </a:p>
                    <a:p>
                      <a:pPr algn="ctr"/>
                      <a:r>
                        <a:rPr lang="en-IN" dirty="0"/>
                        <a:t>2</a:t>
                      </a:r>
                    </a:p>
                    <a:p>
                      <a:pPr algn="ctr"/>
                      <a:r>
                        <a:rPr lang="en-IN" dirty="0"/>
                        <a:t>3</a:t>
                      </a:r>
                    </a:p>
                    <a:p>
                      <a:pPr algn="ctr"/>
                      <a:r>
                        <a:rPr lang="en-IN" dirty="0"/>
                        <a:t>4</a:t>
                      </a:r>
                    </a:p>
                    <a:p>
                      <a:pPr algn="ctr"/>
                      <a:r>
                        <a:rPr lang="en-IN" dirty="0"/>
                        <a:t>5</a:t>
                      </a:r>
                    </a:p>
                    <a:p>
                      <a:pPr algn="ctr"/>
                      <a:r>
                        <a:rPr lang="en-IN" dirty="0"/>
                        <a:t>6</a:t>
                      </a:r>
                    </a:p>
                  </a:txBody>
                  <a:tcPr/>
                </a:tc>
                <a:tc>
                  <a:txBody>
                    <a:bodyPr/>
                    <a:lstStyle/>
                    <a:p>
                      <a:pPr algn="ctr"/>
                      <a:r>
                        <a:rPr lang="en-IN" dirty="0"/>
                        <a:t>Sprint 1</a:t>
                      </a:r>
                    </a:p>
                  </a:txBody>
                  <a:tcPr/>
                </a:tc>
                <a:tc>
                  <a:txBody>
                    <a:bodyPr/>
                    <a:lstStyle/>
                    <a:p>
                      <a:pPr algn="ctr"/>
                      <a:r>
                        <a:rPr lang="en-IN" dirty="0"/>
                        <a:t>07/02/2023</a:t>
                      </a:r>
                    </a:p>
                  </a:txBody>
                  <a:tcPr/>
                </a:tc>
                <a:tc>
                  <a:txBody>
                    <a:bodyPr/>
                    <a:lstStyle/>
                    <a:p>
                      <a:pPr algn="ctr"/>
                      <a:r>
                        <a:rPr lang="en-IN" dirty="0"/>
                        <a:t>28/02/2023</a:t>
                      </a:r>
                    </a:p>
                  </a:txBody>
                  <a:tcPr/>
                </a:tc>
                <a:tc>
                  <a:txBody>
                    <a:bodyPr/>
                    <a:lstStyle/>
                    <a:p>
                      <a:pPr algn="ctr"/>
                      <a:r>
                        <a:rPr lang="en-IN" dirty="0" smtClean="0"/>
                        <a:t>21</a:t>
                      </a:r>
                      <a:endParaRPr lang="en-IN" dirty="0"/>
                    </a:p>
                  </a:txBody>
                  <a:tcPr/>
                </a:tc>
                <a:tc>
                  <a:txBody>
                    <a:bodyPr/>
                    <a:lstStyle/>
                    <a:p>
                      <a:pPr algn="ctr"/>
                      <a:r>
                        <a:rPr lang="en-IN" dirty="0" smtClean="0"/>
                        <a:t>Ongoing</a:t>
                      </a:r>
                      <a:endParaRPr lang="en-IN" dirty="0"/>
                    </a:p>
                  </a:txBody>
                  <a:tcPr/>
                </a:tc>
                <a:extLst>
                  <a:ext uri="{0D108BD9-81ED-4DB2-BD59-A6C34878D82A}">
                    <a16:rowId xmlns:a16="http://schemas.microsoft.com/office/drawing/2014/main" xmlns="" val="594612537"/>
                  </a:ext>
                </a:extLst>
              </a:tr>
              <a:tr h="370840">
                <a:tc>
                  <a:txBody>
                    <a:bodyPr/>
                    <a:lstStyle/>
                    <a:p>
                      <a:pPr algn="ctr"/>
                      <a:r>
                        <a:rPr lang="en-IN" dirty="0"/>
                        <a:t>7</a:t>
                      </a:r>
                    </a:p>
                    <a:p>
                      <a:pPr algn="ctr"/>
                      <a:r>
                        <a:rPr lang="en-IN" dirty="0"/>
                        <a:t>8</a:t>
                      </a:r>
                    </a:p>
                    <a:p>
                      <a:pPr algn="ctr"/>
                      <a:r>
                        <a:rPr lang="en-IN" dirty="0"/>
                        <a:t>9</a:t>
                      </a:r>
                    </a:p>
                    <a:p>
                      <a:pPr algn="ctr"/>
                      <a:r>
                        <a:rPr lang="en-IN" dirty="0"/>
                        <a:t>10</a:t>
                      </a:r>
                    </a:p>
                  </a:txBody>
                  <a:tcPr>
                    <a:solidFill>
                      <a:srgbClr val="F5EBF1"/>
                    </a:solidFill>
                  </a:tcPr>
                </a:tc>
                <a:tc>
                  <a:txBody>
                    <a:bodyPr/>
                    <a:lstStyle/>
                    <a:p>
                      <a:pPr algn="ctr"/>
                      <a:r>
                        <a:rPr lang="en-IN" dirty="0"/>
                        <a:t>Sprint 2</a:t>
                      </a:r>
                    </a:p>
                  </a:txBody>
                  <a:tcPr>
                    <a:solidFill>
                      <a:srgbClr val="F5EBF1"/>
                    </a:solidFill>
                  </a:tcPr>
                </a:tc>
                <a:tc>
                  <a:txBody>
                    <a:bodyPr/>
                    <a:lstStyle/>
                    <a:p>
                      <a:pPr algn="ctr"/>
                      <a:r>
                        <a:rPr lang="en-IN" dirty="0"/>
                        <a:t>01/03/2023</a:t>
                      </a:r>
                    </a:p>
                  </a:txBody>
                  <a:tcPr>
                    <a:solidFill>
                      <a:srgbClr val="F5EBF1"/>
                    </a:solidFill>
                  </a:tcPr>
                </a:tc>
                <a:tc>
                  <a:txBody>
                    <a:bodyPr/>
                    <a:lstStyle/>
                    <a:p>
                      <a:pPr algn="ctr"/>
                      <a:r>
                        <a:rPr lang="en-IN" dirty="0" smtClean="0"/>
                        <a:t>15/03/2023</a:t>
                      </a:r>
                      <a:endParaRPr lang="en-IN" dirty="0"/>
                    </a:p>
                  </a:txBody>
                  <a:tcPr>
                    <a:solidFill>
                      <a:srgbClr val="F5EBF1"/>
                    </a:solidFill>
                  </a:tcPr>
                </a:tc>
                <a:tc>
                  <a:txBody>
                    <a:bodyPr/>
                    <a:lstStyle/>
                    <a:p>
                      <a:pPr algn="ctr"/>
                      <a:r>
                        <a:rPr lang="en-IN" dirty="0" smtClean="0"/>
                        <a:t>15</a:t>
                      </a:r>
                      <a:endParaRPr lang="en-IN" dirty="0"/>
                    </a:p>
                  </a:txBody>
                  <a:tcPr>
                    <a:solidFill>
                      <a:srgbClr val="F5EBF1"/>
                    </a:solidFill>
                  </a:tcPr>
                </a:tc>
                <a:tc>
                  <a:txBody>
                    <a:bodyPr/>
                    <a:lstStyle/>
                    <a:p>
                      <a:pPr algn="ctr"/>
                      <a:r>
                        <a:rPr lang="en-IN" dirty="0" smtClean="0"/>
                        <a:t>Ongoing</a:t>
                      </a:r>
                      <a:endParaRPr lang="en-IN" dirty="0"/>
                    </a:p>
                  </a:txBody>
                  <a:tcPr>
                    <a:solidFill>
                      <a:srgbClr val="F5EBF1"/>
                    </a:solidFill>
                  </a:tcPr>
                </a:tc>
                <a:extLst>
                  <a:ext uri="{0D108BD9-81ED-4DB2-BD59-A6C34878D82A}">
                    <a16:rowId xmlns:a16="http://schemas.microsoft.com/office/drawing/2014/main" xmlns="" val="2195832622"/>
                  </a:ext>
                </a:extLst>
              </a:tr>
            </a:tbl>
          </a:graphicData>
        </a:graphic>
      </p:graphicFrame>
      <p:sp>
        <p:nvSpPr>
          <p:cNvPr id="7" name="Footer Placeholder 5">
            <a:extLst>
              <a:ext uri="{FF2B5EF4-FFF2-40B4-BE49-F238E27FC236}">
                <a16:creationId xmlns:a16="http://schemas.microsoft.com/office/drawing/2014/main" xmlns="" id="{3D7E62B2-A7B3-924D-A7E8-0EF2D5221D51}"/>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a:t>
            </a:r>
            <a:r>
              <a:rPr lang="en-US" sz="1400" b="1" dirty="0" smtClean="0">
                <a:solidFill>
                  <a:schemeClr val="bg1"/>
                </a:solidFill>
              </a:rPr>
              <a:t>COMPUTER  </a:t>
            </a:r>
            <a:r>
              <a:rPr lang="en-US" sz="1400" b="1" dirty="0">
                <a:solidFill>
                  <a:schemeClr val="bg1"/>
                </a:solidFill>
              </a:rPr>
              <a:t>APPLICATIONS</a:t>
            </a:r>
          </a:p>
        </p:txBody>
      </p:sp>
      <p:sp>
        <p:nvSpPr>
          <p:cNvPr id="8" name="Slide Number Placeholder 4">
            <a:extLst>
              <a:ext uri="{FF2B5EF4-FFF2-40B4-BE49-F238E27FC236}">
                <a16:creationId xmlns:a16="http://schemas.microsoft.com/office/drawing/2014/main" xmlns="" id="{74CA9891-BC51-038C-E32D-E68944205961}"/>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26</a:t>
            </a:fld>
            <a:endParaRPr lang="en-US" dirty="0">
              <a:solidFill>
                <a:schemeClr val="bg1"/>
              </a:solidFill>
            </a:endParaRPr>
          </a:p>
        </p:txBody>
      </p:sp>
    </p:spTree>
    <p:extLst>
      <p:ext uri="{BB962C8B-B14F-4D97-AF65-F5344CB8AC3E}">
        <p14:creationId xmlns:p14="http://schemas.microsoft.com/office/powerpoint/2010/main" xmlns="" val="117518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3A2B1-7A0F-041B-0815-DD49696A69C2}"/>
              </a:ext>
            </a:extLst>
          </p:cNvPr>
          <p:cNvSpPr>
            <a:spLocks noGrp="1"/>
          </p:cNvSpPr>
          <p:nvPr>
            <p:ph type="title"/>
          </p:nvPr>
        </p:nvSpPr>
        <p:spPr/>
        <p:txBody>
          <a:bodyPr/>
          <a:lstStyle/>
          <a:p>
            <a:r>
              <a:rPr lang="en-IN" b="1" dirty="0"/>
              <a:t>PROJECT PLAN</a:t>
            </a:r>
          </a:p>
        </p:txBody>
      </p:sp>
      <p:graphicFrame>
        <p:nvGraphicFramePr>
          <p:cNvPr id="6" name="Table 6">
            <a:extLst>
              <a:ext uri="{FF2B5EF4-FFF2-40B4-BE49-F238E27FC236}">
                <a16:creationId xmlns:a16="http://schemas.microsoft.com/office/drawing/2014/main" xmlns="" id="{789C8497-47A2-8C18-AC43-2F0C23D41601}"/>
              </a:ext>
            </a:extLst>
          </p:cNvPr>
          <p:cNvGraphicFramePr>
            <a:graphicFrameLocks noGrp="1"/>
          </p:cNvGraphicFramePr>
          <p:nvPr>
            <p:ph idx="1"/>
            <p:extLst>
              <p:ext uri="{D42A27DB-BD31-4B8C-83A1-F6EECF244321}">
                <p14:modId xmlns:p14="http://schemas.microsoft.com/office/powerpoint/2010/main" xmlns="" val="3915721973"/>
              </p:ext>
            </p:extLst>
          </p:nvPr>
        </p:nvGraphicFramePr>
        <p:xfrm>
          <a:off x="1464906" y="2016125"/>
          <a:ext cx="9590443" cy="3571240"/>
        </p:xfrm>
        <a:graphic>
          <a:graphicData uri="http://schemas.openxmlformats.org/drawingml/2006/table">
            <a:tbl>
              <a:tblPr firstRow="1" bandRow="1">
                <a:tableStyleId>{5C22544A-7EE6-4342-B048-85BDC9FD1C3A}</a:tableStyleId>
              </a:tblPr>
              <a:tblGrid>
                <a:gridCol w="1586798">
                  <a:extLst>
                    <a:ext uri="{9D8B030D-6E8A-4147-A177-3AD203B41FA5}">
                      <a16:colId xmlns:a16="http://schemas.microsoft.com/office/drawing/2014/main" xmlns="" val="2656546848"/>
                    </a:ext>
                  </a:extLst>
                </a:gridCol>
                <a:gridCol w="1600729">
                  <a:extLst>
                    <a:ext uri="{9D8B030D-6E8A-4147-A177-3AD203B41FA5}">
                      <a16:colId xmlns:a16="http://schemas.microsoft.com/office/drawing/2014/main" xmlns="" val="1623721049"/>
                    </a:ext>
                  </a:extLst>
                </a:gridCol>
                <a:gridCol w="1600729">
                  <a:extLst>
                    <a:ext uri="{9D8B030D-6E8A-4147-A177-3AD203B41FA5}">
                      <a16:colId xmlns:a16="http://schemas.microsoft.com/office/drawing/2014/main" xmlns="" val="3093982683"/>
                    </a:ext>
                  </a:extLst>
                </a:gridCol>
                <a:gridCol w="1600729">
                  <a:extLst>
                    <a:ext uri="{9D8B030D-6E8A-4147-A177-3AD203B41FA5}">
                      <a16:colId xmlns:a16="http://schemas.microsoft.com/office/drawing/2014/main" xmlns="" val="1127903242"/>
                    </a:ext>
                  </a:extLst>
                </a:gridCol>
                <a:gridCol w="1600729">
                  <a:extLst>
                    <a:ext uri="{9D8B030D-6E8A-4147-A177-3AD203B41FA5}">
                      <a16:colId xmlns:a16="http://schemas.microsoft.com/office/drawing/2014/main" xmlns="" val="828586624"/>
                    </a:ext>
                  </a:extLst>
                </a:gridCol>
                <a:gridCol w="1600729">
                  <a:extLst>
                    <a:ext uri="{9D8B030D-6E8A-4147-A177-3AD203B41FA5}">
                      <a16:colId xmlns:a16="http://schemas.microsoft.com/office/drawing/2014/main" xmlns="" val="4268646017"/>
                    </a:ext>
                  </a:extLst>
                </a:gridCol>
              </a:tblGrid>
              <a:tr h="370840">
                <a:tc>
                  <a:txBody>
                    <a:bodyPr/>
                    <a:lstStyle/>
                    <a:p>
                      <a:pPr algn="ctr"/>
                      <a:r>
                        <a:rPr lang="en-IN" b="0" dirty="0">
                          <a:solidFill>
                            <a:schemeClr val="tx1"/>
                          </a:solidFill>
                        </a:rPr>
                        <a:t>11</a:t>
                      </a:r>
                    </a:p>
                    <a:p>
                      <a:pPr algn="ctr"/>
                      <a:r>
                        <a:rPr lang="en-IN" b="0" dirty="0">
                          <a:solidFill>
                            <a:schemeClr val="tx1"/>
                          </a:solidFill>
                        </a:rPr>
                        <a:t>12</a:t>
                      </a:r>
                    </a:p>
                    <a:p>
                      <a:pPr algn="ctr"/>
                      <a:r>
                        <a:rPr lang="en-IN" b="0" dirty="0">
                          <a:solidFill>
                            <a:schemeClr val="tx1"/>
                          </a:solidFill>
                        </a:rPr>
                        <a:t>13</a:t>
                      </a:r>
                    </a:p>
                    <a:p>
                      <a:pPr algn="ctr"/>
                      <a:r>
                        <a:rPr lang="en-IN" b="0" dirty="0">
                          <a:solidFill>
                            <a:schemeClr val="tx1"/>
                          </a:solidFill>
                        </a:rPr>
                        <a:t>14</a:t>
                      </a:r>
                    </a:p>
                    <a:p>
                      <a:pPr algn="ctr"/>
                      <a:r>
                        <a:rPr lang="en-IN" b="0" dirty="0">
                          <a:solidFill>
                            <a:schemeClr val="tx1"/>
                          </a:solidFill>
                        </a:rPr>
                        <a:t>15</a:t>
                      </a:r>
                    </a:p>
                    <a:p>
                      <a:pPr algn="ctr"/>
                      <a:r>
                        <a:rPr lang="en-IN" b="0" dirty="0">
                          <a:solidFill>
                            <a:schemeClr val="tx1"/>
                          </a:solidFill>
                        </a:rPr>
                        <a:t>16</a:t>
                      </a:r>
                    </a:p>
                  </a:txBody>
                  <a:tcPr>
                    <a:solidFill>
                      <a:srgbClr val="F5EBF1"/>
                    </a:solidFill>
                  </a:tcPr>
                </a:tc>
                <a:tc>
                  <a:txBody>
                    <a:bodyPr/>
                    <a:lstStyle/>
                    <a:p>
                      <a:pPr algn="ctr"/>
                      <a:r>
                        <a:rPr lang="en-IN" b="0" dirty="0">
                          <a:solidFill>
                            <a:schemeClr val="tx1"/>
                          </a:solidFill>
                        </a:rPr>
                        <a:t>Sprint 3</a:t>
                      </a:r>
                    </a:p>
                  </a:txBody>
                  <a:tcPr>
                    <a:solidFill>
                      <a:srgbClr val="F5EBF1"/>
                    </a:solidFill>
                  </a:tcPr>
                </a:tc>
                <a:tc>
                  <a:txBody>
                    <a:bodyPr/>
                    <a:lstStyle/>
                    <a:p>
                      <a:pPr algn="ctr"/>
                      <a:r>
                        <a:rPr lang="en-IN" b="0" dirty="0" smtClean="0">
                          <a:solidFill>
                            <a:schemeClr val="tx1"/>
                          </a:solidFill>
                        </a:rPr>
                        <a:t>16/03/2023</a:t>
                      </a:r>
                      <a:endParaRPr lang="en-IN" b="0" dirty="0">
                        <a:solidFill>
                          <a:schemeClr val="tx1"/>
                        </a:solidFill>
                      </a:endParaRPr>
                    </a:p>
                  </a:txBody>
                  <a:tcPr>
                    <a:solidFill>
                      <a:srgbClr val="F5EBF1"/>
                    </a:solidFill>
                  </a:tcPr>
                </a:tc>
                <a:tc>
                  <a:txBody>
                    <a:bodyPr/>
                    <a:lstStyle/>
                    <a:p>
                      <a:pPr algn="ctr"/>
                      <a:r>
                        <a:rPr lang="en-IN" b="0" dirty="0">
                          <a:solidFill>
                            <a:schemeClr val="tx1"/>
                          </a:solidFill>
                        </a:rPr>
                        <a:t>16/04/2023</a:t>
                      </a:r>
                    </a:p>
                  </a:txBody>
                  <a:tcPr>
                    <a:solidFill>
                      <a:srgbClr val="F5EBF1"/>
                    </a:solidFill>
                  </a:tcPr>
                </a:tc>
                <a:tc>
                  <a:txBody>
                    <a:bodyPr/>
                    <a:lstStyle/>
                    <a:p>
                      <a:pPr algn="ctr"/>
                      <a:r>
                        <a:rPr lang="en-IN" b="0" dirty="0" smtClean="0">
                          <a:solidFill>
                            <a:schemeClr val="tx1"/>
                          </a:solidFill>
                        </a:rPr>
                        <a:t>31</a:t>
                      </a:r>
                      <a:endParaRPr lang="en-IN" b="0" dirty="0">
                        <a:solidFill>
                          <a:schemeClr val="tx1"/>
                        </a:solidFill>
                      </a:endParaRPr>
                    </a:p>
                  </a:txBody>
                  <a:tcPr>
                    <a:solidFill>
                      <a:srgbClr val="F5EBF1"/>
                    </a:solidFill>
                  </a:tcPr>
                </a:tc>
                <a:tc>
                  <a:txBody>
                    <a:bodyPr/>
                    <a:lstStyle/>
                    <a:p>
                      <a:pPr algn="ctr"/>
                      <a:r>
                        <a:rPr lang="en-IN" b="0" dirty="0">
                          <a:solidFill>
                            <a:schemeClr val="tx1"/>
                          </a:solidFill>
                        </a:rPr>
                        <a:t>Planned</a:t>
                      </a:r>
                    </a:p>
                  </a:txBody>
                  <a:tcPr>
                    <a:solidFill>
                      <a:srgbClr val="F5EBF1"/>
                    </a:solidFill>
                  </a:tcPr>
                </a:tc>
                <a:extLst>
                  <a:ext uri="{0D108BD9-81ED-4DB2-BD59-A6C34878D82A}">
                    <a16:rowId xmlns:a16="http://schemas.microsoft.com/office/drawing/2014/main" xmlns="" val="594612537"/>
                  </a:ext>
                </a:extLst>
              </a:tr>
              <a:tr h="370840">
                <a:tc>
                  <a:txBody>
                    <a:bodyPr/>
                    <a:lstStyle/>
                    <a:p>
                      <a:pPr algn="ctr"/>
                      <a:r>
                        <a:rPr lang="en-IN" dirty="0"/>
                        <a:t>17</a:t>
                      </a:r>
                    </a:p>
                    <a:p>
                      <a:pPr algn="ctr"/>
                      <a:r>
                        <a:rPr lang="en-IN" dirty="0"/>
                        <a:t>18</a:t>
                      </a:r>
                    </a:p>
                    <a:p>
                      <a:pPr algn="ctr"/>
                      <a:r>
                        <a:rPr lang="en-IN" dirty="0"/>
                        <a:t>19</a:t>
                      </a:r>
                    </a:p>
                    <a:p>
                      <a:pPr algn="ctr"/>
                      <a:r>
                        <a:rPr lang="en-IN" dirty="0"/>
                        <a:t>20</a:t>
                      </a:r>
                    </a:p>
                    <a:p>
                      <a:pPr algn="ctr"/>
                      <a:r>
                        <a:rPr lang="en-IN" dirty="0"/>
                        <a:t>21</a:t>
                      </a:r>
                    </a:p>
                  </a:txBody>
                  <a:tcPr/>
                </a:tc>
                <a:tc>
                  <a:txBody>
                    <a:bodyPr/>
                    <a:lstStyle/>
                    <a:p>
                      <a:pPr algn="ctr"/>
                      <a:r>
                        <a:rPr lang="en-IN" dirty="0"/>
                        <a:t>Sprint 4</a:t>
                      </a:r>
                    </a:p>
                  </a:txBody>
                  <a:tcPr/>
                </a:tc>
                <a:tc>
                  <a:txBody>
                    <a:bodyPr/>
                    <a:lstStyle/>
                    <a:p>
                      <a:pPr algn="ctr"/>
                      <a:r>
                        <a:rPr lang="en-IN" dirty="0"/>
                        <a:t>1</a:t>
                      </a:r>
                      <a:r>
                        <a:rPr lang="en-IN" smtClean="0"/>
                        <a:t>7/04/2023</a:t>
                      </a:r>
                      <a:endParaRPr lang="en-IN" dirty="0"/>
                    </a:p>
                  </a:txBody>
                  <a:tcPr/>
                </a:tc>
                <a:tc>
                  <a:txBody>
                    <a:bodyPr/>
                    <a:lstStyle/>
                    <a:p>
                      <a:pPr algn="ctr"/>
                      <a:r>
                        <a:rPr lang="en-IN" dirty="0"/>
                        <a:t>15/05/2023</a:t>
                      </a:r>
                    </a:p>
                  </a:txBody>
                  <a:tcPr/>
                </a:tc>
                <a:tc>
                  <a:txBody>
                    <a:bodyPr/>
                    <a:lstStyle/>
                    <a:p>
                      <a:pPr algn="ctr"/>
                      <a:r>
                        <a:rPr lang="en-IN" dirty="0" smtClean="0"/>
                        <a:t>28</a:t>
                      </a:r>
                      <a:endParaRPr lang="en-IN" dirty="0"/>
                    </a:p>
                  </a:txBody>
                  <a:tcPr/>
                </a:tc>
                <a:tc>
                  <a:txBody>
                    <a:bodyPr/>
                    <a:lstStyle/>
                    <a:p>
                      <a:pPr algn="ctr"/>
                      <a:r>
                        <a:rPr lang="en-IN" dirty="0"/>
                        <a:t>Planned</a:t>
                      </a:r>
                    </a:p>
                  </a:txBody>
                  <a:tcPr/>
                </a:tc>
                <a:extLst>
                  <a:ext uri="{0D108BD9-81ED-4DB2-BD59-A6C34878D82A}">
                    <a16:rowId xmlns:a16="http://schemas.microsoft.com/office/drawing/2014/main" xmlns="" val="2195832622"/>
                  </a:ext>
                </a:extLst>
              </a:tr>
              <a:tr h="370840">
                <a:tc>
                  <a:txBody>
                    <a:bodyPr/>
                    <a:lstStyle/>
                    <a:p>
                      <a:pPr algn="ctr"/>
                      <a:r>
                        <a:rPr lang="en-IN" dirty="0" smtClean="0"/>
                        <a:t>TOTAL</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smtClean="0"/>
                        <a:t>95</a:t>
                      </a:r>
                      <a:endParaRPr lang="en-IN" dirty="0"/>
                    </a:p>
                  </a:txBody>
                  <a:tcPr/>
                </a:tc>
                <a:tc>
                  <a:txBody>
                    <a:bodyPr/>
                    <a:lstStyle/>
                    <a:p>
                      <a:pPr algn="ctr"/>
                      <a:endParaRPr lang="en-IN" dirty="0"/>
                    </a:p>
                  </a:txBody>
                  <a:tcPr/>
                </a:tc>
              </a:tr>
            </a:tbl>
          </a:graphicData>
        </a:graphic>
      </p:graphicFrame>
      <p:sp>
        <p:nvSpPr>
          <p:cNvPr id="5" name="Footer Placeholder 5">
            <a:extLst>
              <a:ext uri="{FF2B5EF4-FFF2-40B4-BE49-F238E27FC236}">
                <a16:creationId xmlns:a16="http://schemas.microsoft.com/office/drawing/2014/main" xmlns="" id="{01D7EBFF-31BC-AF0A-49E4-09097AA507AA}"/>
              </a:ext>
            </a:extLst>
          </p:cNvPr>
          <p:cNvSpPr txBox="1">
            <a:spLocks/>
          </p:cNvSpPr>
          <p:nvPr/>
        </p:nvSpPr>
        <p:spPr>
          <a:xfrm>
            <a:off x="269648"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99A63C36-5A8F-8ED6-6029-9E94774CAEC6}"/>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27</a:t>
            </a:fld>
            <a:endParaRPr lang="en-US" dirty="0">
              <a:solidFill>
                <a:schemeClr val="bg1"/>
              </a:solidFill>
            </a:endParaRPr>
          </a:p>
        </p:txBody>
      </p:sp>
    </p:spTree>
    <p:extLst>
      <p:ext uri="{BB962C8B-B14F-4D97-AF65-F5344CB8AC3E}">
        <p14:creationId xmlns:p14="http://schemas.microsoft.com/office/powerpoint/2010/main" xmlns="" val="284637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436" y="209433"/>
            <a:ext cx="9603275" cy="1049235"/>
          </a:xfrm>
        </p:spPr>
        <p:txBody>
          <a:bodyPr/>
          <a:lstStyle/>
          <a:p>
            <a:r>
              <a:rPr lang="en-US" dirty="0" smtClean="0"/>
              <a:t>SPRINT 1 PLAN</a:t>
            </a:r>
            <a:endParaRPr lang="en-US" dirty="0"/>
          </a:p>
        </p:txBody>
      </p:sp>
      <p:sp>
        <p:nvSpPr>
          <p:cNvPr id="6" name="Rectangle 5"/>
          <p:cNvSpPr/>
          <p:nvPr/>
        </p:nvSpPr>
        <p:spPr>
          <a:xfrm>
            <a:off x="369334" y="6248791"/>
            <a:ext cx="5618589" cy="369332"/>
          </a:xfrm>
          <a:prstGeom prst="rect">
            <a:avLst/>
          </a:prstGeom>
        </p:spPr>
        <p:txBody>
          <a:bodyPr wrap="none">
            <a:spAutoFit/>
          </a:bodyPr>
          <a:lstStyle/>
          <a:p>
            <a:r>
              <a:rPr lang="en-US" b="1" dirty="0" smtClean="0">
                <a:solidFill>
                  <a:schemeClr val="bg1"/>
                </a:solidFill>
              </a:rPr>
              <a:t>DEPARTMENT OF COMPUTER  APPLICATIONS</a:t>
            </a:r>
            <a:endParaRPr lang="en-US" b="1" dirty="0">
              <a:solidFill>
                <a:schemeClr val="bg1"/>
              </a:solidFill>
            </a:endParaRPr>
          </a:p>
        </p:txBody>
      </p:sp>
      <p:sp>
        <p:nvSpPr>
          <p:cNvPr id="8" name="Rectangle 7"/>
          <p:cNvSpPr/>
          <p:nvPr/>
        </p:nvSpPr>
        <p:spPr>
          <a:xfrm>
            <a:off x="11243343" y="6288933"/>
            <a:ext cx="415498" cy="369332"/>
          </a:xfrm>
          <a:prstGeom prst="rect">
            <a:avLst/>
          </a:prstGeom>
        </p:spPr>
        <p:txBody>
          <a:bodyPr wrap="none">
            <a:spAutoFit/>
          </a:bodyPr>
          <a:lstStyle/>
          <a:p>
            <a:fld id="{6D22F896-40B5-4ADD-8801-0D06FADFA095}" type="slidenum">
              <a:rPr lang="en-US" smtClean="0">
                <a:solidFill>
                  <a:prstClr val="white"/>
                </a:solidFill>
              </a:rPr>
              <a:pPr/>
              <a:t>28</a:t>
            </a:fld>
            <a:endParaRPr lang="en-US" dirty="0"/>
          </a:p>
        </p:txBody>
      </p:sp>
      <p:graphicFrame>
        <p:nvGraphicFramePr>
          <p:cNvPr id="9" name="Google Shape;310;p39"/>
          <p:cNvGraphicFramePr>
            <a:graphicFrameLocks noGrp="1"/>
          </p:cNvGraphicFramePr>
          <p:nvPr>
            <p:ph idx="1"/>
          </p:nvPr>
        </p:nvGraphicFramePr>
        <p:xfrm>
          <a:off x="217714" y="870856"/>
          <a:ext cx="11771097" cy="5196116"/>
        </p:xfrm>
        <a:graphic>
          <a:graphicData uri="http://schemas.openxmlformats.org/drawingml/2006/table">
            <a:tbl>
              <a:tblPr>
                <a:noFill/>
              </a:tblPr>
              <a:tblGrid>
                <a:gridCol w="744679"/>
                <a:gridCol w="765610"/>
                <a:gridCol w="730693"/>
                <a:gridCol w="501585"/>
                <a:gridCol w="501585"/>
                <a:gridCol w="501585"/>
                <a:gridCol w="501585"/>
                <a:gridCol w="501585"/>
                <a:gridCol w="501585"/>
                <a:gridCol w="501585"/>
                <a:gridCol w="501585"/>
                <a:gridCol w="501585"/>
                <a:gridCol w="501585"/>
                <a:gridCol w="501585"/>
                <a:gridCol w="501585"/>
                <a:gridCol w="501585"/>
                <a:gridCol w="501585"/>
                <a:gridCol w="501585"/>
                <a:gridCol w="501585"/>
                <a:gridCol w="501585"/>
                <a:gridCol w="501585"/>
                <a:gridCol w="501585"/>
              </a:tblGrid>
              <a:tr h="2030416">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Backlog</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item</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Status and completion date</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original</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Estimate</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(hours)</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08/02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09/02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4</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5</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13/02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6</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14/02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7</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15/02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8</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16/02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9</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20/02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11</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21/02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t>
                      </a:r>
                      <a:r>
                        <a:rPr lang="en-GB" sz="1050" u="none" strike="noStrike" cap="none" dirty="0" smtClean="0">
                          <a:latin typeface="Times New Roman"/>
                          <a:ea typeface="Times New Roman"/>
                          <a:cs typeface="Times New Roman"/>
                          <a:sym typeface="Times New Roman"/>
                        </a:rPr>
                        <a:t>ay </a:t>
                      </a:r>
                      <a:r>
                        <a:rPr lang="en-GB" sz="1050" u="none" strike="noStrike" cap="none" dirty="0">
                          <a:latin typeface="Times New Roman"/>
                          <a:ea typeface="Times New Roman"/>
                          <a:cs typeface="Times New Roman"/>
                          <a:sym typeface="Times New Roman"/>
                        </a:rPr>
                        <a:t>12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22/02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23/02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14</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24/02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15</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16</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28/02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17</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01/03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400" u="none" strike="noStrike" cap="none"/>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18</a:t>
                      </a:r>
                      <a:endParaRPr sz="1400" u="none" strike="noStrike" cap="none"/>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02/03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Day19</a:t>
                      </a:r>
                      <a:endParaRPr sz="1400" u="none" strike="noStrike" cap="none"/>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03/03</a:t>
                      </a:r>
                      <a:endParaRPr sz="1400" u="none" strike="noStrike" cap="none"/>
                    </a:p>
                  </a:txBody>
                  <a:tcPr marL="91425" marR="91425" marT="91425" marB="91425"/>
                </a:tc>
              </a:tr>
              <a:tr h="1043257">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UI designing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4</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r>
              <a:tr h="7914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Coding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21/02/23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8</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r>
              <a:tr h="7914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Testing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03/02/23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6</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r>
              <a:tr h="539593">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Total</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18</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79" y="203200"/>
            <a:ext cx="9603275" cy="1049235"/>
          </a:xfrm>
        </p:spPr>
        <p:txBody>
          <a:bodyPr/>
          <a:lstStyle/>
          <a:p>
            <a:r>
              <a:rPr lang="en-US" dirty="0" smtClean="0"/>
              <a:t>SPRINT 2 PLAN</a:t>
            </a:r>
            <a:endParaRPr lang="en-US" dirty="0"/>
          </a:p>
        </p:txBody>
      </p:sp>
      <p:pic>
        <p:nvPicPr>
          <p:cNvPr id="6" name="Google Shape;317;p40"/>
          <p:cNvPicPr preferRelativeResize="0">
            <a:picLocks noGrp="1"/>
          </p:cNvPicPr>
          <p:nvPr>
            <p:ph idx="1"/>
          </p:nvPr>
        </p:nvPicPr>
        <p:blipFill>
          <a:blip r:embed="rId2">
            <a:alphaModFix/>
          </a:blip>
          <a:stretch>
            <a:fillRect/>
          </a:stretch>
        </p:blipFill>
        <p:spPr>
          <a:xfrm>
            <a:off x="246743" y="943428"/>
            <a:ext cx="11756571" cy="5123543"/>
          </a:xfrm>
          <a:prstGeom prst="rect">
            <a:avLst/>
          </a:prstGeom>
          <a:noFill/>
          <a:ln>
            <a:noFill/>
          </a:ln>
        </p:spPr>
      </p:pic>
      <p:sp>
        <p:nvSpPr>
          <p:cNvPr id="7" name="Rectangle 6"/>
          <p:cNvSpPr/>
          <p:nvPr/>
        </p:nvSpPr>
        <p:spPr>
          <a:xfrm>
            <a:off x="188686" y="6263306"/>
            <a:ext cx="5554469" cy="369332"/>
          </a:xfrm>
          <a:prstGeom prst="rect">
            <a:avLst/>
          </a:prstGeom>
        </p:spPr>
        <p:txBody>
          <a:bodyPr wrap="none">
            <a:spAutoFit/>
          </a:bodyPr>
          <a:lstStyle/>
          <a:p>
            <a:r>
              <a:rPr lang="en-US" b="1" dirty="0" smtClean="0">
                <a:solidFill>
                  <a:schemeClr val="bg1"/>
                </a:solidFill>
              </a:rPr>
              <a:t>DEPARTMENT OF COMPUTER APPLICATIONS</a:t>
            </a:r>
            <a:endParaRPr lang="en-US" b="1" dirty="0">
              <a:solidFill>
                <a:schemeClr val="bg1"/>
              </a:solidFill>
            </a:endParaRPr>
          </a:p>
        </p:txBody>
      </p:sp>
      <p:sp>
        <p:nvSpPr>
          <p:cNvPr id="8" name="Rectangle 7"/>
          <p:cNvSpPr/>
          <p:nvPr/>
        </p:nvSpPr>
        <p:spPr>
          <a:xfrm>
            <a:off x="11171451" y="6248791"/>
            <a:ext cx="415498" cy="369332"/>
          </a:xfrm>
          <a:prstGeom prst="rect">
            <a:avLst/>
          </a:prstGeom>
        </p:spPr>
        <p:txBody>
          <a:bodyPr wrap="none">
            <a:spAutoFit/>
          </a:bodyPr>
          <a:lstStyle/>
          <a:p>
            <a:fld id="{6D22F896-40B5-4ADD-8801-0D06FADFA095}" type="slidenum">
              <a:rPr lang="en-US" smtClean="0">
                <a:solidFill>
                  <a:schemeClr val="bg1"/>
                </a:solidFill>
              </a: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8E6D5-DCD4-1BA9-EF1D-1199AA02185B}"/>
              </a:ext>
            </a:extLst>
          </p:cNvPr>
          <p:cNvSpPr>
            <a:spLocks noGrp="1"/>
          </p:cNvSpPr>
          <p:nvPr>
            <p:ph type="title"/>
          </p:nvPr>
        </p:nvSpPr>
        <p:spPr>
          <a:xfrm>
            <a:off x="1451579" y="1098087"/>
            <a:ext cx="9603275" cy="587136"/>
          </a:xfrm>
        </p:spPr>
        <p:txBody>
          <a:bodyPr/>
          <a:lstStyle/>
          <a:p>
            <a:r>
              <a:rPr lang="en-IN" b="1" dirty="0"/>
              <a:t>CONTENTS</a:t>
            </a:r>
          </a:p>
        </p:txBody>
      </p:sp>
      <p:sp>
        <p:nvSpPr>
          <p:cNvPr id="3" name="Content Placeholder 2">
            <a:extLst>
              <a:ext uri="{FF2B5EF4-FFF2-40B4-BE49-F238E27FC236}">
                <a16:creationId xmlns:a16="http://schemas.microsoft.com/office/drawing/2014/main" xmlns="" id="{3652399A-B247-B115-A755-D08E98078625}"/>
              </a:ext>
            </a:extLst>
          </p:cNvPr>
          <p:cNvSpPr>
            <a:spLocks noGrp="1"/>
          </p:cNvSpPr>
          <p:nvPr>
            <p:ph idx="1"/>
          </p:nvPr>
        </p:nvSpPr>
        <p:spPr>
          <a:xfrm>
            <a:off x="1451579" y="2015732"/>
            <a:ext cx="9603275" cy="3927868"/>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EXISTING SYSTEM</a:t>
            </a:r>
          </a:p>
          <a:p>
            <a:r>
              <a:rPr lang="en-IN" b="1" dirty="0">
                <a:latin typeface="Times New Roman" panose="02020603050405020304" pitchFamily="18" charset="0"/>
                <a:cs typeface="Times New Roman" panose="02020603050405020304" pitchFamily="18" charset="0"/>
              </a:rPr>
              <a:t>PROPOSED SYSTEM</a:t>
            </a:r>
          </a:p>
          <a:p>
            <a:r>
              <a:rPr lang="en-IN" b="1" dirty="0">
                <a:latin typeface="Times New Roman" panose="02020603050405020304" pitchFamily="18" charset="0"/>
                <a:cs typeface="Times New Roman" panose="02020603050405020304" pitchFamily="18" charset="0"/>
              </a:rPr>
              <a:t>MODULE DESCRIPTION</a:t>
            </a:r>
          </a:p>
          <a:p>
            <a:r>
              <a:rPr lang="en-IN" b="1" dirty="0">
                <a:latin typeface="Times New Roman" panose="02020603050405020304" pitchFamily="18" charset="0"/>
                <a:cs typeface="Times New Roman" panose="02020603050405020304" pitchFamily="18" charset="0"/>
              </a:rPr>
              <a:t>SYSTEM REQUIREMENTS</a:t>
            </a:r>
          </a:p>
          <a:p>
            <a:r>
              <a:rPr lang="en-IN" b="1" dirty="0">
                <a:latin typeface="Times New Roman" panose="02020603050405020304" pitchFamily="18" charset="0"/>
                <a:cs typeface="Times New Roman" panose="02020603050405020304" pitchFamily="18" charset="0"/>
              </a:rPr>
              <a:t>DATA FLOW DIAGRAM</a:t>
            </a:r>
          </a:p>
          <a:p>
            <a:r>
              <a:rPr lang="en-IN" b="1" dirty="0">
                <a:latin typeface="Times New Roman" panose="02020603050405020304" pitchFamily="18" charset="0"/>
                <a:cs typeface="Times New Roman" panose="02020603050405020304" pitchFamily="18" charset="0"/>
              </a:rPr>
              <a:t>USER STORY</a:t>
            </a:r>
          </a:p>
          <a:p>
            <a:r>
              <a:rPr lang="en-IN" b="1" dirty="0">
                <a:latin typeface="Times New Roman" panose="02020603050405020304" pitchFamily="18" charset="0"/>
                <a:cs typeface="Times New Roman" panose="02020603050405020304" pitchFamily="18" charset="0"/>
              </a:rPr>
              <a:t>PRODUCT BACKLOG</a:t>
            </a:r>
          </a:p>
          <a:p>
            <a:r>
              <a:rPr lang="en-IN" b="1" dirty="0">
                <a:latin typeface="Times New Roman" panose="02020603050405020304" pitchFamily="18" charset="0"/>
                <a:cs typeface="Times New Roman" panose="02020603050405020304" pitchFamily="18" charset="0"/>
              </a:rPr>
              <a:t>PROJECT PLAN</a:t>
            </a:r>
          </a:p>
          <a:p>
            <a:endParaRPr lang="en-IN" dirty="0"/>
          </a:p>
        </p:txBody>
      </p:sp>
      <p:sp>
        <p:nvSpPr>
          <p:cNvPr id="6" name="Footer Placeholder 5">
            <a:extLst>
              <a:ext uri="{FF2B5EF4-FFF2-40B4-BE49-F238E27FC236}">
                <a16:creationId xmlns:a16="http://schemas.microsoft.com/office/drawing/2014/main" xmlns="" id="{B347AA80-DBBF-74AC-8A92-9847999BEBC8}"/>
              </a:ext>
            </a:extLst>
          </p:cNvPr>
          <p:cNvSpPr>
            <a:spLocks noGrp="1"/>
          </p:cNvSpPr>
          <p:nvPr>
            <p:ph type="ftr" sz="quarter" idx="11"/>
          </p:nvPr>
        </p:nvSpPr>
        <p:spPr>
          <a:xfrm>
            <a:off x="211743" y="6330092"/>
            <a:ext cx="4565530" cy="359956"/>
          </a:xfrm>
        </p:spPr>
        <p:txBody>
          <a:body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6">
            <a:extLst>
              <a:ext uri="{FF2B5EF4-FFF2-40B4-BE49-F238E27FC236}">
                <a16:creationId xmlns:a16="http://schemas.microsoft.com/office/drawing/2014/main" xmlns="" id="{BB65E7CE-F927-C21D-EA8C-FB688FBD2166}"/>
              </a:ext>
            </a:extLst>
          </p:cNvPr>
          <p:cNvSpPr>
            <a:spLocks noGrp="1"/>
          </p:cNvSpPr>
          <p:nvPr>
            <p:ph type="sldNum" sz="quarter" idx="12"/>
          </p:nvPr>
        </p:nvSpPr>
        <p:spPr>
          <a:xfrm>
            <a:off x="11052932" y="6186470"/>
            <a:ext cx="811019" cy="503578"/>
          </a:xfrm>
        </p:spPr>
        <p:txBody>
          <a:bodyPr/>
          <a:lstStyle/>
          <a:p>
            <a:fld id="{6D22F896-40B5-4ADD-8801-0D06FADFA095}" type="slidenum">
              <a:rPr lang="en-US" b="1" smtClean="0">
                <a:solidFill>
                  <a:schemeClr val="bg1"/>
                </a:solidFill>
              </a:rPr>
              <a:pPr/>
              <a:t>3</a:t>
            </a:fld>
            <a:endParaRPr lang="en-US" b="1" dirty="0">
              <a:solidFill>
                <a:schemeClr val="bg1"/>
              </a:solidFill>
            </a:endParaRPr>
          </a:p>
        </p:txBody>
      </p:sp>
    </p:spTree>
    <p:extLst>
      <p:ext uri="{BB962C8B-B14F-4D97-AF65-F5344CB8AC3E}">
        <p14:creationId xmlns:p14="http://schemas.microsoft.com/office/powerpoint/2010/main" xmlns="" val="642511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0FA82F9-E52C-0F17-88C9-ED612DAD3C3F}"/>
              </a:ext>
            </a:extLst>
          </p:cNvPr>
          <p:cNvSpPr>
            <a:spLocks noGrp="1"/>
          </p:cNvSpPr>
          <p:nvPr>
            <p:ph type="subTitle" idx="1"/>
          </p:nvPr>
        </p:nvSpPr>
        <p:spPr>
          <a:xfrm>
            <a:off x="1862089" y="1898411"/>
            <a:ext cx="8637072" cy="977621"/>
          </a:xfrm>
        </p:spPr>
        <p:txBody>
          <a:bodyPr>
            <a:noAutofit/>
          </a:bodyPr>
          <a:lstStyle/>
          <a:p>
            <a:r>
              <a:rPr lang="en-IN" sz="6000" i="1" dirty="0">
                <a:latin typeface="Arial Rounded MT Bold" panose="020F0704030504030204" pitchFamily="34" charset="0"/>
              </a:rPr>
              <a:t>THANK YOU</a:t>
            </a:r>
          </a:p>
        </p:txBody>
      </p:sp>
    </p:spTree>
    <p:extLst>
      <p:ext uri="{BB962C8B-B14F-4D97-AF65-F5344CB8AC3E}">
        <p14:creationId xmlns:p14="http://schemas.microsoft.com/office/powerpoint/2010/main" xmlns="" val="286764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4C01D-938B-00F3-B6D4-EDFF8FF18FE5}"/>
              </a:ext>
            </a:extLst>
          </p:cNvPr>
          <p:cNvSpPr>
            <a:spLocks noGrp="1"/>
          </p:cNvSpPr>
          <p:nvPr>
            <p:ph type="title"/>
          </p:nvPr>
        </p:nvSpPr>
        <p:spPr>
          <a:xfrm>
            <a:off x="972607" y="223947"/>
            <a:ext cx="9603275" cy="1049235"/>
          </a:xfrm>
        </p:spPr>
        <p:txBody>
          <a:bodyPr/>
          <a:lstStyle/>
          <a:p>
            <a:r>
              <a:rPr lang="en-IN" b="1" dirty="0"/>
              <a:t>INTRODUCTION</a:t>
            </a:r>
          </a:p>
        </p:txBody>
      </p:sp>
      <p:sp>
        <p:nvSpPr>
          <p:cNvPr id="3" name="Content Placeholder 2">
            <a:extLst>
              <a:ext uri="{FF2B5EF4-FFF2-40B4-BE49-F238E27FC236}">
                <a16:creationId xmlns:a16="http://schemas.microsoft.com/office/drawing/2014/main" xmlns="" id="{14276273-D9F8-24A2-2A70-57C65A1C5C8B}"/>
              </a:ext>
            </a:extLst>
          </p:cNvPr>
          <p:cNvSpPr>
            <a:spLocks noGrp="1"/>
          </p:cNvSpPr>
          <p:nvPr>
            <p:ph idx="1"/>
          </p:nvPr>
        </p:nvSpPr>
        <p:spPr>
          <a:xfrm>
            <a:off x="1291997" y="2150247"/>
            <a:ext cx="10015744" cy="3903234"/>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The Train Food Order App is a project aimed at simplifying the process of ordering food while traveling on a train. With the increasing number of train travelers in India, there is a growing need for a reliable food ordering system that can cater to the diverse food preferences of passengers. The Train Food Order App is designed to address this need by providing a user-friendly platform that enables travelers to order food from their preferred restaurants.</a:t>
            </a:r>
            <a:endParaRPr lang="en-US" dirty="0">
              <a:solidFill>
                <a:srgbClr val="000000"/>
              </a:solidFill>
              <a:effectLst/>
              <a:latin typeface="Times New Roman" pitchFamily="18" charset="0"/>
              <a:ea typeface="Times New Roman" panose="02020603050405020304" pitchFamily="18" charset="0"/>
              <a:cs typeface="Times New Roman" pitchFamily="18" charset="0"/>
            </a:endParaRPr>
          </a:p>
          <a:p>
            <a:pPr algn="just">
              <a:lnSpc>
                <a:spcPct val="150000"/>
              </a:lnSpc>
              <a:buFont typeface="Wingdings" panose="05000000000000000000" pitchFamily="2" charset="2"/>
              <a:buChar char="§"/>
            </a:pPr>
            <a:r>
              <a:rPr lang="en-US" sz="1900" dirty="0">
                <a:solidFill>
                  <a:srgbClr val="000000"/>
                </a:solidFill>
                <a:effectLst/>
                <a:latin typeface="Times New Roman" pitchFamily="18" charset="0"/>
                <a:ea typeface="Times New Roman" panose="02020603050405020304" pitchFamily="18" charset="0"/>
                <a:cs typeface="Times New Roman" pitchFamily="18" charset="0"/>
              </a:rPr>
              <a:t> </a:t>
            </a:r>
            <a:r>
              <a:rPr lang="en-US" dirty="0" smtClean="0">
                <a:solidFill>
                  <a:srgbClr val="000000"/>
                </a:solidFill>
                <a:effectLst/>
                <a:latin typeface="Times New Roman" pitchFamily="18" charset="0"/>
                <a:ea typeface="Times New Roman" panose="02020603050405020304" pitchFamily="18" charset="0"/>
                <a:cs typeface="Times New Roman" pitchFamily="18" charset="0"/>
              </a:rPr>
              <a:t>I</a:t>
            </a:r>
            <a:r>
              <a:rPr lang="en-US" dirty="0" smtClean="0">
                <a:latin typeface="Times New Roman" pitchFamily="18" charset="0"/>
                <a:cs typeface="Times New Roman" pitchFamily="18" charset="0"/>
              </a:rPr>
              <a:t>t will eliminate the need to carry food during long train journeys. The app will also benefit food vendors and restaurants, as it will provide them with a new avenue to reach out to a wider customer base.</a:t>
            </a:r>
            <a:endParaRPr lang="en-US" dirty="0">
              <a:solidFill>
                <a:srgbClr val="000000"/>
              </a:solidFill>
              <a:effectLst/>
              <a:latin typeface="Times New Roman" pitchFamily="18" charset="0"/>
              <a:ea typeface="Times New Roman" panose="02020603050405020304" pitchFamily="18" charset="0"/>
              <a:cs typeface="Times New Roman" pitchFamily="18" charset="0"/>
            </a:endParaRPr>
          </a:p>
        </p:txBody>
      </p:sp>
      <p:sp>
        <p:nvSpPr>
          <p:cNvPr id="6" name="Footer Placeholder 5">
            <a:extLst>
              <a:ext uri="{FF2B5EF4-FFF2-40B4-BE49-F238E27FC236}">
                <a16:creationId xmlns:a16="http://schemas.microsoft.com/office/drawing/2014/main" xmlns="" id="{5AD4FE1C-9F59-440B-1AA9-7A8E8E50535D}"/>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DB53E9FF-93DF-9EF0-655E-962799E584EA}"/>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xmlns="" val="286563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703BD-4C7A-480D-8F4E-F21538FB9D6B}"/>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xmlns="" id="{60E8CCE7-4491-B3DE-0D59-380426B242F7}"/>
              </a:ext>
            </a:extLst>
          </p:cNvPr>
          <p:cNvSpPr>
            <a:spLocks noGrp="1"/>
          </p:cNvSpPr>
          <p:nvPr>
            <p:ph idx="1"/>
          </p:nvPr>
        </p:nvSpPr>
        <p:spPr>
          <a:xfrm>
            <a:off x="986971" y="2015732"/>
            <a:ext cx="10067883" cy="3688382"/>
          </a:xfrm>
        </p:spPr>
        <p:txBody>
          <a:bodyPr>
            <a:normAutofit/>
          </a:bodyPr>
          <a:lstStyle/>
          <a:p>
            <a:pPr>
              <a:lnSpc>
                <a:spcPct val="150000"/>
              </a:lnSpc>
            </a:pPr>
            <a:r>
              <a:rPr lang="en-US" dirty="0" smtClean="0">
                <a:latin typeface="Times New Roman" pitchFamily="18" charset="0"/>
                <a:cs typeface="Times New Roman" pitchFamily="18" charset="0"/>
              </a:rPr>
              <a:t>The app will enable users to browse through a wide range of food options, select their preferred meal, and place an order with just a few clicks. The app will also provide real-time updates on the status of the order, ensuring that passengers are always informed about the delivery time of their food.</a:t>
            </a:r>
          </a:p>
          <a:p>
            <a:pPr>
              <a:lnSpc>
                <a:spcPct val="150000"/>
              </a:lnSpc>
            </a:pPr>
            <a:r>
              <a:rPr lang="en-US" dirty="0" smtClean="0">
                <a:latin typeface="Times New Roman" pitchFamily="18" charset="0"/>
                <a:cs typeface="Times New Roman" pitchFamily="18" charset="0"/>
              </a:rPr>
              <a:t>The Train Food Order App is a project that aims to simplify the process of ordering food while traveling on a train, and provide a convenient and reliable food ordering system to train passengers.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6" name="Footer Placeholder 5">
            <a:extLst>
              <a:ext uri="{FF2B5EF4-FFF2-40B4-BE49-F238E27FC236}">
                <a16:creationId xmlns:a16="http://schemas.microsoft.com/office/drawing/2014/main" xmlns="" id="{55E40DBD-9414-43A0-5EBF-B1D7FDA2F9CB}"/>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B1F97D63-3DAC-DF3E-243A-B882814484D7}"/>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5</a:t>
            </a:fld>
            <a:endParaRPr lang="en-US" dirty="0">
              <a:solidFill>
                <a:schemeClr val="bg1"/>
              </a:solidFill>
            </a:endParaRPr>
          </a:p>
        </p:txBody>
      </p:sp>
    </p:spTree>
    <p:extLst>
      <p:ext uri="{BB962C8B-B14F-4D97-AF65-F5344CB8AC3E}">
        <p14:creationId xmlns:p14="http://schemas.microsoft.com/office/powerpoint/2010/main" xmlns="" val="3449789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33AAF-6176-3D3F-C6E4-3D77EB6DBA73}"/>
              </a:ext>
            </a:extLst>
          </p:cNvPr>
          <p:cNvSpPr>
            <a:spLocks noGrp="1"/>
          </p:cNvSpPr>
          <p:nvPr>
            <p:ph type="title"/>
          </p:nvPr>
        </p:nvSpPr>
        <p:spPr>
          <a:xfrm>
            <a:off x="1088571" y="449943"/>
            <a:ext cx="9603275" cy="1049235"/>
          </a:xfrm>
        </p:spPr>
        <p:txBody>
          <a:bodyPr/>
          <a:lstStyle/>
          <a:p>
            <a:r>
              <a:rPr lang="en-IN" b="1" dirty="0"/>
              <a:t>EXISTING SYSTEM</a:t>
            </a:r>
          </a:p>
        </p:txBody>
      </p:sp>
      <p:sp>
        <p:nvSpPr>
          <p:cNvPr id="3" name="Content Placeholder 2">
            <a:extLst>
              <a:ext uri="{FF2B5EF4-FFF2-40B4-BE49-F238E27FC236}">
                <a16:creationId xmlns:a16="http://schemas.microsoft.com/office/drawing/2014/main" xmlns="" id="{B811C2F5-60B8-8769-694F-C2613D817FA0}"/>
              </a:ext>
            </a:extLst>
          </p:cNvPr>
          <p:cNvSpPr>
            <a:spLocks noGrp="1"/>
          </p:cNvSpPr>
          <p:nvPr>
            <p:ph idx="1"/>
          </p:nvPr>
        </p:nvSpPr>
        <p:spPr>
          <a:xfrm>
            <a:off x="696687" y="2015732"/>
            <a:ext cx="10358168" cy="4037749"/>
          </a:xfrm>
        </p:spPr>
        <p:txBody>
          <a:bodyPr>
            <a:normAutofit fontScale="92500" lnSpcReduction="10000"/>
          </a:bodyPr>
          <a:lstStyle/>
          <a:p>
            <a:pPr fontAlgn="base">
              <a:lnSpc>
                <a:spcPct val="150000"/>
              </a:lnSpc>
            </a:pPr>
            <a:r>
              <a:rPr lang="en-US" dirty="0" smtClean="0">
                <a:latin typeface="Times New Roman" pitchFamily="18" charset="0"/>
                <a:cs typeface="Times New Roman" pitchFamily="18" charset="0"/>
              </a:rPr>
              <a:t>The existing system of train food ordering involves passengers purchasing food from vendors who board the train at different stations during the journey. This system is often inconvenient for passengers as they may not have access to their preferred food options, and the quality and hygiene of the food may not be up to their standards. Additionally, vendors may not accept all modes of payment, which can cause inconvenience for passengers.</a:t>
            </a:r>
            <a:endParaRPr lang="en-US" b="0" i="0" dirty="0">
              <a:solidFill>
                <a:srgbClr val="000000"/>
              </a:solidFill>
              <a:effectLst/>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In the existing system, there is no such restaurant food ordering service for providing food services for passengers on the train. Railway catering is the only option for passengers to get food.</a:t>
            </a:r>
          </a:p>
          <a:p>
            <a:pPr fontAlgn="base">
              <a:lnSpc>
                <a:spcPct val="150000"/>
              </a:lnSpc>
            </a:pPr>
            <a:r>
              <a:rPr lang="en-US" dirty="0" smtClean="0">
                <a:latin typeface="Times New Roman" pitchFamily="18" charset="0"/>
                <a:cs typeface="Times New Roman" pitchFamily="18" charset="0"/>
              </a:rPr>
              <a:t> Passengers face several problems in trains with unhygienic food. There are several cases where passengers faced health problems due to unhygienic food provided in trains.</a:t>
            </a:r>
            <a:endParaRPr lang="en-US" b="0" i="0" dirty="0">
              <a:solidFill>
                <a:srgbClr val="000000"/>
              </a:solidFill>
              <a:effectLst/>
              <a:latin typeface="Times New Roman" pitchFamily="18" charset="0"/>
              <a:cs typeface="Times New Roman" pitchFamily="18" charset="0"/>
            </a:endParaRPr>
          </a:p>
          <a:p>
            <a:pPr algn="l" fontAlgn="base">
              <a:lnSpc>
                <a:spcPct val="150000"/>
              </a:lnSpc>
              <a:buNone/>
            </a:pPr>
            <a:endParaRPr lang="en-US" sz="1900" b="0" i="0" dirty="0">
              <a:solidFill>
                <a:srgbClr val="000000"/>
              </a:solidFill>
              <a:effectLst/>
              <a:latin typeface="Times New Roman" pitchFamily="18" charset="0"/>
              <a:cs typeface="Times New Roman" pitchFamily="18" charset="0"/>
            </a:endParaRPr>
          </a:p>
          <a:p>
            <a:endParaRPr lang="en-IN" sz="1900" dirty="0"/>
          </a:p>
        </p:txBody>
      </p:sp>
      <p:sp>
        <p:nvSpPr>
          <p:cNvPr id="6" name="Footer Placeholder 5">
            <a:extLst>
              <a:ext uri="{FF2B5EF4-FFF2-40B4-BE49-F238E27FC236}">
                <a16:creationId xmlns:a16="http://schemas.microsoft.com/office/drawing/2014/main" xmlns="" id="{AC262357-4672-028F-042E-C9D7499FD544}"/>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6C73E784-441B-3BDB-C705-0B2AB9DEDF2B}"/>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6</a:t>
            </a:fld>
            <a:endParaRPr lang="en-US" dirty="0">
              <a:solidFill>
                <a:schemeClr val="bg1"/>
              </a:solidFill>
            </a:endParaRPr>
          </a:p>
        </p:txBody>
      </p:sp>
    </p:spTree>
    <p:extLst>
      <p:ext uri="{BB962C8B-B14F-4D97-AF65-F5344CB8AC3E}">
        <p14:creationId xmlns:p14="http://schemas.microsoft.com/office/powerpoint/2010/main" xmlns="" val="126909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6D9A9-E655-E099-2C43-B708891A8FDB}"/>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xmlns="" id="{E34CD64A-514A-1B99-099E-35845C20FE85}"/>
              </a:ext>
            </a:extLst>
          </p:cNvPr>
          <p:cNvSpPr>
            <a:spLocks noGrp="1"/>
          </p:cNvSpPr>
          <p:nvPr>
            <p:ph idx="1"/>
          </p:nvPr>
        </p:nvSpPr>
        <p:spPr>
          <a:xfrm>
            <a:off x="362857" y="1853754"/>
            <a:ext cx="11829143" cy="4199727"/>
          </a:xfrm>
        </p:spPr>
        <p:txBody>
          <a:bodyPr>
            <a:normAutofit/>
          </a:bodyPr>
          <a:lstStyle/>
          <a:p>
            <a:pPr algn="just" fontAlgn="base">
              <a:lnSpc>
                <a:spcPct val="150000"/>
              </a:lnSpc>
            </a:pPr>
            <a:r>
              <a:rPr lang="en-US" sz="1800" dirty="0" smtClean="0">
                <a:latin typeface="Times New Roman" pitchFamily="18" charset="0"/>
                <a:cs typeface="Times New Roman" pitchFamily="18" charset="0"/>
              </a:rPr>
              <a:t>Our Food Order in Train System provide to see the restaurant near the railway station. Also check the food history and make food recommendation according to the restaurant menu ,so railways will provide relevant food items that will be preferred by the user. Passengers can access the menu which will be available. </a:t>
            </a:r>
          </a:p>
          <a:p>
            <a:pPr algn="just" fontAlgn="base">
              <a:lnSpc>
                <a:spcPct val="150000"/>
              </a:lnSpc>
            </a:pPr>
            <a:r>
              <a:rPr lang="en-US" sz="1800" dirty="0" smtClean="0">
                <a:latin typeface="Times New Roman" pitchFamily="18" charset="0"/>
                <a:cs typeface="Times New Roman" pitchFamily="18" charset="0"/>
              </a:rPr>
              <a:t>With a train food order app, passengers can choose from a variety of food options and order what they prefer.</a:t>
            </a:r>
          </a:p>
          <a:p>
            <a:pPr algn="just" fontAlgn="base">
              <a:lnSpc>
                <a:spcPct val="150000"/>
              </a:lnSpc>
            </a:pPr>
            <a:r>
              <a:rPr lang="en-US" sz="1800" dirty="0" smtClean="0">
                <a:latin typeface="Times New Roman" pitchFamily="18" charset="0"/>
                <a:cs typeface="Times New Roman" pitchFamily="18" charset="0"/>
              </a:rPr>
              <a:t>Train food order app can ensure timely delivery of food to the passengers without them having to leave their seats. This ensures that passengers can enjoy their meals without worrying about missing their next stop or train.</a:t>
            </a:r>
          </a:p>
          <a:p>
            <a:pPr algn="just" fontAlgn="base">
              <a:lnSpc>
                <a:spcPct val="150000"/>
              </a:lnSpc>
            </a:pPr>
            <a:r>
              <a:rPr lang="en-US" sz="1800" dirty="0" smtClean="0">
                <a:latin typeface="Times New Roman" pitchFamily="18" charset="0"/>
                <a:cs typeface="Times New Roman" pitchFamily="18" charset="0"/>
              </a:rPr>
              <a:t>Ordering food on a train can be challenging, especially if the passenger doesn't have cash on hand. Train food order app provides easy payment options through multiple modes such as net banking, credit card, debit card, UPI, etc.</a:t>
            </a:r>
            <a:endParaRPr lang="en-US" sz="1900" b="0" i="0" dirty="0">
              <a:solidFill>
                <a:srgbClr val="000000"/>
              </a:solidFill>
              <a:effectLst/>
              <a:latin typeface="Times New Roman" pitchFamily="18" charset="0"/>
              <a:cs typeface="Times New Roman" pitchFamily="18" charset="0"/>
            </a:endParaRPr>
          </a:p>
          <a:p>
            <a:pPr algn="just" fontAlgn="base">
              <a:lnSpc>
                <a:spcPct val="150000"/>
              </a:lnSpc>
              <a:buFont typeface="Arial" panose="020B0604020202020204" pitchFamily="34" charset="0"/>
              <a:buChar char="•"/>
            </a:pPr>
            <a:endParaRPr lang="en-US" sz="1900" b="0" i="0" dirty="0">
              <a:solidFill>
                <a:srgbClr val="000000"/>
              </a:solidFill>
              <a:effectLst/>
              <a:latin typeface="Times New Roman" pitchFamily="18" charset="0"/>
              <a:cs typeface="Times New Roman" pitchFamily="18" charset="0"/>
            </a:endParaRPr>
          </a:p>
          <a:p>
            <a:pPr marL="0" indent="0">
              <a:buNone/>
            </a:pPr>
            <a:endParaRPr lang="en-IN" sz="1900" dirty="0"/>
          </a:p>
        </p:txBody>
      </p:sp>
      <p:sp>
        <p:nvSpPr>
          <p:cNvPr id="6" name="Footer Placeholder 5">
            <a:extLst>
              <a:ext uri="{FF2B5EF4-FFF2-40B4-BE49-F238E27FC236}">
                <a16:creationId xmlns:a16="http://schemas.microsoft.com/office/drawing/2014/main" xmlns="" id="{CBC8CF47-7B63-030F-A7D5-70C8385A9846}"/>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7" name="Slide Number Placeholder 4">
            <a:extLst>
              <a:ext uri="{FF2B5EF4-FFF2-40B4-BE49-F238E27FC236}">
                <a16:creationId xmlns:a16="http://schemas.microsoft.com/office/drawing/2014/main" xmlns="" id="{21EC9B74-AB3C-BFCA-0AEF-AFEB57034EED}"/>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7</a:t>
            </a:fld>
            <a:endParaRPr lang="en-US" dirty="0">
              <a:solidFill>
                <a:schemeClr val="bg1"/>
              </a:solidFill>
            </a:endParaRPr>
          </a:p>
        </p:txBody>
      </p:sp>
    </p:spTree>
    <p:extLst>
      <p:ext uri="{BB962C8B-B14F-4D97-AF65-F5344CB8AC3E}">
        <p14:creationId xmlns:p14="http://schemas.microsoft.com/office/powerpoint/2010/main" xmlns="" val="156168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55074-3667-1778-A6B3-D7EDA298DBB4}"/>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xmlns="" id="{E0BB49B5-4156-7634-B55B-5A5F85B4A6D8}"/>
              </a:ext>
            </a:extLst>
          </p:cNvPr>
          <p:cNvSpPr>
            <a:spLocks noGrp="1"/>
          </p:cNvSpPr>
          <p:nvPr>
            <p:ph idx="1"/>
          </p:nvPr>
        </p:nvSpPr>
        <p:spPr/>
        <p:txBody>
          <a:bodyPr>
            <a:normAutofit/>
          </a:bodyPr>
          <a:lstStyle/>
          <a:p>
            <a:r>
              <a:rPr lang="en-IN" b="1" i="1" u="sng" dirty="0">
                <a:solidFill>
                  <a:srgbClr val="C00000"/>
                </a:solidFill>
              </a:rPr>
              <a:t>ADMIN</a:t>
            </a:r>
            <a:r>
              <a:rPr lang="en-IN" b="1" i="1" dirty="0">
                <a:solidFill>
                  <a:srgbClr val="C00000"/>
                </a:solidFill>
              </a:rPr>
              <a:t> </a:t>
            </a:r>
            <a:endParaRPr lang="en-IN" b="1" i="1" u="sng" dirty="0">
              <a:solidFill>
                <a:srgbClr val="C00000"/>
              </a:solidFill>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Login					 </a:t>
            </a: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Train Service Management</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Approve/Reject Restaurant</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Add &amp; Manage Station</a:t>
            </a: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View Feedback</a:t>
            </a:r>
            <a:endParaRPr lang="en-IN" b="1" dirty="0">
              <a:latin typeface="Times New Roman" panose="02020603050405020304" pitchFamily="18" charset="0"/>
              <a:cs typeface="Times New Roman" panose="02020603050405020304" pitchFamily="18" charset="0"/>
            </a:endParaRPr>
          </a:p>
          <a:p>
            <a:pPr>
              <a:buNone/>
            </a:pP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92143D71-FA09-6017-254F-8D8B5BD5304C}"/>
              </a:ext>
            </a:extLst>
          </p:cNvPr>
          <p:cNvSpPr txBox="1"/>
          <p:nvPr/>
        </p:nvSpPr>
        <p:spPr>
          <a:xfrm>
            <a:off x="6253216" y="1953468"/>
            <a:ext cx="6102220" cy="30008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i="1" u="sng" dirty="0" smtClean="0">
                <a:solidFill>
                  <a:srgbClr val="C00000"/>
                </a:solidFill>
              </a:rPr>
              <a:t>RESTAURANT</a:t>
            </a:r>
            <a:endParaRPr lang="en-IN" b="1" i="1" u="sng" dirty="0">
              <a:solidFill>
                <a:srgbClr val="C00000"/>
              </a:solidFill>
            </a:endParaRPr>
          </a:p>
          <a:p>
            <a:pPr>
              <a:lnSpc>
                <a:spcPct val="150000"/>
              </a:lnSpc>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Registration</a:t>
            </a:r>
            <a:r>
              <a:rPr lang="en-IN" b="1"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Menu Management</a:t>
            </a:r>
            <a:endParaRPr lang="en-IN"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View Order &amp;Updates  Status</a:t>
            </a:r>
            <a:endParaRPr lang="en-IN"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Delivery Updates</a:t>
            </a: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p:txBody>
      </p:sp>
      <p:sp>
        <p:nvSpPr>
          <p:cNvPr id="8" name="Footer Placeholder 5">
            <a:extLst>
              <a:ext uri="{FF2B5EF4-FFF2-40B4-BE49-F238E27FC236}">
                <a16:creationId xmlns:a16="http://schemas.microsoft.com/office/drawing/2014/main" xmlns="" id="{EBC792AD-B182-C9E9-0665-11819DF18102}"/>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9" name="Slide Number Placeholder 4">
            <a:extLst>
              <a:ext uri="{FF2B5EF4-FFF2-40B4-BE49-F238E27FC236}">
                <a16:creationId xmlns:a16="http://schemas.microsoft.com/office/drawing/2014/main" xmlns="" id="{B59F9777-D89D-B8AE-D856-4609667AF2D7}"/>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xmlns="" val="257927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55074-3667-1778-A6B3-D7EDA298DBB4}"/>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xmlns="" id="{E0BB49B5-4156-7634-B55B-5A5F85B4A6D8}"/>
              </a:ext>
            </a:extLst>
          </p:cNvPr>
          <p:cNvSpPr>
            <a:spLocks noGrp="1"/>
          </p:cNvSpPr>
          <p:nvPr>
            <p:ph idx="1"/>
          </p:nvPr>
        </p:nvSpPr>
        <p:spPr/>
        <p:txBody>
          <a:bodyPr>
            <a:normAutofit fontScale="92500" lnSpcReduction="20000"/>
          </a:bodyPr>
          <a:lstStyle/>
          <a:p>
            <a:r>
              <a:rPr lang="en-IN" b="1" i="1" u="sng" dirty="0" smtClean="0">
                <a:solidFill>
                  <a:srgbClr val="C00000"/>
                </a:solidFill>
              </a:rPr>
              <a:t>USER</a:t>
            </a:r>
            <a:endParaRPr lang="en-IN" b="1" i="1" u="sng" dirty="0">
              <a:solidFill>
                <a:srgbClr val="C00000"/>
              </a:solidFill>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Registration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Login</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View </a:t>
            </a:r>
            <a:r>
              <a:rPr lang="en-IN" b="1" dirty="0" smtClean="0">
                <a:latin typeface="Times New Roman" panose="02020603050405020304" pitchFamily="18" charset="0"/>
                <a:cs typeface="Times New Roman" panose="02020603050405020304" pitchFamily="18" charset="0"/>
              </a:rPr>
              <a:t>Next Station</a:t>
            </a: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View Restaurant</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Order Food &amp; Track</a:t>
            </a: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Payment</a:t>
            </a: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Send Feedback</a:t>
            </a:r>
          </a:p>
          <a:p>
            <a:pPr>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92143D71-FA09-6017-254F-8D8B5BD5304C}"/>
              </a:ext>
            </a:extLst>
          </p:cNvPr>
          <p:cNvSpPr txBox="1"/>
          <p:nvPr/>
        </p:nvSpPr>
        <p:spPr>
          <a:xfrm>
            <a:off x="6253216" y="1953468"/>
            <a:ext cx="6102220" cy="24006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i="1" u="sng" dirty="0" smtClean="0">
                <a:solidFill>
                  <a:srgbClr val="C00000"/>
                </a:solidFill>
              </a:rPr>
              <a:t>TRAIN SERVICE</a:t>
            </a:r>
            <a:endParaRPr lang="en-IN" sz="2000" b="1" i="1" u="sng" dirty="0">
              <a:solidFill>
                <a:srgbClr val="C00000"/>
              </a:solidFill>
            </a:endParaRPr>
          </a:p>
          <a:p>
            <a:pPr>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Login					 </a:t>
            </a:r>
          </a:p>
          <a:p>
            <a:pPr>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View Orders</a:t>
            </a:r>
            <a:endParaRPr lang="en-IN" sz="20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Update Order Status</a:t>
            </a:r>
            <a:endParaRPr lang="en-IN" sz="20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Update Delivery Info</a:t>
            </a:r>
            <a:endParaRPr lang="en-IN" sz="2000" b="1" dirty="0">
              <a:latin typeface="Times New Roman" panose="02020603050405020304" pitchFamily="18" charset="0"/>
              <a:cs typeface="Times New Roman" panose="02020603050405020304" pitchFamily="18" charset="0"/>
            </a:endParaRPr>
          </a:p>
        </p:txBody>
      </p:sp>
      <p:sp>
        <p:nvSpPr>
          <p:cNvPr id="4" name="Footer Placeholder 5">
            <a:extLst>
              <a:ext uri="{FF2B5EF4-FFF2-40B4-BE49-F238E27FC236}">
                <a16:creationId xmlns:a16="http://schemas.microsoft.com/office/drawing/2014/main" xmlns="" id="{C4DADF66-3430-3403-9753-2BFE93A22EAF}"/>
              </a:ext>
            </a:extLst>
          </p:cNvPr>
          <p:cNvSpPr txBox="1">
            <a:spLocks/>
          </p:cNvSpPr>
          <p:nvPr/>
        </p:nvSpPr>
        <p:spPr>
          <a:xfrm>
            <a:off x="211743" y="6330092"/>
            <a:ext cx="4565530" cy="35995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bg1"/>
                </a:solidFill>
              </a:rPr>
              <a:t>DEPARTMENT OF COMPUTER </a:t>
            </a:r>
            <a:r>
              <a:rPr lang="en-US" sz="1400" b="1" dirty="0" smtClean="0">
                <a:solidFill>
                  <a:schemeClr val="bg1"/>
                </a:solidFill>
              </a:rPr>
              <a:t> APPLICATIONS</a:t>
            </a:r>
            <a:endParaRPr lang="en-US" sz="1400" b="1" dirty="0">
              <a:solidFill>
                <a:schemeClr val="bg1"/>
              </a:solidFill>
            </a:endParaRPr>
          </a:p>
        </p:txBody>
      </p:sp>
      <p:sp>
        <p:nvSpPr>
          <p:cNvPr id="5" name="Slide Number Placeholder 4">
            <a:extLst>
              <a:ext uri="{FF2B5EF4-FFF2-40B4-BE49-F238E27FC236}">
                <a16:creationId xmlns:a16="http://schemas.microsoft.com/office/drawing/2014/main" xmlns="" id="{55FE8E92-A8DC-0736-8622-A13E301FB868}"/>
              </a:ext>
            </a:extLst>
          </p:cNvPr>
          <p:cNvSpPr txBox="1">
            <a:spLocks/>
          </p:cNvSpPr>
          <p:nvPr/>
        </p:nvSpPr>
        <p:spPr>
          <a:xfrm>
            <a:off x="11111333" y="6186470"/>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xmlns="" val="2125155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2503</TotalTime>
  <Words>1285</Words>
  <Application>Microsoft Office PowerPoint</Application>
  <PresentationFormat>Custom</PresentationFormat>
  <Paragraphs>479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Gallery</vt:lpstr>
      <vt:lpstr>RAILWAY  FOOD ORDER APP</vt:lpstr>
      <vt:lpstr>Presented By  Varsha m (MES21MCA-2058)  Product Owner nowshad  c  v Asst. Professor MES College Of Engineering, Kuttippuram Date : 01.02. 2023, Wednesday</vt:lpstr>
      <vt:lpstr>CONTENTS</vt:lpstr>
      <vt:lpstr>INTRODUCTION</vt:lpstr>
      <vt:lpstr>INTRODUCTION</vt:lpstr>
      <vt:lpstr>EXISTING SYSTEM</vt:lpstr>
      <vt:lpstr>PROPOSED SYSTEM</vt:lpstr>
      <vt:lpstr>MODULE DESCRIPTION</vt:lpstr>
      <vt:lpstr>MODULE DESCRIPTION</vt:lpstr>
      <vt:lpstr>SYSTEM REQUIREMENTS</vt:lpstr>
      <vt:lpstr>Slide 11</vt:lpstr>
      <vt:lpstr>DATA FLOW DIAGRAM</vt:lpstr>
      <vt:lpstr>Level 1</vt:lpstr>
      <vt:lpstr>Level 2</vt:lpstr>
      <vt:lpstr>Level 3</vt:lpstr>
      <vt:lpstr>Level 4</vt:lpstr>
      <vt:lpstr>USER STORIES</vt:lpstr>
      <vt:lpstr>Slide 18</vt:lpstr>
      <vt:lpstr>Slide 19</vt:lpstr>
      <vt:lpstr>Slide 20</vt:lpstr>
      <vt:lpstr>Slide 21</vt:lpstr>
      <vt:lpstr>Product backlog</vt:lpstr>
      <vt:lpstr>Product backlog</vt:lpstr>
      <vt:lpstr>Product backlog</vt:lpstr>
      <vt:lpstr>Product backlog</vt:lpstr>
      <vt:lpstr>PROJECT PLAN</vt:lpstr>
      <vt:lpstr>PROJECT PLAN</vt:lpstr>
      <vt:lpstr>SPRINT 1 PLAN</vt:lpstr>
      <vt:lpstr>SPRINT 2 PLAN</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GRIEVANCE APP:</dc:title>
  <dc:creator>parvathikelunni@outlook.com</dc:creator>
  <cp:lastModifiedBy>Windows User</cp:lastModifiedBy>
  <cp:revision>19</cp:revision>
  <dcterms:created xsi:type="dcterms:W3CDTF">2023-02-27T04:11:50Z</dcterms:created>
  <dcterms:modified xsi:type="dcterms:W3CDTF">2023-04-04T05:59:41Z</dcterms:modified>
</cp:coreProperties>
</file>