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82" r:id="rId5"/>
    <p:sldId id="284" r:id="rId6"/>
    <p:sldId id="285" r:id="rId7"/>
    <p:sldId id="286" r:id="rId8"/>
    <p:sldId id="289" r:id="rId9"/>
    <p:sldId id="287" r:id="rId10"/>
    <p:sldId id="288"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nalseth@outlook.com" userId="b21facb7c9bf258c" providerId="LiveId" clId="{1CC9098A-97A9-48EF-B8A9-50E66C166481}"/>
    <pc:docChg chg="modSld">
      <pc:chgData name="Hinalseth@outlook.com" userId="b21facb7c9bf258c" providerId="LiveId" clId="{1CC9098A-97A9-48EF-B8A9-50E66C166481}" dt="2022-01-28T23:43:42.582" v="13" actId="20577"/>
      <pc:docMkLst>
        <pc:docMk/>
      </pc:docMkLst>
      <pc:sldChg chg="modSp mod">
        <pc:chgData name="Hinalseth@outlook.com" userId="b21facb7c9bf258c" providerId="LiveId" clId="{1CC9098A-97A9-48EF-B8A9-50E66C166481}" dt="2022-01-28T23:43:42.582" v="13" actId="20577"/>
        <pc:sldMkLst>
          <pc:docMk/>
          <pc:sldMk cId="2111999879" sldId="284"/>
        </pc:sldMkLst>
        <pc:spChg chg="mod">
          <ac:chgData name="Hinalseth@outlook.com" userId="b21facb7c9bf258c" providerId="LiveId" clId="{1CC9098A-97A9-48EF-B8A9-50E66C166481}" dt="2022-01-28T23:43:42.582" v="13" actId="20577"/>
          <ac:spMkLst>
            <pc:docMk/>
            <pc:sldMk cId="2111999879" sldId="284"/>
            <ac:spMk id="3" creationId="{7703B919-5064-479B-B8C3-B53F34EFD3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19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01267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92433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339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14033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6808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434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216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28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863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507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195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70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129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504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45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17595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Used Car Price Prediction</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800" dirty="0"/>
              <a:t>Varsha Thakur</a:t>
            </a:r>
          </a:p>
        </p:txBody>
      </p:sp>
      <p:pic>
        <p:nvPicPr>
          <p:cNvPr id="9" name="Picture 8">
            <a:extLst>
              <a:ext uri="{FF2B5EF4-FFF2-40B4-BE49-F238E27FC236}">
                <a16:creationId xmlns:a16="http://schemas.microsoft.com/office/drawing/2014/main" id="{2C4E8B6F-9833-488E-A30C-53E487EADA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12809" y="-555340"/>
            <a:ext cx="2929890" cy="2133600"/>
          </a:xfrm>
          <a:prstGeom prst="rect">
            <a:avLst/>
          </a:prstGeom>
          <a:noFill/>
          <a:ln>
            <a:noFill/>
          </a:ln>
        </p:spPr>
      </p:pic>
      <p:pic>
        <p:nvPicPr>
          <p:cNvPr id="6" name="Picture 5">
            <a:extLst>
              <a:ext uri="{FF2B5EF4-FFF2-40B4-BE49-F238E27FC236}">
                <a16:creationId xmlns:a16="http://schemas.microsoft.com/office/drawing/2014/main" id="{F5EAF093-D230-C4F4-8364-BB8FEB6F1640}"/>
              </a:ext>
            </a:extLst>
          </p:cNvPr>
          <p:cNvPicPr>
            <a:picLocks noChangeAspect="1"/>
          </p:cNvPicPr>
          <p:nvPr/>
        </p:nvPicPr>
        <p:blipFill>
          <a:blip r:embed="rId3"/>
          <a:stretch>
            <a:fillRect/>
          </a:stretch>
        </p:blipFill>
        <p:spPr>
          <a:xfrm>
            <a:off x="1532748" y="2599872"/>
            <a:ext cx="9126503" cy="1658256"/>
          </a:xfrm>
          <a:prstGeom prst="rect">
            <a:avLst/>
          </a:prstGeom>
        </p:spPr>
      </p:pic>
      <p:pic>
        <p:nvPicPr>
          <p:cNvPr id="10" name="Picture 9">
            <a:extLst>
              <a:ext uri="{FF2B5EF4-FFF2-40B4-BE49-F238E27FC236}">
                <a16:creationId xmlns:a16="http://schemas.microsoft.com/office/drawing/2014/main" id="{9E4BD442-77D3-D724-1D26-AC67FA62F002}"/>
              </a:ext>
            </a:extLst>
          </p:cNvPr>
          <p:cNvPicPr>
            <a:picLocks noChangeAspect="1"/>
          </p:cNvPicPr>
          <p:nvPr/>
        </p:nvPicPr>
        <p:blipFill>
          <a:blip r:embed="rId4"/>
          <a:stretch>
            <a:fillRect/>
          </a:stretch>
        </p:blipFill>
        <p:spPr>
          <a:xfrm>
            <a:off x="809884" y="1876534"/>
            <a:ext cx="6545762" cy="3272881"/>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4823-8B33-423D-AE0C-6D3FD6879DD4}"/>
              </a:ext>
            </a:extLst>
          </p:cNvPr>
          <p:cNvSpPr>
            <a:spLocks noGrp="1"/>
          </p:cNvSpPr>
          <p:nvPr>
            <p:ph type="title"/>
          </p:nvPr>
        </p:nvSpPr>
        <p:spPr>
          <a:xfrm>
            <a:off x="723987" y="283029"/>
            <a:ext cx="8596668" cy="1320800"/>
          </a:xfrm>
        </p:spPr>
        <p:txBody>
          <a:bodyPr>
            <a:normAutofit fontScale="90000"/>
          </a:bodyPr>
          <a:lstStyle/>
          <a:p>
            <a:pPr algn="ctr"/>
            <a:r>
              <a:rPr lang="en-IN" dirty="0"/>
              <a:t>Bar graph</a:t>
            </a:r>
            <a:br>
              <a:rPr lang="en-IN" dirty="0"/>
            </a:br>
            <a:br>
              <a:rPr lang="en-IN" dirty="0"/>
            </a:br>
            <a:endParaRPr lang="en-IN" dirty="0"/>
          </a:p>
        </p:txBody>
      </p:sp>
      <p:sp>
        <p:nvSpPr>
          <p:cNvPr id="3" name="Content Placeholder 2">
            <a:extLst>
              <a:ext uri="{FF2B5EF4-FFF2-40B4-BE49-F238E27FC236}">
                <a16:creationId xmlns:a16="http://schemas.microsoft.com/office/drawing/2014/main" id="{37243E3F-B665-4CA3-8D37-2BA89C065ED9}"/>
              </a:ext>
            </a:extLst>
          </p:cNvPr>
          <p:cNvSpPr>
            <a:spLocks noGrp="1"/>
          </p:cNvSpPr>
          <p:nvPr>
            <p:ph idx="1"/>
          </p:nvPr>
        </p:nvSpPr>
        <p:spPr>
          <a:xfrm>
            <a:off x="1156996" y="4926563"/>
            <a:ext cx="10453811" cy="2615894"/>
          </a:xfrm>
        </p:spPr>
        <p:txBody>
          <a:bodyPr/>
          <a:lstStyle/>
          <a:p>
            <a:r>
              <a:rPr lang="en-US" b="0" i="0" dirty="0">
                <a:solidFill>
                  <a:srgbClr val="000000"/>
                </a:solidFill>
                <a:effectLst/>
                <a:latin typeface="Helvetica Neue"/>
              </a:rPr>
              <a:t>Since Brands, </a:t>
            </a:r>
            <a:r>
              <a:rPr lang="en-US" b="0" i="0" dirty="0" err="1">
                <a:solidFill>
                  <a:srgbClr val="000000"/>
                </a:solidFill>
                <a:effectLst/>
                <a:latin typeface="Helvetica Neue"/>
              </a:rPr>
              <a:t>Varients</a:t>
            </a:r>
            <a:r>
              <a:rPr lang="en-US" b="0" i="0" dirty="0">
                <a:solidFill>
                  <a:srgbClr val="000000"/>
                </a:solidFill>
                <a:effectLst/>
                <a:latin typeface="Helvetica Neue"/>
              </a:rPr>
              <a:t>, Driven Kilometers &amp; Location have a wide range of values in them, we will not perform bivariate analysis for them as they will not give us any specific details. Now by plotting graph of Fuel type, Transmission and Owner against Price, we conclude that Car that uses Diesel, have automatic Transmission and Has only 1 owner is more likely to have a high price.</a:t>
            </a:r>
            <a:endParaRPr lang="en-IN" dirty="0"/>
          </a:p>
        </p:txBody>
      </p:sp>
      <p:pic>
        <p:nvPicPr>
          <p:cNvPr id="5" name="Picture 4">
            <a:extLst>
              <a:ext uri="{FF2B5EF4-FFF2-40B4-BE49-F238E27FC236}">
                <a16:creationId xmlns:a16="http://schemas.microsoft.com/office/drawing/2014/main" id="{59CFC151-6E65-4591-9904-1FD1367C8562}"/>
              </a:ext>
            </a:extLst>
          </p:cNvPr>
          <p:cNvPicPr>
            <a:picLocks noChangeAspect="1"/>
          </p:cNvPicPr>
          <p:nvPr/>
        </p:nvPicPr>
        <p:blipFill>
          <a:blip r:embed="rId2"/>
          <a:stretch>
            <a:fillRect/>
          </a:stretch>
        </p:blipFill>
        <p:spPr>
          <a:xfrm>
            <a:off x="1000580" y="1003056"/>
            <a:ext cx="9726382" cy="3505689"/>
          </a:xfrm>
          <a:prstGeom prst="rect">
            <a:avLst/>
          </a:prstGeom>
        </p:spPr>
      </p:pic>
    </p:spTree>
    <p:extLst>
      <p:ext uri="{BB962C8B-B14F-4D97-AF65-F5344CB8AC3E}">
        <p14:creationId xmlns:p14="http://schemas.microsoft.com/office/powerpoint/2010/main" val="386389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BBB9-CA5A-43EF-BF61-93E8D34CACA5}"/>
              </a:ext>
            </a:extLst>
          </p:cNvPr>
          <p:cNvSpPr>
            <a:spLocks noGrp="1"/>
          </p:cNvSpPr>
          <p:nvPr>
            <p:ph type="title"/>
          </p:nvPr>
        </p:nvSpPr>
        <p:spPr/>
        <p:txBody>
          <a:bodyPr/>
          <a:lstStyle/>
          <a:p>
            <a:pPr algn="ctr"/>
            <a:r>
              <a:rPr lang="en-IN" dirty="0"/>
              <a:t>Scatter plot</a:t>
            </a:r>
          </a:p>
        </p:txBody>
      </p:sp>
      <p:sp>
        <p:nvSpPr>
          <p:cNvPr id="6" name="TextBox 5">
            <a:extLst>
              <a:ext uri="{FF2B5EF4-FFF2-40B4-BE49-F238E27FC236}">
                <a16:creationId xmlns:a16="http://schemas.microsoft.com/office/drawing/2014/main" id="{EA3AF2B6-5356-48BC-A3D0-25726C4E3B3E}"/>
              </a:ext>
            </a:extLst>
          </p:cNvPr>
          <p:cNvSpPr txBox="1"/>
          <p:nvPr/>
        </p:nvSpPr>
        <p:spPr>
          <a:xfrm>
            <a:off x="1364343" y="5968459"/>
            <a:ext cx="9564914" cy="646331"/>
          </a:xfrm>
          <a:prstGeom prst="rect">
            <a:avLst/>
          </a:prstGeom>
          <a:noFill/>
        </p:spPr>
        <p:txBody>
          <a:bodyPr wrap="square" rtlCol="0">
            <a:spAutoFit/>
          </a:bodyPr>
          <a:lstStyle/>
          <a:p>
            <a:pPr algn="ctr"/>
            <a:r>
              <a:rPr lang="en-US" b="0" i="0" dirty="0">
                <a:solidFill>
                  <a:srgbClr val="000000"/>
                </a:solidFill>
                <a:effectLst/>
                <a:latin typeface="Helvetica Neue"/>
              </a:rPr>
              <a:t>Just like bar graph, we can see that Price range is likely to be high for cars using Diesel as fuel, or having Automatic Transmission or is owned by only 1 Owner.</a:t>
            </a:r>
            <a:endParaRPr lang="en-IN" dirty="0"/>
          </a:p>
        </p:txBody>
      </p:sp>
      <p:pic>
        <p:nvPicPr>
          <p:cNvPr id="9" name="Picture 8">
            <a:extLst>
              <a:ext uri="{FF2B5EF4-FFF2-40B4-BE49-F238E27FC236}">
                <a16:creationId xmlns:a16="http://schemas.microsoft.com/office/drawing/2014/main" id="{C98C5EC4-97B5-95AD-0280-821229A62991}"/>
              </a:ext>
            </a:extLst>
          </p:cNvPr>
          <p:cNvPicPr>
            <a:picLocks noChangeAspect="1"/>
          </p:cNvPicPr>
          <p:nvPr/>
        </p:nvPicPr>
        <p:blipFill>
          <a:blip r:embed="rId2"/>
          <a:stretch>
            <a:fillRect/>
          </a:stretch>
        </p:blipFill>
        <p:spPr>
          <a:xfrm>
            <a:off x="854140" y="1711779"/>
            <a:ext cx="9372211" cy="3434442"/>
          </a:xfrm>
          <a:prstGeom prst="rect">
            <a:avLst/>
          </a:prstGeom>
        </p:spPr>
      </p:pic>
    </p:spTree>
    <p:extLst>
      <p:ext uri="{BB962C8B-B14F-4D97-AF65-F5344CB8AC3E}">
        <p14:creationId xmlns:p14="http://schemas.microsoft.com/office/powerpoint/2010/main" val="279333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47CF-31A3-4C30-B949-B1B34E8E6262}"/>
              </a:ext>
            </a:extLst>
          </p:cNvPr>
          <p:cNvSpPr>
            <a:spLocks noGrp="1"/>
          </p:cNvSpPr>
          <p:nvPr>
            <p:ph type="title"/>
          </p:nvPr>
        </p:nvSpPr>
        <p:spPr>
          <a:xfrm>
            <a:off x="421535" y="1021470"/>
            <a:ext cx="11029616" cy="1188720"/>
          </a:xfrm>
        </p:spPr>
        <p:txBody>
          <a:bodyPr>
            <a:normAutofit fontScale="90000"/>
          </a:bodyPr>
          <a:lstStyle/>
          <a:p>
            <a:pPr algn="ctr"/>
            <a:br>
              <a:rPr lang="en-IN" dirty="0"/>
            </a:br>
            <a:br>
              <a:rPr lang="en-IN" dirty="0"/>
            </a:br>
            <a:r>
              <a:rPr lang="en-IN" dirty="0"/>
              <a:t>Heatmap</a:t>
            </a:r>
            <a:br>
              <a:rPr lang="en-IN" dirty="0"/>
            </a:br>
            <a:br>
              <a:rPr lang="en-IN" dirty="0"/>
            </a:br>
            <a:endParaRPr lang="en-IN" dirty="0"/>
          </a:p>
        </p:txBody>
      </p:sp>
      <p:sp>
        <p:nvSpPr>
          <p:cNvPr id="6" name="TextBox 5">
            <a:extLst>
              <a:ext uri="{FF2B5EF4-FFF2-40B4-BE49-F238E27FC236}">
                <a16:creationId xmlns:a16="http://schemas.microsoft.com/office/drawing/2014/main" id="{2F603938-72C1-47D8-84F2-48209E021342}"/>
              </a:ext>
            </a:extLst>
          </p:cNvPr>
          <p:cNvSpPr txBox="1"/>
          <p:nvPr/>
        </p:nvSpPr>
        <p:spPr>
          <a:xfrm>
            <a:off x="1052596" y="5836530"/>
            <a:ext cx="10086808" cy="369332"/>
          </a:xfrm>
          <a:prstGeom prst="rect">
            <a:avLst/>
          </a:prstGeom>
          <a:noFill/>
        </p:spPr>
        <p:txBody>
          <a:bodyPr wrap="square" rtlCol="0">
            <a:spAutoFit/>
          </a:bodyPr>
          <a:lstStyle/>
          <a:p>
            <a:pPr algn="ctr"/>
            <a:r>
              <a:rPr lang="en-IN" dirty="0"/>
              <a:t>Heatmap suggests that there is no multi-collinearity in  the dataset.</a:t>
            </a:r>
          </a:p>
        </p:txBody>
      </p:sp>
      <p:pic>
        <p:nvPicPr>
          <p:cNvPr id="4" name="Picture 3">
            <a:extLst>
              <a:ext uri="{FF2B5EF4-FFF2-40B4-BE49-F238E27FC236}">
                <a16:creationId xmlns:a16="http://schemas.microsoft.com/office/drawing/2014/main" id="{27B9D7B2-321E-97FA-A6B7-6D6E032B8709}"/>
              </a:ext>
            </a:extLst>
          </p:cNvPr>
          <p:cNvPicPr>
            <a:picLocks noChangeAspect="1"/>
          </p:cNvPicPr>
          <p:nvPr/>
        </p:nvPicPr>
        <p:blipFill>
          <a:blip r:embed="rId2"/>
          <a:stretch>
            <a:fillRect/>
          </a:stretch>
        </p:blipFill>
        <p:spPr>
          <a:xfrm>
            <a:off x="2933712" y="1513698"/>
            <a:ext cx="6324576" cy="3282237"/>
          </a:xfrm>
          <a:prstGeom prst="rect">
            <a:avLst/>
          </a:prstGeom>
        </p:spPr>
      </p:pic>
    </p:spTree>
    <p:extLst>
      <p:ext uri="{BB962C8B-B14F-4D97-AF65-F5344CB8AC3E}">
        <p14:creationId xmlns:p14="http://schemas.microsoft.com/office/powerpoint/2010/main" val="381193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23D3-916D-4FCB-ABF1-31B153810FBD}"/>
              </a:ext>
            </a:extLst>
          </p:cNvPr>
          <p:cNvSpPr>
            <a:spLocks noGrp="1"/>
          </p:cNvSpPr>
          <p:nvPr>
            <p:ph type="title"/>
          </p:nvPr>
        </p:nvSpPr>
        <p:spPr/>
        <p:txBody>
          <a:bodyPr/>
          <a:lstStyle/>
          <a:p>
            <a:pPr algn="ctr"/>
            <a:r>
              <a:rPr lang="en-IN" dirty="0"/>
              <a:t>Model building</a:t>
            </a:r>
            <a:br>
              <a:rPr lang="en-IN" dirty="0"/>
            </a:br>
            <a:endParaRPr lang="en-IN" dirty="0"/>
          </a:p>
        </p:txBody>
      </p:sp>
      <p:sp>
        <p:nvSpPr>
          <p:cNvPr id="3" name="Content Placeholder 2">
            <a:extLst>
              <a:ext uri="{FF2B5EF4-FFF2-40B4-BE49-F238E27FC236}">
                <a16:creationId xmlns:a16="http://schemas.microsoft.com/office/drawing/2014/main" id="{E1770B60-B97C-45B0-9EDF-2C9805232819}"/>
              </a:ext>
            </a:extLst>
          </p:cNvPr>
          <p:cNvSpPr>
            <a:spLocks noGrp="1"/>
          </p:cNvSpPr>
          <p:nvPr>
            <p:ph idx="1"/>
          </p:nvPr>
        </p:nvSpPr>
        <p:spPr/>
        <p:txBody>
          <a:bodyPr>
            <a:normAutofit/>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models used training and testing datasets are as followed: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SGD Regressor</a:t>
            </a:r>
          </a:p>
          <a:p>
            <a:pPr marL="342900" lvl="0" indent="-342900">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r>
              <a:rPr lang="en-IN" dirty="0"/>
              <a:t>Only Decision Tree Regressor and Random Forest Regressor are performing well and giving accuracy of 80.2 % and 87.7% , respectively.</a:t>
            </a:r>
          </a:p>
        </p:txBody>
      </p:sp>
    </p:spTree>
    <p:extLst>
      <p:ext uri="{BB962C8B-B14F-4D97-AF65-F5344CB8AC3E}">
        <p14:creationId xmlns:p14="http://schemas.microsoft.com/office/powerpoint/2010/main" val="249164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E9D9C-3DFC-4B0B-8A31-0402031B7761}"/>
              </a:ext>
            </a:extLst>
          </p:cNvPr>
          <p:cNvPicPr>
            <a:picLocks noChangeAspect="1"/>
          </p:cNvPicPr>
          <p:nvPr/>
        </p:nvPicPr>
        <p:blipFill>
          <a:blip r:embed="rId2"/>
          <a:stretch>
            <a:fillRect/>
          </a:stretch>
        </p:blipFill>
        <p:spPr>
          <a:xfrm>
            <a:off x="1275677" y="928338"/>
            <a:ext cx="9640645" cy="5001323"/>
          </a:xfrm>
          <a:prstGeom prst="rect">
            <a:avLst/>
          </a:prstGeom>
        </p:spPr>
      </p:pic>
    </p:spTree>
    <p:extLst>
      <p:ext uri="{BB962C8B-B14F-4D97-AF65-F5344CB8AC3E}">
        <p14:creationId xmlns:p14="http://schemas.microsoft.com/office/powerpoint/2010/main" val="165972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40A8-AA11-4328-A9E5-B225E872C78D}"/>
              </a:ext>
            </a:extLst>
          </p:cNvPr>
          <p:cNvSpPr>
            <a:spLocks noGrp="1"/>
          </p:cNvSpPr>
          <p:nvPr>
            <p:ph type="title"/>
          </p:nvPr>
        </p:nvSpPr>
        <p:spPr/>
        <p:txBody>
          <a:bodyPr/>
          <a:lstStyle/>
          <a:p>
            <a:pPr algn="ctr"/>
            <a:r>
              <a:rPr lang="en-IN" dirty="0"/>
              <a:t>Cross validation score</a:t>
            </a:r>
            <a:br>
              <a:rPr lang="en-IN" dirty="0"/>
            </a:br>
            <a:endParaRPr lang="en-IN" dirty="0"/>
          </a:p>
        </p:txBody>
      </p:sp>
      <p:pic>
        <p:nvPicPr>
          <p:cNvPr id="5" name="Content Placeholder 4">
            <a:extLst>
              <a:ext uri="{FF2B5EF4-FFF2-40B4-BE49-F238E27FC236}">
                <a16:creationId xmlns:a16="http://schemas.microsoft.com/office/drawing/2014/main" id="{EE76DCB5-67B3-48ED-B967-3EA3BB11AEB1}"/>
              </a:ext>
            </a:extLst>
          </p:cNvPr>
          <p:cNvPicPr>
            <a:picLocks noGrp="1" noChangeAspect="1"/>
          </p:cNvPicPr>
          <p:nvPr>
            <p:ph idx="1"/>
          </p:nvPr>
        </p:nvPicPr>
        <p:blipFill>
          <a:blip r:embed="rId2"/>
          <a:stretch>
            <a:fillRect/>
          </a:stretch>
        </p:blipFill>
        <p:spPr>
          <a:xfrm>
            <a:off x="1370940" y="2366814"/>
            <a:ext cx="9450119" cy="2124371"/>
          </a:xfrm>
        </p:spPr>
      </p:pic>
      <p:sp>
        <p:nvSpPr>
          <p:cNvPr id="6" name="TextBox 5">
            <a:extLst>
              <a:ext uri="{FF2B5EF4-FFF2-40B4-BE49-F238E27FC236}">
                <a16:creationId xmlns:a16="http://schemas.microsoft.com/office/drawing/2014/main" id="{F89669AC-8F39-4AF6-A285-CCEFF3EE2624}"/>
              </a:ext>
            </a:extLst>
          </p:cNvPr>
          <p:cNvSpPr txBox="1"/>
          <p:nvPr/>
        </p:nvSpPr>
        <p:spPr>
          <a:xfrm>
            <a:off x="2075543" y="5239657"/>
            <a:ext cx="8403771" cy="646331"/>
          </a:xfrm>
          <a:prstGeom prst="rect">
            <a:avLst/>
          </a:prstGeom>
          <a:noFill/>
        </p:spPr>
        <p:txBody>
          <a:bodyPr wrap="square" rtlCol="0">
            <a:spAutoFit/>
          </a:bodyPr>
          <a:lstStyle/>
          <a:p>
            <a:pPr algn="ctr"/>
            <a:r>
              <a:rPr lang="en-US" dirty="0"/>
              <a:t>After comparing r2_score and Cross validation score, we will select Random Forest Regressor for Hyper Parameter Tuning.</a:t>
            </a:r>
            <a:endParaRPr lang="en-IN" dirty="0"/>
          </a:p>
        </p:txBody>
      </p:sp>
    </p:spTree>
    <p:extLst>
      <p:ext uri="{BB962C8B-B14F-4D97-AF65-F5344CB8AC3E}">
        <p14:creationId xmlns:p14="http://schemas.microsoft.com/office/powerpoint/2010/main" val="44438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27CC-A3E2-41F7-8726-0BDC9F958DA2}"/>
              </a:ext>
            </a:extLst>
          </p:cNvPr>
          <p:cNvSpPr>
            <a:spLocks noGrp="1"/>
          </p:cNvSpPr>
          <p:nvPr>
            <p:ph type="title"/>
          </p:nvPr>
        </p:nvSpPr>
        <p:spPr>
          <a:xfrm>
            <a:off x="631991" y="992442"/>
            <a:ext cx="11029616" cy="1188720"/>
          </a:xfrm>
        </p:spPr>
        <p:txBody>
          <a:bodyPr/>
          <a:lstStyle/>
          <a:p>
            <a:pPr algn="ctr"/>
            <a:r>
              <a:rPr lang="en-IN" dirty="0"/>
              <a:t>Hyper parameter tuning</a:t>
            </a:r>
            <a:br>
              <a:rPr lang="en-IN" dirty="0"/>
            </a:br>
            <a:endParaRPr lang="en-IN" dirty="0"/>
          </a:p>
        </p:txBody>
      </p:sp>
      <p:pic>
        <p:nvPicPr>
          <p:cNvPr id="5" name="Content Placeholder 4">
            <a:extLst>
              <a:ext uri="{FF2B5EF4-FFF2-40B4-BE49-F238E27FC236}">
                <a16:creationId xmlns:a16="http://schemas.microsoft.com/office/drawing/2014/main" id="{6C3E161B-5437-4987-A8A6-89B5C2F042AF}"/>
              </a:ext>
            </a:extLst>
          </p:cNvPr>
          <p:cNvPicPr>
            <a:picLocks noGrp="1" noChangeAspect="1"/>
          </p:cNvPicPr>
          <p:nvPr>
            <p:ph idx="1"/>
          </p:nvPr>
        </p:nvPicPr>
        <p:blipFill>
          <a:blip r:embed="rId2"/>
          <a:stretch>
            <a:fillRect/>
          </a:stretch>
        </p:blipFill>
        <p:spPr>
          <a:xfrm>
            <a:off x="677863" y="3011814"/>
            <a:ext cx="8596312" cy="2178985"/>
          </a:xfrm>
        </p:spPr>
      </p:pic>
    </p:spTree>
    <p:extLst>
      <p:ext uri="{BB962C8B-B14F-4D97-AF65-F5344CB8AC3E}">
        <p14:creationId xmlns:p14="http://schemas.microsoft.com/office/powerpoint/2010/main" val="204781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0D89-129B-44DF-909A-497B71A2B8C3}"/>
              </a:ext>
            </a:extLst>
          </p:cNvPr>
          <p:cNvSpPr>
            <a:spLocks noGrp="1"/>
          </p:cNvSpPr>
          <p:nvPr>
            <p:ph type="title"/>
          </p:nvPr>
        </p:nvSpPr>
        <p:spPr/>
        <p:txBody>
          <a:bodyPr/>
          <a:lstStyle/>
          <a:p>
            <a:pPr algn="ctr"/>
            <a:r>
              <a:rPr lang="en-IN" dirty="0"/>
              <a:t>Final model</a:t>
            </a:r>
            <a:br>
              <a:rPr lang="en-IN" dirty="0"/>
            </a:br>
            <a:endParaRPr lang="en-IN" dirty="0"/>
          </a:p>
        </p:txBody>
      </p:sp>
      <p:pic>
        <p:nvPicPr>
          <p:cNvPr id="5" name="Content Placeholder 4">
            <a:extLst>
              <a:ext uri="{FF2B5EF4-FFF2-40B4-BE49-F238E27FC236}">
                <a16:creationId xmlns:a16="http://schemas.microsoft.com/office/drawing/2014/main" id="{6A9E9022-1B4B-40BF-A2AE-ABE36C568B7A}"/>
              </a:ext>
            </a:extLst>
          </p:cNvPr>
          <p:cNvPicPr>
            <a:picLocks noGrp="1" noChangeAspect="1"/>
          </p:cNvPicPr>
          <p:nvPr>
            <p:ph idx="1"/>
          </p:nvPr>
        </p:nvPicPr>
        <p:blipFill>
          <a:blip r:embed="rId2"/>
          <a:stretch>
            <a:fillRect/>
          </a:stretch>
        </p:blipFill>
        <p:spPr>
          <a:xfrm>
            <a:off x="791028" y="2075542"/>
            <a:ext cx="10609943" cy="3135086"/>
          </a:xfrm>
        </p:spPr>
      </p:pic>
      <p:sp>
        <p:nvSpPr>
          <p:cNvPr id="6" name="TextBox 5">
            <a:extLst>
              <a:ext uri="{FF2B5EF4-FFF2-40B4-BE49-F238E27FC236}">
                <a16:creationId xmlns:a16="http://schemas.microsoft.com/office/drawing/2014/main" id="{1140A255-BA58-44E5-A205-9614C51F3009}"/>
              </a:ext>
            </a:extLst>
          </p:cNvPr>
          <p:cNvSpPr txBox="1"/>
          <p:nvPr/>
        </p:nvSpPr>
        <p:spPr>
          <a:xfrm>
            <a:off x="798286" y="5747657"/>
            <a:ext cx="10624457" cy="646331"/>
          </a:xfrm>
          <a:prstGeom prst="rect">
            <a:avLst/>
          </a:prstGeom>
          <a:noFill/>
        </p:spPr>
        <p:txBody>
          <a:bodyPr wrap="square" rtlCol="0">
            <a:spAutoFit/>
          </a:bodyPr>
          <a:lstStyle/>
          <a:p>
            <a:pPr algn="ctr"/>
            <a:r>
              <a:rPr lang="en-US" b="0" i="0" dirty="0">
                <a:solidFill>
                  <a:srgbClr val="000000"/>
                </a:solidFill>
                <a:effectLst/>
                <a:latin typeface="Helvetica Neue"/>
              </a:rPr>
              <a:t>The accuracy of Model '</a:t>
            </a:r>
            <a:r>
              <a:rPr lang="en-US" b="0" i="0" dirty="0" err="1">
                <a:solidFill>
                  <a:srgbClr val="000000"/>
                </a:solidFill>
                <a:effectLst/>
                <a:latin typeface="Helvetica Neue"/>
              </a:rPr>
              <a:t>PriceCar</a:t>
            </a:r>
            <a:r>
              <a:rPr lang="en-US" b="0" i="0" dirty="0">
                <a:solidFill>
                  <a:srgbClr val="000000"/>
                </a:solidFill>
                <a:effectLst/>
                <a:latin typeface="Helvetica Neue"/>
              </a:rPr>
              <a:t>' (Random Forest Regressor) after applying Hyper Tuned Parameters is found to be 87.79% and the score is 0.98 which is quite good.</a:t>
            </a:r>
            <a:endParaRPr lang="en-IN" dirty="0"/>
          </a:p>
        </p:txBody>
      </p:sp>
    </p:spTree>
    <p:extLst>
      <p:ext uri="{BB962C8B-B14F-4D97-AF65-F5344CB8AC3E}">
        <p14:creationId xmlns:p14="http://schemas.microsoft.com/office/powerpoint/2010/main" val="363087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12A-FBA6-4C67-9E07-C7A3B4BD4D27}"/>
              </a:ext>
            </a:extLst>
          </p:cNvPr>
          <p:cNvSpPr>
            <a:spLocks noGrp="1"/>
          </p:cNvSpPr>
          <p:nvPr>
            <p:ph type="title"/>
          </p:nvPr>
        </p:nvSpPr>
        <p:spPr/>
        <p:txBody>
          <a:bodyPr/>
          <a:lstStyle/>
          <a:p>
            <a:pPr algn="ctr"/>
            <a:r>
              <a:rPr lang="en-IN" dirty="0"/>
              <a:t>Conclusion</a:t>
            </a:r>
            <a:br>
              <a:rPr lang="en-IN" dirty="0"/>
            </a:br>
            <a:endParaRPr lang="en-IN" dirty="0"/>
          </a:p>
        </p:txBody>
      </p:sp>
      <p:sp>
        <p:nvSpPr>
          <p:cNvPr id="6" name="TextBox 5">
            <a:extLst>
              <a:ext uri="{FF2B5EF4-FFF2-40B4-BE49-F238E27FC236}">
                <a16:creationId xmlns:a16="http://schemas.microsoft.com/office/drawing/2014/main" id="{7597B618-0DBB-41AC-BCF0-A65719B1BC4C}"/>
              </a:ext>
            </a:extLst>
          </p:cNvPr>
          <p:cNvSpPr txBox="1"/>
          <p:nvPr/>
        </p:nvSpPr>
        <p:spPr>
          <a:xfrm>
            <a:off x="1436914" y="5849257"/>
            <a:ext cx="9869715" cy="923330"/>
          </a:xfrm>
          <a:prstGeom prst="rect">
            <a:avLst/>
          </a:prstGeom>
          <a:noFill/>
        </p:spPr>
        <p:txBody>
          <a:bodyPr wrap="square" rtlCol="0">
            <a:spAutoFit/>
          </a:bodyPr>
          <a:lstStyle/>
          <a:p>
            <a:r>
              <a:rPr lang="en-US" b="0" i="0" dirty="0">
                <a:solidFill>
                  <a:srgbClr val="000000"/>
                </a:solidFill>
                <a:effectLst/>
                <a:latin typeface="Helvetica Neue"/>
              </a:rPr>
              <a:t>Here, we can see that all the predicted prices are either equal or nearly equal to the original prices of the car. Hence we conclude that our model '</a:t>
            </a:r>
            <a:r>
              <a:rPr lang="en-US" b="0" i="0" dirty="0" err="1">
                <a:solidFill>
                  <a:srgbClr val="000000"/>
                </a:solidFill>
                <a:effectLst/>
                <a:latin typeface="Helvetica Neue"/>
              </a:rPr>
              <a:t>pricecar</a:t>
            </a:r>
            <a:r>
              <a:rPr lang="en-US" b="0" i="0" dirty="0">
                <a:solidFill>
                  <a:srgbClr val="000000"/>
                </a:solidFill>
                <a:effectLst/>
                <a:latin typeface="Helvetica Neue"/>
              </a:rPr>
              <a:t>' is working very well. And we shall save it for further use. </a:t>
            </a:r>
            <a:endParaRPr lang="en-IN" dirty="0"/>
          </a:p>
        </p:txBody>
      </p:sp>
      <p:pic>
        <p:nvPicPr>
          <p:cNvPr id="11" name="Picture 10">
            <a:extLst>
              <a:ext uri="{FF2B5EF4-FFF2-40B4-BE49-F238E27FC236}">
                <a16:creationId xmlns:a16="http://schemas.microsoft.com/office/drawing/2014/main" id="{1EDA06C4-8BAA-0750-27C5-EC5190B94F4A}"/>
              </a:ext>
            </a:extLst>
          </p:cNvPr>
          <p:cNvPicPr>
            <a:picLocks noChangeAspect="1"/>
          </p:cNvPicPr>
          <p:nvPr/>
        </p:nvPicPr>
        <p:blipFill>
          <a:blip r:embed="rId2"/>
          <a:stretch>
            <a:fillRect/>
          </a:stretch>
        </p:blipFill>
        <p:spPr>
          <a:xfrm>
            <a:off x="1436914" y="1472147"/>
            <a:ext cx="6244416" cy="3871395"/>
          </a:xfrm>
          <a:prstGeom prst="rect">
            <a:avLst/>
          </a:prstGeom>
        </p:spPr>
      </p:pic>
    </p:spTree>
    <p:extLst>
      <p:ext uri="{BB962C8B-B14F-4D97-AF65-F5344CB8AC3E}">
        <p14:creationId xmlns:p14="http://schemas.microsoft.com/office/powerpoint/2010/main" val="202585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3260-2C00-4304-885D-D1A21DA0384B}"/>
              </a:ext>
            </a:extLst>
          </p:cNvPr>
          <p:cNvSpPr>
            <a:spLocks noGrp="1"/>
          </p:cNvSpPr>
          <p:nvPr>
            <p:ph type="title"/>
          </p:nvPr>
        </p:nvSpPr>
        <p:spPr/>
        <p:txBody>
          <a:bodyPr>
            <a:normAutofit fontScale="90000"/>
          </a:bodyPr>
          <a:lstStyle/>
          <a:p>
            <a:pPr algn="ctr"/>
            <a:r>
              <a:rPr lang="en-IN" dirty="0">
                <a:effectLst/>
                <a:latin typeface="Franklin Gothic Demi" panose="020B0703020102020204" pitchFamily="34" charset="0"/>
                <a:ea typeface="Calibri" panose="020F0502020204030204" pitchFamily="34" charset="0"/>
                <a:cs typeface="Times New Roman" panose="02020603050405020304" pitchFamily="18" charset="0"/>
              </a:rPr>
              <a:t>Limitations of this work and Scope for Future Work</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610123-E8D0-49E4-B1EE-20B4F4A04FE0}"/>
              </a:ext>
            </a:extLst>
          </p:cNvPr>
          <p:cNvSpPr>
            <a:spLocks noGrp="1"/>
          </p:cNvSpPr>
          <p:nvPr>
            <p:ph idx="1"/>
          </p:nvPr>
        </p:nvSpPr>
        <p:spPr/>
        <p:txBody>
          <a:bodyPr>
            <a:normAutofit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As a part of future work, we aim at the variable choices over the algorithms that were used in the project. We could only explore two algorithms whereas many other algorithms which exist and might be more accurate. More specifications will be added in a system or providing more accuracy in terms of price in the system i.e.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 Horsepower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Battery power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Suspension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 Cylinder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 Torque</a:t>
            </a:r>
          </a:p>
          <a:p>
            <a:endParaRPr lang="en-IN" dirty="0"/>
          </a:p>
        </p:txBody>
      </p:sp>
    </p:spTree>
    <p:extLst>
      <p:ext uri="{BB962C8B-B14F-4D97-AF65-F5344CB8AC3E}">
        <p14:creationId xmlns:p14="http://schemas.microsoft.com/office/powerpoint/2010/main" val="79465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3B31-CB6E-4092-AEC0-82DCEB9FCB4A}"/>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7703B919-5064-479B-B8C3-B53F34EFD3B6}"/>
              </a:ext>
            </a:extLst>
          </p:cNvPr>
          <p:cNvSpPr>
            <a:spLocks noGrp="1"/>
          </p:cNvSpPr>
          <p:nvPr>
            <p:ph idx="1"/>
          </p:nvPr>
        </p:nvSpPr>
        <p:spPr/>
        <p:txBody>
          <a:bodyPr/>
          <a:lstStyle/>
          <a:p>
            <a:pPr marL="0" indent="0">
              <a:buNone/>
            </a:pPr>
            <a:r>
              <a:rPr lang="en-US" dirty="0"/>
              <a:t> Car price prediction has picked researchers' interest since it takes a significant amount of work and expertise on the part of the field expert. For a dependable and accurate forecast, a large number of unique attributes are </a:t>
            </a:r>
            <a:r>
              <a:rPr lang="en-US" dirty="0" err="1"/>
              <a:t>analysed</a:t>
            </a:r>
            <a:r>
              <a:rPr lang="en-US" dirty="0"/>
              <a:t>. We employed 6 different machine learning approaches to develop a model for forecasting the price of used automobiles. The respective performances of different algorithms were then compared to discover the one that best suited the existing data set. The final prediction model was implemented in a python </a:t>
            </a:r>
            <a:r>
              <a:rPr lang="en-US" dirty="0" err="1"/>
              <a:t>programme</a:t>
            </a:r>
            <a:r>
              <a:rPr lang="en-US" dirty="0"/>
              <a:t>. </a:t>
            </a:r>
            <a:endParaRPr lang="en-IN" dirty="0"/>
          </a:p>
        </p:txBody>
      </p:sp>
    </p:spTree>
    <p:extLst>
      <p:ext uri="{BB962C8B-B14F-4D97-AF65-F5344CB8AC3E}">
        <p14:creationId xmlns:p14="http://schemas.microsoft.com/office/powerpoint/2010/main" val="211199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60000"/>
            <a:lumOff val="40000"/>
            <a:alpha val="76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CB38B0-46A2-4A82-A1A0-84B3E396581A}"/>
              </a:ext>
            </a:extLst>
          </p:cNvPr>
          <p:cNvSpPr txBox="1"/>
          <p:nvPr/>
        </p:nvSpPr>
        <p:spPr>
          <a:xfrm>
            <a:off x="3294743" y="2705725"/>
            <a:ext cx="5167086"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309874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68D-7F3B-4545-8771-6E1EEFBD9895}"/>
              </a:ext>
            </a:extLst>
          </p:cNvPr>
          <p:cNvSpPr>
            <a:spLocks noGrp="1"/>
          </p:cNvSpPr>
          <p:nvPr>
            <p:ph type="title"/>
          </p:nvPr>
        </p:nvSpPr>
        <p:spPr/>
        <p:txBody>
          <a:bodyPr/>
          <a:lstStyle/>
          <a:p>
            <a:pPr algn="ctr"/>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5E453C99-1FF3-4779-AD52-C249D9CD9C20}"/>
              </a:ext>
            </a:extLst>
          </p:cNvPr>
          <p:cNvSpPr>
            <a:spLocks noGrp="1"/>
          </p:cNvSpPr>
          <p:nvPr>
            <p:ph idx="1"/>
          </p:nvPr>
        </p:nvSpPr>
        <p:spPr/>
        <p:txBody>
          <a:bodyPr/>
          <a:lstStyle/>
          <a:p>
            <a:pPr marL="457200" algn="just">
              <a:lnSpc>
                <a:spcPct val="107000"/>
              </a:lnSpc>
            </a:pPr>
            <a:r>
              <a:rPr lang="en-IN" sz="1800" dirty="0">
                <a:effectLst/>
                <a:latin typeface="Franklin Gothic Book" panose="020B0503020102020204" pitchFamily="34" charset="0"/>
                <a:ea typeface="Calibri" panose="020F0502020204030204" pitchFamily="34" charset="0"/>
                <a:cs typeface="Times New Roman" panose="02020603050405020304" pitchFamily="18" charset="0"/>
              </a:rPr>
              <a:t>With the Coronavirus sway on the lookout, we have seen lot of changes in the vehicle market. Presently some vehicles are sought after subsequently making them exorbitant and some are not popular consequently less expensive. With the adjustment of market due to Coronavirus 19 effect, people/sellers are facing issues with their past Car Price valuation AI/Machine Learning models. Along these lines, they are searching for new AI models from new information. Here we are building the new car price valuation model.</a:t>
            </a:r>
          </a:p>
          <a:p>
            <a:pPr marL="151200" indent="0" algn="just">
              <a:lnSpc>
                <a:spcPct val="107000"/>
              </a:lnSpc>
              <a:buNone/>
            </a:pPr>
            <a:endParaRPr lang="en-IN" sz="18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Franklin Gothic Book" panose="020B0503020102020204" pitchFamily="34" charset="0"/>
                <a:ea typeface="Calibri" panose="020F0502020204030204" pitchFamily="34" charset="0"/>
                <a:cs typeface="Times New Roman" panose="02020603050405020304" pitchFamily="18" charset="0"/>
              </a:rPr>
              <a:t>The primary point of this venture is to create a dataset with the help of web scraping and anticipate the cost of trade-in vehicle in view of different elements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04714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4101-8D13-40BC-8618-C4DF8AC2EB44}"/>
              </a:ext>
            </a:extLst>
          </p:cNvPr>
          <p:cNvSpPr>
            <a:spLocks noGrp="1"/>
          </p:cNvSpPr>
          <p:nvPr>
            <p:ph type="title"/>
          </p:nvPr>
        </p:nvSpPr>
        <p:spPr/>
        <p:txBody>
          <a:bodyPr/>
          <a:lstStyle/>
          <a:p>
            <a:pPr algn="ctr"/>
            <a:r>
              <a:rPr lang="en-IN" dirty="0"/>
              <a:t>Collecting the data</a:t>
            </a:r>
          </a:p>
        </p:txBody>
      </p:sp>
      <p:sp>
        <p:nvSpPr>
          <p:cNvPr id="3" name="Content Placeholder 2">
            <a:extLst>
              <a:ext uri="{FF2B5EF4-FFF2-40B4-BE49-F238E27FC236}">
                <a16:creationId xmlns:a16="http://schemas.microsoft.com/office/drawing/2014/main" id="{2041C101-053C-4EB3-8567-F3A6BC917547}"/>
              </a:ext>
            </a:extLst>
          </p:cNvPr>
          <p:cNvSpPr>
            <a:spLocks noGrp="1"/>
          </p:cNvSpPr>
          <p:nvPr>
            <p:ph idx="1"/>
          </p:nvPr>
        </p:nvSpPr>
        <p:spPr/>
        <p:txBody>
          <a:bodyPr/>
          <a:lstStyle/>
          <a:p>
            <a:r>
              <a:rPr lang="en-IN" dirty="0"/>
              <a:t>We have scraped the data for over 5000 cars using Selenium script from 4 different websites from different </a:t>
            </a:r>
            <a:r>
              <a:rPr lang="en-IN" dirty="0" err="1"/>
              <a:t>different</a:t>
            </a:r>
            <a:r>
              <a:rPr lang="en-IN" dirty="0"/>
              <a:t> locations around the country. The websites are as followed:</a:t>
            </a:r>
          </a:p>
          <a:p>
            <a:pPr marL="0" indent="0">
              <a:buNone/>
            </a:pPr>
            <a:r>
              <a:rPr lang="en-IN" dirty="0"/>
              <a:t>       1. OLX</a:t>
            </a:r>
          </a:p>
          <a:p>
            <a:pPr marL="0" indent="0">
              <a:buNone/>
            </a:pPr>
            <a:r>
              <a:rPr lang="en-IN" dirty="0"/>
              <a:t>       2. Cars24</a:t>
            </a:r>
          </a:p>
          <a:p>
            <a:pPr marL="0" indent="0">
              <a:buNone/>
            </a:pPr>
            <a:r>
              <a:rPr lang="en-IN" dirty="0"/>
              <a:t>       3. </a:t>
            </a:r>
            <a:r>
              <a:rPr lang="en-IN" dirty="0" err="1"/>
              <a:t>CarDekho</a:t>
            </a:r>
            <a:endParaRPr lang="en-IN" dirty="0"/>
          </a:p>
          <a:p>
            <a:pPr marL="0" indent="0">
              <a:buNone/>
            </a:pPr>
            <a:r>
              <a:rPr lang="en-IN" dirty="0"/>
              <a:t>       4. </a:t>
            </a:r>
            <a:r>
              <a:rPr lang="en-IN" dirty="0" err="1"/>
              <a:t>Autoportal</a:t>
            </a:r>
            <a:r>
              <a:rPr lang="en-IN" dirty="0"/>
              <a:t> </a:t>
            </a:r>
          </a:p>
        </p:txBody>
      </p:sp>
    </p:spTree>
    <p:extLst>
      <p:ext uri="{BB962C8B-B14F-4D97-AF65-F5344CB8AC3E}">
        <p14:creationId xmlns:p14="http://schemas.microsoft.com/office/powerpoint/2010/main" val="171120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1E395-6045-4209-B9BD-D32FD4A821CC}"/>
              </a:ext>
            </a:extLst>
          </p:cNvPr>
          <p:cNvSpPr txBox="1"/>
          <p:nvPr/>
        </p:nvSpPr>
        <p:spPr>
          <a:xfrm>
            <a:off x="1524000" y="595087"/>
            <a:ext cx="9144000" cy="6463308"/>
          </a:xfrm>
          <a:prstGeom prst="rect">
            <a:avLst/>
          </a:prstGeom>
          <a:noFill/>
        </p:spPr>
        <p:txBody>
          <a:bodyPr wrap="square" rtlCol="0">
            <a:spAutoFit/>
          </a:bodyPr>
          <a:lstStyle/>
          <a:p>
            <a:pPr algn="l"/>
            <a:r>
              <a:rPr lang="en-US" b="0" i="0" dirty="0">
                <a:solidFill>
                  <a:srgbClr val="000000"/>
                </a:solidFill>
                <a:effectLst/>
                <a:latin typeface="Helvetica Neue"/>
              </a:rPr>
              <a:t>There are 9 columns:</a:t>
            </a:r>
          </a:p>
          <a:p>
            <a:pPr algn="l"/>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'Brand &amp; Model' : It gives us the brand of the car </a:t>
            </a:r>
            <a:r>
              <a:rPr lang="en-US" b="0" i="0" dirty="0" err="1">
                <a:solidFill>
                  <a:srgbClr val="000000"/>
                </a:solidFill>
                <a:effectLst/>
                <a:latin typeface="Helvetica Neue"/>
              </a:rPr>
              <a:t>alongwith</a:t>
            </a:r>
            <a:r>
              <a:rPr lang="en-US" b="0" i="0" dirty="0">
                <a:solidFill>
                  <a:srgbClr val="000000"/>
                </a:solidFill>
                <a:effectLst/>
                <a:latin typeface="Helvetica Neue"/>
              </a:rPr>
              <a:t> its model name and      manufacturing year</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a:t>
            </a:r>
            <a:r>
              <a:rPr lang="en-US" b="0" i="0" dirty="0" err="1">
                <a:solidFill>
                  <a:srgbClr val="000000"/>
                </a:solidFill>
                <a:effectLst/>
                <a:latin typeface="Helvetica Neue"/>
              </a:rPr>
              <a:t>Varient</a:t>
            </a:r>
            <a:r>
              <a:rPr lang="en-US" b="0" i="0" dirty="0">
                <a:solidFill>
                  <a:srgbClr val="000000"/>
                </a:solidFill>
                <a:effectLst/>
                <a:latin typeface="Helvetica Neue"/>
              </a:rPr>
              <a:t>' : It gives us the </a:t>
            </a:r>
            <a:r>
              <a:rPr lang="en-US" b="0" i="0" dirty="0" err="1">
                <a:solidFill>
                  <a:srgbClr val="000000"/>
                </a:solidFill>
                <a:effectLst/>
                <a:latin typeface="Helvetica Neue"/>
              </a:rPr>
              <a:t>varient</a:t>
            </a:r>
            <a:r>
              <a:rPr lang="en-US" b="0" i="0" dirty="0">
                <a:solidFill>
                  <a:srgbClr val="000000"/>
                </a:solidFill>
                <a:effectLst/>
                <a:latin typeface="Helvetica Neue"/>
              </a:rPr>
              <a:t> of particular car model</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'Fuel Type' : It gives us the type of fuel used by the car</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'Driven Kilometers' : It gives us the total distance in kms covered by car</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'Transmission' : It tells us whether the gear transmission is Manual or Automatic</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'Owner' : It tells us the total numbers of owners car had previously</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'Location' : It gives us the </a:t>
            </a:r>
            <a:r>
              <a:rPr lang="en-US" b="0" i="0" dirty="0" err="1">
                <a:solidFill>
                  <a:srgbClr val="000000"/>
                </a:solidFill>
                <a:effectLst/>
                <a:latin typeface="Helvetica Neue"/>
              </a:rPr>
              <a:t>locaion</a:t>
            </a:r>
            <a:r>
              <a:rPr lang="en-US" b="0" i="0" dirty="0">
                <a:solidFill>
                  <a:srgbClr val="000000"/>
                </a:solidFill>
                <a:effectLst/>
                <a:latin typeface="Helvetica Neue"/>
              </a:rPr>
              <a:t> of the car</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'Date of Posting Ad' : It </a:t>
            </a:r>
            <a:r>
              <a:rPr lang="en-US" b="0" i="0" dirty="0" err="1">
                <a:solidFill>
                  <a:srgbClr val="000000"/>
                </a:solidFill>
                <a:effectLst/>
                <a:latin typeface="Helvetica Neue"/>
              </a:rPr>
              <a:t>teels</a:t>
            </a:r>
            <a:r>
              <a:rPr lang="en-US" b="0" i="0" dirty="0">
                <a:solidFill>
                  <a:srgbClr val="000000"/>
                </a:solidFill>
                <a:effectLst/>
                <a:latin typeface="Helvetica Neue"/>
              </a:rPr>
              <a:t> us when the advertisement for selling that car was posted online</a:t>
            </a:r>
          </a:p>
          <a:p>
            <a:pPr algn="l">
              <a:buFont typeface="+mj-lt"/>
              <a:buAutoNum type="arabicPeriod"/>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Price : It gives us the price of the car.</a:t>
            </a:r>
          </a:p>
          <a:p>
            <a:pPr algn="l"/>
            <a:r>
              <a:rPr lang="en-US" b="0" i="0" dirty="0">
                <a:solidFill>
                  <a:srgbClr val="000000"/>
                </a:solidFill>
                <a:effectLst/>
                <a:latin typeface="Helvetica Neue"/>
              </a:rPr>
              <a:t>Here Price is our target variable.</a:t>
            </a:r>
          </a:p>
          <a:p>
            <a:endParaRPr lang="en-IN" dirty="0"/>
          </a:p>
        </p:txBody>
      </p:sp>
    </p:spTree>
    <p:extLst>
      <p:ext uri="{BB962C8B-B14F-4D97-AF65-F5344CB8AC3E}">
        <p14:creationId xmlns:p14="http://schemas.microsoft.com/office/powerpoint/2010/main" val="413919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A18D-C967-42E6-B888-F82E0FA58F08}"/>
              </a:ext>
            </a:extLst>
          </p:cNvPr>
          <p:cNvSpPr>
            <a:spLocks noGrp="1"/>
          </p:cNvSpPr>
          <p:nvPr>
            <p:ph type="title"/>
          </p:nvPr>
        </p:nvSpPr>
        <p:spPr/>
        <p:txBody>
          <a:bodyPr/>
          <a:lstStyle/>
          <a:p>
            <a:pPr algn="ctr"/>
            <a:r>
              <a:rPr lang="en-IN" dirty="0"/>
              <a:t>Reading the dataset</a:t>
            </a:r>
            <a:br>
              <a:rPr lang="en-IN" dirty="0"/>
            </a:br>
            <a:endParaRPr lang="en-IN" dirty="0"/>
          </a:p>
        </p:txBody>
      </p:sp>
      <p:sp>
        <p:nvSpPr>
          <p:cNvPr id="3" name="Content Placeholder 2">
            <a:extLst>
              <a:ext uri="{FF2B5EF4-FFF2-40B4-BE49-F238E27FC236}">
                <a16:creationId xmlns:a16="http://schemas.microsoft.com/office/drawing/2014/main" id="{7E9D3106-A4AD-450C-B5D3-385917201D0A}"/>
              </a:ext>
            </a:extLst>
          </p:cNvPr>
          <p:cNvSpPr>
            <a:spLocks noGrp="1"/>
          </p:cNvSpPr>
          <p:nvPr>
            <p:ph idx="1"/>
          </p:nvPr>
        </p:nvSpPr>
        <p:spPr>
          <a:xfrm>
            <a:off x="436049" y="702156"/>
            <a:ext cx="11029615" cy="3634486"/>
          </a:xfrm>
        </p:spPr>
        <p:txBody>
          <a:bodyPr/>
          <a:lstStyle/>
          <a:p>
            <a:pPr marL="0" indent="0">
              <a:buNone/>
            </a:pPr>
            <a:r>
              <a:rPr lang="en-IN" dirty="0"/>
              <a:t>Now we read the dataset into Pandas and since the target column ‘Price’ is of integer datatype, we will apply regression algorithms on it. </a:t>
            </a:r>
          </a:p>
          <a:p>
            <a:endParaRPr lang="en-IN" dirty="0"/>
          </a:p>
        </p:txBody>
      </p:sp>
      <p:pic>
        <p:nvPicPr>
          <p:cNvPr id="7" name="Picture 6">
            <a:extLst>
              <a:ext uri="{FF2B5EF4-FFF2-40B4-BE49-F238E27FC236}">
                <a16:creationId xmlns:a16="http://schemas.microsoft.com/office/drawing/2014/main" id="{A81BDCBC-2DBE-B144-7F20-23F809151EA0}"/>
              </a:ext>
            </a:extLst>
          </p:cNvPr>
          <p:cNvPicPr>
            <a:picLocks noChangeAspect="1"/>
          </p:cNvPicPr>
          <p:nvPr/>
        </p:nvPicPr>
        <p:blipFill>
          <a:blip r:embed="rId2"/>
          <a:stretch>
            <a:fillRect/>
          </a:stretch>
        </p:blipFill>
        <p:spPr>
          <a:xfrm>
            <a:off x="581608" y="2110274"/>
            <a:ext cx="9144000" cy="3048000"/>
          </a:xfrm>
          <a:prstGeom prst="rect">
            <a:avLst/>
          </a:prstGeom>
        </p:spPr>
      </p:pic>
    </p:spTree>
    <p:extLst>
      <p:ext uri="{BB962C8B-B14F-4D97-AF65-F5344CB8AC3E}">
        <p14:creationId xmlns:p14="http://schemas.microsoft.com/office/powerpoint/2010/main" val="207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EFFF-AF37-4110-A908-97ABD495EBA7}"/>
              </a:ext>
            </a:extLst>
          </p:cNvPr>
          <p:cNvSpPr>
            <a:spLocks noGrp="1"/>
          </p:cNvSpPr>
          <p:nvPr>
            <p:ph type="title"/>
          </p:nvPr>
        </p:nvSpPr>
        <p:spPr>
          <a:xfrm>
            <a:off x="835955" y="1490518"/>
            <a:ext cx="8596668" cy="1320800"/>
          </a:xfrm>
        </p:spPr>
        <p:txBody>
          <a:bodyPr/>
          <a:lstStyle/>
          <a:p>
            <a:pPr algn="ctr"/>
            <a:r>
              <a:rPr lang="en-IN" dirty="0"/>
              <a:t>Data Cleaning</a:t>
            </a:r>
            <a:br>
              <a:rPr lang="en-IN" dirty="0"/>
            </a:br>
            <a:endParaRPr lang="en-IN" dirty="0"/>
          </a:p>
        </p:txBody>
      </p:sp>
      <p:sp>
        <p:nvSpPr>
          <p:cNvPr id="3" name="Content Placeholder 2">
            <a:extLst>
              <a:ext uri="{FF2B5EF4-FFF2-40B4-BE49-F238E27FC236}">
                <a16:creationId xmlns:a16="http://schemas.microsoft.com/office/drawing/2014/main" id="{7525B960-DC31-458D-8291-5EC41D6C5929}"/>
              </a:ext>
            </a:extLst>
          </p:cNvPr>
          <p:cNvSpPr>
            <a:spLocks noGrp="1"/>
          </p:cNvSpPr>
          <p:nvPr>
            <p:ph idx="1"/>
          </p:nvPr>
        </p:nvSpPr>
        <p:spPr>
          <a:xfrm>
            <a:off x="466352" y="276554"/>
            <a:ext cx="11029615" cy="3634486"/>
          </a:xfrm>
        </p:spPr>
        <p:txBody>
          <a:bodyPr/>
          <a:lstStyle/>
          <a:p>
            <a:r>
              <a:rPr lang="en-IN" dirty="0"/>
              <a:t>We check for null values and find that there are few in column ‘</a:t>
            </a:r>
            <a:r>
              <a:rPr lang="en-IN" dirty="0" err="1"/>
              <a:t>Varient</a:t>
            </a:r>
            <a:r>
              <a:rPr lang="en-IN" dirty="0"/>
              <a:t>’ and we will treat them with Mode.</a:t>
            </a:r>
          </a:p>
          <a:p>
            <a:r>
              <a:rPr lang="en-IN" dirty="0"/>
              <a:t>Since all the features are categorical hence we need not check for outliers and skewness.</a:t>
            </a:r>
          </a:p>
        </p:txBody>
      </p:sp>
      <p:pic>
        <p:nvPicPr>
          <p:cNvPr id="5" name="Picture 4">
            <a:extLst>
              <a:ext uri="{FF2B5EF4-FFF2-40B4-BE49-F238E27FC236}">
                <a16:creationId xmlns:a16="http://schemas.microsoft.com/office/drawing/2014/main" id="{3138B246-3B2E-4419-8259-A29592AA5922}"/>
              </a:ext>
            </a:extLst>
          </p:cNvPr>
          <p:cNvPicPr>
            <a:picLocks noChangeAspect="1"/>
          </p:cNvPicPr>
          <p:nvPr/>
        </p:nvPicPr>
        <p:blipFill>
          <a:blip r:embed="rId2"/>
          <a:stretch>
            <a:fillRect/>
          </a:stretch>
        </p:blipFill>
        <p:spPr>
          <a:xfrm>
            <a:off x="1437558" y="2509186"/>
            <a:ext cx="3772426" cy="3315163"/>
          </a:xfrm>
          <a:prstGeom prst="rect">
            <a:avLst/>
          </a:prstGeom>
        </p:spPr>
      </p:pic>
      <p:pic>
        <p:nvPicPr>
          <p:cNvPr id="7" name="Picture 6">
            <a:extLst>
              <a:ext uri="{FF2B5EF4-FFF2-40B4-BE49-F238E27FC236}">
                <a16:creationId xmlns:a16="http://schemas.microsoft.com/office/drawing/2014/main" id="{97769518-1A4E-4646-9392-AC9C66B4A44E}"/>
              </a:ext>
            </a:extLst>
          </p:cNvPr>
          <p:cNvPicPr>
            <a:picLocks noChangeAspect="1"/>
          </p:cNvPicPr>
          <p:nvPr/>
        </p:nvPicPr>
        <p:blipFill>
          <a:blip r:embed="rId3"/>
          <a:stretch>
            <a:fillRect/>
          </a:stretch>
        </p:blipFill>
        <p:spPr>
          <a:xfrm>
            <a:off x="5981160" y="2509186"/>
            <a:ext cx="5163271" cy="3305636"/>
          </a:xfrm>
          <a:prstGeom prst="rect">
            <a:avLst/>
          </a:prstGeom>
        </p:spPr>
      </p:pic>
      <p:sp>
        <p:nvSpPr>
          <p:cNvPr id="8" name="TextBox 7">
            <a:extLst>
              <a:ext uri="{FF2B5EF4-FFF2-40B4-BE49-F238E27FC236}">
                <a16:creationId xmlns:a16="http://schemas.microsoft.com/office/drawing/2014/main" id="{CE62FD65-1BED-4EED-82C1-FD2B9F10A8D9}"/>
              </a:ext>
            </a:extLst>
          </p:cNvPr>
          <p:cNvSpPr txBox="1"/>
          <p:nvPr/>
        </p:nvSpPr>
        <p:spPr>
          <a:xfrm>
            <a:off x="1001486" y="6212114"/>
            <a:ext cx="4034971" cy="369332"/>
          </a:xfrm>
          <a:prstGeom prst="rect">
            <a:avLst/>
          </a:prstGeom>
          <a:noFill/>
        </p:spPr>
        <p:txBody>
          <a:bodyPr wrap="square" rtlCol="0">
            <a:spAutoFit/>
          </a:bodyPr>
          <a:lstStyle/>
          <a:p>
            <a:pPr algn="ctr"/>
            <a:r>
              <a:rPr lang="en-IN" dirty="0"/>
              <a:t>Before treating null values</a:t>
            </a:r>
          </a:p>
        </p:txBody>
      </p:sp>
      <p:sp>
        <p:nvSpPr>
          <p:cNvPr id="9" name="TextBox 8">
            <a:extLst>
              <a:ext uri="{FF2B5EF4-FFF2-40B4-BE49-F238E27FC236}">
                <a16:creationId xmlns:a16="http://schemas.microsoft.com/office/drawing/2014/main" id="{D70F048B-F715-44F2-B506-40C2DD48ABFD}"/>
              </a:ext>
            </a:extLst>
          </p:cNvPr>
          <p:cNvSpPr txBox="1"/>
          <p:nvPr/>
        </p:nvSpPr>
        <p:spPr>
          <a:xfrm>
            <a:off x="6850743" y="6212114"/>
            <a:ext cx="4034971" cy="369332"/>
          </a:xfrm>
          <a:prstGeom prst="rect">
            <a:avLst/>
          </a:prstGeom>
          <a:noFill/>
        </p:spPr>
        <p:txBody>
          <a:bodyPr wrap="square" rtlCol="0">
            <a:spAutoFit/>
          </a:bodyPr>
          <a:lstStyle/>
          <a:p>
            <a:pPr algn="ctr"/>
            <a:r>
              <a:rPr lang="en-IN" dirty="0"/>
              <a:t>After treating null values</a:t>
            </a:r>
          </a:p>
        </p:txBody>
      </p:sp>
    </p:spTree>
    <p:extLst>
      <p:ext uri="{BB962C8B-B14F-4D97-AF65-F5344CB8AC3E}">
        <p14:creationId xmlns:p14="http://schemas.microsoft.com/office/powerpoint/2010/main" val="309283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7763-7A04-439D-B13B-3DD43E685309}"/>
              </a:ext>
            </a:extLst>
          </p:cNvPr>
          <p:cNvSpPr>
            <a:spLocks noGrp="1"/>
          </p:cNvSpPr>
          <p:nvPr>
            <p:ph type="title"/>
          </p:nvPr>
        </p:nvSpPr>
        <p:spPr>
          <a:xfrm>
            <a:off x="742648" y="1520825"/>
            <a:ext cx="8596668" cy="1320800"/>
          </a:xfrm>
        </p:spPr>
        <p:txBody>
          <a:bodyPr/>
          <a:lstStyle/>
          <a:p>
            <a:pPr algn="ctr"/>
            <a:r>
              <a:rPr lang="en-IN" dirty="0"/>
              <a:t>Exploratory data analysis</a:t>
            </a:r>
          </a:p>
        </p:txBody>
      </p:sp>
      <p:sp>
        <p:nvSpPr>
          <p:cNvPr id="3" name="Content Placeholder 2">
            <a:extLst>
              <a:ext uri="{FF2B5EF4-FFF2-40B4-BE49-F238E27FC236}">
                <a16:creationId xmlns:a16="http://schemas.microsoft.com/office/drawing/2014/main" id="{36F2A65F-D478-4EA5-80B8-1BFF654BBD1D}"/>
              </a:ext>
            </a:extLst>
          </p:cNvPr>
          <p:cNvSpPr>
            <a:spLocks noGrp="1"/>
          </p:cNvSpPr>
          <p:nvPr>
            <p:ph idx="1"/>
          </p:nvPr>
        </p:nvSpPr>
        <p:spPr>
          <a:xfrm>
            <a:off x="742648" y="363982"/>
            <a:ext cx="11029615" cy="3634486"/>
          </a:xfrm>
        </p:spPr>
        <p:txBody>
          <a:bodyPr/>
          <a:lstStyle/>
          <a:p>
            <a:r>
              <a:rPr lang="en-IN" dirty="0"/>
              <a:t>Firstly, we will plot boxplot and distribution plot for target variable. And find that there are few outliers which need not be treated and the data is tightly distributed with almost </a:t>
            </a:r>
            <a:r>
              <a:rPr lang="en-IN" dirty="0" err="1"/>
              <a:t>nomalized</a:t>
            </a:r>
            <a:r>
              <a:rPr lang="en-IN" dirty="0"/>
              <a:t> distribution.</a:t>
            </a:r>
          </a:p>
        </p:txBody>
      </p:sp>
      <p:pic>
        <p:nvPicPr>
          <p:cNvPr id="8" name="Picture 7">
            <a:extLst>
              <a:ext uri="{FF2B5EF4-FFF2-40B4-BE49-F238E27FC236}">
                <a16:creationId xmlns:a16="http://schemas.microsoft.com/office/drawing/2014/main" id="{7899E712-E8F4-07BC-7B6F-0A498FB8A2C2}"/>
              </a:ext>
            </a:extLst>
          </p:cNvPr>
          <p:cNvPicPr>
            <a:picLocks noChangeAspect="1"/>
          </p:cNvPicPr>
          <p:nvPr/>
        </p:nvPicPr>
        <p:blipFill>
          <a:blip r:embed="rId2"/>
          <a:stretch>
            <a:fillRect/>
          </a:stretch>
        </p:blipFill>
        <p:spPr>
          <a:xfrm>
            <a:off x="748101" y="2495677"/>
            <a:ext cx="4657725" cy="4162425"/>
          </a:xfrm>
          <a:prstGeom prst="rect">
            <a:avLst/>
          </a:prstGeom>
        </p:spPr>
      </p:pic>
      <p:pic>
        <p:nvPicPr>
          <p:cNvPr id="11" name="Picture 10">
            <a:extLst>
              <a:ext uri="{FF2B5EF4-FFF2-40B4-BE49-F238E27FC236}">
                <a16:creationId xmlns:a16="http://schemas.microsoft.com/office/drawing/2014/main" id="{D2D0A5B2-ECA4-5798-A3E1-416BB355DF81}"/>
              </a:ext>
            </a:extLst>
          </p:cNvPr>
          <p:cNvPicPr>
            <a:picLocks noChangeAspect="1"/>
          </p:cNvPicPr>
          <p:nvPr/>
        </p:nvPicPr>
        <p:blipFill>
          <a:blip r:embed="rId3"/>
          <a:stretch>
            <a:fillRect/>
          </a:stretch>
        </p:blipFill>
        <p:spPr>
          <a:xfrm>
            <a:off x="6532502" y="2516569"/>
            <a:ext cx="5613627" cy="3977449"/>
          </a:xfrm>
          <a:prstGeom prst="rect">
            <a:avLst/>
          </a:prstGeom>
        </p:spPr>
      </p:pic>
    </p:spTree>
    <p:extLst>
      <p:ext uri="{BB962C8B-B14F-4D97-AF65-F5344CB8AC3E}">
        <p14:creationId xmlns:p14="http://schemas.microsoft.com/office/powerpoint/2010/main" val="355227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E254-AA1E-49BB-91A3-124A8D2EC010}"/>
              </a:ext>
            </a:extLst>
          </p:cNvPr>
          <p:cNvSpPr>
            <a:spLocks noGrp="1"/>
          </p:cNvSpPr>
          <p:nvPr>
            <p:ph type="title"/>
          </p:nvPr>
        </p:nvSpPr>
        <p:spPr>
          <a:xfrm>
            <a:off x="581192" y="381784"/>
            <a:ext cx="11029616" cy="1188720"/>
          </a:xfrm>
        </p:spPr>
        <p:txBody>
          <a:bodyPr/>
          <a:lstStyle/>
          <a:p>
            <a:pPr algn="ctr"/>
            <a:r>
              <a:rPr lang="en-IN" dirty="0"/>
              <a:t>Histogram </a:t>
            </a:r>
            <a:br>
              <a:rPr lang="en-IN" dirty="0"/>
            </a:br>
            <a:endParaRPr lang="en-IN" dirty="0"/>
          </a:p>
        </p:txBody>
      </p:sp>
      <p:sp>
        <p:nvSpPr>
          <p:cNvPr id="3" name="Content Placeholder 2">
            <a:extLst>
              <a:ext uri="{FF2B5EF4-FFF2-40B4-BE49-F238E27FC236}">
                <a16:creationId xmlns:a16="http://schemas.microsoft.com/office/drawing/2014/main" id="{CE58821C-EA4C-4FA4-B96C-FF25739FE101}"/>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91268565-79C5-4B5F-B52C-0F73F09CEE0C}"/>
              </a:ext>
            </a:extLst>
          </p:cNvPr>
          <p:cNvPicPr>
            <a:picLocks noChangeAspect="1"/>
          </p:cNvPicPr>
          <p:nvPr/>
        </p:nvPicPr>
        <p:blipFill>
          <a:blip r:embed="rId2"/>
          <a:stretch>
            <a:fillRect/>
          </a:stretch>
        </p:blipFill>
        <p:spPr>
          <a:xfrm>
            <a:off x="581192" y="1455840"/>
            <a:ext cx="5449060" cy="5020376"/>
          </a:xfrm>
          <a:prstGeom prst="rect">
            <a:avLst/>
          </a:prstGeom>
        </p:spPr>
      </p:pic>
      <p:sp>
        <p:nvSpPr>
          <p:cNvPr id="6" name="TextBox 5">
            <a:extLst>
              <a:ext uri="{FF2B5EF4-FFF2-40B4-BE49-F238E27FC236}">
                <a16:creationId xmlns:a16="http://schemas.microsoft.com/office/drawing/2014/main" id="{E0EBAD36-A76F-4634-A137-C94D5175ACC0}"/>
              </a:ext>
            </a:extLst>
          </p:cNvPr>
          <p:cNvSpPr txBox="1"/>
          <p:nvPr/>
        </p:nvSpPr>
        <p:spPr>
          <a:xfrm>
            <a:off x="6705600" y="1341951"/>
            <a:ext cx="4659086" cy="5355312"/>
          </a:xfrm>
          <a:prstGeom prst="rect">
            <a:avLst/>
          </a:prstGeom>
          <a:noFill/>
        </p:spPr>
        <p:txBody>
          <a:bodyPr wrap="square" rtlCol="0">
            <a:spAutoFit/>
          </a:bodyPr>
          <a:lstStyle/>
          <a:p>
            <a:pPr algn="l"/>
            <a:r>
              <a:rPr lang="en-US" b="0" i="0" dirty="0">
                <a:solidFill>
                  <a:srgbClr val="000000"/>
                </a:solidFill>
                <a:effectLst/>
                <a:latin typeface="Helvetica Neue"/>
              </a:rPr>
              <a:t>~ Brands, </a:t>
            </a:r>
            <a:r>
              <a:rPr lang="en-US" b="0" i="0" dirty="0" err="1">
                <a:solidFill>
                  <a:srgbClr val="000000"/>
                </a:solidFill>
                <a:effectLst/>
                <a:latin typeface="Helvetica Neue"/>
              </a:rPr>
              <a:t>Varients</a:t>
            </a:r>
            <a:r>
              <a:rPr lang="en-US" b="0" i="0" dirty="0">
                <a:solidFill>
                  <a:srgbClr val="000000"/>
                </a:solidFill>
                <a:effectLst/>
                <a:latin typeface="Helvetica Neue"/>
              </a:rPr>
              <a:t>, Driven Kilometers &amp; Location have a wide range of values in them.</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 Maximum Cars run on either Petrol or diesel. Only few goes for CNG and other fuels.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 Maximum Cars have Manual </a:t>
            </a:r>
            <a:r>
              <a:rPr lang="en-US" b="0" i="0" dirty="0" err="1">
                <a:solidFill>
                  <a:srgbClr val="000000"/>
                </a:solidFill>
                <a:effectLst/>
                <a:latin typeface="Helvetica Neue"/>
              </a:rPr>
              <a:t>transnission</a:t>
            </a:r>
            <a:r>
              <a:rPr lang="en-US" b="0" i="0" dirty="0">
                <a:solidFill>
                  <a:srgbClr val="000000"/>
                </a:solidFill>
                <a:effectLst/>
                <a:latin typeface="Helvetica Neue"/>
              </a:rPr>
              <a:t>.</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 Maximum cars are being sold by their very 1st Owner.</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 We have collected the cars posted online in last one month, from 25th December 2021 to 27th January 2022.</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  Almost all the cars have a price ranging in between 6100 to 199999.</a:t>
            </a:r>
            <a:endParaRPr lang="en-IN" dirty="0"/>
          </a:p>
        </p:txBody>
      </p:sp>
    </p:spTree>
    <p:extLst>
      <p:ext uri="{BB962C8B-B14F-4D97-AF65-F5344CB8AC3E}">
        <p14:creationId xmlns:p14="http://schemas.microsoft.com/office/powerpoint/2010/main" val="1910629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113</TotalTime>
  <Words>1025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Franklin Gothic Demi</vt:lpstr>
      <vt:lpstr>Helvetica Neue</vt:lpstr>
      <vt:lpstr>Trebuchet MS</vt:lpstr>
      <vt:lpstr>Wingdings 3</vt:lpstr>
      <vt:lpstr>Facet</vt:lpstr>
      <vt:lpstr>Used Car Price Prediction</vt:lpstr>
      <vt:lpstr>Abstract</vt:lpstr>
      <vt:lpstr>Problem statement </vt:lpstr>
      <vt:lpstr>Collecting the data</vt:lpstr>
      <vt:lpstr>PowerPoint Presentation</vt:lpstr>
      <vt:lpstr>Reading the dataset </vt:lpstr>
      <vt:lpstr>Data Cleaning </vt:lpstr>
      <vt:lpstr>Exploratory data analysis</vt:lpstr>
      <vt:lpstr>Histogram  </vt:lpstr>
      <vt:lpstr>Bar graph  </vt:lpstr>
      <vt:lpstr>Scatter plot</vt:lpstr>
      <vt:lpstr>  Heatmap  </vt:lpstr>
      <vt:lpstr>Model building </vt:lpstr>
      <vt:lpstr>PowerPoint Presentation</vt:lpstr>
      <vt:lpstr>Cross validation score </vt:lpstr>
      <vt:lpstr>Hyper parameter tuning </vt:lpstr>
      <vt:lpstr>Final model </vt:lpstr>
      <vt:lpstr>Conclusion </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Hinalseth@outlook.com</dc:creator>
  <cp:lastModifiedBy>Varsha Thakur</cp:lastModifiedBy>
  <cp:revision>3</cp:revision>
  <dcterms:created xsi:type="dcterms:W3CDTF">2022-01-28T22:36:28Z</dcterms:created>
  <dcterms:modified xsi:type="dcterms:W3CDTF">2022-07-23T15:25:52Z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