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f80d2035c1_0_1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f80d2035c1_0_1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f80d2035c1_0_18: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2554542" y="3314150"/>
            <a:ext cx="8610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r>
              <a:rPr lang="en-US" sz="2400">
                <a:solidFill>
                  <a:schemeClr val="dk1"/>
                </a:solidFill>
                <a:latin typeface="Calibri"/>
                <a:ea typeface="Calibri"/>
                <a:cs typeface="Calibri"/>
                <a:sym typeface="Calibri"/>
              </a:rPr>
              <a:t> VARSHA 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122202240 (asunm1353122202240)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CORPORATE SECRETARYSHIP</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 ADARSH COLLEGE FOR WOMEN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arenR"/>
            </a:pPr>
            <a:r>
              <a:rPr lang="en-US" sz="2200">
                <a:latin typeface="Calibri"/>
                <a:ea typeface="Calibri"/>
                <a:cs typeface="Calibri"/>
                <a:sym typeface="Calibri"/>
              </a:rPr>
              <a:t>EDUNET </a:t>
            </a:r>
            <a:r>
              <a:rPr lang="en-US" sz="2200">
                <a:latin typeface="Calibri"/>
                <a:ea typeface="Calibri"/>
                <a:cs typeface="Calibri"/>
                <a:sym typeface="Calibri"/>
              </a:rPr>
              <a:t>DASHBOARD</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7"/>
          <p:cNvSpPr txBox="1"/>
          <p:nvPr>
            <p:ph type="title"/>
          </p:nvPr>
        </p:nvSpPr>
        <p:spPr>
          <a:xfrm>
            <a:off x="499775" y="173775"/>
            <a:ext cx="26457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08" name="Google Shape;208;p17" title="Chart"/>
          <p:cNvPicPr preferRelativeResize="0"/>
          <p:nvPr/>
        </p:nvPicPr>
        <p:blipFill>
          <a:blip r:embed="rId4">
            <a:alphaModFix/>
          </a:blip>
          <a:stretch>
            <a:fillRect/>
          </a:stretch>
        </p:blipFill>
        <p:spPr>
          <a:xfrm>
            <a:off x="702625" y="1152400"/>
            <a:ext cx="8352002" cy="52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15" name="Google Shape;215;p18" title="Chart"/>
          <p:cNvPicPr preferRelativeResize="0"/>
          <p:nvPr/>
        </p:nvPicPr>
        <p:blipFill>
          <a:blip r:embed="rId3">
            <a:alphaModFix/>
          </a:blip>
          <a:stretch>
            <a:fillRect/>
          </a:stretch>
        </p:blipFill>
        <p:spPr>
          <a:xfrm>
            <a:off x="1417000" y="1672750"/>
            <a:ext cx="6702776" cy="4727226"/>
          </a:xfrm>
          <a:prstGeom prst="rect">
            <a:avLst/>
          </a:prstGeom>
          <a:noFill/>
          <a:ln>
            <a:noFill/>
          </a:ln>
        </p:spPr>
      </p:pic>
      <p:sp>
        <p:nvSpPr>
          <p:cNvPr id="216" name="Google Shape;216;p18"/>
          <p:cNvSpPr txBox="1"/>
          <p:nvPr/>
        </p:nvSpPr>
        <p:spPr>
          <a:xfrm>
            <a:off x="3057400" y="2201925"/>
            <a:ext cx="14904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HIGH</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indent="0" lvl="0" marL="0" rtl="0" algn="l">
              <a:spcBef>
                <a:spcPts val="1200"/>
              </a:spcBef>
              <a:spcAft>
                <a:spcPts val="0"/>
              </a:spcAft>
              <a:buNone/>
            </a:pPr>
            <a:r>
              <a:t/>
            </a: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10"/>
          <p:cNvSpPr txBox="1"/>
          <p:nvPr/>
        </p:nvSpPr>
        <p:spPr>
          <a:xfrm>
            <a:off x="912100" y="1517200"/>
            <a:ext cx="8087700" cy="361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indent="0" lvl="0" marL="457200" rtl="0" algn="l">
              <a:lnSpc>
                <a:spcPct val="115000"/>
              </a:lnSpc>
              <a:spcBef>
                <a:spcPts val="1200"/>
              </a:spcBef>
              <a:spcAft>
                <a:spcPts val="0"/>
              </a:spcAft>
              <a:buNone/>
            </a:pPr>
            <a:r>
              <a:t/>
            </a:r>
            <a:endParaRPr sz="1900">
              <a:latin typeface="Calibri"/>
              <a:ea typeface="Calibri"/>
              <a:cs typeface="Calibri"/>
              <a:sym typeface="Calibri"/>
            </a:endParaRPr>
          </a:p>
          <a:p>
            <a:pPr indent="-349250" lvl="0" marL="457200" rtl="0" algn="l">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39775" y="246694"/>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11"/>
          <p:cNvSpPr txBox="1"/>
          <p:nvPr/>
        </p:nvSpPr>
        <p:spPr>
          <a:xfrm>
            <a:off x="676275" y="1735800"/>
            <a:ext cx="8378100" cy="4392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Char char="●"/>
            </a:pPr>
            <a:r>
              <a:rPr b="1" lang="en-US" sz="1900">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txBox="1"/>
          <p:nvPr>
            <p:ph type="title"/>
          </p:nvPr>
        </p:nvSpPr>
        <p:spPr>
          <a:xfrm>
            <a:off x="699450" y="178405"/>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515925" y="1282275"/>
            <a:ext cx="50145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900">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1900">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1900">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1900">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b="0" l="0" r="0" t="0"/>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3"/>
          <p:cNvSpPr txBox="1"/>
          <p:nvPr>
            <p:ph type="title"/>
          </p:nvPr>
        </p:nvSpPr>
        <p:spPr>
          <a:xfrm>
            <a:off x="558175" y="110107"/>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7" name="Google Shape;167;p13"/>
          <p:cNvSpPr txBox="1"/>
          <p:nvPr/>
        </p:nvSpPr>
        <p:spPr>
          <a:xfrm>
            <a:off x="464525" y="1243975"/>
            <a:ext cx="8275500" cy="38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indent="0" lvl="0" marL="0" rtl="0" algn="l">
              <a:spcBef>
                <a:spcPts val="0"/>
              </a:spcBef>
              <a:spcAft>
                <a:spcPts val="0"/>
              </a:spcAft>
              <a:buNone/>
            </a:pPr>
            <a:r>
              <a:t/>
            </a: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indent="0" lvl="0" marL="0" rtl="0" algn="l">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3" name="Google Shape;183;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chemeClr val="dk1"/>
                </a:solidFill>
                <a:highlight>
                  <a:srgbClr val="FFFFFF"/>
                </a:highlight>
                <a:latin typeface="Trebuchet MS"/>
                <a:ea typeface="Trebuchet MS"/>
                <a:cs typeface="Trebuchet MS"/>
                <a:sym typeface="Trebuchet MS"/>
              </a:rPr>
              <a:t>PERFORMANCE LEVEL </a:t>
            </a:r>
            <a:r>
              <a:rPr b="1" lang="en-US" sz="2300">
                <a:solidFill>
                  <a:schemeClr val="dk1"/>
                </a:solidFill>
                <a:highlight>
                  <a:srgbClr val="FFFFFF"/>
                </a:highlight>
                <a:latin typeface="Trebuchet MS"/>
                <a:ea typeface="Trebuchet MS"/>
                <a:cs typeface="Trebuchet MS"/>
                <a:sym typeface="Trebuchet MS"/>
              </a:rPr>
              <a:t>=</a:t>
            </a:r>
            <a:r>
              <a:rPr b="1" lang="en-US" sz="900">
                <a:solidFill>
                  <a:schemeClr val="dk1"/>
                </a:solidFill>
                <a:highlight>
                  <a:srgbClr val="FFFFFF"/>
                </a:highlight>
                <a:latin typeface="Roboto"/>
                <a:ea typeface="Roboto"/>
                <a:cs typeface="Roboto"/>
                <a:sym typeface="Roboto"/>
              </a:rPr>
              <a:t> </a:t>
            </a:r>
            <a:r>
              <a:rPr b="1" lang="en-US" sz="3000">
                <a:solidFill>
                  <a:schemeClr val="dk1"/>
                </a:solidFill>
                <a:highlight>
                  <a:srgbClr val="FFFFFF"/>
                </a:highlight>
                <a:latin typeface="Trebuchet MS"/>
                <a:ea typeface="Trebuchet MS"/>
                <a:cs typeface="Trebuchet MS"/>
                <a:sym typeface="Trebuchet MS"/>
              </a:rPr>
              <a:t>IFS(Z8&gt;=5,"VERY HIGH",Z8&gt;=4,"HIGH",Z8&gt;=3,"MED",TRUE,"LOW")</a:t>
            </a:r>
            <a:endParaRPr b="1" sz="46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