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lay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abd234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abd2344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abd2344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3abd23442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abd2344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abd23442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1ade4a7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31ade4a7b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a0af771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3a0af771f9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a0af771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3a0af771f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abd23442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3abd234429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bd23442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3abd234429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abd23442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abd234429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abd23442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3abd234429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abd23442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abd234429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yKrvjJkvGNToQGttmDw4HEmD9CoZDLrZ/view" TargetMode="External"/><Relationship Id="rId5" Type="http://schemas.openxmlformats.org/officeDocument/2006/relationships/image" Target="../media/image10.jpg"/><Relationship Id="rId6" Type="http://schemas.openxmlformats.org/officeDocument/2006/relationships/image" Target="../media/image20.jpg"/><Relationship Id="rId7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ubs.rsc.org/en/content/articlehtml/2017/ra/c7ra04494a" TargetMode="External"/><Relationship Id="rId4" Type="http://schemas.openxmlformats.org/officeDocument/2006/relationships/hyperlink" Target="https://pubs.rsc.org/en/content/articlehtml/2017/ra/c7ra04494a" TargetMode="External"/><Relationship Id="rId5" Type="http://schemas.openxmlformats.org/officeDocument/2006/relationships/hyperlink" Target="https://pubs.rsc.org/en/content/articlehtml/2017/ra/c7ra04494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hyperlink" Target="https://ht.cnhealthshining.net/digital-thermometer/blood-analyzer-machin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0.xml"/><Relationship Id="rId4" Type="http://schemas.openxmlformats.org/officeDocument/2006/relationships/slide" Target="/ppt/slides/slide20.xml"/><Relationship Id="rId5" Type="http://schemas.openxmlformats.org/officeDocument/2006/relationships/slide" Target="/ppt/slides/slide20.xml"/><Relationship Id="rId6" Type="http://schemas.openxmlformats.org/officeDocument/2006/relationships/slide" Target="/ppt/slides/slide20.xml"/><Relationship Id="rId7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0.xm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Relationship Id="rId5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30199"/>
            <a:ext cx="12191998" cy="547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ME224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- Microscale Flows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0" y="993918"/>
            <a:ext cx="12192000" cy="462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Studying Diffusion and Fluid flow for gradient Formation in microfluidic platforms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764886" y="4294353"/>
            <a:ext cx="46622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Mechanical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Indian Institute of Technology Indore</a:t>
            </a:r>
            <a:endParaRPr/>
          </a:p>
        </p:txBody>
      </p:sp>
      <p:pic>
        <p:nvPicPr>
          <p:cNvPr descr="A blue and white logo with a book and text&#10;&#10;Description automatically generated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2471" y="2250552"/>
            <a:ext cx="1807057" cy="194498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04475" y="4657776"/>
            <a:ext cx="422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Coordinator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Vijai Laxmi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Mechanical Engineering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427100" y="4657950"/>
            <a:ext cx="376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Members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Sumit Sarkar(230003075)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Sri Varsha Dodda(230003074)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Shreeyut Maheshwari(230003071)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29550" y="1182225"/>
            <a:ext cx="11638500" cy="4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Calculation :</a:t>
            </a:r>
            <a:endParaRPr b="1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Hydraulic Diameter Dh: </a:t>
            </a:r>
            <a:r>
              <a:rPr lang="en-US" sz="2200">
                <a:solidFill>
                  <a:schemeClr val="dk1"/>
                </a:solidFill>
              </a:rPr>
              <a:t>where A = Cross Section and P is wetted perimeter</a:t>
            </a:r>
            <a:endParaRPr sz="22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Dh = 4A/</a:t>
            </a:r>
            <a:r>
              <a:rPr lang="en-US" sz="2200">
                <a:solidFill>
                  <a:schemeClr val="dk1"/>
                </a:solidFill>
              </a:rPr>
              <a:t>P = 204.87 microns </a:t>
            </a:r>
            <a:endParaRPr sz="2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Reynolds Number:</a:t>
            </a:r>
            <a:endParaRPr b="1" sz="22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Re = ρvDh/</a:t>
            </a:r>
            <a:r>
              <a:rPr lang="en-US" sz="2200">
                <a:solidFill>
                  <a:schemeClr val="dk1"/>
                </a:solidFill>
              </a:rPr>
              <a:t>μ = 0.02</a:t>
            </a:r>
            <a:endParaRPr sz="2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Peclet Number:</a:t>
            </a:r>
            <a:endParaRPr b="1" sz="22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Pe = Dhv/</a:t>
            </a:r>
            <a:r>
              <a:rPr lang="en-US" sz="2200">
                <a:solidFill>
                  <a:schemeClr val="dk1"/>
                </a:solidFill>
              </a:rPr>
              <a:t>D = 205</a:t>
            </a:r>
            <a:endParaRPr sz="2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For water, the diffusivity D is 10^−10 m2/s.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Since Pe &gt; 1, advection is stronger than diffusion, but not significantly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159775" y="1155300"/>
            <a:ext cx="751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Base Case (Both the inlets have velocity of 1e-4 m/s).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In the graph we can see that the volume fraction of water with red dye is decreasing.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Overall a uniform Gradient is obtained ,which ensures the mixing is proper and uniform inside the serpentine channels.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7364588" y="63144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8210100" y="5729450"/>
            <a:ext cx="354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Fig.1 </a:t>
            </a:r>
            <a:r>
              <a:rPr lang="en-US" sz="1600">
                <a:solidFill>
                  <a:schemeClr val="dk1"/>
                </a:solidFill>
              </a:rPr>
              <a:t>V</a:t>
            </a:r>
            <a:r>
              <a:rPr lang="en-US" sz="1600">
                <a:solidFill>
                  <a:schemeClr val="dk1"/>
                </a:solidFill>
              </a:rPr>
              <a:t>olume fraction contour plot of Fluid water with red coloured dye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1" y="0"/>
            <a:ext cx="12191999" cy="995516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36540" t="0"/>
          <a:stretch/>
        </p:blipFill>
        <p:spPr>
          <a:xfrm>
            <a:off x="7849650" y="1155300"/>
            <a:ext cx="4061426" cy="43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-52475" y="4919213"/>
            <a:ext cx="426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b="1" lang="en-US" sz="1600">
                <a:solidFill>
                  <a:schemeClr val="dk1"/>
                </a:solidFill>
              </a:rPr>
              <a:t>2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Volume_Fraction (Graph)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at the outlet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375" y="2945175"/>
            <a:ext cx="3690776" cy="36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175025" y="1311350"/>
            <a:ext cx="6998700" cy="5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volume fraction at neck shows proper diffusion in the beginning of the microfluidic device.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Also considered steady so by ficks law gradient of concentration should be constant	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dC/dt=D*d2C/dx2 where dc/dt =0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00"/>
                </a:highlight>
              </a:rPr>
              <a:t>C = ax+b</a:t>
            </a:r>
            <a:endParaRPr sz="2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which means it varies linearly with distance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Anomalous Diffusion - as the concentration gradient is not perfectly linear and has some deviations with x.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610600" y="6180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3410825" y="4988500"/>
            <a:ext cx="376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 3 </a:t>
            </a:r>
            <a:r>
              <a:rPr lang="en-US" sz="1600">
                <a:solidFill>
                  <a:schemeClr val="dk1"/>
                </a:solidFill>
              </a:rPr>
              <a:t>Volume_Fraction (Graph)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at the Y-Bifurcation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675" y="1001163"/>
            <a:ext cx="5173326" cy="51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0" y="1167700"/>
            <a:ext cx="7222200" cy="5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numerical pressure difference was calculated as 0.673 Pa with a velocity of 6.95 × 10⁻⁵ m/s in the branch.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numerical flow rate(Q) was determined to be 2.919 × 10⁻¹² m³/s.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numerical hydraulic resistance was 2.09 × 10⁸ Pa·s/m³, while the analytical value was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(28 mu L/h^4) 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Rh = 28*10^-3*12.22*10^-3/(204*10^-6)^4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Rh = 1.97 × 10⁸ Pa·s/m³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error between numerical and analytical solutions was </a:t>
            </a:r>
            <a:r>
              <a:rPr lang="en-US" sz="2200">
                <a:solidFill>
                  <a:schemeClr val="dk1"/>
                </a:solidFill>
              </a:rPr>
              <a:t> (2.09-1.97/1.97)*100 = </a:t>
            </a:r>
            <a:r>
              <a:rPr lang="en-US" sz="2200">
                <a:solidFill>
                  <a:schemeClr val="dk1"/>
                </a:solidFill>
              </a:rPr>
              <a:t>6.09%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8872" l="0" r="27060" t="10831"/>
          <a:stretch/>
        </p:blipFill>
        <p:spPr>
          <a:xfrm>
            <a:off x="7222023" y="3709800"/>
            <a:ext cx="4969978" cy="30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11638" l="0" r="25278" t="15026"/>
          <a:stretch/>
        </p:blipFill>
        <p:spPr>
          <a:xfrm>
            <a:off x="7222025" y="995400"/>
            <a:ext cx="4969973" cy="278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9051275" y="67874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610600" y="6180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8210100" y="5361525"/>
            <a:ext cx="354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b="1" lang="en-US" sz="1600">
                <a:solidFill>
                  <a:schemeClr val="dk1"/>
                </a:solidFill>
              </a:rPr>
              <a:t>4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volume fraction contour plot of Fluid water with red coloured dye</a:t>
            </a:r>
            <a:r>
              <a:rPr lang="en-US" sz="1600">
                <a:solidFill>
                  <a:schemeClr val="dk1"/>
                </a:solidFill>
              </a:rPr>
              <a:t>(Velocity 1:2)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547150" y="5361525"/>
            <a:ext cx="376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b="1" lang="en-US" sz="1600">
                <a:solidFill>
                  <a:schemeClr val="dk1"/>
                </a:solidFill>
              </a:rPr>
              <a:t>5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Volume_Fraction (Graph)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at the outlet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36248" t="0"/>
          <a:stretch/>
        </p:blipFill>
        <p:spPr>
          <a:xfrm>
            <a:off x="7983788" y="1100188"/>
            <a:ext cx="3996826" cy="43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159775" y="1155300"/>
            <a:ext cx="751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Velocity Ratio= 1:2</a:t>
            </a:r>
            <a:r>
              <a:rPr lang="en-US" sz="2200">
                <a:solidFill>
                  <a:schemeClr val="dk1"/>
                </a:solidFill>
              </a:rPr>
              <a:t> Case (Inlets have velocity of 5e-5 m/s and </a:t>
            </a:r>
            <a:r>
              <a:rPr lang="en-US" sz="2200">
                <a:solidFill>
                  <a:schemeClr val="dk1"/>
                </a:solidFill>
              </a:rPr>
              <a:t>1e-4</a:t>
            </a:r>
            <a:r>
              <a:rPr lang="en-US" sz="2200">
                <a:solidFill>
                  <a:schemeClr val="dk1"/>
                </a:solidFill>
              </a:rPr>
              <a:t> m/s respectively 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In the graph we can see that the volume fraction of water with red dye is decreasing more gradually.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A uniform gradient was observed for the red dye due to its higher velocity. This indicates that achieving a low-slope gradient requires increasing the flow rate of the respective fluid.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0550" y="3956700"/>
            <a:ext cx="2901300" cy="29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350" y="1251600"/>
            <a:ext cx="5128350" cy="51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832550" y="1488725"/>
            <a:ext cx="55425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This curve represents the volume fraction of </a:t>
            </a:r>
            <a:r>
              <a:rPr lang="en-US" sz="2200">
                <a:solidFill>
                  <a:schemeClr val="dk1"/>
                </a:solidFill>
              </a:rPr>
              <a:t>water 1</a:t>
            </a:r>
            <a:r>
              <a:rPr lang="en-US" sz="2200">
                <a:solidFill>
                  <a:schemeClr val="dk1"/>
                </a:solidFill>
              </a:rPr>
              <a:t> (Red dye) with distance at the Y bifurcation.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It's</a:t>
            </a:r>
            <a:r>
              <a:rPr lang="en-US" sz="2200">
                <a:solidFill>
                  <a:schemeClr val="dk1"/>
                </a:solidFill>
              </a:rPr>
              <a:t> not linear again shows that our case is anomalous diffusion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8610600" y="6180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777450" y="4744600"/>
            <a:ext cx="376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b="1" lang="en-US" sz="1600">
                <a:solidFill>
                  <a:schemeClr val="dk1"/>
                </a:solidFill>
              </a:rPr>
              <a:t>6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Volume_Fraction (Graph)</a:t>
            </a:r>
            <a:endParaRPr sz="1600">
              <a:solidFill>
                <a:schemeClr val="dk1"/>
              </a:solidFill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at the Y-Bifurcation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175025" y="995400"/>
            <a:ext cx="7191600" cy="5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distance of interface and wall is given by d(Q2/(Q1+Q2)).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In the </a:t>
            </a:r>
            <a:r>
              <a:rPr b="1" lang="en-US" sz="2200">
                <a:solidFill>
                  <a:schemeClr val="dk1"/>
                </a:solidFill>
              </a:rPr>
              <a:t>Base Case</a:t>
            </a:r>
            <a:r>
              <a:rPr lang="en-US" sz="2200">
                <a:solidFill>
                  <a:schemeClr val="dk1"/>
                </a:solidFill>
              </a:rPr>
              <a:t>, velocity Ratio is 1:1.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00"/>
                </a:highlight>
              </a:rPr>
              <a:t>Q2=Q1</a:t>
            </a:r>
            <a:endParaRPr sz="2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Thickness = d/2 where d= 400 microns</a:t>
            </a:r>
            <a:endParaRPr sz="2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Thickness = 200 microns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In the </a:t>
            </a:r>
            <a:r>
              <a:rPr b="1" lang="en-US" sz="2200">
                <a:solidFill>
                  <a:schemeClr val="dk1"/>
                </a:solidFill>
              </a:rPr>
              <a:t>Second Case</a:t>
            </a:r>
            <a:r>
              <a:rPr lang="en-US" sz="2200">
                <a:solidFill>
                  <a:schemeClr val="dk1"/>
                </a:solidFill>
              </a:rPr>
              <a:t>, velocity Ratio is 1:2.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00"/>
                </a:highlight>
              </a:rPr>
              <a:t>Q2=4Q1</a:t>
            </a:r>
            <a:endParaRPr sz="2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Thickness=4d/5 where d= 400 microns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Thickness = 320 microns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32432" l="0" r="18287" t="0"/>
          <a:stretch/>
        </p:blipFill>
        <p:spPr>
          <a:xfrm>
            <a:off x="7522825" y="1408950"/>
            <a:ext cx="3837401" cy="208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4">
            <a:alphaModFix/>
          </a:blip>
          <a:srcRect b="32437" l="0" r="15052" t="0"/>
          <a:stretch/>
        </p:blipFill>
        <p:spPr>
          <a:xfrm>
            <a:off x="7522825" y="3909575"/>
            <a:ext cx="3837401" cy="2087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610600" y="61802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0" y="540600"/>
            <a:ext cx="30849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Experimental Results: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625" y="4104075"/>
            <a:ext cx="2998974" cy="265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 title="final_Project_8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600" y="1200525"/>
            <a:ext cx="3188650" cy="55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8900" y="1200525"/>
            <a:ext cx="5220076" cy="55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88625" y="1147800"/>
            <a:ext cx="2950976" cy="27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453525" y="1375275"/>
            <a:ext cx="109002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A </a:t>
            </a:r>
            <a:r>
              <a:rPr b="1" lang="en-US" sz="2200">
                <a:solidFill>
                  <a:schemeClr val="dk1"/>
                </a:solidFill>
              </a:rPr>
              <a:t>uniform gradient</a:t>
            </a:r>
            <a:r>
              <a:rPr lang="en-US" sz="2200">
                <a:solidFill>
                  <a:schemeClr val="dk1"/>
                </a:solidFill>
              </a:rPr>
              <a:t> was achieved, ensuring proper mixing in the serpentine channels.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</a:rPr>
              <a:t>Anomalous diffusion</a:t>
            </a:r>
            <a:r>
              <a:rPr lang="en-US" sz="2200">
                <a:solidFill>
                  <a:schemeClr val="dk1"/>
                </a:solidFill>
              </a:rPr>
              <a:t> was observed, as the concentration gradient resembles with the concentration profile of anomalous diffusion.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Higher </a:t>
            </a:r>
            <a:r>
              <a:rPr b="1" lang="en-US" sz="2200">
                <a:solidFill>
                  <a:schemeClr val="dk1"/>
                </a:solidFill>
              </a:rPr>
              <a:t>flow rates</a:t>
            </a:r>
            <a:r>
              <a:rPr lang="en-US" sz="2200">
                <a:solidFill>
                  <a:schemeClr val="dk1"/>
                </a:solidFill>
              </a:rPr>
              <a:t> resulted in a </a:t>
            </a:r>
            <a:r>
              <a:rPr b="1" lang="en-US" sz="2200">
                <a:solidFill>
                  <a:schemeClr val="dk1"/>
                </a:solidFill>
              </a:rPr>
              <a:t>lower-slope gradient</a:t>
            </a:r>
            <a:r>
              <a:rPr lang="en-US" sz="2200">
                <a:solidFill>
                  <a:schemeClr val="dk1"/>
                </a:solidFill>
              </a:rPr>
              <a:t>, confirming the impact of velocity on gradient formation.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❑"/>
            </a:pPr>
            <a:r>
              <a:rPr lang="en-US" sz="2200">
                <a:solidFill>
                  <a:schemeClr val="dk1"/>
                </a:solidFill>
              </a:rPr>
              <a:t>The </a:t>
            </a:r>
            <a:r>
              <a:rPr b="1" lang="en-US" sz="2200">
                <a:solidFill>
                  <a:schemeClr val="dk1"/>
                </a:solidFill>
              </a:rPr>
              <a:t>numerical hydraulic resistance</a:t>
            </a:r>
            <a:r>
              <a:rPr lang="en-US" sz="2200">
                <a:solidFill>
                  <a:schemeClr val="dk1"/>
                </a:solidFill>
              </a:rPr>
              <a:t> closely matched the </a:t>
            </a:r>
            <a:r>
              <a:rPr b="1" lang="en-US" sz="2200">
                <a:solidFill>
                  <a:schemeClr val="dk1"/>
                </a:solidFill>
              </a:rPr>
              <a:t>analytical value</a:t>
            </a:r>
            <a:r>
              <a:rPr lang="en-US" sz="2200">
                <a:solidFill>
                  <a:schemeClr val="dk1"/>
                </a:solidFill>
              </a:rPr>
              <a:t>, with a </a:t>
            </a:r>
            <a:r>
              <a:rPr b="1" lang="en-US" sz="2200">
                <a:solidFill>
                  <a:schemeClr val="dk1"/>
                </a:solidFill>
              </a:rPr>
              <a:t>6.09% error</a:t>
            </a:r>
            <a:r>
              <a:rPr lang="en-US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❑"/>
            </a:pPr>
            <a:r>
              <a:rPr lang="en-US" sz="2200">
                <a:solidFill>
                  <a:schemeClr val="dk1"/>
                </a:solidFill>
              </a:rPr>
              <a:t>The study emphasizes the role of </a:t>
            </a:r>
            <a:r>
              <a:rPr b="1" lang="en-US" sz="2200">
                <a:solidFill>
                  <a:schemeClr val="dk1"/>
                </a:solidFill>
              </a:rPr>
              <a:t>flow control</a:t>
            </a:r>
            <a:r>
              <a:rPr lang="en-US" sz="2200">
                <a:solidFill>
                  <a:schemeClr val="dk1"/>
                </a:solidFill>
              </a:rPr>
              <a:t> in optimizing microfluidic mixing for biomedical and chemical applications</a:t>
            </a:r>
            <a:endParaRPr sz="2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1" y="0"/>
            <a:ext cx="12191999" cy="995516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159775" y="1155300"/>
            <a:ext cx="107598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This research can be further developed in several ways to enhance the design, simulation accuracy, and practical applications of the microfluidic mixer: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</a:rPr>
              <a:t>Multiphysics Simulations</a:t>
            </a:r>
            <a:r>
              <a:rPr lang="en-US" sz="1800">
                <a:solidFill>
                  <a:schemeClr val="dk1"/>
                </a:solidFill>
              </a:rPr>
              <a:t> – Incorporating factors like fluid viscosity variations, electrokinetic effects, and heat transfer in simulations could provide a more comprehensive understanding of mixing behavior.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</a:rPr>
              <a:t>Parametric Optimization</a:t>
            </a:r>
            <a:r>
              <a:rPr lang="en-US" sz="1800">
                <a:solidFill>
                  <a:schemeClr val="dk1"/>
                </a:solidFill>
              </a:rPr>
              <a:t> – Conducting extensive simulations to analyze the effects of flow rate variations, Reynolds number, and channel width on mixing efficiency can lead to an optimized design.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</a:rPr>
              <a:t>Scalability and Miniaturization</a:t>
            </a:r>
            <a:r>
              <a:rPr lang="en-US" sz="1800">
                <a:solidFill>
                  <a:schemeClr val="dk1"/>
                </a:solidFill>
              </a:rPr>
              <a:t> – Developing designs for compact, high-throughput microfluidic devices can facilitate integration into lab-on-a-chip platforms.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1" y="0"/>
            <a:ext cx="12191999" cy="995516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" y="0"/>
            <a:ext cx="12191999" cy="995516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696065" y="136525"/>
            <a:ext cx="8799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81031" y="1334651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3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200"/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sz="2200"/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Motivation and Objective</a:t>
            </a:r>
            <a:endParaRPr sz="2200"/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200"/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Results and discussions</a:t>
            </a:r>
            <a:endParaRPr sz="2200"/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200"/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2200"/>
          </a:p>
          <a:p>
            <a:pPr indent="-203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200"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" y="0"/>
            <a:ext cx="12191999" cy="995516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437443" y="1284111"/>
            <a:ext cx="11317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[1].</a:t>
            </a:r>
            <a:r>
              <a:rPr lang="en-US" sz="1800">
                <a:solidFill>
                  <a:schemeClr val="dk1"/>
                </a:solidFill>
              </a:rPr>
              <a:t>  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Israelachvili, J. (2000) 'Generation of solution and surface gradients using microfluidic systems', </a:t>
            </a:r>
            <a:r>
              <a:rPr i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Langmuir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16(5), pp. 1891–1895.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[2]. </a:t>
            </a:r>
            <a:r>
              <a:rPr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 Wang, X., Liu, Z. and Pang, Y. (2017) 'Concentration gradient generation methods based on microfluidic systems', </a:t>
            </a:r>
            <a:r>
              <a:rPr i="1"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RSC Advances</a:t>
            </a:r>
            <a:r>
              <a:rPr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, 7(44), pp. 27711–27745.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97500" y="1430350"/>
            <a:ext cx="7206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Microfluidic systems are widely used for precise fluid control in biomedical, chemical, and analytical applications. This project focuses on designing a serpentine microfluidic mixer to create a controlled gradient by mixing two inlet streams: red and blue resulting in a purple gradient transition.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995902" y="8013290"/>
            <a:ext cx="36576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109900" y="3977250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 </a:t>
            </a:r>
            <a:r>
              <a:rPr lang="en-US" sz="1600">
                <a:solidFill>
                  <a:schemeClr val="dk1"/>
                </a:solidFill>
              </a:rPr>
              <a:t>Bioengineering</a:t>
            </a:r>
            <a:r>
              <a:rPr lang="en-US" sz="1600">
                <a:solidFill>
                  <a:schemeClr val="dk1"/>
                </a:solidFill>
              </a:rPr>
              <a:t> Application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" y="1605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696065" y="141675"/>
            <a:ext cx="8799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719" y="1421082"/>
            <a:ext cx="4399957" cy="24105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992825" y="6464875"/>
            <a:ext cx="7331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Reference of image: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Link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28975" y="4464700"/>
            <a:ext cx="110898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The design was simulated in ANSYS Fluent to analyze fluid flow and diffusion. It was then fabricated using PDMS and a curing agent, molded, and baked. This study optimizes gradient formation for lab-on-a-chip and chemical mixing applications.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 u="sng">
              <a:solidFill>
                <a:srgbClr val="228B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91525" y="4392175"/>
            <a:ext cx="63513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853632" y="3838092"/>
            <a:ext cx="87998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91525" y="1348325"/>
            <a:ext cx="56052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1" lang="en-US" sz="2200">
                <a:solidFill>
                  <a:schemeClr val="dk1"/>
                </a:solidFill>
              </a:rPr>
              <a:t>Our Project was mainly based on two </a:t>
            </a:r>
            <a:r>
              <a:rPr b="1" lang="en-US" sz="2200">
                <a:solidFill>
                  <a:schemeClr val="dk1"/>
                </a:solidFill>
              </a:rPr>
              <a:t>Research</a:t>
            </a:r>
            <a:r>
              <a:rPr b="1" lang="en-US" sz="2200">
                <a:solidFill>
                  <a:schemeClr val="dk1"/>
                </a:solidFill>
              </a:rPr>
              <a:t> Papers: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-US" sz="2200">
                <a:solidFill>
                  <a:schemeClr val="dk1"/>
                </a:solidFill>
              </a:rPr>
              <a:t>Paper 1</a:t>
            </a:r>
            <a:r>
              <a:rPr b="1" baseline="30000" lang="en-US" sz="2200" u="sng">
                <a:solidFill>
                  <a:schemeClr val="hlink"/>
                </a:solidFill>
                <a:hlinkClick action="ppaction://hlinksldjump" r:id="rId3"/>
              </a:rPr>
              <a:t>[1]</a:t>
            </a:r>
            <a:r>
              <a:rPr b="1" lang="en-US" sz="2200">
                <a:solidFill>
                  <a:schemeClr val="dk1"/>
                </a:solidFill>
              </a:rPr>
              <a:t>:</a:t>
            </a:r>
            <a:r>
              <a:rPr lang="en-US" sz="2200">
                <a:solidFill>
                  <a:schemeClr val="dk1"/>
                </a:solidFill>
              </a:rPr>
              <a:t> This study presents a microfluidic system that generates precise gradients through controlled mixing of laminar flows. It achieves this by </a:t>
            </a:r>
            <a:r>
              <a:rPr b="1" lang="en-US" sz="2200">
                <a:solidFill>
                  <a:schemeClr val="dk1"/>
                </a:solidFill>
              </a:rPr>
              <a:t>splitting, mixing, and recombining streams</a:t>
            </a:r>
            <a:r>
              <a:rPr lang="en-US" sz="2200">
                <a:solidFill>
                  <a:schemeClr val="dk1"/>
                </a:solidFill>
              </a:rPr>
              <a:t>, </a:t>
            </a:r>
            <a:r>
              <a:rPr lang="en-US" sz="2200">
                <a:solidFill>
                  <a:schemeClr val="dk1"/>
                </a:solidFill>
              </a:rPr>
              <a:t>allowing for both </a:t>
            </a:r>
            <a:r>
              <a:rPr b="1" lang="en-US" sz="2200">
                <a:solidFill>
                  <a:schemeClr val="dk1"/>
                </a:solidFill>
              </a:rPr>
              <a:t>static (fixed) and dynamic (adjustable) gradient profiles</a:t>
            </a:r>
            <a:r>
              <a:rPr lang="en-US" sz="2200">
                <a:solidFill>
                  <a:schemeClr val="dk1"/>
                </a:solidFill>
              </a:rPr>
              <a:t> based on flow rate variations.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102150" y="4607525"/>
            <a:ext cx="5395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1</a:t>
            </a:r>
            <a:r>
              <a:rPr b="1" baseline="3000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[</a:t>
            </a:r>
            <a:r>
              <a:rPr b="1" baseline="30000" lang="en-US" sz="1600" u="sng">
                <a:solidFill>
                  <a:schemeClr val="hlink"/>
                </a:solidFill>
                <a:hlinkClick action="ppaction://hlinksldjump" r:id="rId5"/>
              </a:rPr>
              <a:t>1</a:t>
            </a:r>
            <a:r>
              <a:rPr b="1" baseline="3000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6"/>
              </a:rPr>
              <a:t>]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(a) Scheme of the PDMS microfluidic gradient generator used in this work. (b) Schematic design of a representative gradient-generating microfluidic network.(c) Equivalent electronic circuit model of the pyramidal microfluidic network.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" y="0"/>
            <a:ext cx="12191999" cy="995516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9350" y="1743236"/>
            <a:ext cx="6115550" cy="264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2853632" y="3838092"/>
            <a:ext cx="879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91525" y="1348325"/>
            <a:ext cx="62367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Our Project was mainly based on two Research Papers: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❑"/>
            </a:pPr>
            <a:r>
              <a:rPr b="1" lang="en-US" sz="2200">
                <a:solidFill>
                  <a:schemeClr val="dk1"/>
                </a:solidFill>
              </a:rPr>
              <a:t>Paper 2</a:t>
            </a:r>
            <a:r>
              <a:rPr b="1" baseline="30000" lang="en-US" sz="2200" u="sng">
                <a:solidFill>
                  <a:schemeClr val="hlink"/>
                </a:solidFill>
                <a:hlinkClick action="ppaction://hlinkshowjump?jump=lastslide"/>
              </a:rPr>
              <a:t>[2]</a:t>
            </a:r>
            <a:r>
              <a:rPr b="1" lang="en-US" sz="2200">
                <a:solidFill>
                  <a:schemeClr val="dk1"/>
                </a:solidFill>
              </a:rPr>
              <a:t>:</a:t>
            </a:r>
            <a:r>
              <a:rPr lang="en-US" sz="2200">
                <a:solidFill>
                  <a:schemeClr val="dk1"/>
                </a:solidFill>
              </a:rPr>
              <a:t> Various gradient generators in microfluidics were analyzed, highlighting their pros and cons.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Tree-shaped networks</a:t>
            </a:r>
            <a:r>
              <a:rPr lang="en-US" sz="2200">
                <a:solidFill>
                  <a:schemeClr val="dk1"/>
                </a:solidFill>
              </a:rPr>
              <a:t> create gradients by branching and recombining streams, while </a:t>
            </a:r>
            <a:r>
              <a:rPr b="1" lang="en-US" sz="2200">
                <a:solidFill>
                  <a:schemeClr val="dk1"/>
                </a:solidFill>
              </a:rPr>
              <a:t>altered tree networks</a:t>
            </a:r>
            <a:r>
              <a:rPr lang="en-US" sz="2200">
                <a:solidFill>
                  <a:schemeClr val="dk1"/>
                </a:solidFill>
              </a:rPr>
              <a:t> address limitations of traditional designs.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8076425" y="4053475"/>
            <a:ext cx="357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Fig2</a:t>
            </a:r>
            <a:r>
              <a:rPr b="1" baseline="30000" lang="en-US" sz="1600" u="sng">
                <a:solidFill>
                  <a:schemeClr val="hlink"/>
                </a:solidFill>
                <a:hlinkClick action="ppaction://hlinksldjump" r:id="rId3"/>
              </a:rPr>
              <a:t>[2]</a:t>
            </a:r>
            <a:r>
              <a:rPr b="1" lang="en-US" sz="1600">
                <a:solidFill>
                  <a:schemeClr val="dk1"/>
                </a:solidFill>
              </a:rPr>
              <a:t>.Altered Tree Shape Diagram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91525" y="4966075"/>
            <a:ext cx="109845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Y-junctions</a:t>
            </a:r>
            <a:r>
              <a:rPr lang="en-US" sz="2200">
                <a:solidFill>
                  <a:schemeClr val="dk1"/>
                </a:solidFill>
              </a:rPr>
              <a:t> rely on diffusion, </a:t>
            </a:r>
            <a:r>
              <a:rPr b="1" lang="en-US" sz="2200">
                <a:solidFill>
                  <a:schemeClr val="dk1"/>
                </a:solidFill>
              </a:rPr>
              <a:t>membrane systems</a:t>
            </a:r>
            <a:r>
              <a:rPr lang="en-US" sz="2200">
                <a:solidFill>
                  <a:schemeClr val="dk1"/>
                </a:solidFill>
              </a:rPr>
              <a:t> use porous barriers, and </a:t>
            </a:r>
            <a:r>
              <a:rPr b="1" lang="en-US" sz="2200">
                <a:solidFill>
                  <a:schemeClr val="dk1"/>
                </a:solidFill>
              </a:rPr>
              <a:t>pressure balance systems</a:t>
            </a:r>
            <a:r>
              <a:rPr lang="en-US" sz="2200">
                <a:solidFill>
                  <a:schemeClr val="dk1"/>
                </a:solidFill>
              </a:rPr>
              <a:t> prevent convection by equalizing inlet and outlet pressures.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625" y="1147800"/>
            <a:ext cx="3627724" cy="278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" y="0"/>
            <a:ext cx="12191999" cy="995516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 and objectives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59775" y="1155300"/>
            <a:ext cx="12032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2600"/>
          </a:p>
          <a:p>
            <a:pPr indent="-2984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lang="en-US" sz="2200">
                <a:solidFill>
                  <a:schemeClr val="dk1"/>
                </a:solidFill>
              </a:rPr>
              <a:t>Microfluidic systems are essential in biomedical and chemical research, enabling precise fluid control for applications like </a:t>
            </a:r>
            <a:r>
              <a:rPr b="1" lang="en-US" sz="2200">
                <a:solidFill>
                  <a:schemeClr val="dk1"/>
                </a:solidFill>
              </a:rPr>
              <a:t>drug screening, tissue engineering, and chemical analysis</a:t>
            </a:r>
            <a:r>
              <a:rPr lang="en-US" sz="2200">
                <a:solidFill>
                  <a:schemeClr val="dk1"/>
                </a:solidFill>
              </a:rPr>
              <a:t>. Efficient gradient formation is critical for these processes, requiring a deep understanding of </a:t>
            </a:r>
            <a:r>
              <a:rPr b="1" lang="en-US" sz="2200">
                <a:solidFill>
                  <a:schemeClr val="dk1"/>
                </a:solidFill>
              </a:rPr>
              <a:t>diffusion and fluid flow dynamics</a:t>
            </a:r>
            <a:r>
              <a:rPr lang="en-US" sz="2200">
                <a:solidFill>
                  <a:schemeClr val="dk1"/>
                </a:solidFill>
              </a:rPr>
              <a:t> in microchannels. This project aims to enhance microfluidic design for optimized gradient generation, contributing to advancements in </a:t>
            </a:r>
            <a:r>
              <a:rPr b="1" lang="en-US" sz="2200">
                <a:solidFill>
                  <a:schemeClr val="dk1"/>
                </a:solidFill>
              </a:rPr>
              <a:t>lab-on-a-chip technology and controlled chemical mixing.</a:t>
            </a:r>
            <a:endParaRPr sz="3300"/>
          </a:p>
        </p:txBody>
      </p:sp>
      <p:sp>
        <p:nvSpPr>
          <p:cNvPr id="141" name="Google Shape;141;p18"/>
          <p:cNvSpPr txBox="1"/>
          <p:nvPr/>
        </p:nvSpPr>
        <p:spPr>
          <a:xfrm>
            <a:off x="162700" y="4715275"/>
            <a:ext cx="113934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  <a:p>
            <a:pPr indent="-2984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lang="en-US" sz="2200">
                <a:solidFill>
                  <a:schemeClr val="dk1"/>
                </a:solidFill>
              </a:rPr>
              <a:t>To study diffusion and fluid flow dynamics for gradient formation in microfluidic platforms by designing a serpentine mixer, simulating fluid behavior in ANSYS Fluent, and fabricating the device using PDMS. 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59775" y="1224475"/>
            <a:ext cx="11193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500">
                <a:solidFill>
                  <a:schemeClr val="dk1"/>
                </a:solidFill>
              </a:rPr>
              <a:t>Research Phase</a:t>
            </a:r>
            <a:endParaRPr b="1" sz="2500">
              <a:solidFill>
                <a:schemeClr val="dk1"/>
              </a:solidFill>
            </a:endParaRPr>
          </a:p>
          <a:p>
            <a:pPr indent="-3683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We reviewed papers on gradient formation to understand diffusion dynamics and microfluidic mixing strategies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59775" y="2594563"/>
            <a:ext cx="11193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❏"/>
            </a:pPr>
            <a:r>
              <a:rPr b="1" lang="en-US" sz="2500">
                <a:solidFill>
                  <a:schemeClr val="dk1"/>
                </a:solidFill>
              </a:rPr>
              <a:t> </a:t>
            </a:r>
            <a:r>
              <a:rPr b="1" lang="en-US" sz="2500">
                <a:solidFill>
                  <a:schemeClr val="dk1"/>
                </a:solidFill>
              </a:rPr>
              <a:t>Cad Modelling</a:t>
            </a:r>
            <a:endParaRPr b="1" sz="25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microfluidic mixer features three serpentine channels with two inlets for red and blue fluids. A single outlet allows observation of the resulting purple gradient formation.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Total Length : 31.75 mm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40 mm by 47 mm Mold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075" y="3924725"/>
            <a:ext cx="3864824" cy="257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59775" y="1224475"/>
            <a:ext cx="8745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500">
                <a:solidFill>
                  <a:schemeClr val="dk1"/>
                </a:solidFill>
              </a:rPr>
              <a:t>Simulation</a:t>
            </a:r>
            <a:endParaRPr b="1" sz="25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Simlulated on Ansys Fluent 2024 R1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We used the Eulerian mixture model for laminar flow (Re&lt;1). Continuity , Momentum equations solved and Species Transport to apply Fick’s law of diffusion.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Boundary Conditions </a:t>
            </a:r>
            <a:endParaRPr b="1"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   </a:t>
            </a:r>
            <a:r>
              <a:rPr lang="en-US" sz="2200">
                <a:solidFill>
                  <a:schemeClr val="dk1"/>
                </a:solidFill>
              </a:rPr>
              <a:t>Inlet Velocity 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   Gauge Pressure = 0 along with no shear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59775" y="4278625"/>
            <a:ext cx="75363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❏"/>
            </a:pPr>
            <a:r>
              <a:rPr b="1" lang="en-US" sz="2500">
                <a:solidFill>
                  <a:schemeClr val="dk1"/>
                </a:solidFill>
              </a:rPr>
              <a:t> </a:t>
            </a:r>
            <a:r>
              <a:rPr b="1" lang="en-US" sz="2500">
                <a:solidFill>
                  <a:schemeClr val="dk1"/>
                </a:solidFill>
              </a:rPr>
              <a:t>Fabrication</a:t>
            </a:r>
            <a:endParaRPr b="1" sz="25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Soft Lithography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lang="en-US" sz="2200">
                <a:solidFill>
                  <a:schemeClr val="dk1"/>
                </a:solidFill>
              </a:rPr>
              <a:t>The resin mold was fabricated, cleaned, and cured. PDMS was poured, baked, peeled off, and bonded to a glass plate.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16455" l="0" r="0" t="46722"/>
          <a:stretch/>
        </p:blipFill>
        <p:spPr>
          <a:xfrm>
            <a:off x="8904775" y="995399"/>
            <a:ext cx="3064651" cy="252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050" y="3672950"/>
            <a:ext cx="4273376" cy="3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59775" y="1506075"/>
            <a:ext cx="82902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❏"/>
            </a:pPr>
            <a:r>
              <a:rPr b="1" lang="en-US" sz="2500">
                <a:solidFill>
                  <a:schemeClr val="dk1"/>
                </a:solidFill>
              </a:rPr>
              <a:t> </a:t>
            </a:r>
            <a:r>
              <a:rPr b="1" lang="en-US" sz="2500">
                <a:solidFill>
                  <a:schemeClr val="dk1"/>
                </a:solidFill>
              </a:rPr>
              <a:t>Experimenting</a:t>
            </a:r>
            <a:endParaRPr b="1" sz="25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Preparation of Dyes:</a:t>
            </a:r>
            <a:r>
              <a:rPr lang="en-US" sz="2200">
                <a:solidFill>
                  <a:schemeClr val="dk1"/>
                </a:solidFill>
              </a:rPr>
              <a:t> Two separate dye solutions,</a:t>
            </a:r>
            <a:r>
              <a:rPr b="1" lang="en-US" sz="22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red and blue,</a:t>
            </a:r>
            <a:r>
              <a:rPr b="1" lang="en-US" sz="22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were prepared.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Injection into Inlets:</a:t>
            </a:r>
            <a:r>
              <a:rPr lang="en-US" sz="2200">
                <a:solidFill>
                  <a:schemeClr val="dk1"/>
                </a:solidFill>
              </a:rPr>
              <a:t> The dyes were carefully poured into their respective microfluidic inlets.A volume flow rate of </a:t>
            </a:r>
            <a:r>
              <a:rPr b="1" lang="en-US" sz="2200">
                <a:solidFill>
                  <a:schemeClr val="dk1"/>
                </a:solidFill>
              </a:rPr>
              <a:t>0.2ml/min </a:t>
            </a:r>
            <a:r>
              <a:rPr lang="en-US" sz="2200">
                <a:solidFill>
                  <a:schemeClr val="dk1"/>
                </a:solidFill>
              </a:rPr>
              <a:t>was set.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❏"/>
            </a:pPr>
            <a:r>
              <a:rPr b="1" lang="en-US" sz="2200">
                <a:solidFill>
                  <a:schemeClr val="dk1"/>
                </a:solidFill>
              </a:rPr>
              <a:t>Gradient Formation:</a:t>
            </a:r>
            <a:r>
              <a:rPr lang="en-US" sz="2200">
                <a:solidFill>
                  <a:schemeClr val="dk1"/>
                </a:solidFill>
              </a:rPr>
              <a:t> As the fluids traveled through the </a:t>
            </a:r>
            <a:r>
              <a:rPr b="1" lang="en-US" sz="2200">
                <a:solidFill>
                  <a:schemeClr val="dk1"/>
                </a:solidFill>
              </a:rPr>
              <a:t>serpentine channels</a:t>
            </a:r>
            <a:r>
              <a:rPr lang="en-US" sz="2200">
                <a:solidFill>
                  <a:schemeClr val="dk1"/>
                </a:solidFill>
              </a:rPr>
              <a:t>, controlled mixing occurred.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" y="0"/>
            <a:ext cx="12192000" cy="995400"/>
          </a:xfrm>
          <a:prstGeom prst="rect">
            <a:avLst/>
          </a:prstGeom>
          <a:solidFill>
            <a:srgbClr val="A3C5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 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159775" y="3766875"/>
            <a:ext cx="8290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32001" l="4117" r="16397" t="22183"/>
          <a:stretch/>
        </p:blipFill>
        <p:spPr>
          <a:xfrm>
            <a:off x="8943325" y="1281350"/>
            <a:ext cx="3064651" cy="314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25036" l="8331" r="18133" t="25986"/>
          <a:stretch/>
        </p:blipFill>
        <p:spPr>
          <a:xfrm rot="-5400000">
            <a:off x="6657163" y="4450012"/>
            <a:ext cx="2093550" cy="247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5">
            <a:alphaModFix/>
          </a:blip>
          <a:srcRect b="26113" l="3510" r="22106" t="25103"/>
          <a:stretch/>
        </p:blipFill>
        <p:spPr>
          <a:xfrm rot="5400000">
            <a:off x="2589464" y="4486112"/>
            <a:ext cx="2064099" cy="24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