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alatino Linotyp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tinoLinotype-bold.fntdata"/><Relationship Id="rId11" Type="http://schemas.openxmlformats.org/officeDocument/2006/relationships/slide" Target="slides/slide6.xml"/><Relationship Id="rId22" Type="http://schemas.openxmlformats.org/officeDocument/2006/relationships/font" Target="fonts/PalatinoLinotype-boldItalic.fntdata"/><Relationship Id="rId10" Type="http://schemas.openxmlformats.org/officeDocument/2006/relationships/slide" Target="slides/slide5.xml"/><Relationship Id="rId21" Type="http://schemas.openxmlformats.org/officeDocument/2006/relationships/font" Target="fonts/PalatinoLinotyp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alatinoLinotyp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ac482a6a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ac482a6a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b22c587c8_0_73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7b22c587c8_0_73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b22c587c8_0_7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7b22c587c8_0_78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b22c587c8_0_83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7b22c587c8_0_83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ac482a6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ac482a6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ac482a6a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ac482a6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ac482a6a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ac482a6a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ac482a6a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ac482a6a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ac482a6a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ac482a6a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ac482a6a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ac482a6a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ac482a6ac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ac482a6ac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ac482a6ac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ac482a6ac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7054" y="4685192"/>
            <a:ext cx="2898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3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5842" y="4685192"/>
            <a:ext cx="2130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172" y="4685192"/>
            <a:ext cx="2130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3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7054" y="4685192"/>
            <a:ext cx="2898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3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5842" y="4685192"/>
            <a:ext cx="2130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SzPts val="1300"/>
              <a:buFont typeface="Times New Roman"/>
              <a:buNone/>
              <a:defRPr b="0" sz="1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172" y="4685192"/>
            <a:ext cx="2130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3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686700" y="588500"/>
            <a:ext cx="777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b="1"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ENGINEERING</a:t>
            </a:r>
            <a:endParaRPr sz="3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47750" y="1327400"/>
            <a:ext cx="82485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– I (Chapter-1)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2535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Software Engineering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7268" lvl="0" marL="1285240" marR="123825" rtl="0" algn="l">
              <a:lnSpc>
                <a:spcPct val="135000"/>
              </a:lnSpc>
              <a:spcBef>
                <a:spcPts val="2165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Book: Software Engineering, A practitioner’s approach Roger s. Pressman 6</a:t>
            </a:r>
            <a:r>
              <a:rPr baseline="30000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 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Edition -McGraw-Hill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0" y="-22362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b="1"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Myths</a:t>
            </a:r>
            <a:endParaRPr b="1" sz="3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0" y="747900"/>
            <a:ext cx="9144000" cy="3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Beliefs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about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and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process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used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build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it.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209" lvl="0" marL="11569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Char char="✔"/>
            </a:pP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Management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Myths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42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209" lvl="0" marL="11569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Char char="✔"/>
            </a:pP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Customer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Myths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209" lvl="0" marL="11569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Char char="✔"/>
            </a:pP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Practitioner’s Myths</a:t>
            </a:r>
            <a:endParaRPr sz="13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61614" cy="520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610977" y="1866175"/>
            <a:ext cx="7890900" cy="15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61614" cy="520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455865" y="2280880"/>
            <a:ext cx="8231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3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61614" cy="520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2409063" y="921386"/>
            <a:ext cx="44439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25" spcFirstLastPara="1" rIns="81625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Scan The QR for More Info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6531" y="1472036"/>
            <a:ext cx="3588762" cy="358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652500" y="0"/>
            <a:ext cx="7839000" cy="4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00164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Outline</a:t>
            </a:r>
            <a:endParaRPr sz="33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23850" lvl="0" marL="355600" rtl="0" algn="l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■"/>
            </a:pPr>
            <a:r>
              <a:rPr lang="en-GB" sz="3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endParaRPr sz="33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23850" lvl="0" marL="355600" rtl="0" algn="l"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■"/>
            </a:pPr>
            <a:r>
              <a:rPr lang="en-GB" sz="3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Characteristics</a:t>
            </a:r>
            <a:endParaRPr sz="33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23850" lvl="0" marL="355600" rtl="0" algn="l">
              <a:spcBef>
                <a:spcPts val="8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■"/>
            </a:pPr>
            <a:r>
              <a:rPr lang="en-GB" sz="3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Changing</a:t>
            </a:r>
            <a:r>
              <a:rPr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Nature</a:t>
            </a:r>
            <a:r>
              <a:rPr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of</a:t>
            </a:r>
            <a:r>
              <a:rPr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endParaRPr sz="33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23850" lvl="0" marL="35560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■"/>
            </a:pPr>
            <a:r>
              <a:rPr lang="en-GB" sz="3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Legacy</a:t>
            </a:r>
            <a:r>
              <a:rPr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endParaRPr sz="33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23850" lvl="0" marL="3556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■"/>
            </a:pPr>
            <a:r>
              <a:rPr lang="en-GB" sz="3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Evolution</a:t>
            </a:r>
            <a:endParaRPr sz="33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23850" lvl="0" marL="355600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■"/>
            </a:pPr>
            <a:r>
              <a:rPr lang="en-GB" sz="3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Myths</a:t>
            </a:r>
            <a:endParaRPr sz="33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624900" y="842075"/>
            <a:ext cx="78942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■"/>
            </a:pPr>
            <a:r>
              <a:rPr lang="en-GB" sz="2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is</a:t>
            </a:r>
            <a:endParaRPr sz="29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33373" lvl="1" marL="914400" marR="313055" rtl="0" algn="l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650"/>
              <a:buChar char="○"/>
            </a:pPr>
            <a:r>
              <a:rPr b="1"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Instructions(Computer</a:t>
            </a:r>
            <a:r>
              <a:rPr b="1"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Programs)</a:t>
            </a:r>
            <a:r>
              <a:rPr b="1"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that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when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executed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provide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desired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features,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functions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and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performance</a:t>
            </a:r>
            <a:endParaRPr sz="25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33373" lvl="1" marL="914400" marR="528955" rtl="0" algn="l">
              <a:lnSpc>
                <a:spcPct val="100400"/>
              </a:lnSpc>
              <a:spcBef>
                <a:spcPts val="1150"/>
              </a:spcBef>
              <a:spcAft>
                <a:spcPts val="0"/>
              </a:spcAft>
              <a:buClr>
                <a:schemeClr val="dk1"/>
              </a:buClr>
              <a:buSzPts val="1650"/>
              <a:buChar char="○"/>
            </a:pPr>
            <a:r>
              <a:rPr b="1"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</a:t>
            </a:r>
            <a:r>
              <a:rPr b="1"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Structures</a:t>
            </a:r>
            <a:r>
              <a:rPr b="1"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that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enable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programs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adequately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manipulate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information</a:t>
            </a:r>
            <a:endParaRPr sz="25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33373" lvl="1" marL="914400" marR="5080" rtl="0" algn="l">
              <a:spcBef>
                <a:spcPts val="1185"/>
              </a:spcBef>
              <a:spcAft>
                <a:spcPts val="0"/>
              </a:spcAft>
              <a:buClr>
                <a:schemeClr val="dk1"/>
              </a:buClr>
              <a:buSzPts val="1650"/>
              <a:buChar char="○"/>
            </a:pPr>
            <a:r>
              <a:rPr b="1"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Documents</a:t>
            </a:r>
            <a:r>
              <a:rPr b="1"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that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describe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operation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and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of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</a:t>
            </a:r>
            <a:r>
              <a:rPr lang="en-GB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programs</a:t>
            </a:r>
            <a:endParaRPr b="1" sz="3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0" y="0"/>
            <a:ext cx="908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endParaRPr b="1" sz="3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705300" y="738900"/>
            <a:ext cx="7733400" cy="3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Char char="■"/>
            </a:pPr>
            <a:r>
              <a:rPr lang="en-GB" sz="2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is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</a:t>
            </a:r>
            <a:endParaRPr sz="2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20675" lvl="1" marL="914400" rtl="0" algn="l"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1450"/>
              <a:buFont typeface="Noto Sans Symbols"/>
              <a:buChar char="○"/>
            </a:pP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Delivers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computing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potential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20675" lvl="1" marL="914400" marR="508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450"/>
              <a:buFont typeface="Noto Sans Symbols"/>
              <a:buChar char="○"/>
            </a:pP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Produces,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manages,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acquires,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modifies,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displays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and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transmits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information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39723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Char char="■"/>
            </a:pPr>
            <a:r>
              <a:rPr lang="en-GB" sz="2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is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vehicle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for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delivering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</a:t>
            </a:r>
            <a:endParaRPr sz="2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20675" lvl="1" marL="914400" rtl="0" algn="l"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1450"/>
              <a:buFont typeface="Noto Sans Symbols"/>
              <a:buChar char="○"/>
            </a:pP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Supports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or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directly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provides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functionality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20675" lvl="1" marL="91440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Noto Sans Symbols"/>
              <a:buChar char="○"/>
            </a:pP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Controls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other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programs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(Eg: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Operating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System)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20675" lvl="1" marL="91440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450"/>
              <a:buFont typeface="Noto Sans Symbols"/>
              <a:buChar char="○"/>
            </a:pP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Effects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communications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(Eg: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Networking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Software)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20675" lvl="1" marL="914400" rtl="0" algn="l">
              <a:spcBef>
                <a:spcPts val="585"/>
              </a:spcBef>
              <a:spcAft>
                <a:spcPts val="0"/>
              </a:spcAft>
              <a:buClr>
                <a:schemeClr val="dk1"/>
              </a:buClr>
              <a:buSzPts val="1450"/>
              <a:buFont typeface="Noto Sans Symbols"/>
              <a:buChar char="○"/>
            </a:pP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Helps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build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other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(Eg: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Tools)</a:t>
            </a:r>
            <a:endParaRPr sz="27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0" y="0"/>
            <a:ext cx="908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Software’s</a:t>
            </a:r>
            <a:r>
              <a:rPr b="1"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Dual</a:t>
            </a:r>
            <a:r>
              <a:rPr b="1"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Role</a:t>
            </a:r>
            <a:endParaRPr b="1" sz="3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b="1"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Characteristics</a:t>
            </a:r>
            <a:endParaRPr sz="3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211200" y="1021950"/>
            <a:ext cx="87216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4170" lvl="0" marL="356870" marR="129538" rtl="0" algn="l">
              <a:lnSpc>
                <a:spcPct val="104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•"/>
            </a:pP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is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Engineered</a:t>
            </a: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or</a:t>
            </a: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Developed,</a:t>
            </a: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it</a:t>
            </a: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is</a:t>
            </a: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not</a:t>
            </a: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manufactured</a:t>
            </a: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</a:t>
            </a: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</a:t>
            </a: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classical</a:t>
            </a: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sense</a:t>
            </a:r>
            <a:endParaRPr sz="2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4170" lvl="0" marL="35687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950"/>
              <a:buChar char="•"/>
            </a:pP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“</a:t>
            </a:r>
            <a:r>
              <a:rPr b="1"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doesn’t</a:t>
            </a: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wear</a:t>
            </a: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out</a:t>
            </a: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”</a:t>
            </a:r>
            <a:endParaRPr sz="2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4170" lvl="0" marL="356870" marR="5080" rtl="0" algn="l">
              <a:lnSpc>
                <a:spcPct val="999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1950"/>
              <a:buChar char="•"/>
            </a:pP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Although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industry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is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moving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towards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Component-based</a:t>
            </a: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construction</a:t>
            </a: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most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continues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built</a:t>
            </a:r>
            <a:endParaRPr sz="2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Failure</a:t>
            </a:r>
            <a:r>
              <a:rPr b="1"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curve</a:t>
            </a:r>
            <a:r>
              <a:rPr b="1"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for</a:t>
            </a:r>
            <a:r>
              <a:rPr b="1"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endParaRPr sz="3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778351" y="738900"/>
            <a:ext cx="7587300" cy="4338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0" y="-22362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Changing</a:t>
            </a:r>
            <a:r>
              <a:rPr b="1"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Nature</a:t>
            </a:r>
            <a:r>
              <a:rPr b="1"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of</a:t>
            </a:r>
            <a:r>
              <a:rPr b="1"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endParaRPr sz="3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798600" y="738900"/>
            <a:ext cx="7546800" cy="3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0515" lvl="0" marL="35496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</a:t>
            </a: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endParaRPr b="1" sz="19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0515" lvl="0" marL="354965" rtl="0" algn="l"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Application</a:t>
            </a: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endParaRPr b="1" sz="19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0515" lvl="0" marL="35496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Engineering/scientific</a:t>
            </a: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endParaRPr b="1" sz="19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0515" lvl="0" marL="35496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Embedded</a:t>
            </a: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endParaRPr b="1" sz="19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0515" lvl="0" marL="35496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Product-line</a:t>
            </a: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endParaRPr b="1" sz="19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0515" lvl="0" marL="35496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Web-applications</a:t>
            </a:r>
            <a:endParaRPr b="1" sz="19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0515" lvl="0" marL="35496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Artificial</a:t>
            </a: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Intelligence</a:t>
            </a: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endParaRPr b="1" sz="19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0515" lvl="0" marL="35496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Netsourcing</a:t>
            </a:r>
            <a:endParaRPr b="1" sz="19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0515" lvl="0" marL="354965" rtl="0" algn="l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Open</a:t>
            </a: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9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source</a:t>
            </a:r>
            <a:endParaRPr b="1" sz="19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6865" lvl="0" marL="361315" rtl="0" algn="l">
              <a:lnSpc>
                <a:spcPct val="12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b="1" lang="en-GB" sz="1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Also</a:t>
            </a:r>
            <a: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5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…</a:t>
            </a:r>
            <a:endParaRPr b="1" sz="15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6849" lvl="1" marL="69786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b="1" lang="en-GB" sz="1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</a:t>
            </a: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mining</a:t>
            </a:r>
            <a:endParaRPr b="1" sz="13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6849" lvl="1" marL="697865" rtl="0" algn="l"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b="1" lang="en-GB" sz="1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Cloud</a:t>
            </a: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Computing</a:t>
            </a:r>
            <a:endParaRPr b="1" sz="13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96849" lvl="1" marL="697865" rtl="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b="1" lang="en-GB" sz="1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for</a:t>
            </a: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3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nanotechnologies</a:t>
            </a:r>
            <a:endParaRPr b="1" sz="13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0" y="-22362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Legacy</a:t>
            </a:r>
            <a:r>
              <a:rPr b="1"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endParaRPr b="1" sz="3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0" y="691825"/>
            <a:ext cx="9144000" cy="4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" lvl="0" marL="50165" marR="5080" rtl="0" algn="l">
              <a:lnSpc>
                <a:spcPct val="99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Legacy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Systems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were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developed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decades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ago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and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have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been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continually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modified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meet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changes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business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requirements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and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computing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platforms.</a:t>
            </a:r>
            <a:endParaRPr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3810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Why</a:t>
            </a:r>
            <a:r>
              <a:rPr b="1" i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must</a:t>
            </a:r>
            <a:r>
              <a:rPr b="1" i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it</a:t>
            </a:r>
            <a:r>
              <a:rPr b="1" i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change?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60984" lvl="0" marL="299085" marR="70040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Noto Sans Symbols"/>
              <a:buChar char="■"/>
            </a:pP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must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adapted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meet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needs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of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computing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environments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or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technology</a:t>
            </a:r>
            <a:endParaRPr sz="2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60984" lvl="0" marL="299085" marR="175895" rtl="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Noto Sans Symbols"/>
              <a:buChar char="■"/>
            </a:pP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must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enhanced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implement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business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requirements</a:t>
            </a:r>
            <a:endParaRPr sz="2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60984" lvl="0" marL="299085" marR="5080" rtl="0" algn="l">
              <a:lnSpc>
                <a:spcPct val="1062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Noto Sans Symbols"/>
              <a:buChar char="■"/>
            </a:pP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must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extended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make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it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interoperable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with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other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more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modern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systems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or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databases</a:t>
            </a:r>
            <a:endParaRPr sz="2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60984" lvl="0" marL="299085" marR="117475" rtl="0" algn="l">
              <a:lnSpc>
                <a:spcPct val="106700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1250"/>
              <a:buFont typeface="Noto Sans Symbols"/>
              <a:buChar char="■"/>
            </a:pP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must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re-architected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make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it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viable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within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network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environment</a:t>
            </a:r>
            <a:endParaRPr b="1" sz="15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0" y="-22362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b="1" lang="en-GB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Myths</a:t>
            </a:r>
            <a:endParaRPr b="1" sz="3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0" y="747900"/>
            <a:ext cx="9144000" cy="3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Beliefs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about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software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and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process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used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to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build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it.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209" lvl="0" marL="11569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Char char="✔"/>
            </a:pP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Management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Myths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42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209" lvl="0" marL="11569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Char char="✔"/>
            </a:pP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Customer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Myths</a:t>
            </a: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209" lvl="0" marL="115697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Char char="✔"/>
            </a:pPr>
            <a:r>
              <a:rPr lang="en-GB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Practitioner’s Myths</a:t>
            </a:r>
            <a:endParaRPr sz="13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