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7" r:id="rId2"/>
    <p:sldId id="271" r:id="rId3"/>
    <p:sldId id="272" r:id="rId4"/>
    <p:sldId id="256" r:id="rId5"/>
    <p:sldId id="269" r:id="rId6"/>
    <p:sldId id="266" r:id="rId7"/>
    <p:sldId id="261" r:id="rId8"/>
    <p:sldId id="257" r:id="rId9"/>
    <p:sldId id="258" r:id="rId10"/>
    <p:sldId id="259" r:id="rId11"/>
    <p:sldId id="270" r:id="rId12"/>
    <p:sldId id="267" r:id="rId13"/>
    <p:sldId id="268" r:id="rId14"/>
    <p:sldId id="262" r:id="rId15"/>
    <p:sldId id="264" r:id="rId16"/>
    <p:sldId id="263" r:id="rId17"/>
    <p:sldId id="265" r:id="rId18"/>
    <p:sldId id="260" r:id="rId19"/>
    <p:sldId id="274" r:id="rId20"/>
    <p:sldId id="276"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p:scale>
          <a:sx n="67" d="100"/>
          <a:sy n="67" d="100"/>
        </p:scale>
        <p:origin x="620"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FDAB5E-1C49-41EE-8F72-12619EF1DC17}" type="datetimeFigureOut">
              <a:rPr lang="en-US" smtClean="0"/>
              <a:t>5/1/2024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13A775-E713-4339-9A5A-4B7EDD34EAFF}" type="slidenum">
              <a:rPr lang="en-US" smtClean="0"/>
              <a:t>‹#›</a:t>
            </a:fld>
            <a:endParaRPr lang="en-US"/>
          </a:p>
        </p:txBody>
      </p:sp>
    </p:spTree>
    <p:extLst>
      <p:ext uri="{BB962C8B-B14F-4D97-AF65-F5344CB8AC3E}">
        <p14:creationId xmlns:p14="http://schemas.microsoft.com/office/powerpoint/2010/main" val="1592039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13A775-E713-4339-9A5A-4B7EDD34EAFF}" type="slidenum">
              <a:rPr lang="en-US" smtClean="0"/>
              <a:t>5</a:t>
            </a:fld>
            <a:endParaRPr lang="en-US"/>
          </a:p>
        </p:txBody>
      </p:sp>
    </p:spTree>
    <p:extLst>
      <p:ext uri="{BB962C8B-B14F-4D97-AF65-F5344CB8AC3E}">
        <p14:creationId xmlns:p14="http://schemas.microsoft.com/office/powerpoint/2010/main" val="1721961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13A775-E713-4339-9A5A-4B7EDD34EAFF}" type="slidenum">
              <a:rPr lang="en-US" smtClean="0"/>
              <a:t>9</a:t>
            </a:fld>
            <a:endParaRPr lang="en-US"/>
          </a:p>
        </p:txBody>
      </p:sp>
    </p:spTree>
    <p:extLst>
      <p:ext uri="{BB962C8B-B14F-4D97-AF65-F5344CB8AC3E}">
        <p14:creationId xmlns:p14="http://schemas.microsoft.com/office/powerpoint/2010/main" val="2201741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13A775-E713-4339-9A5A-4B7EDD34EAFF}" type="slidenum">
              <a:rPr lang="en-US" smtClean="0"/>
              <a:t>11</a:t>
            </a:fld>
            <a:endParaRPr lang="en-US"/>
          </a:p>
        </p:txBody>
      </p:sp>
    </p:spTree>
    <p:extLst>
      <p:ext uri="{BB962C8B-B14F-4D97-AF65-F5344CB8AC3E}">
        <p14:creationId xmlns:p14="http://schemas.microsoft.com/office/powerpoint/2010/main" val="3626268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CBC9-671F-72E2-43C2-AAFE9E660E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FCEE45-DA82-5B9B-0635-2C5E03BC85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35255B-4667-8657-0F2F-9252EBE5317A}"/>
              </a:ext>
            </a:extLst>
          </p:cNvPr>
          <p:cNvSpPr>
            <a:spLocks noGrp="1"/>
          </p:cNvSpPr>
          <p:nvPr>
            <p:ph type="dt" sz="half" idx="10"/>
          </p:nvPr>
        </p:nvSpPr>
        <p:spPr/>
        <p:txBody>
          <a:bodyPr/>
          <a:lstStyle/>
          <a:p>
            <a:fld id="{9E503A74-73AB-45E8-B5E7-9AD878DAE89D}" type="datetimeFigureOut">
              <a:rPr lang="en-US" smtClean="0"/>
              <a:t>5/1/2024</a:t>
            </a:fld>
            <a:endParaRPr lang="en-US"/>
          </a:p>
        </p:txBody>
      </p:sp>
      <p:sp>
        <p:nvSpPr>
          <p:cNvPr id="5" name="Footer Placeholder 4">
            <a:extLst>
              <a:ext uri="{FF2B5EF4-FFF2-40B4-BE49-F238E27FC236}">
                <a16:creationId xmlns:a16="http://schemas.microsoft.com/office/drawing/2014/main" id="{D0135372-5115-F0DF-AC3C-F3D876E3E6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B4B17D-823C-89B6-6FF5-89D5CE2D8DF4}"/>
              </a:ext>
            </a:extLst>
          </p:cNvPr>
          <p:cNvSpPr>
            <a:spLocks noGrp="1"/>
          </p:cNvSpPr>
          <p:nvPr>
            <p:ph type="sldNum" sz="quarter" idx="12"/>
          </p:nvPr>
        </p:nvSpPr>
        <p:spPr/>
        <p:txBody>
          <a:bodyPr/>
          <a:lstStyle/>
          <a:p>
            <a:fld id="{0AD8519E-9F9E-43F7-8D19-57388405A629}" type="slidenum">
              <a:rPr lang="en-US" smtClean="0"/>
              <a:t>‹#›</a:t>
            </a:fld>
            <a:endParaRPr lang="en-US"/>
          </a:p>
        </p:txBody>
      </p:sp>
    </p:spTree>
    <p:extLst>
      <p:ext uri="{BB962C8B-B14F-4D97-AF65-F5344CB8AC3E}">
        <p14:creationId xmlns:p14="http://schemas.microsoft.com/office/powerpoint/2010/main" val="3000132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3A7B0-DD92-6E7C-4080-BC594AF6C1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2E5C15-D104-7918-7B48-357FDA0907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137922-F16B-FBC7-E511-32CDE1DEB296}"/>
              </a:ext>
            </a:extLst>
          </p:cNvPr>
          <p:cNvSpPr>
            <a:spLocks noGrp="1"/>
          </p:cNvSpPr>
          <p:nvPr>
            <p:ph type="dt" sz="half" idx="10"/>
          </p:nvPr>
        </p:nvSpPr>
        <p:spPr/>
        <p:txBody>
          <a:bodyPr/>
          <a:lstStyle/>
          <a:p>
            <a:fld id="{9E503A74-73AB-45E8-B5E7-9AD878DAE89D}" type="datetimeFigureOut">
              <a:rPr lang="en-US" smtClean="0"/>
              <a:t>5/1/2024</a:t>
            </a:fld>
            <a:endParaRPr lang="en-US"/>
          </a:p>
        </p:txBody>
      </p:sp>
      <p:sp>
        <p:nvSpPr>
          <p:cNvPr id="5" name="Footer Placeholder 4">
            <a:extLst>
              <a:ext uri="{FF2B5EF4-FFF2-40B4-BE49-F238E27FC236}">
                <a16:creationId xmlns:a16="http://schemas.microsoft.com/office/drawing/2014/main" id="{6C7D9F06-EC6C-BBEF-3971-10D388AC11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17458B-5245-FD49-2B22-5E7304F79D3E}"/>
              </a:ext>
            </a:extLst>
          </p:cNvPr>
          <p:cNvSpPr>
            <a:spLocks noGrp="1"/>
          </p:cNvSpPr>
          <p:nvPr>
            <p:ph type="sldNum" sz="quarter" idx="12"/>
          </p:nvPr>
        </p:nvSpPr>
        <p:spPr/>
        <p:txBody>
          <a:bodyPr/>
          <a:lstStyle/>
          <a:p>
            <a:fld id="{0AD8519E-9F9E-43F7-8D19-57388405A629}" type="slidenum">
              <a:rPr lang="en-US" smtClean="0"/>
              <a:t>‹#›</a:t>
            </a:fld>
            <a:endParaRPr lang="en-US"/>
          </a:p>
        </p:txBody>
      </p:sp>
    </p:spTree>
    <p:extLst>
      <p:ext uri="{BB962C8B-B14F-4D97-AF65-F5344CB8AC3E}">
        <p14:creationId xmlns:p14="http://schemas.microsoft.com/office/powerpoint/2010/main" val="2786762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AA20A3-2AD5-9DE8-C852-DFD48EA80A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CE17E3-120B-D279-2D26-5DD182EE09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814C30-87CB-1FAB-6E7B-F79D7466984A}"/>
              </a:ext>
            </a:extLst>
          </p:cNvPr>
          <p:cNvSpPr>
            <a:spLocks noGrp="1"/>
          </p:cNvSpPr>
          <p:nvPr>
            <p:ph type="dt" sz="half" idx="10"/>
          </p:nvPr>
        </p:nvSpPr>
        <p:spPr/>
        <p:txBody>
          <a:bodyPr/>
          <a:lstStyle/>
          <a:p>
            <a:fld id="{9E503A74-73AB-45E8-B5E7-9AD878DAE89D}" type="datetimeFigureOut">
              <a:rPr lang="en-US" smtClean="0"/>
              <a:t>5/1/2024</a:t>
            </a:fld>
            <a:endParaRPr lang="en-US"/>
          </a:p>
        </p:txBody>
      </p:sp>
      <p:sp>
        <p:nvSpPr>
          <p:cNvPr id="5" name="Footer Placeholder 4">
            <a:extLst>
              <a:ext uri="{FF2B5EF4-FFF2-40B4-BE49-F238E27FC236}">
                <a16:creationId xmlns:a16="http://schemas.microsoft.com/office/drawing/2014/main" id="{95AF2583-B8B1-6F64-48F5-BF4FC7C0C2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EB11CD-081E-9A3F-3F27-BE23D30BDA6D}"/>
              </a:ext>
            </a:extLst>
          </p:cNvPr>
          <p:cNvSpPr>
            <a:spLocks noGrp="1"/>
          </p:cNvSpPr>
          <p:nvPr>
            <p:ph type="sldNum" sz="quarter" idx="12"/>
          </p:nvPr>
        </p:nvSpPr>
        <p:spPr/>
        <p:txBody>
          <a:bodyPr/>
          <a:lstStyle/>
          <a:p>
            <a:fld id="{0AD8519E-9F9E-43F7-8D19-57388405A629}" type="slidenum">
              <a:rPr lang="en-US" smtClean="0"/>
              <a:t>‹#›</a:t>
            </a:fld>
            <a:endParaRPr lang="en-US"/>
          </a:p>
        </p:txBody>
      </p:sp>
    </p:spTree>
    <p:extLst>
      <p:ext uri="{BB962C8B-B14F-4D97-AF65-F5344CB8AC3E}">
        <p14:creationId xmlns:p14="http://schemas.microsoft.com/office/powerpoint/2010/main" val="1169896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16526-6D28-D2E7-A96F-D4920B00C8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C3F5CA-F29B-4CD5-C5C0-084B847631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77804C-083A-8DD5-6B85-287D6B4EE4EE}"/>
              </a:ext>
            </a:extLst>
          </p:cNvPr>
          <p:cNvSpPr>
            <a:spLocks noGrp="1"/>
          </p:cNvSpPr>
          <p:nvPr>
            <p:ph type="dt" sz="half" idx="10"/>
          </p:nvPr>
        </p:nvSpPr>
        <p:spPr/>
        <p:txBody>
          <a:bodyPr/>
          <a:lstStyle/>
          <a:p>
            <a:fld id="{9E503A74-73AB-45E8-B5E7-9AD878DAE89D}" type="datetimeFigureOut">
              <a:rPr lang="en-US" smtClean="0"/>
              <a:t>5/1/2024</a:t>
            </a:fld>
            <a:endParaRPr lang="en-US"/>
          </a:p>
        </p:txBody>
      </p:sp>
      <p:sp>
        <p:nvSpPr>
          <p:cNvPr id="5" name="Footer Placeholder 4">
            <a:extLst>
              <a:ext uri="{FF2B5EF4-FFF2-40B4-BE49-F238E27FC236}">
                <a16:creationId xmlns:a16="http://schemas.microsoft.com/office/drawing/2014/main" id="{A3CBE0E3-BC9E-76E3-A946-3F81D622B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45E8FC-8435-734C-B23D-308002118950}"/>
              </a:ext>
            </a:extLst>
          </p:cNvPr>
          <p:cNvSpPr>
            <a:spLocks noGrp="1"/>
          </p:cNvSpPr>
          <p:nvPr>
            <p:ph type="sldNum" sz="quarter" idx="12"/>
          </p:nvPr>
        </p:nvSpPr>
        <p:spPr/>
        <p:txBody>
          <a:bodyPr/>
          <a:lstStyle/>
          <a:p>
            <a:fld id="{0AD8519E-9F9E-43F7-8D19-57388405A629}" type="slidenum">
              <a:rPr lang="en-US" smtClean="0"/>
              <a:t>‹#›</a:t>
            </a:fld>
            <a:endParaRPr lang="en-US"/>
          </a:p>
        </p:txBody>
      </p:sp>
    </p:spTree>
    <p:extLst>
      <p:ext uri="{BB962C8B-B14F-4D97-AF65-F5344CB8AC3E}">
        <p14:creationId xmlns:p14="http://schemas.microsoft.com/office/powerpoint/2010/main" val="908476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77144-A410-BDF2-77AC-131653935A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3CA0F0-C886-0534-C618-48BF6D74FC8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869B2F-E784-7E38-3D39-266F2792724C}"/>
              </a:ext>
            </a:extLst>
          </p:cNvPr>
          <p:cNvSpPr>
            <a:spLocks noGrp="1"/>
          </p:cNvSpPr>
          <p:nvPr>
            <p:ph type="dt" sz="half" idx="10"/>
          </p:nvPr>
        </p:nvSpPr>
        <p:spPr/>
        <p:txBody>
          <a:bodyPr/>
          <a:lstStyle/>
          <a:p>
            <a:fld id="{9E503A74-73AB-45E8-B5E7-9AD878DAE89D}" type="datetimeFigureOut">
              <a:rPr lang="en-US" smtClean="0"/>
              <a:t>5/1/2024</a:t>
            </a:fld>
            <a:endParaRPr lang="en-US"/>
          </a:p>
        </p:txBody>
      </p:sp>
      <p:sp>
        <p:nvSpPr>
          <p:cNvPr id="5" name="Footer Placeholder 4">
            <a:extLst>
              <a:ext uri="{FF2B5EF4-FFF2-40B4-BE49-F238E27FC236}">
                <a16:creationId xmlns:a16="http://schemas.microsoft.com/office/drawing/2014/main" id="{A6BC2B8C-35E9-0A9B-0D11-C2A2BC819D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000F4E-F08F-BF2C-4997-030FAC59BE96}"/>
              </a:ext>
            </a:extLst>
          </p:cNvPr>
          <p:cNvSpPr>
            <a:spLocks noGrp="1"/>
          </p:cNvSpPr>
          <p:nvPr>
            <p:ph type="sldNum" sz="quarter" idx="12"/>
          </p:nvPr>
        </p:nvSpPr>
        <p:spPr/>
        <p:txBody>
          <a:bodyPr/>
          <a:lstStyle/>
          <a:p>
            <a:fld id="{0AD8519E-9F9E-43F7-8D19-57388405A629}" type="slidenum">
              <a:rPr lang="en-US" smtClean="0"/>
              <a:t>‹#›</a:t>
            </a:fld>
            <a:endParaRPr lang="en-US"/>
          </a:p>
        </p:txBody>
      </p:sp>
    </p:spTree>
    <p:extLst>
      <p:ext uri="{BB962C8B-B14F-4D97-AF65-F5344CB8AC3E}">
        <p14:creationId xmlns:p14="http://schemas.microsoft.com/office/powerpoint/2010/main" val="92164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0840B-BDA5-2467-DAAE-83153541CC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C0B7BD-68CD-2931-D5E2-805D49E574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CBF5D6-6F79-9FD0-586B-80E4586605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6C9BBE-F7E6-A2D5-F65B-89CACE1A0F11}"/>
              </a:ext>
            </a:extLst>
          </p:cNvPr>
          <p:cNvSpPr>
            <a:spLocks noGrp="1"/>
          </p:cNvSpPr>
          <p:nvPr>
            <p:ph type="dt" sz="half" idx="10"/>
          </p:nvPr>
        </p:nvSpPr>
        <p:spPr/>
        <p:txBody>
          <a:bodyPr/>
          <a:lstStyle/>
          <a:p>
            <a:fld id="{9E503A74-73AB-45E8-B5E7-9AD878DAE89D}" type="datetimeFigureOut">
              <a:rPr lang="en-US" smtClean="0"/>
              <a:t>5/1/2024</a:t>
            </a:fld>
            <a:endParaRPr lang="en-US"/>
          </a:p>
        </p:txBody>
      </p:sp>
      <p:sp>
        <p:nvSpPr>
          <p:cNvPr id="6" name="Footer Placeholder 5">
            <a:extLst>
              <a:ext uri="{FF2B5EF4-FFF2-40B4-BE49-F238E27FC236}">
                <a16:creationId xmlns:a16="http://schemas.microsoft.com/office/drawing/2014/main" id="{38E38DEC-221D-DB6A-4349-C770A24F43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02D7D4-BD96-A2FC-9DBB-139EBC635758}"/>
              </a:ext>
            </a:extLst>
          </p:cNvPr>
          <p:cNvSpPr>
            <a:spLocks noGrp="1"/>
          </p:cNvSpPr>
          <p:nvPr>
            <p:ph type="sldNum" sz="quarter" idx="12"/>
          </p:nvPr>
        </p:nvSpPr>
        <p:spPr/>
        <p:txBody>
          <a:bodyPr/>
          <a:lstStyle/>
          <a:p>
            <a:fld id="{0AD8519E-9F9E-43F7-8D19-57388405A629}" type="slidenum">
              <a:rPr lang="en-US" smtClean="0"/>
              <a:t>‹#›</a:t>
            </a:fld>
            <a:endParaRPr lang="en-US"/>
          </a:p>
        </p:txBody>
      </p:sp>
    </p:spTree>
    <p:extLst>
      <p:ext uri="{BB962C8B-B14F-4D97-AF65-F5344CB8AC3E}">
        <p14:creationId xmlns:p14="http://schemas.microsoft.com/office/powerpoint/2010/main" val="3944554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425B8-FE7A-5CD0-545C-3A0630140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895777-185E-B60E-B62F-F7F21DDA31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07FC6E-F135-7448-07FA-6F879F450A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BDE6E8-0757-7C52-7A3D-C1367C74C5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923FE2-2EE6-CD75-5393-8564CA1A42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0CF9E6-2112-010B-C870-EF5F07A06FD5}"/>
              </a:ext>
            </a:extLst>
          </p:cNvPr>
          <p:cNvSpPr>
            <a:spLocks noGrp="1"/>
          </p:cNvSpPr>
          <p:nvPr>
            <p:ph type="dt" sz="half" idx="10"/>
          </p:nvPr>
        </p:nvSpPr>
        <p:spPr/>
        <p:txBody>
          <a:bodyPr/>
          <a:lstStyle/>
          <a:p>
            <a:fld id="{9E503A74-73AB-45E8-B5E7-9AD878DAE89D}" type="datetimeFigureOut">
              <a:rPr lang="en-US" smtClean="0"/>
              <a:t>5/1/2024</a:t>
            </a:fld>
            <a:endParaRPr lang="en-US"/>
          </a:p>
        </p:txBody>
      </p:sp>
      <p:sp>
        <p:nvSpPr>
          <p:cNvPr id="8" name="Footer Placeholder 7">
            <a:extLst>
              <a:ext uri="{FF2B5EF4-FFF2-40B4-BE49-F238E27FC236}">
                <a16:creationId xmlns:a16="http://schemas.microsoft.com/office/drawing/2014/main" id="{DEAFEB31-5214-770D-A4F1-A0E30BD933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CFFDE5-B287-1EEC-AE6F-AB6B5029F2BA}"/>
              </a:ext>
            </a:extLst>
          </p:cNvPr>
          <p:cNvSpPr>
            <a:spLocks noGrp="1"/>
          </p:cNvSpPr>
          <p:nvPr>
            <p:ph type="sldNum" sz="quarter" idx="12"/>
          </p:nvPr>
        </p:nvSpPr>
        <p:spPr/>
        <p:txBody>
          <a:bodyPr/>
          <a:lstStyle/>
          <a:p>
            <a:fld id="{0AD8519E-9F9E-43F7-8D19-57388405A629}" type="slidenum">
              <a:rPr lang="en-US" smtClean="0"/>
              <a:t>‹#›</a:t>
            </a:fld>
            <a:endParaRPr lang="en-US"/>
          </a:p>
        </p:txBody>
      </p:sp>
    </p:spTree>
    <p:extLst>
      <p:ext uri="{BB962C8B-B14F-4D97-AF65-F5344CB8AC3E}">
        <p14:creationId xmlns:p14="http://schemas.microsoft.com/office/powerpoint/2010/main" val="235320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56DE5-5FB6-F3E2-46BD-917FDB63E1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386426-8BDE-F6BC-A946-852711861A98}"/>
              </a:ext>
            </a:extLst>
          </p:cNvPr>
          <p:cNvSpPr>
            <a:spLocks noGrp="1"/>
          </p:cNvSpPr>
          <p:nvPr>
            <p:ph type="dt" sz="half" idx="10"/>
          </p:nvPr>
        </p:nvSpPr>
        <p:spPr/>
        <p:txBody>
          <a:bodyPr/>
          <a:lstStyle/>
          <a:p>
            <a:fld id="{9E503A74-73AB-45E8-B5E7-9AD878DAE89D}" type="datetimeFigureOut">
              <a:rPr lang="en-US" smtClean="0"/>
              <a:t>5/1/2024</a:t>
            </a:fld>
            <a:endParaRPr lang="en-US"/>
          </a:p>
        </p:txBody>
      </p:sp>
      <p:sp>
        <p:nvSpPr>
          <p:cNvPr id="4" name="Footer Placeholder 3">
            <a:extLst>
              <a:ext uri="{FF2B5EF4-FFF2-40B4-BE49-F238E27FC236}">
                <a16:creationId xmlns:a16="http://schemas.microsoft.com/office/drawing/2014/main" id="{7B5B79D5-963F-8300-9C58-5058DC9F2D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5621B3-B78F-A39C-FA76-ED2F8BA280DD}"/>
              </a:ext>
            </a:extLst>
          </p:cNvPr>
          <p:cNvSpPr>
            <a:spLocks noGrp="1"/>
          </p:cNvSpPr>
          <p:nvPr>
            <p:ph type="sldNum" sz="quarter" idx="12"/>
          </p:nvPr>
        </p:nvSpPr>
        <p:spPr/>
        <p:txBody>
          <a:bodyPr/>
          <a:lstStyle/>
          <a:p>
            <a:fld id="{0AD8519E-9F9E-43F7-8D19-57388405A629}" type="slidenum">
              <a:rPr lang="en-US" smtClean="0"/>
              <a:t>‹#›</a:t>
            </a:fld>
            <a:endParaRPr lang="en-US"/>
          </a:p>
        </p:txBody>
      </p:sp>
    </p:spTree>
    <p:extLst>
      <p:ext uri="{BB962C8B-B14F-4D97-AF65-F5344CB8AC3E}">
        <p14:creationId xmlns:p14="http://schemas.microsoft.com/office/powerpoint/2010/main" val="2260301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1AB95-74D8-712F-4B94-8DE3AB24990C}"/>
              </a:ext>
            </a:extLst>
          </p:cNvPr>
          <p:cNvSpPr>
            <a:spLocks noGrp="1"/>
          </p:cNvSpPr>
          <p:nvPr>
            <p:ph type="dt" sz="half" idx="10"/>
          </p:nvPr>
        </p:nvSpPr>
        <p:spPr/>
        <p:txBody>
          <a:bodyPr/>
          <a:lstStyle/>
          <a:p>
            <a:fld id="{9E503A74-73AB-45E8-B5E7-9AD878DAE89D}" type="datetimeFigureOut">
              <a:rPr lang="en-US" smtClean="0"/>
              <a:t>5/1/2024</a:t>
            </a:fld>
            <a:endParaRPr lang="en-US"/>
          </a:p>
        </p:txBody>
      </p:sp>
      <p:sp>
        <p:nvSpPr>
          <p:cNvPr id="3" name="Footer Placeholder 2">
            <a:extLst>
              <a:ext uri="{FF2B5EF4-FFF2-40B4-BE49-F238E27FC236}">
                <a16:creationId xmlns:a16="http://schemas.microsoft.com/office/drawing/2014/main" id="{BA20C594-4108-4794-7BDC-C5DA2F6A83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CD4EDF-903D-3AF7-5049-755AE07B2372}"/>
              </a:ext>
            </a:extLst>
          </p:cNvPr>
          <p:cNvSpPr>
            <a:spLocks noGrp="1"/>
          </p:cNvSpPr>
          <p:nvPr>
            <p:ph type="sldNum" sz="quarter" idx="12"/>
          </p:nvPr>
        </p:nvSpPr>
        <p:spPr/>
        <p:txBody>
          <a:bodyPr/>
          <a:lstStyle/>
          <a:p>
            <a:fld id="{0AD8519E-9F9E-43F7-8D19-57388405A629}" type="slidenum">
              <a:rPr lang="en-US" smtClean="0"/>
              <a:t>‹#›</a:t>
            </a:fld>
            <a:endParaRPr lang="en-US"/>
          </a:p>
        </p:txBody>
      </p:sp>
    </p:spTree>
    <p:extLst>
      <p:ext uri="{BB962C8B-B14F-4D97-AF65-F5344CB8AC3E}">
        <p14:creationId xmlns:p14="http://schemas.microsoft.com/office/powerpoint/2010/main" val="4073444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44AC6-BB16-5212-128D-032150C4A6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FE38EA-BC08-E7A4-D994-D099C694F7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E5E59A-C036-85B5-C3FE-C1F1E476CC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3A646F-D8BE-121D-B171-E2769E09523C}"/>
              </a:ext>
            </a:extLst>
          </p:cNvPr>
          <p:cNvSpPr>
            <a:spLocks noGrp="1"/>
          </p:cNvSpPr>
          <p:nvPr>
            <p:ph type="dt" sz="half" idx="10"/>
          </p:nvPr>
        </p:nvSpPr>
        <p:spPr/>
        <p:txBody>
          <a:bodyPr/>
          <a:lstStyle/>
          <a:p>
            <a:fld id="{9E503A74-73AB-45E8-B5E7-9AD878DAE89D}" type="datetimeFigureOut">
              <a:rPr lang="en-US" smtClean="0"/>
              <a:t>5/1/2024</a:t>
            </a:fld>
            <a:endParaRPr lang="en-US"/>
          </a:p>
        </p:txBody>
      </p:sp>
      <p:sp>
        <p:nvSpPr>
          <p:cNvPr id="6" name="Footer Placeholder 5">
            <a:extLst>
              <a:ext uri="{FF2B5EF4-FFF2-40B4-BE49-F238E27FC236}">
                <a16:creationId xmlns:a16="http://schemas.microsoft.com/office/drawing/2014/main" id="{07150394-D7C8-DA21-86A2-79B446613F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40508C-F72E-0D17-4631-09466C1B4E04}"/>
              </a:ext>
            </a:extLst>
          </p:cNvPr>
          <p:cNvSpPr>
            <a:spLocks noGrp="1"/>
          </p:cNvSpPr>
          <p:nvPr>
            <p:ph type="sldNum" sz="quarter" idx="12"/>
          </p:nvPr>
        </p:nvSpPr>
        <p:spPr/>
        <p:txBody>
          <a:bodyPr/>
          <a:lstStyle/>
          <a:p>
            <a:fld id="{0AD8519E-9F9E-43F7-8D19-57388405A629}" type="slidenum">
              <a:rPr lang="en-US" smtClean="0"/>
              <a:t>‹#›</a:t>
            </a:fld>
            <a:endParaRPr lang="en-US"/>
          </a:p>
        </p:txBody>
      </p:sp>
    </p:spTree>
    <p:extLst>
      <p:ext uri="{BB962C8B-B14F-4D97-AF65-F5344CB8AC3E}">
        <p14:creationId xmlns:p14="http://schemas.microsoft.com/office/powerpoint/2010/main" val="1107445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C1611-C36F-5480-6C9F-51637303FB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8435A7-C2DD-76AE-0E63-1874AD0B5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2D1E0E-276E-7D64-BB3D-B4FF9EC56B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697544-9721-463E-F67C-47CE4BBE1EB4}"/>
              </a:ext>
            </a:extLst>
          </p:cNvPr>
          <p:cNvSpPr>
            <a:spLocks noGrp="1"/>
          </p:cNvSpPr>
          <p:nvPr>
            <p:ph type="dt" sz="half" idx="10"/>
          </p:nvPr>
        </p:nvSpPr>
        <p:spPr/>
        <p:txBody>
          <a:bodyPr/>
          <a:lstStyle/>
          <a:p>
            <a:fld id="{9E503A74-73AB-45E8-B5E7-9AD878DAE89D}" type="datetimeFigureOut">
              <a:rPr lang="en-US" smtClean="0"/>
              <a:t>5/1/2024</a:t>
            </a:fld>
            <a:endParaRPr lang="en-US"/>
          </a:p>
        </p:txBody>
      </p:sp>
      <p:sp>
        <p:nvSpPr>
          <p:cNvPr id="6" name="Footer Placeholder 5">
            <a:extLst>
              <a:ext uri="{FF2B5EF4-FFF2-40B4-BE49-F238E27FC236}">
                <a16:creationId xmlns:a16="http://schemas.microsoft.com/office/drawing/2014/main" id="{01B76E18-3DAA-C89D-54F3-CAB7AB43F3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1DE697-D896-1238-373D-1286EDD9147E}"/>
              </a:ext>
            </a:extLst>
          </p:cNvPr>
          <p:cNvSpPr>
            <a:spLocks noGrp="1"/>
          </p:cNvSpPr>
          <p:nvPr>
            <p:ph type="sldNum" sz="quarter" idx="12"/>
          </p:nvPr>
        </p:nvSpPr>
        <p:spPr/>
        <p:txBody>
          <a:bodyPr/>
          <a:lstStyle/>
          <a:p>
            <a:fld id="{0AD8519E-9F9E-43F7-8D19-57388405A629}" type="slidenum">
              <a:rPr lang="en-US" smtClean="0"/>
              <a:t>‹#›</a:t>
            </a:fld>
            <a:endParaRPr lang="en-US"/>
          </a:p>
        </p:txBody>
      </p:sp>
    </p:spTree>
    <p:extLst>
      <p:ext uri="{BB962C8B-B14F-4D97-AF65-F5344CB8AC3E}">
        <p14:creationId xmlns:p14="http://schemas.microsoft.com/office/powerpoint/2010/main" val="3705192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0827E7-E2D9-2523-217B-93C4A4364B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753DFA-DEE4-2978-411D-B5BEDB6CE3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9F3271-3E23-E02F-DF36-99B8942963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E503A74-73AB-45E8-B5E7-9AD878DAE89D}" type="datetimeFigureOut">
              <a:rPr lang="en-US" smtClean="0"/>
              <a:t>5/1/2024</a:t>
            </a:fld>
            <a:endParaRPr lang="en-US"/>
          </a:p>
        </p:txBody>
      </p:sp>
      <p:sp>
        <p:nvSpPr>
          <p:cNvPr id="5" name="Footer Placeholder 4">
            <a:extLst>
              <a:ext uri="{FF2B5EF4-FFF2-40B4-BE49-F238E27FC236}">
                <a16:creationId xmlns:a16="http://schemas.microsoft.com/office/drawing/2014/main" id="{32ADDA6A-9087-648A-5269-7ECBBC3622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46401CF-CEC8-8460-3F43-DE07F88DF4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AD8519E-9F9E-43F7-8D19-57388405A629}" type="slidenum">
              <a:rPr lang="en-US" smtClean="0"/>
              <a:t>‹#›</a:t>
            </a:fld>
            <a:endParaRPr lang="en-US"/>
          </a:p>
        </p:txBody>
      </p:sp>
    </p:spTree>
    <p:extLst>
      <p:ext uri="{BB962C8B-B14F-4D97-AF65-F5344CB8AC3E}">
        <p14:creationId xmlns:p14="http://schemas.microsoft.com/office/powerpoint/2010/main" val="731218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Desk with stethoscope and computer keyboard">
            <a:extLst>
              <a:ext uri="{FF2B5EF4-FFF2-40B4-BE49-F238E27FC236}">
                <a16:creationId xmlns:a16="http://schemas.microsoft.com/office/drawing/2014/main" id="{E4ABDC7F-63D1-4D9F-0A5E-E2A636316C30}"/>
              </a:ext>
            </a:extLst>
          </p:cNvPr>
          <p:cNvPicPr>
            <a:picLocks noChangeAspect="1"/>
          </p:cNvPicPr>
          <p:nvPr/>
        </p:nvPicPr>
        <p:blipFill rotWithShape="1">
          <a:blip r:embed="rId2"/>
          <a:srcRect l="47342" r="-2" b="-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FD2BD7-C598-E664-9174-DE68009968CF}"/>
              </a:ext>
            </a:extLst>
          </p:cNvPr>
          <p:cNvSpPr>
            <a:spLocks noGrp="1"/>
          </p:cNvSpPr>
          <p:nvPr>
            <p:ph type="title"/>
          </p:nvPr>
        </p:nvSpPr>
        <p:spPr>
          <a:xfrm>
            <a:off x="6115317" y="405685"/>
            <a:ext cx="5464968" cy="1559301"/>
          </a:xfrm>
        </p:spPr>
        <p:txBody>
          <a:bodyPr>
            <a:normAutofit/>
          </a:bodyPr>
          <a:lstStyle/>
          <a:p>
            <a:r>
              <a:rPr lang="en-US" sz="2500" dirty="0"/>
              <a:t>NUTRITION PHYSICAL ACTIVITY AND OBESITY BEHAVIORAL RISK FACTOR SURVELLIANCE SYSTEM </a:t>
            </a:r>
            <a:br>
              <a:rPr lang="en-US" sz="2500" dirty="0"/>
            </a:br>
            <a:endParaRPr lang="en-US" sz="2500" dirty="0"/>
          </a:p>
        </p:txBody>
      </p:sp>
      <p:sp>
        <p:nvSpPr>
          <p:cNvPr id="3" name="Content Placeholder 2">
            <a:extLst>
              <a:ext uri="{FF2B5EF4-FFF2-40B4-BE49-F238E27FC236}">
                <a16:creationId xmlns:a16="http://schemas.microsoft.com/office/drawing/2014/main" id="{3B634AEE-6976-44A6-3147-B87C623D70EE}"/>
              </a:ext>
            </a:extLst>
          </p:cNvPr>
          <p:cNvSpPr>
            <a:spLocks noGrp="1"/>
          </p:cNvSpPr>
          <p:nvPr>
            <p:ph idx="1"/>
          </p:nvPr>
        </p:nvSpPr>
        <p:spPr>
          <a:xfrm>
            <a:off x="6115317" y="2743200"/>
            <a:ext cx="5247340" cy="3496878"/>
          </a:xfrm>
        </p:spPr>
        <p:txBody>
          <a:bodyPr anchor="ctr">
            <a:normAutofit fontScale="92500" lnSpcReduction="10000"/>
          </a:bodyPr>
          <a:lstStyle/>
          <a:p>
            <a:pPr marL="0" indent="0">
              <a:buNone/>
            </a:pPr>
            <a:endParaRPr lang="en-US" sz="1900" dirty="0"/>
          </a:p>
          <a:p>
            <a:pPr marL="0" indent="0" algn="ctr">
              <a:buNone/>
            </a:pPr>
            <a:r>
              <a:rPr lang="en-US" sz="1900" dirty="0"/>
              <a:t>Group -03</a:t>
            </a:r>
          </a:p>
          <a:p>
            <a:pPr marL="0" indent="0" algn="ctr">
              <a:buNone/>
            </a:pPr>
            <a:r>
              <a:rPr lang="en-US" sz="1900" dirty="0"/>
              <a:t>Akhil Venkatesh </a:t>
            </a:r>
            <a:r>
              <a:rPr lang="en-US" sz="1900" dirty="0" err="1"/>
              <a:t>Amboori</a:t>
            </a:r>
            <a:r>
              <a:rPr lang="en-US" sz="1900" dirty="0"/>
              <a:t> </a:t>
            </a:r>
          </a:p>
          <a:p>
            <a:pPr marL="0" indent="0" algn="ctr">
              <a:buNone/>
            </a:pPr>
            <a:r>
              <a:rPr lang="en-US" sz="1900" dirty="0"/>
              <a:t>Varsha Alle </a:t>
            </a:r>
          </a:p>
          <a:p>
            <a:pPr marL="0" indent="0" algn="ctr">
              <a:buNone/>
            </a:pPr>
            <a:r>
              <a:rPr lang="en-US" sz="1900" dirty="0"/>
              <a:t>Varshitha Velkanti </a:t>
            </a:r>
          </a:p>
          <a:p>
            <a:pPr marL="0" indent="0" algn="ctr">
              <a:buNone/>
            </a:pPr>
            <a:endParaRPr lang="en-US" sz="1900" dirty="0"/>
          </a:p>
          <a:p>
            <a:pPr marL="0" indent="0" algn="ctr">
              <a:buNone/>
            </a:pPr>
            <a:r>
              <a:rPr lang="en-US" sz="1900" dirty="0"/>
              <a:t>UNIVERSITY OF NORTH TEXAS </a:t>
            </a:r>
          </a:p>
          <a:p>
            <a:pPr marL="0" indent="0" algn="ctr">
              <a:buNone/>
            </a:pPr>
            <a:r>
              <a:rPr lang="en-US" sz="1900" dirty="0"/>
              <a:t>ADTA 5940 </a:t>
            </a:r>
          </a:p>
          <a:p>
            <a:pPr marL="0" indent="0" algn="ctr">
              <a:buNone/>
            </a:pPr>
            <a:r>
              <a:rPr lang="en-US" sz="1900" dirty="0"/>
              <a:t>Dr. Denise Philpot </a:t>
            </a:r>
          </a:p>
          <a:p>
            <a:pPr marL="0" indent="0" algn="ctr">
              <a:buNone/>
            </a:pPr>
            <a:r>
              <a:rPr lang="en-US" sz="1900" dirty="0"/>
              <a:t>Spring 2024 </a:t>
            </a:r>
          </a:p>
        </p:txBody>
      </p:sp>
    </p:spTree>
    <p:extLst>
      <p:ext uri="{BB962C8B-B14F-4D97-AF65-F5344CB8AC3E}">
        <p14:creationId xmlns:p14="http://schemas.microsoft.com/office/powerpoint/2010/main" val="232104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Freeform: Shape 308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65F037C-73C1-6460-CA3F-674706037136}"/>
              </a:ext>
            </a:extLst>
          </p:cNvPr>
          <p:cNvSpPr>
            <a:spLocks noGrp="1"/>
          </p:cNvSpPr>
          <p:nvPr>
            <p:ph type="title"/>
          </p:nvPr>
        </p:nvSpPr>
        <p:spPr>
          <a:xfrm>
            <a:off x="876301" y="304799"/>
            <a:ext cx="9144000" cy="1104899"/>
          </a:xfrm>
        </p:spPr>
        <p:txBody>
          <a:bodyPr>
            <a:normAutofit fontScale="90000"/>
          </a:bodyPr>
          <a:lstStyle/>
          <a:p>
            <a:r>
              <a:rPr lang="en-US" dirty="0"/>
              <a:t>Relationship between Sample Size and Confidence Interval Width</a:t>
            </a:r>
          </a:p>
        </p:txBody>
      </p:sp>
      <p:sp>
        <p:nvSpPr>
          <p:cNvPr id="3" name="Content Placeholder 2">
            <a:extLst>
              <a:ext uri="{FF2B5EF4-FFF2-40B4-BE49-F238E27FC236}">
                <a16:creationId xmlns:a16="http://schemas.microsoft.com/office/drawing/2014/main" id="{73B2F21F-C197-9376-8F04-9EC570A3E9C4}"/>
              </a:ext>
            </a:extLst>
          </p:cNvPr>
          <p:cNvSpPr>
            <a:spLocks noGrp="1"/>
          </p:cNvSpPr>
          <p:nvPr>
            <p:ph idx="1"/>
          </p:nvPr>
        </p:nvSpPr>
        <p:spPr>
          <a:xfrm>
            <a:off x="684128" y="1409700"/>
            <a:ext cx="5609414" cy="4838703"/>
          </a:xfrm>
        </p:spPr>
        <p:txBody>
          <a:bodyPr>
            <a:noAutofit/>
          </a:bodyPr>
          <a:lstStyle/>
          <a:p>
            <a:r>
              <a:rPr lang="en-US" sz="1800" dirty="0">
                <a:latin typeface="Times New Roman" panose="02020603050405020304" pitchFamily="18" charset="0"/>
                <a:cs typeface="Times New Roman" panose="02020603050405020304" pitchFamily="18" charset="0"/>
              </a:rPr>
              <a:t>The scatter plot demonstrates the inverse relationship between sample size and confidence interval (CI) width, wherein bigger sample sizes yield more accurate predictions and smaller CI width ranges, signifying decreased ambiguity and increased confidence in the estimations. The CI width for a sample size of 100 spans from 0 to 60, suggesting a comparatively high degree of ambiguity. The range narrows to 0 to 30 when the study size grows to 1000, lowering the level of uncertainty but maintaining a sizable range of potential CI widths. The range progressively decreases to 0 to 10 with a sample size of 10,000, greatly lowering the uncertainty and producing more accurate estimations. Finally, the range of values of CI width is smallest for a sample size that is exceedingly large of 100,000, ranging from 0 to 5, showing minimal ambiguity and continuously tiny CI widths. Larger sample sizes typically result in more accurate estimates, but the CI width can also be affected by other variables like data fluctuation, the fundamental distribution, and the confidence level selected.</a:t>
            </a:r>
          </a:p>
        </p:txBody>
      </p:sp>
      <p:pic>
        <p:nvPicPr>
          <p:cNvPr id="3074" name="Picture 2" descr="A blue and white dotted pattern&#10;&#10;Description automatically generated with medium confidence">
            <a:extLst>
              <a:ext uri="{FF2B5EF4-FFF2-40B4-BE49-F238E27FC236}">
                <a16:creationId xmlns:a16="http://schemas.microsoft.com/office/drawing/2014/main" id="{F5DFE435-855C-C2C5-3C87-40BF31CE0D6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19367" y="2758004"/>
            <a:ext cx="4788505" cy="2609735"/>
          </a:xfrm>
          <a:prstGeom prst="rect">
            <a:avLst/>
          </a:prstGeom>
          <a:noFill/>
          <a:extLst>
            <a:ext uri="{909E8E84-426E-40DD-AFC4-6F175D3DCCD1}">
              <a14:hiddenFill xmlns:a14="http://schemas.microsoft.com/office/drawing/2010/main">
                <a:solidFill>
                  <a:srgbClr val="FFFFFF"/>
                </a:solidFill>
              </a14:hiddenFill>
            </a:ext>
          </a:extLst>
        </p:spPr>
      </p:pic>
      <p:sp>
        <p:nvSpPr>
          <p:cNvPr id="3083" name="Freeform: Shape 308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59017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95F45A-C387-9A9C-087C-02E5F62AE6CE}"/>
              </a:ext>
            </a:extLst>
          </p:cNvPr>
          <p:cNvSpPr>
            <a:spLocks noGrp="1"/>
          </p:cNvSpPr>
          <p:nvPr>
            <p:ph type="title"/>
          </p:nvPr>
        </p:nvSpPr>
        <p:spPr>
          <a:xfrm>
            <a:off x="572493" y="238539"/>
            <a:ext cx="11018520" cy="1434415"/>
          </a:xfrm>
        </p:spPr>
        <p:txBody>
          <a:bodyPr anchor="b">
            <a:normAutofit/>
          </a:bodyPr>
          <a:lstStyle/>
          <a:p>
            <a:r>
              <a:rPr lang="en-US" sz="4600"/>
              <a:t>Categorization of questions into different clusters based on various themes</a:t>
            </a:r>
          </a:p>
        </p:txBody>
      </p:sp>
      <p:sp>
        <p:nvSpPr>
          <p:cNvPr id="1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4431254-3231-8663-91C9-44209B538D51}"/>
              </a:ext>
            </a:extLst>
          </p:cNvPr>
          <p:cNvSpPr>
            <a:spLocks noGrp="1"/>
          </p:cNvSpPr>
          <p:nvPr>
            <p:ph idx="1"/>
          </p:nvPr>
        </p:nvSpPr>
        <p:spPr>
          <a:xfrm>
            <a:off x="572493" y="2071316"/>
            <a:ext cx="6713552" cy="4119172"/>
          </a:xfrm>
        </p:spPr>
        <p:txBody>
          <a:bodyPr anchor="t">
            <a:normAutofit/>
          </a:bodyPr>
          <a:lstStyle/>
          <a:p>
            <a:r>
              <a:rPr lang="en-US" sz="1800" dirty="0">
                <a:latin typeface="Times New Roman" panose="02020603050405020304" pitchFamily="18" charset="0"/>
                <a:cs typeface="Times New Roman" panose="02020603050405020304" pitchFamily="18" charset="0"/>
              </a:rPr>
              <a:t>The available clusters can be divided into three primary themes: Diet/Nutrition (Cluster 2), Weight Management (Clusters 1 and 4), and Exercise/Physical Activity (Clusters 0 and 3). Metrics of aerobic and muscle-strengthening activities are the emphasis of Cluster 0, whereas passive lifestyles and inadequate levels of leisure-time physical activity are covered by Cluster 3. Clusters 1 and 4 pertain to the proportion of adult population classified as overweight or obese, according to their body mass index (BMI). Measures about fruit and vegetable consumption are included in Cluster 2, as this is a good indication of dietary practices and nutrient intake. These themes are closely related and have a significant impact on one's general health and well-being because they address vital topics including eating habits, weight control, and physical activity levels</a:t>
            </a:r>
            <a:r>
              <a:rPr lang="en-US" sz="1900" dirty="0"/>
              <a:t>.</a:t>
            </a:r>
          </a:p>
        </p:txBody>
      </p:sp>
      <p:pic>
        <p:nvPicPr>
          <p:cNvPr id="5" name="Picture 4">
            <a:extLst>
              <a:ext uri="{FF2B5EF4-FFF2-40B4-BE49-F238E27FC236}">
                <a16:creationId xmlns:a16="http://schemas.microsoft.com/office/drawing/2014/main" id="{1CC86C5F-E3CD-DE89-0528-4D873C1A3F66}"/>
              </a:ext>
            </a:extLst>
          </p:cNvPr>
          <p:cNvPicPr>
            <a:picLocks noChangeAspect="1"/>
          </p:cNvPicPr>
          <p:nvPr/>
        </p:nvPicPr>
        <p:blipFill rotWithShape="1">
          <a:blip r:embed="rId3"/>
          <a:srcRect r="48291" b="2"/>
          <a:stretch/>
        </p:blipFill>
        <p:spPr>
          <a:xfrm>
            <a:off x="7675658" y="2093976"/>
            <a:ext cx="3941064" cy="4096512"/>
          </a:xfrm>
          <a:prstGeom prst="rect">
            <a:avLst/>
          </a:prstGeom>
        </p:spPr>
      </p:pic>
    </p:spTree>
    <p:extLst>
      <p:ext uri="{BB962C8B-B14F-4D97-AF65-F5344CB8AC3E}">
        <p14:creationId xmlns:p14="http://schemas.microsoft.com/office/powerpoint/2010/main" val="138940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Graphic 6" descr="BI Dashboard">
            <a:extLst>
              <a:ext uri="{FF2B5EF4-FFF2-40B4-BE49-F238E27FC236}">
                <a16:creationId xmlns:a16="http://schemas.microsoft.com/office/drawing/2014/main" id="{7B7A4013-BEE9-43D4-1DA6-A413185FFB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503808"/>
            <a:ext cx="5850384" cy="5850384"/>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21" name="Arc 20">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6AD2D26-BBEB-9678-1187-806120F3AE9D}"/>
              </a:ext>
            </a:extLst>
          </p:cNvPr>
          <p:cNvSpPr>
            <a:spLocks noGrp="1"/>
          </p:cNvSpPr>
          <p:nvPr>
            <p:ph type="title"/>
          </p:nvPr>
        </p:nvSpPr>
        <p:spPr>
          <a:xfrm>
            <a:off x="6417732" y="957715"/>
            <a:ext cx="5130798" cy="2750419"/>
          </a:xfrm>
        </p:spPr>
        <p:txBody>
          <a:bodyPr vert="horz" lIns="91440" tIns="45720" rIns="91440" bIns="45720" rtlCol="0" anchor="b">
            <a:normAutofit/>
          </a:bodyPr>
          <a:lstStyle/>
          <a:p>
            <a:pPr algn="ctr"/>
            <a:r>
              <a:rPr lang="en-US" sz="6000" kern="1200">
                <a:solidFill>
                  <a:schemeClr val="tx1"/>
                </a:solidFill>
                <a:latin typeface="+mj-lt"/>
                <a:ea typeface="+mj-ea"/>
                <a:cs typeface="+mj-cs"/>
              </a:rPr>
              <a:t>Data Preprocessing</a:t>
            </a:r>
          </a:p>
        </p:txBody>
      </p:sp>
      <p:sp>
        <p:nvSpPr>
          <p:cNvPr id="23" name="Oval 22">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3078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CA4B6D46-942D-36FE-AA7D-C533F71FC175}"/>
              </a:ext>
            </a:extLst>
          </p:cNvPr>
          <p:cNvPicPr>
            <a:picLocks noChangeAspect="1"/>
          </p:cNvPicPr>
          <p:nvPr/>
        </p:nvPicPr>
        <p:blipFill>
          <a:blip r:embed="rId2"/>
          <a:stretch>
            <a:fillRect/>
          </a:stretch>
        </p:blipFill>
        <p:spPr>
          <a:xfrm>
            <a:off x="1323975" y="381800"/>
            <a:ext cx="8689205" cy="3280176"/>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E53279AE-FE7F-670B-E1A2-8D0FBDF93BA9}"/>
              </a:ext>
            </a:extLst>
          </p:cNvPr>
          <p:cNvSpPr>
            <a:spLocks noGrp="1"/>
          </p:cNvSpPr>
          <p:nvPr>
            <p:ph idx="1"/>
          </p:nvPr>
        </p:nvSpPr>
        <p:spPr>
          <a:xfrm>
            <a:off x="1323975" y="4043775"/>
            <a:ext cx="10029826" cy="2170755"/>
          </a:xfrm>
        </p:spPr>
        <p:txBody>
          <a:bodyPr>
            <a:normAutofit fontScale="92500"/>
          </a:bodyPr>
          <a:lstStyle/>
          <a:p>
            <a:r>
              <a:rPr lang="en-US" sz="1800" dirty="0">
                <a:latin typeface="Times New Roman" panose="02020603050405020304" pitchFamily="18" charset="0"/>
                <a:cs typeface="Times New Roman" panose="02020603050405020304" pitchFamily="18" charset="0"/>
              </a:rPr>
              <a:t>As part of data pre-processing, first we performed the separation of the features and the target variable from the dataset.</a:t>
            </a:r>
          </a:p>
          <a:p>
            <a:r>
              <a:rPr lang="en-US" sz="1800" dirty="0">
                <a:latin typeface="Times New Roman" panose="02020603050405020304" pitchFamily="18" charset="0"/>
                <a:cs typeface="Times New Roman" panose="02020603050405020304" pitchFamily="18" charset="0"/>
              </a:rPr>
              <a:t>Secondly, we performed one-hot encoding on the categorical attributes to convert them into binary columns.</a:t>
            </a:r>
          </a:p>
          <a:p>
            <a:r>
              <a:rPr lang="en-US" sz="1800" dirty="0">
                <a:latin typeface="Times New Roman" panose="02020603050405020304" pitchFamily="18" charset="0"/>
                <a:cs typeface="Times New Roman" panose="02020603050405020304" pitchFamily="18" charset="0"/>
              </a:rPr>
              <a:t>We also performed scaling on the features to improve the performance of the models.</a:t>
            </a:r>
          </a:p>
          <a:p>
            <a:r>
              <a:rPr lang="en-US" sz="1800" dirty="0">
                <a:latin typeface="Times New Roman" panose="02020603050405020304" pitchFamily="18" charset="0"/>
                <a:cs typeface="Times New Roman" panose="02020603050405020304" pitchFamily="18" charset="0"/>
              </a:rPr>
              <a:t>Eventually, we performed the splitting of the cleaned dataset into training and test datasets. This allows us to train a certain portion of the data and use the test data set to determine the model’s performance on the hidden patterns of data.</a:t>
            </a:r>
          </a:p>
          <a:p>
            <a:pPr marL="0" indent="0">
              <a:buNone/>
            </a:pPr>
            <a:endParaRPr lang="en-US" sz="1300" dirty="0"/>
          </a:p>
        </p:txBody>
      </p:sp>
    </p:spTree>
    <p:extLst>
      <p:ext uri="{BB962C8B-B14F-4D97-AF65-F5344CB8AC3E}">
        <p14:creationId xmlns:p14="http://schemas.microsoft.com/office/powerpoint/2010/main" val="1716956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F2EA5D8-FE78-3D98-655E-A26F6B64FF37}"/>
              </a:ext>
            </a:extLst>
          </p:cNvPr>
          <p:cNvSpPr>
            <a:spLocks noGrp="1"/>
          </p:cNvSpPr>
          <p:nvPr>
            <p:ph type="title"/>
          </p:nvPr>
        </p:nvSpPr>
        <p:spPr>
          <a:xfrm>
            <a:off x="514350" y="3819526"/>
            <a:ext cx="3778363" cy="2216512"/>
          </a:xfrm>
        </p:spPr>
        <p:txBody>
          <a:bodyPr>
            <a:normAutofit/>
          </a:bodyPr>
          <a:lstStyle/>
          <a:p>
            <a:r>
              <a:rPr lang="en-US" dirty="0"/>
              <a:t>Linear Regression</a:t>
            </a:r>
          </a:p>
        </p:txBody>
      </p:sp>
      <p:sp>
        <p:nvSpPr>
          <p:cNvPr id="30" name="Arc 29">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6518DE30-849C-3CAE-4CB3-6D6184FBD298}"/>
              </a:ext>
            </a:extLst>
          </p:cNvPr>
          <p:cNvPicPr>
            <a:picLocks noChangeAspect="1"/>
          </p:cNvPicPr>
          <p:nvPr/>
        </p:nvPicPr>
        <p:blipFill>
          <a:blip r:embed="rId2"/>
          <a:stretch>
            <a:fillRect/>
          </a:stretch>
        </p:blipFill>
        <p:spPr>
          <a:xfrm>
            <a:off x="260140" y="476250"/>
            <a:ext cx="10891366" cy="3185726"/>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BAB08D9D-F636-9E56-0F41-AA59F7B70D0D}"/>
              </a:ext>
            </a:extLst>
          </p:cNvPr>
          <p:cNvSpPr>
            <a:spLocks noGrp="1"/>
          </p:cNvSpPr>
          <p:nvPr>
            <p:ph idx="1"/>
          </p:nvPr>
        </p:nvSpPr>
        <p:spPr>
          <a:xfrm>
            <a:off x="4000500" y="3661976"/>
            <a:ext cx="7353301" cy="2552555"/>
          </a:xfrm>
        </p:spPr>
        <p:txBody>
          <a:bodyPr>
            <a:normAutofit/>
          </a:bodyPr>
          <a:lstStyle/>
          <a:p>
            <a:r>
              <a:rPr lang="en-US" sz="1800" dirty="0">
                <a:latin typeface="Times New Roman" panose="02020603050405020304" pitchFamily="18" charset="0"/>
                <a:cs typeface="Times New Roman" panose="02020603050405020304" pitchFamily="18" charset="0"/>
              </a:rPr>
              <a:t>The outcome that has been provided indicates that the linear regression model has an R-squared (R²) value of 1.00 and a Mean Squared Error (MSE) of 0.10. The forecasts made by the model are, on average, extremely close to the actual values, with a reasonably little error, as indicated by the low MSE. The ideal fit is indicated by the R2 value of 1.00, which indicates that the model can use the given features to explain 100% of the variance in the target variable. The correlation between the linear regression model's high R² and low MSE indicates that it is operating extraordinarily effectively on the provided dataset. </a:t>
            </a:r>
          </a:p>
        </p:txBody>
      </p:sp>
    </p:spTree>
    <p:extLst>
      <p:ext uri="{BB962C8B-B14F-4D97-AF65-F5344CB8AC3E}">
        <p14:creationId xmlns:p14="http://schemas.microsoft.com/office/powerpoint/2010/main" val="1173046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D00F0F4-E72D-6D01-9C04-F26FB5058F5E}"/>
              </a:ext>
            </a:extLst>
          </p:cNvPr>
          <p:cNvSpPr>
            <a:spLocks noGrp="1"/>
          </p:cNvSpPr>
          <p:nvPr>
            <p:ph type="title"/>
          </p:nvPr>
        </p:nvSpPr>
        <p:spPr>
          <a:xfrm>
            <a:off x="447675" y="3105150"/>
            <a:ext cx="3352660" cy="2371725"/>
          </a:xfrm>
        </p:spPr>
        <p:txBody>
          <a:bodyPr>
            <a:normAutofit/>
          </a:bodyPr>
          <a:lstStyle/>
          <a:p>
            <a:r>
              <a:rPr lang="en-US" dirty="0"/>
              <a:t>Logistic Regression</a:t>
            </a:r>
          </a:p>
        </p:txBody>
      </p:sp>
      <p:sp>
        <p:nvSpPr>
          <p:cNvPr id="23" name="Arc 22">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C89D8594-CCA3-024E-104F-AF188DC34806}"/>
              </a:ext>
            </a:extLst>
          </p:cNvPr>
          <p:cNvPicPr>
            <a:picLocks noChangeAspect="1"/>
          </p:cNvPicPr>
          <p:nvPr/>
        </p:nvPicPr>
        <p:blipFill>
          <a:blip r:embed="rId2"/>
          <a:stretch>
            <a:fillRect/>
          </a:stretch>
        </p:blipFill>
        <p:spPr>
          <a:xfrm>
            <a:off x="1238250" y="643470"/>
            <a:ext cx="10293836" cy="208450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E289345B-BFDE-A287-3AEA-6B1436CCEBD5}"/>
              </a:ext>
            </a:extLst>
          </p:cNvPr>
          <p:cNvSpPr>
            <a:spLocks noGrp="1"/>
          </p:cNvSpPr>
          <p:nvPr>
            <p:ph idx="1"/>
          </p:nvPr>
        </p:nvSpPr>
        <p:spPr>
          <a:xfrm>
            <a:off x="3800335" y="3181350"/>
            <a:ext cx="7553466" cy="3033181"/>
          </a:xfrm>
        </p:spPr>
        <p:txBody>
          <a:bodyPr>
            <a:normAutofit/>
          </a:bodyPr>
          <a:lstStyle/>
          <a:p>
            <a:r>
              <a:rPr lang="en-US" sz="1800" dirty="0">
                <a:latin typeface="Times New Roman" panose="02020603050405020304" pitchFamily="18" charset="0"/>
                <a:cs typeface="Times New Roman" panose="02020603050405020304" pitchFamily="18" charset="0"/>
              </a:rPr>
              <a:t>The Logistic Regression model performed exceptionally well, as evidenced by its accuracy of 1.0 (or 100%), which shows that it properly identified every instance in the test set based on the binarized target variable (i.e., whether the target value is above or below the median). This flawless accuracy score, however, can also be a sign of overfitting, in which the model has become overly adept at handling the noise and abnormalities present in the training set, which could result in subpar performance when dealing with fresh, untested data.</a:t>
            </a:r>
          </a:p>
        </p:txBody>
      </p:sp>
    </p:spTree>
    <p:extLst>
      <p:ext uri="{BB962C8B-B14F-4D97-AF65-F5344CB8AC3E}">
        <p14:creationId xmlns:p14="http://schemas.microsoft.com/office/powerpoint/2010/main" val="1137463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Arc 3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16771E8-89D3-1DB0-6D31-B084BDD87FEF}"/>
              </a:ext>
            </a:extLst>
          </p:cNvPr>
          <p:cNvSpPr>
            <a:spLocks noGrp="1"/>
          </p:cNvSpPr>
          <p:nvPr>
            <p:ph type="title"/>
          </p:nvPr>
        </p:nvSpPr>
        <p:spPr>
          <a:xfrm>
            <a:off x="5894962" y="479493"/>
            <a:ext cx="5458838" cy="1325563"/>
          </a:xfrm>
        </p:spPr>
        <p:txBody>
          <a:bodyPr>
            <a:normAutofit/>
          </a:bodyPr>
          <a:lstStyle/>
          <a:p>
            <a:r>
              <a:rPr lang="en-US" sz="3100"/>
              <a:t>Random Forest Regression and Random Forest Classification</a:t>
            </a:r>
          </a:p>
        </p:txBody>
      </p:sp>
      <p:sp>
        <p:nvSpPr>
          <p:cNvPr id="33" name="Freeform: Shape 3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F4B3DD11-E62A-56E5-1485-BE7A3CB6DF82}"/>
              </a:ext>
            </a:extLst>
          </p:cNvPr>
          <p:cNvPicPr>
            <a:picLocks noChangeAspect="1"/>
          </p:cNvPicPr>
          <p:nvPr/>
        </p:nvPicPr>
        <p:blipFill rotWithShape="1">
          <a:blip r:embed="rId2"/>
          <a:srcRect l="6851" r="60680" b="2"/>
          <a:stretch/>
        </p:blipFill>
        <p:spPr>
          <a:xfrm>
            <a:off x="703182" y="861248"/>
            <a:ext cx="4777381" cy="496575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AA7534C1-5A28-C0A2-E4A9-18725002B13F}"/>
              </a:ext>
            </a:extLst>
          </p:cNvPr>
          <p:cNvSpPr>
            <a:spLocks noGrp="1"/>
          </p:cNvSpPr>
          <p:nvPr>
            <p:ph idx="1"/>
          </p:nvPr>
        </p:nvSpPr>
        <p:spPr>
          <a:xfrm>
            <a:off x="5894962" y="1984443"/>
            <a:ext cx="5458838" cy="4192520"/>
          </a:xfrm>
        </p:spPr>
        <p:txBody>
          <a:bodyPr>
            <a:normAutofit/>
          </a:bodyPr>
          <a:lstStyle/>
          <a:p>
            <a:r>
              <a:rPr lang="en-US" sz="1800" dirty="0">
                <a:latin typeface="Times New Roman" panose="02020603050405020304" pitchFamily="18" charset="0"/>
                <a:cs typeface="Times New Roman" panose="02020603050405020304" pitchFamily="18" charset="0"/>
              </a:rPr>
              <a:t>The Random Forest Classification model demonstrates an exceptional accuracy of 0.99 (or 99%), implying it accurately categorized 99% of the test set instances depending on the binarized target variable. The Random Forest Regression model accomplishes an exceptionally low Mean Squared Error (MSE) of 0.01 in the provided output, demonstrating that its forecasts are extremely similar to the actual values with little variance. These assessment indicators indicate that both models are operating at a very high level; the Random Forest Classification model is exhibiting outstanding effectiveness in categorizing instances based on the attributes provided, and the Random Forest Regression model is producing extremely precise forecasts for the continuous target variable</a:t>
            </a:r>
            <a:r>
              <a:rPr lang="en-US" sz="1800" dirty="0"/>
              <a:t>.</a:t>
            </a:r>
          </a:p>
        </p:txBody>
      </p:sp>
    </p:spTree>
    <p:extLst>
      <p:ext uri="{BB962C8B-B14F-4D97-AF65-F5344CB8AC3E}">
        <p14:creationId xmlns:p14="http://schemas.microsoft.com/office/powerpoint/2010/main" val="2101165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AE8792C-122E-DFC9-EF7E-2EC114C49A05}"/>
              </a:ext>
            </a:extLst>
          </p:cNvPr>
          <p:cNvSpPr>
            <a:spLocks noGrp="1"/>
          </p:cNvSpPr>
          <p:nvPr>
            <p:ph type="title"/>
          </p:nvPr>
        </p:nvSpPr>
        <p:spPr>
          <a:xfrm>
            <a:off x="838201" y="3998018"/>
            <a:ext cx="3981854" cy="2216513"/>
          </a:xfrm>
        </p:spPr>
        <p:txBody>
          <a:bodyPr>
            <a:normAutofit/>
          </a:bodyPr>
          <a:lstStyle/>
          <a:p>
            <a:r>
              <a:rPr lang="en-US"/>
              <a:t>Results </a:t>
            </a:r>
            <a:endParaRPr lang="en-US" dirty="0"/>
          </a:p>
        </p:txBody>
      </p:sp>
      <p:sp>
        <p:nvSpPr>
          <p:cNvPr id="15" name="Arc 14">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8D6E2BEA-0BDE-2864-8680-59A5A4706843}"/>
              </a:ext>
            </a:extLst>
          </p:cNvPr>
          <p:cNvPicPr>
            <a:picLocks noChangeAspect="1"/>
          </p:cNvPicPr>
          <p:nvPr/>
        </p:nvPicPr>
        <p:blipFill>
          <a:blip r:embed="rId2"/>
          <a:stretch>
            <a:fillRect/>
          </a:stretch>
        </p:blipFill>
        <p:spPr>
          <a:xfrm>
            <a:off x="659914" y="919350"/>
            <a:ext cx="10872172" cy="2527780"/>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A11190C5-A769-DF07-B9E6-E4F5BECB8DD0}"/>
              </a:ext>
            </a:extLst>
          </p:cNvPr>
          <p:cNvSpPr>
            <a:spLocks noGrp="1"/>
          </p:cNvSpPr>
          <p:nvPr>
            <p:ph idx="1"/>
          </p:nvPr>
        </p:nvSpPr>
        <p:spPr>
          <a:xfrm>
            <a:off x="4305300" y="3686751"/>
            <a:ext cx="7048501" cy="2527780"/>
          </a:xfrm>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All the four models have exceptional performance. </a:t>
            </a:r>
          </a:p>
          <a:p>
            <a:r>
              <a:rPr lang="en-US" dirty="0">
                <a:latin typeface="Times New Roman" panose="02020603050405020304" pitchFamily="18" charset="0"/>
                <a:cs typeface="Times New Roman" panose="02020603050405020304" pitchFamily="18" charset="0"/>
              </a:rPr>
              <a:t>We can see that both logistic regression and Random Forest Classification have 99% accuracy indicating that both models accurately categorized the test set instances based on the target variable. </a:t>
            </a:r>
          </a:p>
          <a:p>
            <a:r>
              <a:rPr lang="en-US" dirty="0">
                <a:latin typeface="Times New Roman" panose="02020603050405020304" pitchFamily="18" charset="0"/>
                <a:cs typeface="Times New Roman" panose="02020603050405020304" pitchFamily="18" charset="0"/>
              </a:rPr>
              <a:t>The linear regression and Random Forest Regression models both have very low MSE values of 0.09 indicating the accurate forecasting of instances similar to the actual values.</a:t>
            </a:r>
          </a:p>
        </p:txBody>
      </p:sp>
    </p:spTree>
    <p:extLst>
      <p:ext uri="{BB962C8B-B14F-4D97-AF65-F5344CB8AC3E}">
        <p14:creationId xmlns:p14="http://schemas.microsoft.com/office/powerpoint/2010/main" val="3295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5FFEE29-A5ED-F399-846C-A37B3BE36B73}"/>
              </a:ext>
            </a:extLst>
          </p:cNvPr>
          <p:cNvSpPr>
            <a:spLocks noGrp="1"/>
          </p:cNvSpPr>
          <p:nvPr>
            <p:ph type="title"/>
          </p:nvPr>
        </p:nvSpPr>
        <p:spPr>
          <a:xfrm>
            <a:off x="160077" y="3524250"/>
            <a:ext cx="2906973" cy="2000251"/>
          </a:xfrm>
        </p:spPr>
        <p:txBody>
          <a:bodyPr>
            <a:normAutofit/>
          </a:bodyPr>
          <a:lstStyle/>
          <a:p>
            <a:r>
              <a:rPr lang="en-US" dirty="0"/>
              <a:t>Hypothesis Testing</a:t>
            </a:r>
          </a:p>
        </p:txBody>
      </p:sp>
      <p:sp>
        <p:nvSpPr>
          <p:cNvPr id="39" name="Arc 38">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4F24DA66-6E4E-E884-89E7-A414581468A5}"/>
              </a:ext>
            </a:extLst>
          </p:cNvPr>
          <p:cNvPicPr>
            <a:picLocks noChangeAspect="1"/>
          </p:cNvPicPr>
          <p:nvPr/>
        </p:nvPicPr>
        <p:blipFill>
          <a:blip r:embed="rId2"/>
          <a:stretch>
            <a:fillRect/>
          </a:stretch>
        </p:blipFill>
        <p:spPr>
          <a:xfrm>
            <a:off x="1758615" y="643468"/>
            <a:ext cx="6633051" cy="2354734"/>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06AC0BCE-150D-6D84-9829-5C7E82A6DC0E}"/>
              </a:ext>
            </a:extLst>
          </p:cNvPr>
          <p:cNvSpPr>
            <a:spLocks noGrp="1"/>
          </p:cNvSpPr>
          <p:nvPr>
            <p:ph idx="1"/>
          </p:nvPr>
        </p:nvSpPr>
        <p:spPr>
          <a:xfrm>
            <a:off x="3067050" y="3162300"/>
            <a:ext cx="7991477" cy="2909356"/>
          </a:xfrm>
        </p:spPr>
        <p:txBody>
          <a:bodyPr>
            <a:normAutofit fontScale="70000" lnSpcReduction="20000"/>
          </a:bodyPr>
          <a:lstStyle/>
          <a:p>
            <a:r>
              <a:rPr lang="en-US" sz="2600" dirty="0">
                <a:latin typeface="Times New Roman" panose="02020603050405020304" pitchFamily="18" charset="0"/>
                <a:cs typeface="Times New Roman" panose="02020603050405020304" pitchFamily="18" charset="0"/>
              </a:rPr>
              <a:t>Null Hypothesis (H0): There is no significant difference in obesity prevalence (</a:t>
            </a:r>
            <a:r>
              <a:rPr lang="en-US" sz="2600" dirty="0" err="1">
                <a:latin typeface="Times New Roman" panose="02020603050405020304" pitchFamily="18" charset="0"/>
                <a:cs typeface="Times New Roman" panose="02020603050405020304" pitchFamily="18" charset="0"/>
              </a:rPr>
              <a:t>Data_Value</a:t>
            </a:r>
            <a:r>
              <a:rPr lang="en-US" sz="2600" dirty="0">
                <a:latin typeface="Times New Roman" panose="02020603050405020304" pitchFamily="18" charset="0"/>
                <a:cs typeface="Times New Roman" panose="02020603050405020304" pitchFamily="18" charset="0"/>
              </a:rPr>
              <a:t>) across different categories of the variable of interest (e.g., Class, Topic, </a:t>
            </a:r>
            <a:r>
              <a:rPr lang="en-US" sz="2600" dirty="0" err="1">
                <a:latin typeface="Times New Roman" panose="02020603050405020304" pitchFamily="18" charset="0"/>
                <a:cs typeface="Times New Roman" panose="02020603050405020304" pitchFamily="18" charset="0"/>
              </a:rPr>
              <a:t>LocationAbbr</a:t>
            </a:r>
            <a:r>
              <a:rPr lang="en-US" sz="2600"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Alternative Hypothesis (Ha): At least one category of the variable of interest has a significantly different mean obesity prevalence (</a:t>
            </a:r>
            <a:r>
              <a:rPr lang="en-US" sz="2600" dirty="0" err="1">
                <a:latin typeface="Times New Roman" panose="02020603050405020304" pitchFamily="18" charset="0"/>
                <a:cs typeface="Times New Roman" panose="02020603050405020304" pitchFamily="18" charset="0"/>
              </a:rPr>
              <a:t>Data_Value</a:t>
            </a:r>
            <a:r>
              <a:rPr lang="en-US" sz="2600"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Result: Based on the findings of the ANOVA, it is possible to reject the null hypothesis that there is no significant difference in the prevalence of obesity (</a:t>
            </a:r>
            <a:r>
              <a:rPr lang="en-US" sz="2600" dirty="0" err="1">
                <a:latin typeface="Times New Roman" panose="02020603050405020304" pitchFamily="18" charset="0"/>
                <a:cs typeface="Times New Roman" panose="02020603050405020304" pitchFamily="18" charset="0"/>
              </a:rPr>
              <a:t>Data_Value</a:t>
            </a:r>
            <a:r>
              <a:rPr lang="en-US" sz="2600" dirty="0">
                <a:latin typeface="Times New Roman" panose="02020603050405020304" pitchFamily="18" charset="0"/>
                <a:cs typeface="Times New Roman" panose="02020603050405020304" pitchFamily="18" charset="0"/>
              </a:rPr>
              <a:t>) between the different categories of the variable 'Class'. The alternative hypothesis is supported by the extremely small p-value (9.631410e-280) and the huge F-statistic (646.906129), which indicate that at least one 'Class' category has a significantly different mean obesity prevalence than the other categories. </a:t>
            </a:r>
          </a:p>
          <a:p>
            <a:endParaRPr lang="en-US" sz="1100" dirty="0"/>
          </a:p>
        </p:txBody>
      </p:sp>
      <p:sp>
        <p:nvSpPr>
          <p:cNvPr id="14" name="TextBox 13">
            <a:extLst>
              <a:ext uri="{FF2B5EF4-FFF2-40B4-BE49-F238E27FC236}">
                <a16:creationId xmlns:a16="http://schemas.microsoft.com/office/drawing/2014/main" id="{4C17C2DB-C4B9-DE29-39F9-015FC9D06B77}"/>
              </a:ext>
            </a:extLst>
          </p:cNvPr>
          <p:cNvSpPr txBox="1"/>
          <p:nvPr/>
        </p:nvSpPr>
        <p:spPr>
          <a:xfrm>
            <a:off x="-1182539" y="3685855"/>
            <a:ext cx="6094070" cy="369332"/>
          </a:xfrm>
          <a:prstGeom prst="rect">
            <a:avLst/>
          </a:prstGeom>
          <a:noFill/>
        </p:spPr>
        <p:txBody>
          <a:bodyPr wrap="square">
            <a:spAutoFit/>
          </a:bodyPr>
          <a:lstStyle/>
          <a:p>
            <a:endParaRPr lang="en-US" dirty="0"/>
          </a:p>
        </p:txBody>
      </p:sp>
    </p:spTree>
    <p:extLst>
      <p:ext uri="{BB962C8B-B14F-4D97-AF65-F5344CB8AC3E}">
        <p14:creationId xmlns:p14="http://schemas.microsoft.com/office/powerpoint/2010/main" val="2323172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2B435-BB2E-0308-60F5-C992BAD08DC4}"/>
              </a:ext>
            </a:extLst>
          </p:cNvPr>
          <p:cNvSpPr>
            <a:spLocks noGrp="1"/>
          </p:cNvSpPr>
          <p:nvPr>
            <p:ph type="title"/>
          </p:nvPr>
        </p:nvSpPr>
        <p:spPr/>
        <p:txBody>
          <a:bodyPr/>
          <a:lstStyle/>
          <a:p>
            <a:r>
              <a:rPr lang="en-US" dirty="0"/>
              <a:t>Future Proposals</a:t>
            </a:r>
          </a:p>
        </p:txBody>
      </p:sp>
      <p:sp>
        <p:nvSpPr>
          <p:cNvPr id="3" name="Content Placeholder 2">
            <a:extLst>
              <a:ext uri="{FF2B5EF4-FFF2-40B4-BE49-F238E27FC236}">
                <a16:creationId xmlns:a16="http://schemas.microsoft.com/office/drawing/2014/main" id="{2F5F036A-C8A1-1194-7C90-64CD64552DD8}"/>
              </a:ext>
            </a:extLst>
          </p:cNvPr>
          <p:cNvSpPr>
            <a:spLocks noGrp="1"/>
          </p:cNvSpPr>
          <p:nvPr>
            <p:ph idx="1"/>
          </p:nvPr>
        </p:nvSpPr>
        <p:spPr>
          <a:xfrm>
            <a:off x="838200" y="1825625"/>
            <a:ext cx="9772650" cy="2698750"/>
          </a:xfrm>
        </p:spPr>
        <p:txBody>
          <a:bodyPr>
            <a:normAutofit/>
          </a:bodyPr>
          <a:lstStyle/>
          <a:p>
            <a:r>
              <a:rPr lang="en-US" sz="1800" dirty="0">
                <a:latin typeface="Times New Roman" panose="02020603050405020304" pitchFamily="18" charset="0"/>
                <a:cs typeface="Times New Roman" panose="02020603050405020304" pitchFamily="18" charset="0"/>
              </a:rPr>
              <a:t>suggests including interaction terms in the logistic regression framework among predictor variables since meaningful interactions might shed light on the connections between the variables and the desired result.</a:t>
            </a:r>
          </a:p>
          <a:p>
            <a:r>
              <a:rPr lang="en-US" sz="1800" dirty="0">
                <a:latin typeface="Times New Roman" panose="02020603050405020304" pitchFamily="18" charset="0"/>
                <a:cs typeface="Times New Roman" panose="02020603050405020304" pitchFamily="18" charset="0"/>
              </a:rPr>
              <a:t> suggests using regularization methods to solve any overfitting problems and enhance model generalization, such as L1 (Lasso) or L2 (Ridge) regularization.</a:t>
            </a:r>
          </a:p>
          <a:p>
            <a:r>
              <a:rPr lang="en-US" sz="1800" dirty="0">
                <a:latin typeface="Times New Roman" panose="02020603050405020304" pitchFamily="18" charset="0"/>
                <a:cs typeface="Times New Roman" panose="02020603050405020304" pitchFamily="18" charset="0"/>
              </a:rPr>
              <a:t> Recommends using holdout validation along with cross-validation methods to provide a more thorough assessment of the model's resilience and effectiveness.</a:t>
            </a:r>
          </a:p>
        </p:txBody>
      </p:sp>
    </p:spTree>
    <p:extLst>
      <p:ext uri="{BB962C8B-B14F-4D97-AF65-F5344CB8AC3E}">
        <p14:creationId xmlns:p14="http://schemas.microsoft.com/office/powerpoint/2010/main" val="598482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9942D2B-1CD5-C8FF-DB71-1F874823C0DE}"/>
              </a:ext>
            </a:extLst>
          </p:cNvPr>
          <p:cNvSpPr>
            <a:spLocks noGrp="1"/>
          </p:cNvSpPr>
          <p:nvPr>
            <p:ph type="title"/>
          </p:nvPr>
        </p:nvSpPr>
        <p:spPr>
          <a:xfrm>
            <a:off x="838201" y="3998018"/>
            <a:ext cx="3981854" cy="2216513"/>
          </a:xfrm>
        </p:spPr>
        <p:txBody>
          <a:bodyPr>
            <a:normAutofit/>
          </a:bodyPr>
          <a:lstStyle/>
          <a:p>
            <a:r>
              <a:rPr lang="en-US" dirty="0"/>
              <a:t>Introduction</a:t>
            </a:r>
          </a:p>
        </p:txBody>
      </p:sp>
      <p:sp>
        <p:nvSpPr>
          <p:cNvPr id="12"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7" name="Graphic 6" descr="Books">
            <a:extLst>
              <a:ext uri="{FF2B5EF4-FFF2-40B4-BE49-F238E27FC236}">
                <a16:creationId xmlns:a16="http://schemas.microsoft.com/office/drawing/2014/main" id="{D4870000-15DF-82DF-F2EC-A7F2650683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17264" y="704504"/>
            <a:ext cx="2957472" cy="295747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2994B64D-22A1-C7F0-B98C-C8BCEDF322FC}"/>
              </a:ext>
            </a:extLst>
          </p:cNvPr>
          <p:cNvSpPr>
            <a:spLocks noGrp="1"/>
          </p:cNvSpPr>
          <p:nvPr>
            <p:ph idx="1"/>
          </p:nvPr>
        </p:nvSpPr>
        <p:spPr>
          <a:xfrm>
            <a:off x="3800336" y="3257059"/>
            <a:ext cx="7553466" cy="2957472"/>
          </a:xfrm>
        </p:spPr>
        <p:txBody>
          <a:bodyPr>
            <a:normAutofit/>
          </a:bodyPr>
          <a:lstStyle/>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US" sz="1800" kern="0" dirty="0">
                <a:effectLst/>
                <a:latin typeface="Times New Roman" panose="02020603050405020304" pitchFamily="18" charset="0"/>
                <a:ea typeface="Times New Roman" panose="02020603050405020304" pitchFamily="18" charset="0"/>
              </a:rPr>
              <a:t>To preserve lives, there are a few divisions that focus on the analysis of the prior health difficulties. DNPAO, or the component of Nutrition, Physical Activity, and Obesity, is a component of the US Centers for Disease Control and Prevention (CDC). </a:t>
            </a:r>
          </a:p>
          <a:p>
            <a:r>
              <a:rPr lang="en-US" sz="1800" kern="0" dirty="0">
                <a:effectLst/>
                <a:latin typeface="Times New Roman" panose="02020603050405020304" pitchFamily="18" charset="0"/>
                <a:ea typeface="Times New Roman" panose="02020603050405020304" pitchFamily="18" charset="0"/>
              </a:rPr>
              <a:t>The objectives of DNPAO are to reduce obesity, increase physical activity, improve nutrition, and</a:t>
            </a:r>
            <a:r>
              <a:rPr lang="en-US" sz="1800" kern="0" spc="-15" dirty="0">
                <a:effectLst/>
                <a:latin typeface="Times New Roman" panose="02020603050405020304" pitchFamily="18" charset="0"/>
                <a:ea typeface="Times New Roman" panose="02020603050405020304" pitchFamily="18" charset="0"/>
              </a:rPr>
              <a:t> </a:t>
            </a:r>
            <a:r>
              <a:rPr lang="en-US" sz="1800" kern="0" dirty="0">
                <a:effectLst/>
                <a:latin typeface="Times New Roman" panose="02020603050405020304" pitchFamily="18" charset="0"/>
                <a:ea typeface="Times New Roman" panose="02020603050405020304" pitchFamily="18" charset="0"/>
              </a:rPr>
              <a:t>achieve</a:t>
            </a:r>
            <a:r>
              <a:rPr lang="en-US" sz="1800" kern="0" spc="-15" dirty="0">
                <a:effectLst/>
                <a:latin typeface="Times New Roman" panose="02020603050405020304" pitchFamily="18" charset="0"/>
                <a:ea typeface="Times New Roman" panose="02020603050405020304" pitchFamily="18" charset="0"/>
              </a:rPr>
              <a:t> </a:t>
            </a:r>
            <a:r>
              <a:rPr lang="en-US" sz="1800" kern="0" dirty="0">
                <a:effectLst/>
                <a:latin typeface="Times New Roman" panose="02020603050405020304" pitchFamily="18" charset="0"/>
                <a:ea typeface="Times New Roman" panose="02020603050405020304" pitchFamily="18" charset="0"/>
              </a:rPr>
              <a:t>health</a:t>
            </a:r>
            <a:r>
              <a:rPr lang="en-US" sz="1800" kern="0" spc="-15" dirty="0">
                <a:effectLst/>
                <a:latin typeface="Times New Roman" panose="02020603050405020304" pitchFamily="18" charset="0"/>
                <a:ea typeface="Times New Roman" panose="02020603050405020304" pitchFamily="18" charset="0"/>
              </a:rPr>
              <a:t> </a:t>
            </a:r>
            <a:r>
              <a:rPr lang="en-US" sz="1800" kern="0" dirty="0">
                <a:effectLst/>
                <a:latin typeface="Times New Roman" panose="02020603050405020304" pitchFamily="18" charset="0"/>
                <a:ea typeface="Times New Roman" panose="02020603050405020304" pitchFamily="18" charset="0"/>
              </a:rPr>
              <a:t>equity</a:t>
            </a:r>
            <a:r>
              <a:rPr lang="en-US" sz="1800" kern="0" spc="-15" dirty="0">
                <a:effectLst/>
                <a:latin typeface="Times New Roman" panose="02020603050405020304" pitchFamily="18" charset="0"/>
                <a:ea typeface="Times New Roman" panose="02020603050405020304" pitchFamily="18" charset="0"/>
              </a:rPr>
              <a:t> </a:t>
            </a:r>
            <a:r>
              <a:rPr lang="en-US" sz="1800" kern="0" dirty="0">
                <a:effectLst/>
                <a:latin typeface="Times New Roman" panose="02020603050405020304" pitchFamily="18" charset="0"/>
                <a:ea typeface="Times New Roman" panose="02020603050405020304" pitchFamily="18" charset="0"/>
              </a:rPr>
              <a:t>by</a:t>
            </a:r>
            <a:r>
              <a:rPr lang="en-US" sz="1800" kern="0" spc="-15" dirty="0">
                <a:effectLst/>
                <a:latin typeface="Times New Roman" panose="02020603050405020304" pitchFamily="18" charset="0"/>
                <a:ea typeface="Times New Roman" panose="02020603050405020304" pitchFamily="18" charset="0"/>
              </a:rPr>
              <a:t> </a:t>
            </a:r>
            <a:r>
              <a:rPr lang="en-US" sz="1800" kern="0" dirty="0">
                <a:effectLst/>
                <a:latin typeface="Times New Roman" panose="02020603050405020304" pitchFamily="18" charset="0"/>
                <a:ea typeface="Times New Roman" panose="02020603050405020304" pitchFamily="18" charset="0"/>
              </a:rPr>
              <a:t>reducing</a:t>
            </a:r>
            <a:r>
              <a:rPr lang="en-US" sz="1800" kern="0" spc="-15" dirty="0">
                <a:effectLst/>
                <a:latin typeface="Times New Roman" panose="02020603050405020304" pitchFamily="18" charset="0"/>
                <a:ea typeface="Times New Roman" panose="02020603050405020304" pitchFamily="18" charset="0"/>
              </a:rPr>
              <a:t> </a:t>
            </a:r>
            <a:r>
              <a:rPr lang="en-US" sz="1800" kern="0" dirty="0">
                <a:effectLst/>
                <a:latin typeface="Times New Roman" panose="02020603050405020304" pitchFamily="18" charset="0"/>
                <a:ea typeface="Times New Roman" panose="02020603050405020304" pitchFamily="18" charset="0"/>
              </a:rPr>
              <a:t>disparities.</a:t>
            </a:r>
            <a:r>
              <a:rPr lang="en-US" sz="1800" kern="0" spc="-15" dirty="0">
                <a:effectLst/>
                <a:latin typeface="Times New Roman" panose="02020603050405020304" pitchFamily="18" charset="0"/>
                <a:ea typeface="Times New Roman" panose="02020603050405020304" pitchFamily="18" charset="0"/>
              </a:rPr>
              <a:t> </a:t>
            </a:r>
            <a:r>
              <a:rPr lang="en-US" sz="1800" kern="0" dirty="0">
                <a:effectLst/>
                <a:latin typeface="Times New Roman" panose="02020603050405020304" pitchFamily="18" charset="0"/>
                <a:ea typeface="Times New Roman" panose="02020603050405020304" pitchFamily="18" charset="0"/>
              </a:rPr>
              <a:t>In</a:t>
            </a:r>
            <a:r>
              <a:rPr lang="en-US" sz="1800" kern="0" spc="-15" dirty="0">
                <a:effectLst/>
                <a:latin typeface="Times New Roman" panose="02020603050405020304" pitchFamily="18" charset="0"/>
                <a:ea typeface="Times New Roman" panose="02020603050405020304" pitchFamily="18" charset="0"/>
              </a:rPr>
              <a:t> </a:t>
            </a:r>
            <a:r>
              <a:rPr lang="en-US" sz="1800" kern="0" dirty="0">
                <a:effectLst/>
                <a:latin typeface="Times New Roman" panose="02020603050405020304" pitchFamily="18" charset="0"/>
                <a:ea typeface="Times New Roman" panose="02020603050405020304" pitchFamily="18" charset="0"/>
              </a:rPr>
              <a:t>terms</a:t>
            </a:r>
            <a:r>
              <a:rPr lang="en-US" sz="1800" kern="0" spc="-20" dirty="0">
                <a:effectLst/>
                <a:latin typeface="Times New Roman" panose="02020603050405020304" pitchFamily="18" charset="0"/>
                <a:ea typeface="Times New Roman" panose="02020603050405020304" pitchFamily="18" charset="0"/>
              </a:rPr>
              <a:t> </a:t>
            </a:r>
            <a:r>
              <a:rPr lang="en-US" sz="1800" kern="0" dirty="0">
                <a:effectLst/>
                <a:latin typeface="Times New Roman" panose="02020603050405020304" pitchFamily="18" charset="0"/>
                <a:ea typeface="Times New Roman" panose="02020603050405020304" pitchFamily="18" charset="0"/>
              </a:rPr>
              <a:t>of</a:t>
            </a:r>
            <a:r>
              <a:rPr lang="en-US" sz="1800" kern="0" spc="-15" dirty="0">
                <a:effectLst/>
                <a:latin typeface="Times New Roman" panose="02020603050405020304" pitchFamily="18" charset="0"/>
                <a:ea typeface="Times New Roman" panose="02020603050405020304" pitchFamily="18" charset="0"/>
              </a:rPr>
              <a:t> </a:t>
            </a:r>
            <a:r>
              <a:rPr lang="en-US" sz="1800" kern="0" dirty="0">
                <a:effectLst/>
                <a:latin typeface="Times New Roman" panose="02020603050405020304" pitchFamily="18" charset="0"/>
                <a:ea typeface="Times New Roman" panose="02020603050405020304" pitchFamily="18" charset="0"/>
              </a:rPr>
              <a:t>health</a:t>
            </a:r>
            <a:r>
              <a:rPr lang="en-US" sz="1800" kern="0" spc="-15" dirty="0">
                <a:effectLst/>
                <a:latin typeface="Times New Roman" panose="02020603050405020304" pitchFamily="18" charset="0"/>
                <a:ea typeface="Times New Roman" panose="02020603050405020304" pitchFamily="18" charset="0"/>
              </a:rPr>
              <a:t> </a:t>
            </a:r>
            <a:r>
              <a:rPr lang="en-US" sz="1800" kern="0" dirty="0">
                <a:effectLst/>
                <a:latin typeface="Times New Roman" panose="02020603050405020304" pitchFamily="18" charset="0"/>
                <a:ea typeface="Times New Roman" panose="02020603050405020304" pitchFamily="18" charset="0"/>
              </a:rPr>
              <a:t>status</a:t>
            </a:r>
            <a:r>
              <a:rPr lang="en-US" sz="1800" kern="0" spc="-15" dirty="0">
                <a:effectLst/>
                <a:latin typeface="Times New Roman" panose="02020603050405020304" pitchFamily="18" charset="0"/>
                <a:ea typeface="Times New Roman" panose="02020603050405020304" pitchFamily="18" charset="0"/>
              </a:rPr>
              <a:t> </a:t>
            </a:r>
            <a:r>
              <a:rPr lang="en-US" sz="1800" kern="0" dirty="0">
                <a:effectLst/>
                <a:latin typeface="Times New Roman" panose="02020603050405020304" pitchFamily="18" charset="0"/>
                <a:ea typeface="Times New Roman" panose="02020603050405020304" pitchFamily="18" charset="0"/>
              </a:rPr>
              <a:t>or</a:t>
            </a:r>
            <a:r>
              <a:rPr lang="en-US" sz="1800" kern="0" spc="-15" dirty="0">
                <a:effectLst/>
                <a:latin typeface="Times New Roman" panose="02020603050405020304" pitchFamily="18" charset="0"/>
                <a:ea typeface="Times New Roman" panose="02020603050405020304" pitchFamily="18" charset="0"/>
              </a:rPr>
              <a:t> </a:t>
            </a:r>
            <a:r>
              <a:rPr lang="en-US" sz="1800" kern="0" dirty="0">
                <a:effectLst/>
                <a:latin typeface="Times New Roman" panose="02020603050405020304" pitchFamily="18" charset="0"/>
                <a:ea typeface="Times New Roman" panose="02020603050405020304" pitchFamily="18" charset="0"/>
              </a:rPr>
              <a:t>access</a:t>
            </a:r>
            <a:r>
              <a:rPr lang="en-US" sz="1800" kern="0" spc="-20" dirty="0">
                <a:effectLst/>
                <a:latin typeface="Times New Roman" panose="02020603050405020304" pitchFamily="18" charset="0"/>
                <a:ea typeface="Times New Roman" panose="02020603050405020304" pitchFamily="18" charset="0"/>
              </a:rPr>
              <a:t> </a:t>
            </a:r>
            <a:r>
              <a:rPr lang="en-US" sz="1800" kern="0" dirty="0">
                <a:effectLst/>
                <a:latin typeface="Times New Roman" panose="02020603050405020304" pitchFamily="18" charset="0"/>
                <a:ea typeface="Times New Roman" panose="02020603050405020304" pitchFamily="18" charset="0"/>
              </a:rPr>
              <a:t>to</a:t>
            </a:r>
            <a:r>
              <a:rPr lang="en-US" sz="1800" kern="0" spc="-15" dirty="0">
                <a:effectLst/>
                <a:latin typeface="Times New Roman" panose="02020603050405020304" pitchFamily="18" charset="0"/>
                <a:ea typeface="Times New Roman" panose="02020603050405020304" pitchFamily="18" charset="0"/>
              </a:rPr>
              <a:t> </a:t>
            </a:r>
            <a:r>
              <a:rPr lang="en-US" sz="1800" kern="0" dirty="0">
                <a:effectLst/>
                <a:latin typeface="Times New Roman" panose="02020603050405020304" pitchFamily="18" charset="0"/>
                <a:ea typeface="Times New Roman" panose="02020603050405020304" pitchFamily="18" charset="0"/>
              </a:rPr>
              <a:t>care,</a:t>
            </a:r>
            <a:r>
              <a:rPr lang="en-US" sz="1800" kern="0" spc="-15" dirty="0">
                <a:effectLst/>
                <a:latin typeface="Times New Roman" panose="02020603050405020304" pitchFamily="18" charset="0"/>
                <a:ea typeface="Times New Roman" panose="02020603050405020304" pitchFamily="18" charset="0"/>
              </a:rPr>
              <a:t> </a:t>
            </a:r>
            <a:r>
              <a:rPr lang="en-US" sz="1800" kern="0" dirty="0">
                <a:effectLst/>
                <a:latin typeface="Times New Roman" panose="02020603050405020304" pitchFamily="18" charset="0"/>
                <a:ea typeface="Times New Roman" panose="02020603050405020304" pitchFamily="18" charset="0"/>
              </a:rPr>
              <a:t>there are differences between different geographic, racial, ethnic, and socioeconomic groups.</a:t>
            </a:r>
            <a:endParaRPr lang="en-US" sz="1800" dirty="0"/>
          </a:p>
        </p:txBody>
      </p:sp>
    </p:spTree>
    <p:extLst>
      <p:ext uri="{BB962C8B-B14F-4D97-AF65-F5344CB8AC3E}">
        <p14:creationId xmlns:p14="http://schemas.microsoft.com/office/powerpoint/2010/main" val="1406111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F75067-395D-03F9-F92E-7F60F88885A4}"/>
              </a:ext>
            </a:extLst>
          </p:cNvPr>
          <p:cNvSpPr>
            <a:spLocks noGrp="1"/>
          </p:cNvSpPr>
          <p:nvPr>
            <p:ph type="title"/>
          </p:nvPr>
        </p:nvSpPr>
        <p:spPr>
          <a:xfrm>
            <a:off x="514351" y="104776"/>
            <a:ext cx="3552824" cy="1022350"/>
          </a:xfrm>
        </p:spPr>
        <p:txBody>
          <a:bodyPr anchor="ctr">
            <a:normAutofit/>
          </a:bodyPr>
          <a:lstStyle/>
          <a:p>
            <a:r>
              <a:rPr lang="en-US" sz="4000" dirty="0"/>
              <a:t>Conclusion</a:t>
            </a:r>
          </a:p>
        </p:txBody>
      </p:sp>
      <p:sp>
        <p:nvSpPr>
          <p:cNvPr id="3" name="Content Placeholder 2">
            <a:extLst>
              <a:ext uri="{FF2B5EF4-FFF2-40B4-BE49-F238E27FC236}">
                <a16:creationId xmlns:a16="http://schemas.microsoft.com/office/drawing/2014/main" id="{45574260-2962-2788-A791-198F46591DD5}"/>
              </a:ext>
            </a:extLst>
          </p:cNvPr>
          <p:cNvSpPr>
            <a:spLocks noGrp="1"/>
          </p:cNvSpPr>
          <p:nvPr>
            <p:ph idx="1"/>
          </p:nvPr>
        </p:nvSpPr>
        <p:spPr>
          <a:xfrm>
            <a:off x="419100" y="971550"/>
            <a:ext cx="4989608" cy="5384800"/>
          </a:xfrm>
        </p:spPr>
        <p:txBody>
          <a:bodyPr anchor="ctr">
            <a:noAutofit/>
          </a:bodyPr>
          <a:lstStyle/>
          <a:p>
            <a:r>
              <a:rPr lang="en-US" sz="1800" dirty="0">
                <a:latin typeface="Times New Roman" panose="02020603050405020304" pitchFamily="18" charset="0"/>
                <a:cs typeface="Times New Roman" panose="02020603050405020304" pitchFamily="18" charset="0"/>
              </a:rPr>
              <a:t>In summary, the dataset offers insightful information about the prevalence and trends of physical inactivity, obesity, and poor eating habits in the general population. To encourage better lives and lessen gaps in health care, the present research has highlighted important areas for specific action and formulation of policies by examining temporal patterns, regional disparities, and demographic variances.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As we move forward, it will be crucial to address the dataset's limitations through ongoing research projects like integrating data, long-term research, and volunteer programs. Through the use of an integrated strategy and the utilization of cutting-edge technologies like machine learning and geospatial analysis, we can enhance our comprehension of the multifaceted factors that impact wellness habits and provide guidance for proven strategies that enhance outcomes for public health.</a:t>
            </a:r>
          </a:p>
        </p:txBody>
      </p:sp>
      <p:pic>
        <p:nvPicPr>
          <p:cNvPr id="13" name="Picture 12" descr="Digital financial graph">
            <a:extLst>
              <a:ext uri="{FF2B5EF4-FFF2-40B4-BE49-F238E27FC236}">
                <a16:creationId xmlns:a16="http://schemas.microsoft.com/office/drawing/2014/main" id="{8B958851-227E-03CC-6A3C-AB6424AD7BD7}"/>
              </a:ext>
            </a:extLst>
          </p:cNvPr>
          <p:cNvPicPr>
            <a:picLocks noChangeAspect="1"/>
          </p:cNvPicPr>
          <p:nvPr/>
        </p:nvPicPr>
        <p:blipFill rotWithShape="1">
          <a:blip r:embed="rId2"/>
          <a:srcRect l="32615" r="17329"/>
          <a:stretch/>
        </p:blipFill>
        <p:spPr>
          <a:xfrm>
            <a:off x="6096000" y="1"/>
            <a:ext cx="6102825" cy="6858000"/>
          </a:xfrm>
          <a:prstGeom prst="rect">
            <a:avLst/>
          </a:prstGeom>
        </p:spPr>
      </p:pic>
    </p:spTree>
    <p:extLst>
      <p:ext uri="{BB962C8B-B14F-4D97-AF65-F5344CB8AC3E}">
        <p14:creationId xmlns:p14="http://schemas.microsoft.com/office/powerpoint/2010/main" val="3875184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D63316-CA71-A47C-2B0E-3710FA83A17E}"/>
              </a:ext>
            </a:extLst>
          </p:cNvPr>
          <p:cNvSpPr>
            <a:spLocks noGrp="1"/>
          </p:cNvSpPr>
          <p:nvPr>
            <p:ph type="title"/>
          </p:nvPr>
        </p:nvSpPr>
        <p:spPr>
          <a:xfrm>
            <a:off x="1043631" y="809898"/>
            <a:ext cx="9942716" cy="1554480"/>
          </a:xfrm>
        </p:spPr>
        <p:txBody>
          <a:bodyPr anchor="ctr">
            <a:normAutofit/>
          </a:bodyPr>
          <a:lstStyle/>
          <a:p>
            <a:r>
              <a:rPr lang="en-US" sz="4800" dirty="0"/>
              <a:t>References</a:t>
            </a:r>
          </a:p>
        </p:txBody>
      </p:sp>
      <p:sp>
        <p:nvSpPr>
          <p:cNvPr id="3" name="Content Placeholder 2">
            <a:extLst>
              <a:ext uri="{FF2B5EF4-FFF2-40B4-BE49-F238E27FC236}">
                <a16:creationId xmlns:a16="http://schemas.microsoft.com/office/drawing/2014/main" id="{23F3C6C6-CC67-8282-CAF4-F167E02EE99D}"/>
              </a:ext>
            </a:extLst>
          </p:cNvPr>
          <p:cNvSpPr>
            <a:spLocks noGrp="1"/>
          </p:cNvSpPr>
          <p:nvPr>
            <p:ph idx="1"/>
          </p:nvPr>
        </p:nvSpPr>
        <p:spPr>
          <a:xfrm>
            <a:off x="1045028" y="3017522"/>
            <a:ext cx="9941319" cy="3124658"/>
          </a:xfrm>
        </p:spPr>
        <p:txBody>
          <a:bodyPr anchor="ctr">
            <a:normAutofit/>
          </a:bodyPr>
          <a:lstStyle/>
          <a:p>
            <a:r>
              <a:rPr lang="en-US" sz="1800" b="0" i="0" dirty="0" err="1">
                <a:effectLst/>
                <a:highlight>
                  <a:srgbClr val="FFFFFF"/>
                </a:highlight>
                <a:latin typeface="Times New Roman" panose="02020603050405020304" pitchFamily="18" charset="0"/>
                <a:cs typeface="Times New Roman" panose="02020603050405020304" pitchFamily="18" charset="0"/>
              </a:rPr>
              <a:t>Friligkos</a:t>
            </a:r>
            <a:r>
              <a:rPr lang="en-US" sz="1800" b="0" i="0" dirty="0">
                <a:effectLst/>
                <a:highlight>
                  <a:srgbClr val="FFFFFF"/>
                </a:highlight>
                <a:latin typeface="Times New Roman" panose="02020603050405020304" pitchFamily="18" charset="0"/>
                <a:cs typeface="Times New Roman" panose="02020603050405020304" pitchFamily="18" charset="0"/>
              </a:rPr>
              <a:t>, G., </a:t>
            </a:r>
            <a:r>
              <a:rPr lang="en-US" sz="1800" b="0" i="0" dirty="0" err="1">
                <a:effectLst/>
                <a:highlight>
                  <a:srgbClr val="FFFFFF"/>
                </a:highlight>
                <a:latin typeface="Times New Roman" panose="02020603050405020304" pitchFamily="18" charset="0"/>
                <a:cs typeface="Times New Roman" panose="02020603050405020304" pitchFamily="18" charset="0"/>
              </a:rPr>
              <a:t>Papaioannou</a:t>
            </a:r>
            <a:r>
              <a:rPr lang="en-US" sz="1800" b="0" i="0" dirty="0">
                <a:effectLst/>
                <a:highlight>
                  <a:srgbClr val="FFFFFF"/>
                </a:highlight>
                <a:latin typeface="Times New Roman" panose="02020603050405020304" pitchFamily="18" charset="0"/>
                <a:cs typeface="Times New Roman" panose="02020603050405020304" pitchFamily="18" charset="0"/>
              </a:rPr>
              <a:t>, E., &amp; </a:t>
            </a:r>
            <a:r>
              <a:rPr lang="en-US" sz="1800" b="0" i="0" dirty="0" err="1">
                <a:effectLst/>
                <a:highlight>
                  <a:srgbClr val="FFFFFF"/>
                </a:highlight>
                <a:latin typeface="Times New Roman" panose="02020603050405020304" pitchFamily="18" charset="0"/>
                <a:cs typeface="Times New Roman" panose="02020603050405020304" pitchFamily="18" charset="0"/>
              </a:rPr>
              <a:t>Kaklamanis</a:t>
            </a:r>
            <a:r>
              <a:rPr lang="en-US" sz="1800" b="0" i="0" dirty="0">
                <a:effectLst/>
                <a:highlight>
                  <a:srgbClr val="FFFFFF"/>
                </a:highlight>
                <a:latin typeface="Times New Roman" panose="02020603050405020304" pitchFamily="18" charset="0"/>
                <a:cs typeface="Times New Roman" panose="02020603050405020304" pitchFamily="18" charset="0"/>
              </a:rPr>
              <a:t>, C. (2023). A framework for applying the Logistic Regression model to obtain predictive analytics for tennis matches.</a:t>
            </a:r>
          </a:p>
          <a:p>
            <a:r>
              <a:rPr lang="en-US" sz="18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Baillot</a:t>
            </a:r>
            <a:r>
              <a:rPr lang="en-US" sz="1800" b="0" i="0" dirty="0">
                <a:solidFill>
                  <a:srgbClr val="222222"/>
                </a:solidFill>
                <a:effectLst/>
                <a:highlight>
                  <a:srgbClr val="FFFFFF"/>
                </a:highlight>
                <a:latin typeface="Times New Roman" panose="02020603050405020304" pitchFamily="18" charset="0"/>
                <a:cs typeface="Times New Roman" panose="02020603050405020304" pitchFamily="18" charset="0"/>
              </a:rPr>
              <a:t>, A., </a:t>
            </a:r>
            <a:r>
              <a:rPr lang="en-US" sz="18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Chenail</a:t>
            </a:r>
            <a:r>
              <a:rPr lang="en-US" sz="1800" b="0" i="0" dirty="0">
                <a:solidFill>
                  <a:srgbClr val="222222"/>
                </a:solidFill>
                <a:effectLst/>
                <a:highlight>
                  <a:srgbClr val="FFFFFF"/>
                </a:highlight>
                <a:latin typeface="Times New Roman" panose="02020603050405020304" pitchFamily="18" charset="0"/>
                <a:cs typeface="Times New Roman" panose="02020603050405020304" pitchFamily="18" charset="0"/>
              </a:rPr>
              <a:t>, S., Barros </a:t>
            </a:r>
            <a:r>
              <a:rPr lang="en-US" sz="18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Polita</a:t>
            </a:r>
            <a:r>
              <a:rPr lang="en-US" sz="1800" b="0" i="0" dirty="0">
                <a:solidFill>
                  <a:srgbClr val="222222"/>
                </a:solidFill>
                <a:effectLst/>
                <a:highlight>
                  <a:srgbClr val="FFFFFF"/>
                </a:highlight>
                <a:latin typeface="Times New Roman" panose="02020603050405020304" pitchFamily="18" charset="0"/>
                <a:cs typeface="Times New Roman" panose="02020603050405020304" pitchFamily="18" charset="0"/>
              </a:rPr>
              <a:t>, N., </a:t>
            </a:r>
            <a:r>
              <a:rPr lang="en-US" sz="18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Simoneau</a:t>
            </a:r>
            <a:r>
              <a:rPr lang="en-US" sz="1800" b="0" i="0" dirty="0">
                <a:solidFill>
                  <a:srgbClr val="222222"/>
                </a:solidFill>
                <a:effectLst/>
                <a:highlight>
                  <a:srgbClr val="FFFFFF"/>
                </a:highlight>
                <a:latin typeface="Times New Roman" panose="02020603050405020304" pitchFamily="18" charset="0"/>
                <a:cs typeface="Times New Roman" panose="02020603050405020304" pitchFamily="18" charset="0"/>
              </a:rPr>
              <a:t>, M., </a:t>
            </a:r>
            <a:r>
              <a:rPr lang="en-US" sz="18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Libourel</a:t>
            </a:r>
            <a:r>
              <a:rPr lang="en-US" sz="1800" b="0" i="0" dirty="0">
                <a:solidFill>
                  <a:srgbClr val="222222"/>
                </a:solidFill>
                <a:effectLst/>
                <a:highlight>
                  <a:srgbClr val="FFFFFF"/>
                </a:highlight>
                <a:latin typeface="Times New Roman" panose="02020603050405020304" pitchFamily="18" charset="0"/>
                <a:cs typeface="Times New Roman" panose="02020603050405020304" pitchFamily="18" charset="0"/>
              </a:rPr>
              <a:t>, M., </a:t>
            </a:r>
            <a:r>
              <a:rPr lang="en-US" sz="18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Nazon</a:t>
            </a:r>
            <a:r>
              <a:rPr lang="en-US" sz="1800" b="0" i="0" dirty="0">
                <a:solidFill>
                  <a:srgbClr val="222222"/>
                </a:solidFill>
                <a:effectLst/>
                <a:highlight>
                  <a:srgbClr val="FFFFFF"/>
                </a:highlight>
                <a:latin typeface="Times New Roman" panose="02020603050405020304" pitchFamily="18" charset="0"/>
                <a:cs typeface="Times New Roman" panose="02020603050405020304" pitchFamily="18" charset="0"/>
              </a:rPr>
              <a:t>, E., ... &amp; Romain, A. J. (2021). Physical activity motives, barriers, and preferences in people with obesity: A systematic review. </a:t>
            </a:r>
            <a:r>
              <a:rPr lang="en-US" sz="1800" b="0" i="1" dirty="0" err="1">
                <a:solidFill>
                  <a:srgbClr val="222222"/>
                </a:solidFill>
                <a:effectLst/>
                <a:highlight>
                  <a:srgbClr val="FFFFFF"/>
                </a:highlight>
                <a:latin typeface="Times New Roman" panose="02020603050405020304" pitchFamily="18" charset="0"/>
                <a:cs typeface="Times New Roman" panose="02020603050405020304" pitchFamily="18" charset="0"/>
              </a:rPr>
              <a:t>PloS</a:t>
            </a:r>
            <a:r>
              <a:rPr lang="en-US" sz="1800" b="0" i="1" dirty="0">
                <a:solidFill>
                  <a:srgbClr val="222222"/>
                </a:solidFill>
                <a:effectLst/>
                <a:highlight>
                  <a:srgbClr val="FFFFFF"/>
                </a:highlight>
                <a:latin typeface="Times New Roman" panose="02020603050405020304" pitchFamily="18" charset="0"/>
                <a:cs typeface="Times New Roman" panose="02020603050405020304" pitchFamily="18" charset="0"/>
              </a:rPr>
              <a:t> one</a:t>
            </a:r>
            <a:r>
              <a:rPr lang="en-US" sz="1800" b="0" i="0" dirty="0">
                <a:solidFill>
                  <a:srgbClr val="222222"/>
                </a:solidFill>
                <a:effectLst/>
                <a:highlight>
                  <a:srgbClr val="FFFFFF"/>
                </a:highlight>
                <a:latin typeface="Times New Roman" panose="02020603050405020304" pitchFamily="18" charset="0"/>
                <a:cs typeface="Times New Roman" panose="02020603050405020304" pitchFamily="18" charset="0"/>
              </a:rPr>
              <a:t>, </a:t>
            </a:r>
            <a:r>
              <a:rPr lang="en-US" sz="1800" b="0" i="1" dirty="0">
                <a:solidFill>
                  <a:srgbClr val="222222"/>
                </a:solidFill>
                <a:effectLst/>
                <a:highlight>
                  <a:srgbClr val="FFFFFF"/>
                </a:highlight>
                <a:latin typeface="Times New Roman" panose="02020603050405020304" pitchFamily="18" charset="0"/>
                <a:cs typeface="Times New Roman" panose="02020603050405020304" pitchFamily="18" charset="0"/>
              </a:rPr>
              <a:t>16</a:t>
            </a:r>
            <a:r>
              <a:rPr lang="en-US" sz="1800" b="0" i="0" dirty="0">
                <a:solidFill>
                  <a:srgbClr val="222222"/>
                </a:solidFill>
                <a:effectLst/>
                <a:highlight>
                  <a:srgbClr val="FFFFFF"/>
                </a:highlight>
                <a:latin typeface="Times New Roman" panose="02020603050405020304" pitchFamily="18" charset="0"/>
                <a:cs typeface="Times New Roman" panose="02020603050405020304" pitchFamily="18" charset="0"/>
              </a:rPr>
              <a:t>(6), e0253114.</a:t>
            </a:r>
            <a:endParaRPr lang="en-US" sz="1800" dirty="0">
              <a:solidFill>
                <a:srgbClr val="222222"/>
              </a:solidFill>
              <a:highlight>
                <a:srgbClr val="FFFFFF"/>
              </a:highlight>
              <a:latin typeface="Times New Roman" panose="02020603050405020304" pitchFamily="18" charset="0"/>
              <a:cs typeface="Times New Roman" panose="02020603050405020304" pitchFamily="18" charset="0"/>
            </a:endParaRPr>
          </a:p>
          <a:p>
            <a:r>
              <a:rPr lang="en-US" sz="1800" b="0" i="0" dirty="0">
                <a:solidFill>
                  <a:srgbClr val="222222"/>
                </a:solidFill>
                <a:effectLst/>
                <a:highlight>
                  <a:srgbClr val="FFFFFF"/>
                </a:highlight>
                <a:latin typeface="Times New Roman" panose="02020603050405020304" pitchFamily="18" charset="0"/>
                <a:cs typeface="Times New Roman" panose="02020603050405020304" pitchFamily="18" charset="0"/>
              </a:rPr>
              <a:t>Jennings, V., &amp; </a:t>
            </a:r>
            <a:r>
              <a:rPr lang="en-US" sz="18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Bamkole</a:t>
            </a:r>
            <a:r>
              <a:rPr lang="en-US" sz="1800" b="0" i="0" dirty="0">
                <a:solidFill>
                  <a:srgbClr val="222222"/>
                </a:solidFill>
                <a:effectLst/>
                <a:highlight>
                  <a:srgbClr val="FFFFFF"/>
                </a:highlight>
                <a:latin typeface="Times New Roman" panose="02020603050405020304" pitchFamily="18" charset="0"/>
                <a:cs typeface="Times New Roman" panose="02020603050405020304" pitchFamily="18" charset="0"/>
              </a:rPr>
              <a:t>, O. (2019). The relationship between social cohesion and urban green space: An avenue for health promotion. </a:t>
            </a:r>
            <a:r>
              <a:rPr lang="en-US" sz="1800" b="0" i="1" dirty="0">
                <a:solidFill>
                  <a:srgbClr val="222222"/>
                </a:solidFill>
                <a:effectLst/>
                <a:highlight>
                  <a:srgbClr val="FFFFFF"/>
                </a:highlight>
                <a:latin typeface="Times New Roman" panose="02020603050405020304" pitchFamily="18" charset="0"/>
                <a:cs typeface="Times New Roman" panose="02020603050405020304" pitchFamily="18" charset="0"/>
              </a:rPr>
              <a:t>International journal of environmental research and public health</a:t>
            </a:r>
            <a:r>
              <a:rPr lang="en-US" sz="1800" b="0" i="0" dirty="0">
                <a:solidFill>
                  <a:srgbClr val="222222"/>
                </a:solidFill>
                <a:effectLst/>
                <a:highlight>
                  <a:srgbClr val="FFFFFF"/>
                </a:highlight>
                <a:latin typeface="Times New Roman" panose="02020603050405020304" pitchFamily="18" charset="0"/>
                <a:cs typeface="Times New Roman" panose="02020603050405020304" pitchFamily="18" charset="0"/>
              </a:rPr>
              <a:t>, </a:t>
            </a:r>
            <a:r>
              <a:rPr lang="en-US" sz="1800" b="0" i="1" dirty="0">
                <a:solidFill>
                  <a:srgbClr val="222222"/>
                </a:solidFill>
                <a:effectLst/>
                <a:highlight>
                  <a:srgbClr val="FFFFFF"/>
                </a:highlight>
                <a:latin typeface="Times New Roman" panose="02020603050405020304" pitchFamily="18" charset="0"/>
                <a:cs typeface="Times New Roman" panose="02020603050405020304" pitchFamily="18" charset="0"/>
              </a:rPr>
              <a:t>16</a:t>
            </a:r>
            <a:r>
              <a:rPr lang="en-US" sz="1800" b="0" i="0" dirty="0">
                <a:solidFill>
                  <a:srgbClr val="222222"/>
                </a:solidFill>
                <a:effectLst/>
                <a:highlight>
                  <a:srgbClr val="FFFFFF"/>
                </a:highlight>
                <a:latin typeface="Times New Roman" panose="02020603050405020304" pitchFamily="18" charset="0"/>
                <a:cs typeface="Times New Roman" panose="02020603050405020304" pitchFamily="18" charset="0"/>
              </a:rPr>
              <a:t>(3), 452.</a:t>
            </a:r>
          </a:p>
          <a:p>
            <a:r>
              <a:rPr lang="en-US" sz="1800" b="0" i="0" dirty="0">
                <a:solidFill>
                  <a:srgbClr val="222222"/>
                </a:solidFill>
                <a:effectLst/>
                <a:highlight>
                  <a:srgbClr val="FFFFFF"/>
                </a:highlight>
                <a:latin typeface="Times New Roman" panose="02020603050405020304" pitchFamily="18" charset="0"/>
                <a:cs typeface="Times New Roman" panose="02020603050405020304" pitchFamily="18" charset="0"/>
              </a:rPr>
              <a:t>Oakman, J., Kinsman, N., Stuckey, R., Graham, M., &amp; </a:t>
            </a:r>
            <a:r>
              <a:rPr lang="en-US" sz="18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Weale</a:t>
            </a:r>
            <a:r>
              <a:rPr lang="en-US" sz="1800" b="0" i="0" dirty="0">
                <a:solidFill>
                  <a:srgbClr val="222222"/>
                </a:solidFill>
                <a:effectLst/>
                <a:highlight>
                  <a:srgbClr val="FFFFFF"/>
                </a:highlight>
                <a:latin typeface="Times New Roman" panose="02020603050405020304" pitchFamily="18" charset="0"/>
                <a:cs typeface="Times New Roman" panose="02020603050405020304" pitchFamily="18" charset="0"/>
              </a:rPr>
              <a:t>, V. (2020). A rapid review of mental and physical health effects of working at home: how do we </a:t>
            </a:r>
            <a:r>
              <a:rPr lang="en-US" sz="18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optimise</a:t>
            </a:r>
            <a:r>
              <a:rPr lang="en-US" sz="1800" b="0" i="0" dirty="0">
                <a:solidFill>
                  <a:srgbClr val="222222"/>
                </a:solidFill>
                <a:effectLst/>
                <a:highlight>
                  <a:srgbClr val="FFFFFF"/>
                </a:highlight>
                <a:latin typeface="Times New Roman" panose="02020603050405020304" pitchFamily="18" charset="0"/>
                <a:cs typeface="Times New Roman" panose="02020603050405020304" pitchFamily="18" charset="0"/>
              </a:rPr>
              <a:t> health?. </a:t>
            </a:r>
            <a:r>
              <a:rPr lang="en-US" sz="1800" b="0" i="1" dirty="0">
                <a:solidFill>
                  <a:srgbClr val="222222"/>
                </a:solidFill>
                <a:effectLst/>
                <a:highlight>
                  <a:srgbClr val="FFFFFF"/>
                </a:highlight>
                <a:latin typeface="Times New Roman" panose="02020603050405020304" pitchFamily="18" charset="0"/>
                <a:cs typeface="Times New Roman" panose="02020603050405020304" pitchFamily="18" charset="0"/>
              </a:rPr>
              <a:t>BMC public health</a:t>
            </a:r>
            <a:r>
              <a:rPr lang="en-US" sz="1800" b="0" i="0" dirty="0">
                <a:solidFill>
                  <a:srgbClr val="222222"/>
                </a:solidFill>
                <a:effectLst/>
                <a:highlight>
                  <a:srgbClr val="FFFFFF"/>
                </a:highlight>
                <a:latin typeface="Times New Roman" panose="02020603050405020304" pitchFamily="18" charset="0"/>
                <a:cs typeface="Times New Roman" panose="02020603050405020304" pitchFamily="18" charset="0"/>
              </a:rPr>
              <a:t>, </a:t>
            </a:r>
            <a:r>
              <a:rPr lang="en-US" sz="1800" b="0" i="1" dirty="0">
                <a:solidFill>
                  <a:srgbClr val="222222"/>
                </a:solidFill>
                <a:effectLst/>
                <a:highlight>
                  <a:srgbClr val="FFFFFF"/>
                </a:highlight>
                <a:latin typeface="Times New Roman" panose="02020603050405020304" pitchFamily="18" charset="0"/>
                <a:cs typeface="Times New Roman" panose="02020603050405020304" pitchFamily="18" charset="0"/>
              </a:rPr>
              <a:t>20</a:t>
            </a:r>
            <a:r>
              <a:rPr lang="en-US" sz="1800" b="0" i="0" dirty="0">
                <a:solidFill>
                  <a:srgbClr val="222222"/>
                </a:solidFill>
                <a:effectLst/>
                <a:highlight>
                  <a:srgbClr val="FFFFFF"/>
                </a:highlight>
                <a:latin typeface="Times New Roman" panose="02020603050405020304" pitchFamily="18" charset="0"/>
                <a:cs typeface="Times New Roman" panose="02020603050405020304" pitchFamily="18" charset="0"/>
              </a:rPr>
              <a:t>, 1-13.</a:t>
            </a:r>
            <a:endParaRPr lang="en-US" sz="1800" dirty="0">
              <a:latin typeface="Times New Roman" panose="02020603050405020304" pitchFamily="18" charset="0"/>
              <a:cs typeface="Times New Roman" panose="02020603050405020304" pitchFamily="18"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9745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932B7D-1F97-F4B2-4167-BD8445CA777C}"/>
              </a:ext>
            </a:extLst>
          </p:cNvPr>
          <p:cNvSpPr>
            <a:spLocks noGrp="1"/>
          </p:cNvSpPr>
          <p:nvPr>
            <p:ph type="title"/>
          </p:nvPr>
        </p:nvSpPr>
        <p:spPr>
          <a:xfrm>
            <a:off x="630936" y="502920"/>
            <a:ext cx="3419856" cy="1463040"/>
          </a:xfrm>
        </p:spPr>
        <p:txBody>
          <a:bodyPr anchor="ctr">
            <a:normAutofit/>
          </a:bodyPr>
          <a:lstStyle/>
          <a:p>
            <a:r>
              <a:rPr lang="en-US" sz="4800"/>
              <a:t>About the dataset</a:t>
            </a:r>
            <a:endParaRPr lang="en-US" sz="4800" dirty="0"/>
          </a:p>
        </p:txBody>
      </p:sp>
      <p:sp>
        <p:nvSpPr>
          <p:cNvPr id="27"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9BE5BD2-3B05-261B-D010-897321E7836C}"/>
              </a:ext>
            </a:extLst>
          </p:cNvPr>
          <p:cNvSpPr>
            <a:spLocks noGrp="1"/>
          </p:cNvSpPr>
          <p:nvPr>
            <p:ph idx="1"/>
          </p:nvPr>
        </p:nvSpPr>
        <p:spPr>
          <a:xfrm>
            <a:off x="4654295" y="502920"/>
            <a:ext cx="6894576" cy="1463040"/>
          </a:xfrm>
        </p:spPr>
        <p:txBody>
          <a:bodyPr anchor="ctr">
            <a:normAutofit/>
          </a:bodyPr>
          <a:lstStyle/>
          <a:p>
            <a:r>
              <a:rPr lang="en-US" sz="1800" dirty="0">
                <a:latin typeface="Times New Roman" panose="02020603050405020304" pitchFamily="18" charset="0"/>
                <a:cs typeface="Times New Roman" panose="02020603050405020304" pitchFamily="18" charset="0"/>
              </a:rPr>
              <a:t>The dataset contains 93249 rows and 22 columns. </a:t>
            </a:r>
          </a:p>
          <a:p>
            <a:r>
              <a:rPr lang="en-US" sz="1800" dirty="0">
                <a:latin typeface="Times New Roman" panose="02020603050405020304" pitchFamily="18" charset="0"/>
                <a:cs typeface="Times New Roman" panose="02020603050405020304" pitchFamily="18" charset="0"/>
              </a:rPr>
              <a:t>It has 7 numerical columns and 15 categorical columns.</a:t>
            </a:r>
          </a:p>
          <a:p>
            <a:r>
              <a:rPr lang="en-US" sz="1800" dirty="0">
                <a:latin typeface="Times New Roman" panose="02020603050405020304" pitchFamily="18" charset="0"/>
                <a:cs typeface="Times New Roman" panose="02020603050405020304" pitchFamily="18" charset="0"/>
              </a:rPr>
              <a:t>The data is collected from the </a:t>
            </a:r>
            <a:r>
              <a:rPr lang="en-US" sz="1800" b="0" i="0" dirty="0">
                <a:effectLst/>
                <a:highlight>
                  <a:srgbClr val="FFFFFF"/>
                </a:highlight>
                <a:latin typeface="Times New Roman" panose="02020603050405020304" pitchFamily="18" charset="0"/>
                <a:cs typeface="Times New Roman" panose="02020603050405020304" pitchFamily="18" charset="0"/>
              </a:rPr>
              <a:t>Behavioral Risk Factor Surveillance System which is a nationwide survey conducted annually. </a:t>
            </a:r>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9B299C1-8A0E-789E-BE16-E48BE16EBC51}"/>
              </a:ext>
            </a:extLst>
          </p:cNvPr>
          <p:cNvPicPr>
            <a:picLocks noChangeAspect="1"/>
          </p:cNvPicPr>
          <p:nvPr/>
        </p:nvPicPr>
        <p:blipFill>
          <a:blip r:embed="rId2"/>
          <a:stretch>
            <a:fillRect/>
          </a:stretch>
        </p:blipFill>
        <p:spPr>
          <a:xfrm>
            <a:off x="880230" y="2290936"/>
            <a:ext cx="10419348" cy="3959352"/>
          </a:xfrm>
          <a:prstGeom prst="rect">
            <a:avLst/>
          </a:prstGeom>
        </p:spPr>
      </p:pic>
    </p:spTree>
    <p:extLst>
      <p:ext uri="{BB962C8B-B14F-4D97-AF65-F5344CB8AC3E}">
        <p14:creationId xmlns:p14="http://schemas.microsoft.com/office/powerpoint/2010/main" val="4134092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260A6902-B215-4158-8B60-4C244AF764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096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144250-EE4C-B7D3-FA8D-1BA69546D9E9}"/>
              </a:ext>
            </a:extLst>
          </p:cNvPr>
          <p:cNvSpPr>
            <a:spLocks noGrp="1"/>
          </p:cNvSpPr>
          <p:nvPr>
            <p:ph type="ctrTitle"/>
          </p:nvPr>
        </p:nvSpPr>
        <p:spPr>
          <a:xfrm>
            <a:off x="732568" y="1275389"/>
            <a:ext cx="4276312" cy="1223972"/>
          </a:xfrm>
        </p:spPr>
        <p:txBody>
          <a:bodyPr anchor="b">
            <a:normAutofit fontScale="90000"/>
          </a:bodyPr>
          <a:lstStyle/>
          <a:p>
            <a:pPr algn="l"/>
            <a:br>
              <a:rPr lang="en-US" sz="5400" dirty="0">
                <a:solidFill>
                  <a:schemeClr val="tx2"/>
                </a:solidFill>
              </a:rPr>
            </a:br>
            <a:br>
              <a:rPr lang="en-US" sz="5400" dirty="0">
                <a:solidFill>
                  <a:schemeClr val="tx2"/>
                </a:solidFill>
              </a:rPr>
            </a:br>
            <a:br>
              <a:rPr lang="en-US" sz="5400" dirty="0">
                <a:solidFill>
                  <a:schemeClr val="tx2"/>
                </a:solidFill>
              </a:rPr>
            </a:br>
            <a:r>
              <a:rPr lang="en-US" sz="5400" dirty="0">
                <a:solidFill>
                  <a:schemeClr val="tx2"/>
                </a:solidFill>
              </a:rPr>
              <a:t>Data Cleaning</a:t>
            </a:r>
          </a:p>
        </p:txBody>
      </p:sp>
      <p:sp>
        <p:nvSpPr>
          <p:cNvPr id="3" name="Subtitle 2">
            <a:extLst>
              <a:ext uri="{FF2B5EF4-FFF2-40B4-BE49-F238E27FC236}">
                <a16:creationId xmlns:a16="http://schemas.microsoft.com/office/drawing/2014/main" id="{728810A9-1F00-5698-2B82-7B322F686564}"/>
              </a:ext>
            </a:extLst>
          </p:cNvPr>
          <p:cNvSpPr>
            <a:spLocks noGrp="1"/>
          </p:cNvSpPr>
          <p:nvPr>
            <p:ph type="subTitle" idx="1"/>
          </p:nvPr>
        </p:nvSpPr>
        <p:spPr>
          <a:xfrm>
            <a:off x="264161" y="2641611"/>
            <a:ext cx="5698424" cy="3375948"/>
          </a:xfrm>
        </p:spPr>
        <p:txBody>
          <a:bodyPr anchor="t">
            <a:normAutofit/>
          </a:bodyPr>
          <a:lstStyle/>
          <a:p>
            <a:pPr marL="285750" indent="-285750" algn="l">
              <a:buFont typeface="Arial" panose="020B0604020202020204" pitchFamily="34" charset="0"/>
              <a:buChar char="•"/>
            </a:pPr>
            <a:r>
              <a:rPr lang="en-US" sz="1600" dirty="0">
                <a:solidFill>
                  <a:schemeClr val="tx2"/>
                </a:solidFill>
                <a:latin typeface="Times New Roman" panose="02020603050405020304" pitchFamily="18" charset="0"/>
                <a:cs typeface="Times New Roman" panose="02020603050405020304" pitchFamily="18" charset="0"/>
              </a:rPr>
              <a:t>As part of data cleaning, we have checked if there are any null values in the dataset. We have set criteria to remove attributes with null values that had null value percentage above 50%. We found that the following attributes have the respective null values percentages,</a:t>
            </a:r>
          </a:p>
          <a:p>
            <a:pPr marL="285750" indent="-285750" algn="l">
              <a:buFont typeface="Arial" panose="020B0604020202020204" pitchFamily="34" charset="0"/>
              <a:buChar char="•"/>
            </a:pPr>
            <a:r>
              <a:rPr lang="en-US" sz="1600" dirty="0">
                <a:solidFill>
                  <a:schemeClr val="tx2"/>
                </a:solidFill>
                <a:latin typeface="Times New Roman" panose="02020603050405020304" pitchFamily="18" charset="0"/>
                <a:cs typeface="Times New Roman" panose="02020603050405020304" pitchFamily="18" charset="0"/>
              </a:rPr>
              <a:t> </a:t>
            </a:r>
            <a:r>
              <a:rPr lang="en-US" sz="1600" b="0" i="0" dirty="0">
                <a:solidFill>
                  <a:schemeClr val="tx2"/>
                </a:solidFill>
                <a:effectLst/>
                <a:highlight>
                  <a:srgbClr val="FCFCF9"/>
                </a:highlight>
                <a:latin typeface="Times New Roman" panose="02020603050405020304" pitchFamily="18" charset="0"/>
                <a:cs typeface="Times New Roman" panose="02020603050405020304" pitchFamily="18" charset="0"/>
              </a:rPr>
              <a:t>Age(years): 78.57% Education: 85.72%, Income: 75.00% Race/Ethnicity: 71.43%. We have then dropped these attributes as they do not contribute much to our analysis. We also removed records that had missing values. The resultant dataset consists of 93240 rows and 18 columns.</a:t>
            </a:r>
            <a:endParaRPr lang="en-US" sz="1600" dirty="0">
              <a:solidFill>
                <a:schemeClr val="tx2"/>
              </a:solidFill>
              <a:latin typeface="Times New Roman" panose="02020603050405020304" pitchFamily="18" charset="0"/>
              <a:cs typeface="Times New Roman" panose="02020603050405020304" pitchFamily="18" charset="0"/>
            </a:endParaRPr>
          </a:p>
        </p:txBody>
      </p:sp>
      <p:cxnSp>
        <p:nvCxnSpPr>
          <p:cNvPr id="51" name="Straight Connector 50">
            <a:extLst>
              <a:ext uri="{FF2B5EF4-FFF2-40B4-BE49-F238E27FC236}">
                <a16:creationId xmlns:a16="http://schemas.microsoft.com/office/drawing/2014/main" id="{02FB688B-F17D-434D-AD84-B0F3B04370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C5E445D8-2A23-4F9B-999F-7574202DE3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06906" y="419773"/>
            <a:ext cx="338328" cy="182880"/>
            <a:chOff x="4089400" y="933450"/>
            <a:chExt cx="338328" cy="341938"/>
          </a:xfrm>
        </p:grpSpPr>
        <p:cxnSp>
          <p:nvCxnSpPr>
            <p:cNvPr id="54" name="Straight Connector 53">
              <a:extLst>
                <a:ext uri="{FF2B5EF4-FFF2-40B4-BE49-F238E27FC236}">
                  <a16:creationId xmlns:a16="http://schemas.microsoft.com/office/drawing/2014/main" id="{CDD83A2A-F2DB-40F6-B257-253095A4A9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A7E0148-8257-435C-8C80-AF7029FA09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5" name="Picture 4">
            <a:extLst>
              <a:ext uri="{FF2B5EF4-FFF2-40B4-BE49-F238E27FC236}">
                <a16:creationId xmlns:a16="http://schemas.microsoft.com/office/drawing/2014/main" id="{072B58E5-916F-EAA6-71FF-4D4DDD627FF6}"/>
              </a:ext>
            </a:extLst>
          </p:cNvPr>
          <p:cNvPicPr>
            <a:picLocks noChangeAspect="1"/>
          </p:cNvPicPr>
          <p:nvPr/>
        </p:nvPicPr>
        <p:blipFill>
          <a:blip r:embed="rId2">
            <a:duotone>
              <a:prstClr val="black"/>
              <a:prstClr val="white"/>
            </a:duotone>
          </a:blip>
          <a:stretch>
            <a:fillRect/>
          </a:stretch>
        </p:blipFill>
        <p:spPr>
          <a:xfrm>
            <a:off x="6965630" y="659738"/>
            <a:ext cx="4432985" cy="1762110"/>
          </a:xfrm>
          <a:prstGeom prst="rect">
            <a:avLst/>
          </a:prstGeom>
        </p:spPr>
      </p:pic>
      <p:pic>
        <p:nvPicPr>
          <p:cNvPr id="7" name="Picture 6">
            <a:extLst>
              <a:ext uri="{FF2B5EF4-FFF2-40B4-BE49-F238E27FC236}">
                <a16:creationId xmlns:a16="http://schemas.microsoft.com/office/drawing/2014/main" id="{081FC9DE-DD25-2C6D-2487-88253178DA07}"/>
              </a:ext>
            </a:extLst>
          </p:cNvPr>
          <p:cNvPicPr>
            <a:picLocks noChangeAspect="1"/>
          </p:cNvPicPr>
          <p:nvPr/>
        </p:nvPicPr>
        <p:blipFill>
          <a:blip r:embed="rId3">
            <a:duotone>
              <a:prstClr val="black"/>
              <a:prstClr val="white"/>
            </a:duotone>
          </a:blip>
          <a:stretch>
            <a:fillRect/>
          </a:stretch>
        </p:blipFill>
        <p:spPr>
          <a:xfrm>
            <a:off x="6559577" y="3429000"/>
            <a:ext cx="4432985" cy="1551544"/>
          </a:xfrm>
          <a:prstGeom prst="rect">
            <a:avLst/>
          </a:prstGeom>
        </p:spPr>
      </p:pic>
      <p:cxnSp>
        <p:nvCxnSpPr>
          <p:cNvPr id="57" name="Straight Connector 56">
            <a:extLst>
              <a:ext uri="{FF2B5EF4-FFF2-40B4-BE49-F238E27FC236}">
                <a16:creationId xmlns:a16="http://schemas.microsoft.com/office/drawing/2014/main" id="{4D356AC2-E101-4590-8FD9-3472336C71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B20A91E5-640A-4E76-B6D5-88D7ED50E1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60" name="Straight Connector 59">
              <a:extLst>
                <a:ext uri="{FF2B5EF4-FFF2-40B4-BE49-F238E27FC236}">
                  <a16:creationId xmlns:a16="http://schemas.microsoft.com/office/drawing/2014/main" id="{BA5B8986-2AEA-48A6-86E3-48C88D6D76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B691161-3471-4109-B6C4-3C1FE6EBBE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13211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Yellow measuring tape">
            <a:extLst>
              <a:ext uri="{FF2B5EF4-FFF2-40B4-BE49-F238E27FC236}">
                <a16:creationId xmlns:a16="http://schemas.microsoft.com/office/drawing/2014/main" id="{12D37798-24E9-483A-2D52-9A2E13A2F5C6}"/>
              </a:ext>
            </a:extLst>
          </p:cNvPr>
          <p:cNvPicPr>
            <a:picLocks noChangeAspect="1"/>
          </p:cNvPicPr>
          <p:nvPr/>
        </p:nvPicPr>
        <p:blipFill rotWithShape="1">
          <a:blip r:embed="rId3"/>
          <a:srcRect l="26705" r="20636" b="-2"/>
          <a:stretch/>
        </p:blipFill>
        <p:spPr>
          <a:xfrm>
            <a:off x="-1" y="-2"/>
            <a:ext cx="5410198" cy="6858002"/>
          </a:xfrm>
          <a:prstGeom prst="rect">
            <a:avLst/>
          </a:prstGeom>
        </p:spPr>
      </p:pic>
      <p:sp useBgFill="1">
        <p:nvSpPr>
          <p:cNvPr id="25" name="Rectangle 24">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42DAE-D13A-FE60-AAC7-7F5B08B26EE2}"/>
              </a:ext>
            </a:extLst>
          </p:cNvPr>
          <p:cNvSpPr>
            <a:spLocks noGrp="1"/>
          </p:cNvSpPr>
          <p:nvPr>
            <p:ph type="title"/>
          </p:nvPr>
        </p:nvSpPr>
        <p:spPr>
          <a:xfrm>
            <a:off x="6115317" y="405685"/>
            <a:ext cx="5464968" cy="1559301"/>
          </a:xfrm>
        </p:spPr>
        <p:txBody>
          <a:bodyPr>
            <a:normAutofit/>
          </a:bodyPr>
          <a:lstStyle/>
          <a:p>
            <a:r>
              <a:rPr lang="en-US" sz="4000"/>
              <a:t>Research Questions</a:t>
            </a:r>
          </a:p>
        </p:txBody>
      </p:sp>
      <p:sp>
        <p:nvSpPr>
          <p:cNvPr id="3" name="Content Placeholder 2">
            <a:extLst>
              <a:ext uri="{FF2B5EF4-FFF2-40B4-BE49-F238E27FC236}">
                <a16:creationId xmlns:a16="http://schemas.microsoft.com/office/drawing/2014/main" id="{D3D9BD1E-8322-B6A2-9420-B87B3245E68B}"/>
              </a:ext>
            </a:extLst>
          </p:cNvPr>
          <p:cNvSpPr>
            <a:spLocks noGrp="1"/>
          </p:cNvSpPr>
          <p:nvPr>
            <p:ph idx="1"/>
          </p:nvPr>
        </p:nvSpPr>
        <p:spPr>
          <a:xfrm>
            <a:off x="5897689" y="1964986"/>
            <a:ext cx="5464968" cy="4275092"/>
          </a:xfrm>
        </p:spPr>
        <p:txBody>
          <a:bodyPr anchor="ctr">
            <a:normAutofit/>
          </a:bodyPr>
          <a:lstStyle/>
          <a:p>
            <a:r>
              <a:rPr lang="en-US" sz="2000" dirty="0">
                <a:latin typeface="Times New Roman" panose="02020603050405020304" pitchFamily="18" charset="0"/>
                <a:cs typeface="Times New Roman" panose="02020603050405020304" pitchFamily="18" charset="0"/>
              </a:rPr>
              <a:t>How has the prevalence of obesity changed over the years covered?</a:t>
            </a:r>
          </a:p>
          <a:p>
            <a:r>
              <a:rPr lang="en-US" sz="2000" dirty="0">
                <a:latin typeface="Times New Roman" panose="02020603050405020304" pitchFamily="18" charset="0"/>
                <a:cs typeface="Times New Roman" panose="02020603050405020304" pitchFamily="18" charset="0"/>
              </a:rPr>
              <a:t>Are there significant differences in obesity rates between different geographic locations?</a:t>
            </a:r>
          </a:p>
          <a:p>
            <a:r>
              <a:rPr lang="en-US" sz="2000" dirty="0">
                <a:latin typeface="Times New Roman" panose="02020603050405020304" pitchFamily="18" charset="0"/>
                <a:cs typeface="Times New Roman" panose="02020603050405020304" pitchFamily="18" charset="0"/>
              </a:rPr>
              <a:t>Can the questions be categorized into different topics or themes (e.g., diet, exercise, weight management, health conditions, etc.)?</a:t>
            </a:r>
          </a:p>
          <a:p>
            <a:r>
              <a:rPr lang="en-US" sz="2000" dirty="0">
                <a:latin typeface="Times New Roman" panose="02020603050405020304" pitchFamily="18" charset="0"/>
                <a:cs typeface="Times New Roman" panose="02020603050405020304" pitchFamily="18" charset="0"/>
              </a:rPr>
              <a:t>How does the sample size ('</a:t>
            </a:r>
            <a:r>
              <a:rPr lang="en-US" sz="2000" dirty="0" err="1">
                <a:latin typeface="Times New Roman" panose="02020603050405020304" pitchFamily="18" charset="0"/>
                <a:cs typeface="Times New Roman" panose="02020603050405020304" pitchFamily="18" charset="0"/>
              </a:rPr>
              <a:t>Sample_Size</a:t>
            </a:r>
            <a:r>
              <a:rPr lang="en-US" sz="2000" dirty="0">
                <a:latin typeface="Times New Roman" panose="02020603050405020304" pitchFamily="18" charset="0"/>
                <a:cs typeface="Times New Roman" panose="02020603050405020304" pitchFamily="18" charset="0"/>
              </a:rPr>
              <a:t>') affect the reliability and generalizability of the reported health behavior estimates?</a:t>
            </a:r>
          </a:p>
          <a:p>
            <a:endParaRPr lang="en-US" sz="1900" dirty="0"/>
          </a:p>
        </p:txBody>
      </p:sp>
    </p:spTree>
    <p:extLst>
      <p:ext uri="{BB962C8B-B14F-4D97-AF65-F5344CB8AC3E}">
        <p14:creationId xmlns:p14="http://schemas.microsoft.com/office/powerpoint/2010/main" val="1216267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D768B77-8742-43A0-AF16-6AC4D378E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48B13CA8-CBEA-4805-955D-CEBE32236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17490" cy="5486399"/>
          </a:xfrm>
          <a:prstGeom prst="rect">
            <a:avLst/>
          </a:prstGeom>
          <a:ln>
            <a:noFill/>
          </a:ln>
          <a:effectLst>
            <a:outerShdw blurRad="393700" dist="127000" dir="5400000" sx="95000" sy="95000" algn="t" rotWithShape="0">
              <a:srgbClr val="000000">
                <a:alpha val="3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F1A28A-1BB8-5E25-CDC5-993251CFE661}"/>
              </a:ext>
            </a:extLst>
          </p:cNvPr>
          <p:cNvSpPr>
            <a:spLocks noGrp="1"/>
          </p:cNvSpPr>
          <p:nvPr>
            <p:ph type="title"/>
          </p:nvPr>
        </p:nvSpPr>
        <p:spPr>
          <a:xfrm>
            <a:off x="758952" y="813574"/>
            <a:ext cx="3221377" cy="3859252"/>
          </a:xfrm>
        </p:spPr>
        <p:txBody>
          <a:bodyPr vert="horz" lIns="91440" tIns="45720" rIns="91440" bIns="45720" rtlCol="0" anchor="t">
            <a:normAutofit/>
          </a:bodyPr>
          <a:lstStyle/>
          <a:p>
            <a:r>
              <a:rPr lang="en-US" sz="4000" dirty="0"/>
              <a:t>Exploratory Data Analysis</a:t>
            </a:r>
          </a:p>
        </p:txBody>
      </p:sp>
      <p:pic>
        <p:nvPicPr>
          <p:cNvPr id="5" name="Picture 4" descr="Graphs and plots layered on a blue digital screen">
            <a:extLst>
              <a:ext uri="{FF2B5EF4-FFF2-40B4-BE49-F238E27FC236}">
                <a16:creationId xmlns:a16="http://schemas.microsoft.com/office/drawing/2014/main" id="{D4A344D6-368C-B9A7-8CE7-79E76D7F2EEB}"/>
              </a:ext>
            </a:extLst>
          </p:cNvPr>
          <p:cNvPicPr>
            <a:picLocks noChangeAspect="1"/>
          </p:cNvPicPr>
          <p:nvPr/>
        </p:nvPicPr>
        <p:blipFill rotWithShape="1">
          <a:blip r:embed="rId2"/>
          <a:srcRect l="6950" r="10214"/>
          <a:stretch/>
        </p:blipFill>
        <p:spPr>
          <a:xfrm>
            <a:off x="4617490" y="1"/>
            <a:ext cx="7574510" cy="6858000"/>
          </a:xfrm>
          <a:prstGeom prst="rect">
            <a:avLst/>
          </a:prstGeom>
          <a:effectLst>
            <a:outerShdw blurRad="254000" dist="190500" dir="5580000" sx="90000" sy="90000" algn="ctr" rotWithShape="0">
              <a:srgbClr val="000000">
                <a:alpha val="25000"/>
              </a:srgbClr>
            </a:outerShdw>
          </a:effectLst>
        </p:spPr>
      </p:pic>
    </p:spTree>
    <p:extLst>
      <p:ext uri="{BB962C8B-B14F-4D97-AF65-F5344CB8AC3E}">
        <p14:creationId xmlns:p14="http://schemas.microsoft.com/office/powerpoint/2010/main" val="4107986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F551BE0-88E6-327D-52FD-926A4C52A09E}"/>
              </a:ext>
            </a:extLst>
          </p:cNvPr>
          <p:cNvSpPr>
            <a:spLocks noGrp="1"/>
          </p:cNvSpPr>
          <p:nvPr>
            <p:ph type="title"/>
          </p:nvPr>
        </p:nvSpPr>
        <p:spPr>
          <a:xfrm>
            <a:off x="314324" y="3429000"/>
            <a:ext cx="2800351" cy="2095500"/>
          </a:xfrm>
        </p:spPr>
        <p:txBody>
          <a:bodyPr>
            <a:normAutofit/>
          </a:bodyPr>
          <a:lstStyle/>
          <a:p>
            <a:r>
              <a:rPr lang="en-US" dirty="0"/>
              <a:t>Descriptive Statistics</a:t>
            </a:r>
          </a:p>
        </p:txBody>
      </p:sp>
      <p:sp>
        <p:nvSpPr>
          <p:cNvPr id="23" name="Arc 22">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110C9831-486E-FF0D-5055-2BCCAF3092DE}"/>
              </a:ext>
            </a:extLst>
          </p:cNvPr>
          <p:cNvPicPr>
            <a:picLocks noChangeAspect="1"/>
          </p:cNvPicPr>
          <p:nvPr/>
        </p:nvPicPr>
        <p:blipFill>
          <a:blip r:embed="rId2"/>
          <a:stretch>
            <a:fillRect/>
          </a:stretch>
        </p:blipFill>
        <p:spPr>
          <a:xfrm>
            <a:off x="659914" y="797038"/>
            <a:ext cx="9341336" cy="2382041"/>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2DB65827-030C-2A10-ACB7-40F0B0EE3540}"/>
              </a:ext>
            </a:extLst>
          </p:cNvPr>
          <p:cNvSpPr>
            <a:spLocks noGrp="1"/>
          </p:cNvSpPr>
          <p:nvPr>
            <p:ph idx="1"/>
          </p:nvPr>
        </p:nvSpPr>
        <p:spPr>
          <a:xfrm>
            <a:off x="3114675" y="3429000"/>
            <a:ext cx="8239126" cy="2785531"/>
          </a:xfrm>
        </p:spPr>
        <p:txBody>
          <a:bodyPr>
            <a:normAutofit fontScale="55000" lnSpcReduction="20000"/>
          </a:bodyPr>
          <a:lstStyle/>
          <a:p>
            <a:r>
              <a:rPr lang="en-US" sz="3300" dirty="0">
                <a:latin typeface="Times New Roman" panose="02020603050405020304" pitchFamily="18" charset="0"/>
                <a:cs typeface="Times New Roman" panose="02020603050405020304" pitchFamily="18" charset="0"/>
              </a:rPr>
              <a:t>Most observations in the cleaned dataset are centered around the mean and median years of 2016 and 2017, respectively. The dataset spans a range of years from 2011 to 2022.</a:t>
            </a:r>
          </a:p>
          <a:p>
            <a:r>
              <a:rPr lang="en-US" sz="3300" dirty="0">
                <a:latin typeface="Times New Roman" panose="02020603050405020304" pitchFamily="18" charset="0"/>
                <a:cs typeface="Times New Roman" panose="02020603050405020304" pitchFamily="18" charset="0"/>
              </a:rPr>
              <a:t>With an average of 31.22% and a standard deviation of 9.81, the </a:t>
            </a:r>
            <a:r>
              <a:rPr lang="en-US" sz="3300" dirty="0" err="1">
                <a:latin typeface="Times New Roman" panose="02020603050405020304" pitchFamily="18" charset="0"/>
                <a:cs typeface="Times New Roman" panose="02020603050405020304" pitchFamily="18" charset="0"/>
              </a:rPr>
              <a:t>Data_Value</a:t>
            </a:r>
            <a:r>
              <a:rPr lang="en-US" sz="3300" dirty="0">
                <a:latin typeface="Times New Roman" panose="02020603050405020304" pitchFamily="18" charset="0"/>
                <a:cs typeface="Times New Roman" panose="02020603050405020304" pitchFamily="18" charset="0"/>
              </a:rPr>
              <a:t> column, which probably reflects the primary statistic or measure under analysis, indicates a broad range of values across many observations.</a:t>
            </a:r>
          </a:p>
          <a:p>
            <a:r>
              <a:rPr lang="en-US" sz="3300" dirty="0">
                <a:latin typeface="Times New Roman" panose="02020603050405020304" pitchFamily="18" charset="0"/>
                <a:cs typeface="Times New Roman" panose="02020603050405020304" pitchFamily="18" charset="0"/>
              </a:rPr>
              <a:t>In terms of </a:t>
            </a:r>
            <a:r>
              <a:rPr lang="en-US" sz="3300" dirty="0" err="1">
                <a:latin typeface="Times New Roman" panose="02020603050405020304" pitchFamily="18" charset="0"/>
                <a:cs typeface="Times New Roman" panose="02020603050405020304" pitchFamily="18" charset="0"/>
              </a:rPr>
              <a:t>Data_Value</a:t>
            </a:r>
            <a:r>
              <a:rPr lang="en-US" sz="3300" dirty="0">
                <a:latin typeface="Times New Roman" panose="02020603050405020304" pitchFamily="18" charset="0"/>
                <a:cs typeface="Times New Roman" panose="02020603050405020304" pitchFamily="18" charset="0"/>
              </a:rPr>
              <a:t>, the lower and upper percentiles are 24.8 and 36.7, respectively, meaning that half of the observations are in this range. With typical values of 26.92 and 36.07, respectively, the </a:t>
            </a:r>
            <a:r>
              <a:rPr lang="en-US" sz="3300" dirty="0" err="1">
                <a:latin typeface="Times New Roman" panose="02020603050405020304" pitchFamily="18" charset="0"/>
                <a:cs typeface="Times New Roman" panose="02020603050405020304" pitchFamily="18" charset="0"/>
              </a:rPr>
              <a:t>Low_Confidence_Limit</a:t>
            </a:r>
            <a:r>
              <a:rPr lang="en-US" sz="3300" dirty="0">
                <a:latin typeface="Times New Roman" panose="02020603050405020304" pitchFamily="18" charset="0"/>
                <a:cs typeface="Times New Roman" panose="02020603050405020304" pitchFamily="18" charset="0"/>
              </a:rPr>
              <a:t> and </a:t>
            </a:r>
            <a:r>
              <a:rPr lang="en-US" sz="3300" dirty="0" err="1">
                <a:latin typeface="Times New Roman" panose="02020603050405020304" pitchFamily="18" charset="0"/>
                <a:cs typeface="Times New Roman" panose="02020603050405020304" pitchFamily="18" charset="0"/>
              </a:rPr>
              <a:t>High_Confidence_Limit</a:t>
            </a:r>
            <a:r>
              <a:rPr lang="en-US" sz="3300" dirty="0">
                <a:latin typeface="Times New Roman" panose="02020603050405020304" pitchFamily="18" charset="0"/>
                <a:cs typeface="Times New Roman" panose="02020603050405020304" pitchFamily="18" charset="0"/>
              </a:rPr>
              <a:t> columns give the lowest and highest limits of the confidence interval for the </a:t>
            </a:r>
            <a:r>
              <a:rPr lang="en-US" sz="3300" dirty="0" err="1">
                <a:latin typeface="Times New Roman" panose="02020603050405020304" pitchFamily="18" charset="0"/>
                <a:cs typeface="Times New Roman" panose="02020603050405020304" pitchFamily="18" charset="0"/>
              </a:rPr>
              <a:t>Data_Value</a:t>
            </a:r>
            <a:r>
              <a:rPr lang="en-US" sz="3300" dirty="0">
                <a:latin typeface="Times New Roman" panose="02020603050405020304" pitchFamily="18" charset="0"/>
                <a:cs typeface="Times New Roman" panose="02020603050405020304" pitchFamily="18" charset="0"/>
              </a:rPr>
              <a:t> statistic.</a:t>
            </a:r>
          </a:p>
          <a:p>
            <a:pPr marL="0" indent="0">
              <a:buNone/>
            </a:pPr>
            <a:endParaRPr lang="en-US" sz="2200" dirty="0"/>
          </a:p>
        </p:txBody>
      </p:sp>
    </p:spTree>
    <p:extLst>
      <p:ext uri="{BB962C8B-B14F-4D97-AF65-F5344CB8AC3E}">
        <p14:creationId xmlns:p14="http://schemas.microsoft.com/office/powerpoint/2010/main" val="3240950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7BD3FE-F55A-0ACB-5CDB-5B87039C5126}"/>
              </a:ext>
            </a:extLst>
          </p:cNvPr>
          <p:cNvSpPr>
            <a:spLocks noGrp="1"/>
          </p:cNvSpPr>
          <p:nvPr>
            <p:ph type="title"/>
          </p:nvPr>
        </p:nvSpPr>
        <p:spPr>
          <a:xfrm>
            <a:off x="589560" y="856180"/>
            <a:ext cx="4560584" cy="1128068"/>
          </a:xfrm>
        </p:spPr>
        <p:txBody>
          <a:bodyPr anchor="ctr">
            <a:normAutofit/>
          </a:bodyPr>
          <a:lstStyle/>
          <a:p>
            <a:r>
              <a:rPr lang="en-US" sz="2500"/>
              <a:t>Trend of Mean Data_Value (Obesity Prevalence) over Time</a:t>
            </a:r>
          </a:p>
        </p:txBody>
      </p:sp>
      <p:grpSp>
        <p:nvGrpSpPr>
          <p:cNvPr id="1033" name="Group 103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034" name="Rectangle 103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7" name="Rectangle 103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048E52B-F754-69A7-A3FA-F986057ABF3C}"/>
              </a:ext>
            </a:extLst>
          </p:cNvPr>
          <p:cNvSpPr>
            <a:spLocks noGrp="1"/>
          </p:cNvSpPr>
          <p:nvPr>
            <p:ph idx="1"/>
          </p:nvPr>
        </p:nvSpPr>
        <p:spPr>
          <a:xfrm>
            <a:off x="496825" y="2224323"/>
            <a:ext cx="4897008" cy="4085768"/>
          </a:xfrm>
        </p:spPr>
        <p:txBody>
          <a:bodyPr anchor="ctr">
            <a:normAutofit/>
          </a:bodyPr>
          <a:lstStyle/>
          <a:p>
            <a:r>
              <a:rPr lang="en-US" sz="1800" dirty="0">
                <a:latin typeface="Times New Roman" panose="02020603050405020304" pitchFamily="18" charset="0"/>
                <a:cs typeface="Times New Roman" panose="02020603050405020304" pitchFamily="18" charset="0"/>
              </a:rPr>
              <a:t>The line chart displays the '</a:t>
            </a:r>
            <a:r>
              <a:rPr lang="en-US" sz="1800" dirty="0" err="1">
                <a:latin typeface="Times New Roman" panose="02020603050405020304" pitchFamily="18" charset="0"/>
                <a:cs typeface="Times New Roman" panose="02020603050405020304" pitchFamily="18" charset="0"/>
              </a:rPr>
              <a:t>Data_Value</a:t>
            </a:r>
            <a:r>
              <a:rPr lang="en-US" sz="1800" dirty="0">
                <a:latin typeface="Times New Roman" panose="02020603050405020304" pitchFamily="18" charset="0"/>
                <a:cs typeface="Times New Roman" panose="02020603050405020304" pitchFamily="18" charset="0"/>
              </a:rPr>
              <a:t>' (probably corresponding to a health-related action or result) for the years 2011 through 2022.</a:t>
            </a:r>
          </a:p>
          <a:p>
            <a:r>
              <a:rPr lang="en-US" sz="1800" dirty="0">
                <a:latin typeface="Times New Roman" panose="02020603050405020304" pitchFamily="18" charset="0"/>
                <a:cs typeface="Times New Roman" panose="02020603050405020304" pitchFamily="18" charset="0"/>
              </a:rPr>
              <a:t>According to the pattern's analysis, there is an annual trend in which the '</a:t>
            </a:r>
            <a:r>
              <a:rPr lang="en-US" sz="1800" dirty="0" err="1">
                <a:latin typeface="Times New Roman" panose="02020603050405020304" pitchFamily="18" charset="0"/>
                <a:cs typeface="Times New Roman" panose="02020603050405020304" pitchFamily="18" charset="0"/>
              </a:rPr>
              <a:t>Data_Value</a:t>
            </a:r>
            <a:r>
              <a:rPr lang="en-US" sz="1800" dirty="0">
                <a:latin typeface="Times New Roman" panose="02020603050405020304" pitchFamily="18" charset="0"/>
                <a:cs typeface="Times New Roman" panose="02020603050405020304" pitchFamily="18" charset="0"/>
              </a:rPr>
              <a:t>' fluctuates between greater and smaller values on an annual basis, roughly between 29% and 33%.</a:t>
            </a:r>
          </a:p>
          <a:p>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Data_Value</a:t>
            </a:r>
            <a:r>
              <a:rPr lang="en-US" sz="1800" dirty="0">
                <a:latin typeface="Times New Roman" panose="02020603050405020304" pitchFamily="18" charset="0"/>
                <a:cs typeface="Times New Roman" panose="02020603050405020304" pitchFamily="18" charset="0"/>
              </a:rPr>
              <a:t>' appears to have been quite consistent in the past few years (2020–2022), varying between 30 and 31%. </a:t>
            </a:r>
          </a:p>
          <a:p>
            <a:r>
              <a:rPr lang="en-US" sz="1800" dirty="0">
                <a:latin typeface="Times New Roman" panose="02020603050405020304" pitchFamily="18" charset="0"/>
                <a:cs typeface="Times New Roman" panose="02020603050405020304" pitchFamily="18" charset="0"/>
              </a:rPr>
              <a:t>2019 saw the greatest value at 32.639698, while 2014 saw the lowest value at 29.525000</a:t>
            </a:r>
            <a:r>
              <a:rPr lang="en-US" sz="1700" dirty="0">
                <a:latin typeface="Times New Roman" panose="02020603050405020304" pitchFamily="18" charset="0"/>
                <a:cs typeface="Times New Roman" panose="02020603050405020304" pitchFamily="18" charset="0"/>
              </a:rPr>
              <a:t>.</a:t>
            </a:r>
          </a:p>
          <a:p>
            <a:endParaRPr lang="en-US" sz="1700" dirty="0">
              <a:latin typeface="Times New Roman" panose="02020603050405020304" pitchFamily="18" charset="0"/>
              <a:cs typeface="Times New Roman" panose="02020603050405020304" pitchFamily="18" charset="0"/>
            </a:endParaRPr>
          </a:p>
        </p:txBody>
      </p:sp>
      <p:sp>
        <p:nvSpPr>
          <p:cNvPr id="1039" name="Rectangle 103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48907306-E3E5-AC8A-A61A-99DB38FDE05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075" r="21024"/>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222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99" name="Rectangle 2098">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CD4F951-D270-748E-549B-9D96B87876C9}"/>
              </a:ext>
            </a:extLst>
          </p:cNvPr>
          <p:cNvSpPr>
            <a:spLocks noGrp="1"/>
          </p:cNvSpPr>
          <p:nvPr>
            <p:ph type="title"/>
          </p:nvPr>
        </p:nvSpPr>
        <p:spPr>
          <a:xfrm>
            <a:off x="514351" y="3429001"/>
            <a:ext cx="2870488" cy="2495550"/>
          </a:xfrm>
        </p:spPr>
        <p:txBody>
          <a:bodyPr>
            <a:normAutofit/>
          </a:bodyPr>
          <a:lstStyle/>
          <a:p>
            <a:r>
              <a:rPr lang="en-US" sz="3700" dirty="0"/>
              <a:t>Distribution of Obesity Prevalence by Location</a:t>
            </a:r>
          </a:p>
        </p:txBody>
      </p:sp>
      <p:sp>
        <p:nvSpPr>
          <p:cNvPr id="2101" name="Arc 2100">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2052" name="Picture 4" descr="A colorful spectrum of lines&#10;&#10;Description automatically generated with medium confidence">
            <a:extLst>
              <a:ext uri="{FF2B5EF4-FFF2-40B4-BE49-F238E27FC236}">
                <a16:creationId xmlns:a16="http://schemas.microsoft.com/office/drawing/2014/main" id="{9488F8A9-6D97-DA2D-14DE-BD35D28BB04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44915" y="786520"/>
            <a:ext cx="5251972" cy="2875455"/>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5D7D6C9-2076-6AFB-944F-0C558FC955DB}"/>
              </a:ext>
            </a:extLst>
          </p:cNvPr>
          <p:cNvSpPr>
            <a:spLocks noGrp="1"/>
          </p:cNvSpPr>
          <p:nvPr>
            <p:ph idx="1"/>
          </p:nvPr>
        </p:nvSpPr>
        <p:spPr>
          <a:xfrm>
            <a:off x="3800335" y="3575929"/>
            <a:ext cx="7402686" cy="2495550"/>
          </a:xfrm>
        </p:spPr>
        <p:txBody>
          <a:bodyPr>
            <a:normAutofit fontScale="92500" lnSpcReduction="20000"/>
          </a:bodyPr>
          <a:lstStyle/>
          <a:p>
            <a:endParaRPr lang="en-US" sz="13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The box plot illustrates the median rates of obesity prevalent in various states, with values that range from approximately 29% in DC, CO, and UT to approximately 33.8% in PR. The plot also showed a substantial number of outliers on the upper quartile for all locations, with obesity prevalence estimates as high as 80%. The US as a whole has a median rate of obesity of 31.6%, however, states vary greatly in this regard; some have relatively low rates (such as MA, HI, and VT) and others have comparatively high rates (like AR, OK, and MS). Significantly greater obesity rates may be caused by certain demographic groupings, socioeconomic difficulties, or other fundamental reasons, as suggested by the existence of outliers on the upper end of the distribution.</a:t>
            </a:r>
          </a:p>
        </p:txBody>
      </p:sp>
    </p:spTree>
    <p:extLst>
      <p:ext uri="{BB962C8B-B14F-4D97-AF65-F5344CB8AC3E}">
        <p14:creationId xmlns:p14="http://schemas.microsoft.com/office/powerpoint/2010/main" val="2531652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362</TotalTime>
  <Words>2224</Words>
  <Application>Microsoft Office PowerPoint</Application>
  <PresentationFormat>Widescreen</PresentationFormat>
  <Paragraphs>79</Paragraphs>
  <Slides>21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Aptos</vt:lpstr>
      <vt:lpstr>Aptos Display</vt:lpstr>
      <vt:lpstr>Arial</vt:lpstr>
      <vt:lpstr>Calibri</vt:lpstr>
      <vt:lpstr>Times New Roman</vt:lpstr>
      <vt:lpstr>Office Theme</vt:lpstr>
      <vt:lpstr>NUTRITION PHYSICAL ACTIVITY AND OBESITY BEHAVIORAL RISK FACTOR SURVELLIANCE SYSTEM  </vt:lpstr>
      <vt:lpstr>Introduction</vt:lpstr>
      <vt:lpstr>About the dataset</vt:lpstr>
      <vt:lpstr>   Data Cleaning</vt:lpstr>
      <vt:lpstr>Research Questions</vt:lpstr>
      <vt:lpstr>Exploratory Data Analysis</vt:lpstr>
      <vt:lpstr>Descriptive Statistics</vt:lpstr>
      <vt:lpstr>Trend of Mean Data_Value (Obesity Prevalence) over Time</vt:lpstr>
      <vt:lpstr>Distribution of Obesity Prevalence by Location</vt:lpstr>
      <vt:lpstr>Relationship between Sample Size and Confidence Interval Width</vt:lpstr>
      <vt:lpstr>Categorization of questions into different clusters based on various themes</vt:lpstr>
      <vt:lpstr>Data Preprocessing</vt:lpstr>
      <vt:lpstr>PowerPoint Presentation</vt:lpstr>
      <vt:lpstr>Linear Regression</vt:lpstr>
      <vt:lpstr>Logistic Regression</vt:lpstr>
      <vt:lpstr>Random Forest Regression and Random Forest Classification</vt:lpstr>
      <vt:lpstr>Results </vt:lpstr>
      <vt:lpstr>Hypothesis Testing</vt:lpstr>
      <vt:lpstr>Future Proposals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Aditya NYAYAPATI</dc:creator>
  <cp:lastModifiedBy>Velkanti, Varshitha</cp:lastModifiedBy>
  <cp:revision>3</cp:revision>
  <dcterms:created xsi:type="dcterms:W3CDTF">2024-05-01T07:40:42Z</dcterms:created>
  <dcterms:modified xsi:type="dcterms:W3CDTF">2024-05-01T16:14:10Z</dcterms:modified>
</cp:coreProperties>
</file>