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5"/>
  </p:notesMasterIdLst>
  <p:sldIdLst>
    <p:sldId id="297" r:id="rId2"/>
    <p:sldId id="287" r:id="rId3"/>
    <p:sldId id="288" r:id="rId4"/>
    <p:sldId id="258" r:id="rId5"/>
    <p:sldId id="289" r:id="rId6"/>
    <p:sldId id="290" r:id="rId7"/>
    <p:sldId id="291" r:id="rId8"/>
    <p:sldId id="292" r:id="rId9"/>
    <p:sldId id="293" r:id="rId10"/>
    <p:sldId id="267" r:id="rId11"/>
    <p:sldId id="273" r:id="rId12"/>
    <p:sldId id="278" r:id="rId13"/>
    <p:sldId id="261" r:id="rId14"/>
    <p:sldId id="270" r:id="rId15"/>
    <p:sldId id="265" r:id="rId16"/>
    <p:sldId id="268" r:id="rId17"/>
    <p:sldId id="274" r:id="rId18"/>
    <p:sldId id="282" r:id="rId19"/>
    <p:sldId id="283" r:id="rId20"/>
    <p:sldId id="284" r:id="rId21"/>
    <p:sldId id="294" r:id="rId22"/>
    <p:sldId id="295"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5" d="100"/>
          <a:sy n="65" d="100"/>
        </p:scale>
        <p:origin x="1330"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021F71-F47B-4BB8-B10B-5E9947B7BEFD}" type="doc">
      <dgm:prSet loTypeId="urn:microsoft.com/office/officeart/2005/8/layout/hierarchy1" loCatId="hierarchy" qsTypeId="urn:microsoft.com/office/officeart/2005/8/quickstyle/simple1" qsCatId="simple" csTypeId="urn:microsoft.com/office/officeart/2005/8/colors/colorful5" csCatId="colorful"/>
      <dgm:spPr/>
      <dgm:t>
        <a:bodyPr/>
        <a:lstStyle/>
        <a:p>
          <a:endParaRPr lang="en-US"/>
        </a:p>
      </dgm:t>
    </dgm:pt>
    <dgm:pt modelId="{9D08685E-522D-4132-89F1-56E9A2564037}">
      <dgm:prSet/>
      <dgm:spPr/>
      <dgm:t>
        <a:bodyPr/>
        <a:lstStyle/>
        <a:p>
          <a:r>
            <a:rPr lang="en-US"/>
            <a:t>Heart related diseases or Cardiovascular Diseases(CVDs) are the main reason for a huge number of death in the world over the last few decades and has emerged as the most life-threatening disease, not only in India but in the whole World.</a:t>
          </a:r>
        </a:p>
      </dgm:t>
    </dgm:pt>
    <dgm:pt modelId="{D0D19E34-BCD0-43D8-A41E-D2B46C46EBBB}" type="parTrans" cxnId="{BEB7CFC5-30A6-49BB-B33E-6F4580607C52}">
      <dgm:prSet/>
      <dgm:spPr/>
      <dgm:t>
        <a:bodyPr/>
        <a:lstStyle/>
        <a:p>
          <a:endParaRPr lang="en-US"/>
        </a:p>
      </dgm:t>
    </dgm:pt>
    <dgm:pt modelId="{4DA5078B-2B1B-495F-B0FC-84D9C28D16BE}" type="sibTrans" cxnId="{BEB7CFC5-30A6-49BB-B33E-6F4580607C52}">
      <dgm:prSet/>
      <dgm:spPr/>
      <dgm:t>
        <a:bodyPr/>
        <a:lstStyle/>
        <a:p>
          <a:endParaRPr lang="en-US"/>
        </a:p>
      </dgm:t>
    </dgm:pt>
    <dgm:pt modelId="{4D7B956F-19B6-4FE8-9B0E-683BDDB63FDE}">
      <dgm:prSet/>
      <dgm:spPr/>
      <dgm:t>
        <a:bodyPr/>
        <a:lstStyle/>
        <a:p>
          <a:r>
            <a:rPr lang="en-US" dirty="0"/>
            <a:t>So , there is a need of reliable , accurate and feasible system to diagnose such diseases in time for proper treatment.</a:t>
          </a:r>
        </a:p>
      </dgm:t>
    </dgm:pt>
    <dgm:pt modelId="{1675E178-6A57-427D-913E-BD85760EDD3A}" type="parTrans" cxnId="{FE3F9E72-EABA-4D05-A7E7-E541F4A72197}">
      <dgm:prSet/>
      <dgm:spPr/>
      <dgm:t>
        <a:bodyPr/>
        <a:lstStyle/>
        <a:p>
          <a:endParaRPr lang="en-US"/>
        </a:p>
      </dgm:t>
    </dgm:pt>
    <dgm:pt modelId="{B8677E0F-3925-48EB-9C48-D2D23C8662A5}" type="sibTrans" cxnId="{FE3F9E72-EABA-4D05-A7E7-E541F4A72197}">
      <dgm:prSet/>
      <dgm:spPr/>
      <dgm:t>
        <a:bodyPr/>
        <a:lstStyle/>
        <a:p>
          <a:endParaRPr lang="en-US"/>
        </a:p>
      </dgm:t>
    </dgm:pt>
    <dgm:pt modelId="{22C97597-8215-4965-9043-E6886D4984C3}" type="pres">
      <dgm:prSet presAssocID="{7F021F71-F47B-4BB8-B10B-5E9947B7BEFD}" presName="hierChild1" presStyleCnt="0">
        <dgm:presLayoutVars>
          <dgm:chPref val="1"/>
          <dgm:dir/>
          <dgm:animOne val="branch"/>
          <dgm:animLvl val="lvl"/>
          <dgm:resizeHandles/>
        </dgm:presLayoutVars>
      </dgm:prSet>
      <dgm:spPr/>
    </dgm:pt>
    <dgm:pt modelId="{A3F2C02B-6C1F-47AB-8108-5CF764D73085}" type="pres">
      <dgm:prSet presAssocID="{9D08685E-522D-4132-89F1-56E9A2564037}" presName="hierRoot1" presStyleCnt="0"/>
      <dgm:spPr/>
    </dgm:pt>
    <dgm:pt modelId="{39CBBB4F-8165-42F4-B1D8-A3CDC68E7AE7}" type="pres">
      <dgm:prSet presAssocID="{9D08685E-522D-4132-89F1-56E9A2564037}" presName="composite" presStyleCnt="0"/>
      <dgm:spPr/>
    </dgm:pt>
    <dgm:pt modelId="{34647253-2075-4354-9700-357D9DD034B7}" type="pres">
      <dgm:prSet presAssocID="{9D08685E-522D-4132-89F1-56E9A2564037}" presName="background" presStyleLbl="node0" presStyleIdx="0" presStyleCnt="2"/>
      <dgm:spPr/>
    </dgm:pt>
    <dgm:pt modelId="{92FD66BD-E0F0-4EE3-BE36-BB66F80A37A0}" type="pres">
      <dgm:prSet presAssocID="{9D08685E-522D-4132-89F1-56E9A2564037}" presName="text" presStyleLbl="fgAcc0" presStyleIdx="0" presStyleCnt="2">
        <dgm:presLayoutVars>
          <dgm:chPref val="3"/>
        </dgm:presLayoutVars>
      </dgm:prSet>
      <dgm:spPr/>
    </dgm:pt>
    <dgm:pt modelId="{35CA1AE5-519C-420F-BE43-9648E7C0E1A1}" type="pres">
      <dgm:prSet presAssocID="{9D08685E-522D-4132-89F1-56E9A2564037}" presName="hierChild2" presStyleCnt="0"/>
      <dgm:spPr/>
    </dgm:pt>
    <dgm:pt modelId="{FDA2E246-7540-41F1-A364-E607A9147BB4}" type="pres">
      <dgm:prSet presAssocID="{4D7B956F-19B6-4FE8-9B0E-683BDDB63FDE}" presName="hierRoot1" presStyleCnt="0"/>
      <dgm:spPr/>
    </dgm:pt>
    <dgm:pt modelId="{51B6A63F-65FD-4B61-BD33-59CE23F4CE9F}" type="pres">
      <dgm:prSet presAssocID="{4D7B956F-19B6-4FE8-9B0E-683BDDB63FDE}" presName="composite" presStyleCnt="0"/>
      <dgm:spPr/>
    </dgm:pt>
    <dgm:pt modelId="{D57C1221-D8BD-4AB3-B387-EE2154D8456F}" type="pres">
      <dgm:prSet presAssocID="{4D7B956F-19B6-4FE8-9B0E-683BDDB63FDE}" presName="background" presStyleLbl="node0" presStyleIdx="1" presStyleCnt="2"/>
      <dgm:spPr/>
    </dgm:pt>
    <dgm:pt modelId="{CE0B4BEB-7AE3-43AD-8A55-C1C556952578}" type="pres">
      <dgm:prSet presAssocID="{4D7B956F-19B6-4FE8-9B0E-683BDDB63FDE}" presName="text" presStyleLbl="fgAcc0" presStyleIdx="1" presStyleCnt="2" custLinFactNeighborX="-8798" custLinFactNeighborY="-9525">
        <dgm:presLayoutVars>
          <dgm:chPref val="3"/>
        </dgm:presLayoutVars>
      </dgm:prSet>
      <dgm:spPr/>
    </dgm:pt>
    <dgm:pt modelId="{871CDA16-F50C-4231-8E30-D0D8FD9ACAC4}" type="pres">
      <dgm:prSet presAssocID="{4D7B956F-19B6-4FE8-9B0E-683BDDB63FDE}" presName="hierChild2" presStyleCnt="0"/>
      <dgm:spPr/>
    </dgm:pt>
  </dgm:ptLst>
  <dgm:cxnLst>
    <dgm:cxn modelId="{DAB6D12B-466C-46A1-84B9-B1951C5EB296}" type="presOf" srcId="{4D7B956F-19B6-4FE8-9B0E-683BDDB63FDE}" destId="{CE0B4BEB-7AE3-43AD-8A55-C1C556952578}" srcOrd="0" destOrd="0" presId="urn:microsoft.com/office/officeart/2005/8/layout/hierarchy1"/>
    <dgm:cxn modelId="{01FEE836-1C3B-408F-914D-155346929F51}" type="presOf" srcId="{9D08685E-522D-4132-89F1-56E9A2564037}" destId="{92FD66BD-E0F0-4EE3-BE36-BB66F80A37A0}" srcOrd="0" destOrd="0" presId="urn:microsoft.com/office/officeart/2005/8/layout/hierarchy1"/>
    <dgm:cxn modelId="{47E32337-EFBC-4EC4-8A90-65D4B3A7F55E}" type="presOf" srcId="{7F021F71-F47B-4BB8-B10B-5E9947B7BEFD}" destId="{22C97597-8215-4965-9043-E6886D4984C3}" srcOrd="0" destOrd="0" presId="urn:microsoft.com/office/officeart/2005/8/layout/hierarchy1"/>
    <dgm:cxn modelId="{FE3F9E72-EABA-4D05-A7E7-E541F4A72197}" srcId="{7F021F71-F47B-4BB8-B10B-5E9947B7BEFD}" destId="{4D7B956F-19B6-4FE8-9B0E-683BDDB63FDE}" srcOrd="1" destOrd="0" parTransId="{1675E178-6A57-427D-913E-BD85760EDD3A}" sibTransId="{B8677E0F-3925-48EB-9C48-D2D23C8662A5}"/>
    <dgm:cxn modelId="{BEB7CFC5-30A6-49BB-B33E-6F4580607C52}" srcId="{7F021F71-F47B-4BB8-B10B-5E9947B7BEFD}" destId="{9D08685E-522D-4132-89F1-56E9A2564037}" srcOrd="0" destOrd="0" parTransId="{D0D19E34-BCD0-43D8-A41E-D2B46C46EBBB}" sibTransId="{4DA5078B-2B1B-495F-B0FC-84D9C28D16BE}"/>
    <dgm:cxn modelId="{4D728355-0184-4D92-A16F-7ECFC314E7C6}" type="presParOf" srcId="{22C97597-8215-4965-9043-E6886D4984C3}" destId="{A3F2C02B-6C1F-47AB-8108-5CF764D73085}" srcOrd="0" destOrd="0" presId="urn:microsoft.com/office/officeart/2005/8/layout/hierarchy1"/>
    <dgm:cxn modelId="{E329AAD4-E88E-4F41-A1DD-2BCDBF820A2F}" type="presParOf" srcId="{A3F2C02B-6C1F-47AB-8108-5CF764D73085}" destId="{39CBBB4F-8165-42F4-B1D8-A3CDC68E7AE7}" srcOrd="0" destOrd="0" presId="urn:microsoft.com/office/officeart/2005/8/layout/hierarchy1"/>
    <dgm:cxn modelId="{C3707858-DC38-4C38-A0FB-C580F0EE83D6}" type="presParOf" srcId="{39CBBB4F-8165-42F4-B1D8-A3CDC68E7AE7}" destId="{34647253-2075-4354-9700-357D9DD034B7}" srcOrd="0" destOrd="0" presId="urn:microsoft.com/office/officeart/2005/8/layout/hierarchy1"/>
    <dgm:cxn modelId="{1A20C156-7EB0-43A0-A5A7-61B5259311B8}" type="presParOf" srcId="{39CBBB4F-8165-42F4-B1D8-A3CDC68E7AE7}" destId="{92FD66BD-E0F0-4EE3-BE36-BB66F80A37A0}" srcOrd="1" destOrd="0" presId="urn:microsoft.com/office/officeart/2005/8/layout/hierarchy1"/>
    <dgm:cxn modelId="{F546F320-3EC8-4778-8E1B-16B28AEE6923}" type="presParOf" srcId="{A3F2C02B-6C1F-47AB-8108-5CF764D73085}" destId="{35CA1AE5-519C-420F-BE43-9648E7C0E1A1}" srcOrd="1" destOrd="0" presId="urn:microsoft.com/office/officeart/2005/8/layout/hierarchy1"/>
    <dgm:cxn modelId="{10AFA6C0-0748-48E4-80E4-9E22F01AFBF4}" type="presParOf" srcId="{22C97597-8215-4965-9043-E6886D4984C3}" destId="{FDA2E246-7540-41F1-A364-E607A9147BB4}" srcOrd="1" destOrd="0" presId="urn:microsoft.com/office/officeart/2005/8/layout/hierarchy1"/>
    <dgm:cxn modelId="{13F82120-68CE-49E2-B74D-63C5992908AC}" type="presParOf" srcId="{FDA2E246-7540-41F1-A364-E607A9147BB4}" destId="{51B6A63F-65FD-4B61-BD33-59CE23F4CE9F}" srcOrd="0" destOrd="0" presId="urn:microsoft.com/office/officeart/2005/8/layout/hierarchy1"/>
    <dgm:cxn modelId="{7D592552-48E6-4E71-8D15-DDF50470D473}" type="presParOf" srcId="{51B6A63F-65FD-4B61-BD33-59CE23F4CE9F}" destId="{D57C1221-D8BD-4AB3-B387-EE2154D8456F}" srcOrd="0" destOrd="0" presId="urn:microsoft.com/office/officeart/2005/8/layout/hierarchy1"/>
    <dgm:cxn modelId="{314E9F75-EC30-47FA-B945-0B86ADCDEC8A}" type="presParOf" srcId="{51B6A63F-65FD-4B61-BD33-59CE23F4CE9F}" destId="{CE0B4BEB-7AE3-43AD-8A55-C1C556952578}" srcOrd="1" destOrd="0" presId="urn:microsoft.com/office/officeart/2005/8/layout/hierarchy1"/>
    <dgm:cxn modelId="{5B6F2A23-6A2C-410B-9188-F594612F95D3}" type="presParOf" srcId="{FDA2E246-7540-41F1-A364-E607A9147BB4}" destId="{871CDA16-F50C-4231-8E30-D0D8FD9ACAC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7CDA67-90CA-4DAA-8D10-3A86C57611A5}"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0A31F26F-7478-44AC-9DBD-04241DBEA839}">
      <dgm:prSet/>
      <dgm:spPr/>
      <dgm:t>
        <a:bodyPr/>
        <a:lstStyle/>
        <a:p>
          <a:r>
            <a:rPr lang="en-US" b="1" dirty="0"/>
            <a:t>K Nearest </a:t>
          </a:r>
          <a:r>
            <a:rPr lang="en-US" b="1" dirty="0" err="1"/>
            <a:t>Neighbour</a:t>
          </a:r>
          <a:r>
            <a:rPr lang="en-US" b="1" dirty="0"/>
            <a:t> is a simple algorithm that stores all the available cases and classifies the new data or case based on a similarity measure. It is mostly used to classifies a data point based on how its </a:t>
          </a:r>
          <a:r>
            <a:rPr lang="en-US" b="1" dirty="0" err="1"/>
            <a:t>neighbours</a:t>
          </a:r>
          <a:r>
            <a:rPr lang="en-US" b="1" dirty="0"/>
            <a:t> are classified.</a:t>
          </a:r>
        </a:p>
        <a:p>
          <a:r>
            <a:rPr lang="en-US" b="1" dirty="0"/>
            <a:t>Easy to implement</a:t>
          </a:r>
          <a:r>
            <a:rPr lang="en-US" dirty="0"/>
            <a:t>: Given the algorithm’s simplicity and accuracy, it is one of the first classifiers that a new data scientist will learn.</a:t>
          </a:r>
          <a:br>
            <a:rPr lang="en-US" dirty="0"/>
          </a:br>
          <a:endParaRPr lang="en-US" dirty="0"/>
        </a:p>
      </dgm:t>
    </dgm:pt>
    <dgm:pt modelId="{2419155F-69F9-41E4-BF7C-2132927FAFF2}" type="parTrans" cxnId="{63BD729E-0D64-47E7-BEF1-09C766596702}">
      <dgm:prSet/>
      <dgm:spPr/>
      <dgm:t>
        <a:bodyPr/>
        <a:lstStyle/>
        <a:p>
          <a:endParaRPr lang="en-US"/>
        </a:p>
      </dgm:t>
    </dgm:pt>
    <dgm:pt modelId="{6AE065FF-3707-4115-8102-9425E50552F6}" type="sibTrans" cxnId="{63BD729E-0D64-47E7-BEF1-09C766596702}">
      <dgm:prSet/>
      <dgm:spPr/>
      <dgm:t>
        <a:bodyPr/>
        <a:lstStyle/>
        <a:p>
          <a:endParaRPr lang="en-US"/>
        </a:p>
      </dgm:t>
    </dgm:pt>
    <dgm:pt modelId="{A028B6E2-7DD9-4216-944E-9457F2F3A1A1}">
      <dgm:prSet/>
      <dgm:spPr/>
      <dgm:t>
        <a:bodyPr/>
        <a:lstStyle/>
        <a:p>
          <a:r>
            <a:rPr lang="en-US" b="1"/>
            <a:t>Adapts easily</a:t>
          </a:r>
          <a:r>
            <a:rPr lang="en-US"/>
            <a:t>: As new training samples are added, the algorithm adjusts to account for any new data since all training data is stored into memory.</a:t>
          </a:r>
        </a:p>
      </dgm:t>
    </dgm:pt>
    <dgm:pt modelId="{63D2624C-E06D-4F3B-8C37-3CA7F248D8E5}" type="parTrans" cxnId="{3E988D80-BE79-4177-A4A4-3F00A8D4F264}">
      <dgm:prSet/>
      <dgm:spPr/>
      <dgm:t>
        <a:bodyPr/>
        <a:lstStyle/>
        <a:p>
          <a:endParaRPr lang="en-US"/>
        </a:p>
      </dgm:t>
    </dgm:pt>
    <dgm:pt modelId="{D61636F4-A176-4163-99D8-5EE194ECA995}" type="sibTrans" cxnId="{3E988D80-BE79-4177-A4A4-3F00A8D4F264}">
      <dgm:prSet/>
      <dgm:spPr/>
      <dgm:t>
        <a:bodyPr/>
        <a:lstStyle/>
        <a:p>
          <a:endParaRPr lang="en-US"/>
        </a:p>
      </dgm:t>
    </dgm:pt>
    <dgm:pt modelId="{8A78E5D7-FE0A-46CB-8E61-81059178CDFD}" type="pres">
      <dgm:prSet presAssocID="{9F7CDA67-90CA-4DAA-8D10-3A86C57611A5}" presName="vert0" presStyleCnt="0">
        <dgm:presLayoutVars>
          <dgm:dir/>
          <dgm:animOne val="branch"/>
          <dgm:animLvl val="lvl"/>
        </dgm:presLayoutVars>
      </dgm:prSet>
      <dgm:spPr/>
    </dgm:pt>
    <dgm:pt modelId="{72CF7883-1B8A-4256-936F-764D14EB65F9}" type="pres">
      <dgm:prSet presAssocID="{0A31F26F-7478-44AC-9DBD-04241DBEA839}" presName="thickLine" presStyleLbl="alignNode1" presStyleIdx="0" presStyleCnt="2"/>
      <dgm:spPr/>
    </dgm:pt>
    <dgm:pt modelId="{13DFBA08-2092-4A37-BEB9-6B8AABA93D00}" type="pres">
      <dgm:prSet presAssocID="{0A31F26F-7478-44AC-9DBD-04241DBEA839}" presName="horz1" presStyleCnt="0"/>
      <dgm:spPr/>
    </dgm:pt>
    <dgm:pt modelId="{5B13DC6B-508E-4D93-B006-C344DDEF77C4}" type="pres">
      <dgm:prSet presAssocID="{0A31F26F-7478-44AC-9DBD-04241DBEA839}" presName="tx1" presStyleLbl="revTx" presStyleIdx="0" presStyleCnt="2"/>
      <dgm:spPr/>
    </dgm:pt>
    <dgm:pt modelId="{38A66184-209A-467C-A2F3-BF1A459DC5F0}" type="pres">
      <dgm:prSet presAssocID="{0A31F26F-7478-44AC-9DBD-04241DBEA839}" presName="vert1" presStyleCnt="0"/>
      <dgm:spPr/>
    </dgm:pt>
    <dgm:pt modelId="{4EF5FBA5-E82F-4140-B390-00CB2A89057B}" type="pres">
      <dgm:prSet presAssocID="{A028B6E2-7DD9-4216-944E-9457F2F3A1A1}" presName="thickLine" presStyleLbl="alignNode1" presStyleIdx="1" presStyleCnt="2"/>
      <dgm:spPr/>
    </dgm:pt>
    <dgm:pt modelId="{9896F0EC-9548-4215-A4C0-6E39388FBFD2}" type="pres">
      <dgm:prSet presAssocID="{A028B6E2-7DD9-4216-944E-9457F2F3A1A1}" presName="horz1" presStyleCnt="0"/>
      <dgm:spPr/>
    </dgm:pt>
    <dgm:pt modelId="{F7550B20-76EF-4CA2-9A9C-08B82EF16CAA}" type="pres">
      <dgm:prSet presAssocID="{A028B6E2-7DD9-4216-944E-9457F2F3A1A1}" presName="tx1" presStyleLbl="revTx" presStyleIdx="1" presStyleCnt="2"/>
      <dgm:spPr/>
    </dgm:pt>
    <dgm:pt modelId="{62580222-ED36-406B-9BE9-84EEA44A3327}" type="pres">
      <dgm:prSet presAssocID="{A028B6E2-7DD9-4216-944E-9457F2F3A1A1}" presName="vert1" presStyleCnt="0"/>
      <dgm:spPr/>
    </dgm:pt>
  </dgm:ptLst>
  <dgm:cxnLst>
    <dgm:cxn modelId="{80445805-2DE3-4DE8-A750-B0BC2F25BA6C}" type="presOf" srcId="{A028B6E2-7DD9-4216-944E-9457F2F3A1A1}" destId="{F7550B20-76EF-4CA2-9A9C-08B82EF16CAA}" srcOrd="0" destOrd="0" presId="urn:microsoft.com/office/officeart/2008/layout/LinedList"/>
    <dgm:cxn modelId="{13020B70-4F3E-4E93-9811-ADF763D46D4C}" type="presOf" srcId="{0A31F26F-7478-44AC-9DBD-04241DBEA839}" destId="{5B13DC6B-508E-4D93-B006-C344DDEF77C4}" srcOrd="0" destOrd="0" presId="urn:microsoft.com/office/officeart/2008/layout/LinedList"/>
    <dgm:cxn modelId="{A55B627B-9CB6-47FF-A352-76BE9BCF3DBA}" type="presOf" srcId="{9F7CDA67-90CA-4DAA-8D10-3A86C57611A5}" destId="{8A78E5D7-FE0A-46CB-8E61-81059178CDFD}" srcOrd="0" destOrd="0" presId="urn:microsoft.com/office/officeart/2008/layout/LinedList"/>
    <dgm:cxn modelId="{3E988D80-BE79-4177-A4A4-3F00A8D4F264}" srcId="{9F7CDA67-90CA-4DAA-8D10-3A86C57611A5}" destId="{A028B6E2-7DD9-4216-944E-9457F2F3A1A1}" srcOrd="1" destOrd="0" parTransId="{63D2624C-E06D-4F3B-8C37-3CA7F248D8E5}" sibTransId="{D61636F4-A176-4163-99D8-5EE194ECA995}"/>
    <dgm:cxn modelId="{63BD729E-0D64-47E7-BEF1-09C766596702}" srcId="{9F7CDA67-90CA-4DAA-8D10-3A86C57611A5}" destId="{0A31F26F-7478-44AC-9DBD-04241DBEA839}" srcOrd="0" destOrd="0" parTransId="{2419155F-69F9-41E4-BF7C-2132927FAFF2}" sibTransId="{6AE065FF-3707-4115-8102-9425E50552F6}"/>
    <dgm:cxn modelId="{31BCDEE0-531F-4C12-ADB1-DF575E9A7B67}" type="presParOf" srcId="{8A78E5D7-FE0A-46CB-8E61-81059178CDFD}" destId="{72CF7883-1B8A-4256-936F-764D14EB65F9}" srcOrd="0" destOrd="0" presId="urn:microsoft.com/office/officeart/2008/layout/LinedList"/>
    <dgm:cxn modelId="{E7D4A456-8374-4822-9A0E-B71072CFB1B2}" type="presParOf" srcId="{8A78E5D7-FE0A-46CB-8E61-81059178CDFD}" destId="{13DFBA08-2092-4A37-BEB9-6B8AABA93D00}" srcOrd="1" destOrd="0" presId="urn:microsoft.com/office/officeart/2008/layout/LinedList"/>
    <dgm:cxn modelId="{23CAA704-1C91-4E79-9C0C-8BF10F75A839}" type="presParOf" srcId="{13DFBA08-2092-4A37-BEB9-6B8AABA93D00}" destId="{5B13DC6B-508E-4D93-B006-C344DDEF77C4}" srcOrd="0" destOrd="0" presId="urn:microsoft.com/office/officeart/2008/layout/LinedList"/>
    <dgm:cxn modelId="{B5C8CF1F-D28C-48FC-8351-6A471DAFD5F5}" type="presParOf" srcId="{13DFBA08-2092-4A37-BEB9-6B8AABA93D00}" destId="{38A66184-209A-467C-A2F3-BF1A459DC5F0}" srcOrd="1" destOrd="0" presId="urn:microsoft.com/office/officeart/2008/layout/LinedList"/>
    <dgm:cxn modelId="{CE246564-7939-4859-B21F-EAA06F4E9A83}" type="presParOf" srcId="{8A78E5D7-FE0A-46CB-8E61-81059178CDFD}" destId="{4EF5FBA5-E82F-4140-B390-00CB2A89057B}" srcOrd="2" destOrd="0" presId="urn:microsoft.com/office/officeart/2008/layout/LinedList"/>
    <dgm:cxn modelId="{F2091595-3488-4C45-B547-4815352AC7B7}" type="presParOf" srcId="{8A78E5D7-FE0A-46CB-8E61-81059178CDFD}" destId="{9896F0EC-9548-4215-A4C0-6E39388FBFD2}" srcOrd="3" destOrd="0" presId="urn:microsoft.com/office/officeart/2008/layout/LinedList"/>
    <dgm:cxn modelId="{F9EE9B99-C591-411C-89B3-033D27C23A6A}" type="presParOf" srcId="{9896F0EC-9548-4215-A4C0-6E39388FBFD2}" destId="{F7550B20-76EF-4CA2-9A9C-08B82EF16CAA}" srcOrd="0" destOrd="0" presId="urn:microsoft.com/office/officeart/2008/layout/LinedList"/>
    <dgm:cxn modelId="{3B9CA633-C784-4D0B-B923-6974E9D71E65}" type="presParOf" srcId="{9896F0EC-9548-4215-A4C0-6E39388FBFD2}" destId="{62580222-ED36-406B-9BE9-84EEA44A332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B3D9C3-EBE6-43BA-8663-AE8DC1197080}" type="doc">
      <dgm:prSet loTypeId="urn:microsoft.com/office/officeart/2008/layout/LinedList" loCatId="list" qsTypeId="urn:microsoft.com/office/officeart/2005/8/quickstyle/simple1" qsCatId="simple" csTypeId="urn:microsoft.com/office/officeart/2005/8/colors/accent6_2" csCatId="accent6"/>
      <dgm:spPr/>
      <dgm:t>
        <a:bodyPr/>
        <a:lstStyle/>
        <a:p>
          <a:endParaRPr lang="en-US"/>
        </a:p>
      </dgm:t>
    </dgm:pt>
    <dgm:pt modelId="{6FBE1496-F927-42B1-B199-E91B320962BB}">
      <dgm:prSet/>
      <dgm:spPr/>
      <dgm:t>
        <a:bodyPr/>
        <a:lstStyle/>
        <a:p>
          <a:r>
            <a:rPr lang="en-US"/>
            <a:t>This can be costly from both a time and money perspective. </a:t>
          </a:r>
        </a:p>
      </dgm:t>
    </dgm:pt>
    <dgm:pt modelId="{D919DC4B-EE17-4540-90FF-B2D7F6C22182}" type="parTrans" cxnId="{B939CC11-C73A-4D4B-8D4A-E5E65974CC2C}">
      <dgm:prSet/>
      <dgm:spPr/>
      <dgm:t>
        <a:bodyPr/>
        <a:lstStyle/>
        <a:p>
          <a:endParaRPr lang="en-US"/>
        </a:p>
      </dgm:t>
    </dgm:pt>
    <dgm:pt modelId="{6FE69419-6323-4F4F-97D7-D79B95FDBBFC}" type="sibTrans" cxnId="{B939CC11-C73A-4D4B-8D4A-E5E65974CC2C}">
      <dgm:prSet/>
      <dgm:spPr/>
      <dgm:t>
        <a:bodyPr/>
        <a:lstStyle/>
        <a:p>
          <a:endParaRPr lang="en-US"/>
        </a:p>
      </dgm:t>
    </dgm:pt>
    <dgm:pt modelId="{4FD9E048-6821-4F4C-A977-7FDA03AB2692}">
      <dgm:prSet/>
      <dgm:spPr/>
      <dgm:t>
        <a:bodyPr/>
        <a:lstStyle/>
        <a:p>
          <a:r>
            <a:rPr lang="en-US"/>
            <a:t>Requires More memory and storage </a:t>
          </a:r>
        </a:p>
      </dgm:t>
    </dgm:pt>
    <dgm:pt modelId="{ABE45B9A-027E-49AA-BEE2-601D9EA58FC0}" type="parTrans" cxnId="{6CCAA60C-008C-4F2B-95F5-E18CC33860DD}">
      <dgm:prSet/>
      <dgm:spPr/>
      <dgm:t>
        <a:bodyPr/>
        <a:lstStyle/>
        <a:p>
          <a:endParaRPr lang="en-US"/>
        </a:p>
      </dgm:t>
    </dgm:pt>
    <dgm:pt modelId="{09C70BFA-4527-4159-870F-B0184492EBA7}" type="sibTrans" cxnId="{6CCAA60C-008C-4F2B-95F5-E18CC33860DD}">
      <dgm:prSet/>
      <dgm:spPr/>
      <dgm:t>
        <a:bodyPr/>
        <a:lstStyle/>
        <a:p>
          <a:endParaRPr lang="en-US"/>
        </a:p>
      </dgm:t>
    </dgm:pt>
    <dgm:pt modelId="{87D6B9E9-55DA-40C0-9B8F-C06BD00CA45A}" type="pres">
      <dgm:prSet presAssocID="{89B3D9C3-EBE6-43BA-8663-AE8DC1197080}" presName="vert0" presStyleCnt="0">
        <dgm:presLayoutVars>
          <dgm:dir/>
          <dgm:animOne val="branch"/>
          <dgm:animLvl val="lvl"/>
        </dgm:presLayoutVars>
      </dgm:prSet>
      <dgm:spPr/>
    </dgm:pt>
    <dgm:pt modelId="{1DC1D44B-9535-480E-BAFF-463EEB6B3FC7}" type="pres">
      <dgm:prSet presAssocID="{6FBE1496-F927-42B1-B199-E91B320962BB}" presName="thickLine" presStyleLbl="alignNode1" presStyleIdx="0" presStyleCnt="2"/>
      <dgm:spPr/>
    </dgm:pt>
    <dgm:pt modelId="{F41F7086-9857-4DC1-98DD-1A6DD86AA0D9}" type="pres">
      <dgm:prSet presAssocID="{6FBE1496-F927-42B1-B199-E91B320962BB}" presName="horz1" presStyleCnt="0"/>
      <dgm:spPr/>
    </dgm:pt>
    <dgm:pt modelId="{9A6B3602-8FBD-4C45-90EF-6130F69326B6}" type="pres">
      <dgm:prSet presAssocID="{6FBE1496-F927-42B1-B199-E91B320962BB}" presName="tx1" presStyleLbl="revTx" presStyleIdx="0" presStyleCnt="2"/>
      <dgm:spPr/>
    </dgm:pt>
    <dgm:pt modelId="{2F76F711-1689-4CC8-BEB8-BF312E5A05CD}" type="pres">
      <dgm:prSet presAssocID="{6FBE1496-F927-42B1-B199-E91B320962BB}" presName="vert1" presStyleCnt="0"/>
      <dgm:spPr/>
    </dgm:pt>
    <dgm:pt modelId="{10E3DBA4-FBD7-4D26-A5E9-D02AE3DE29A8}" type="pres">
      <dgm:prSet presAssocID="{4FD9E048-6821-4F4C-A977-7FDA03AB2692}" presName="thickLine" presStyleLbl="alignNode1" presStyleIdx="1" presStyleCnt="2"/>
      <dgm:spPr/>
    </dgm:pt>
    <dgm:pt modelId="{BE4FA2CB-CADC-45DE-B1CC-F49001231EE3}" type="pres">
      <dgm:prSet presAssocID="{4FD9E048-6821-4F4C-A977-7FDA03AB2692}" presName="horz1" presStyleCnt="0"/>
      <dgm:spPr/>
    </dgm:pt>
    <dgm:pt modelId="{DD5BE0AD-B123-41C1-89C5-74683FB8DE5F}" type="pres">
      <dgm:prSet presAssocID="{4FD9E048-6821-4F4C-A977-7FDA03AB2692}" presName="tx1" presStyleLbl="revTx" presStyleIdx="1" presStyleCnt="2"/>
      <dgm:spPr/>
    </dgm:pt>
    <dgm:pt modelId="{CEBDB662-6B86-44EC-84AE-A17FFA25D387}" type="pres">
      <dgm:prSet presAssocID="{4FD9E048-6821-4F4C-A977-7FDA03AB2692}" presName="vert1" presStyleCnt="0"/>
      <dgm:spPr/>
    </dgm:pt>
  </dgm:ptLst>
  <dgm:cxnLst>
    <dgm:cxn modelId="{6CCAA60C-008C-4F2B-95F5-E18CC33860DD}" srcId="{89B3D9C3-EBE6-43BA-8663-AE8DC1197080}" destId="{4FD9E048-6821-4F4C-A977-7FDA03AB2692}" srcOrd="1" destOrd="0" parTransId="{ABE45B9A-027E-49AA-BEE2-601D9EA58FC0}" sibTransId="{09C70BFA-4527-4159-870F-B0184492EBA7}"/>
    <dgm:cxn modelId="{B939CC11-C73A-4D4B-8D4A-E5E65974CC2C}" srcId="{89B3D9C3-EBE6-43BA-8663-AE8DC1197080}" destId="{6FBE1496-F927-42B1-B199-E91B320962BB}" srcOrd="0" destOrd="0" parTransId="{D919DC4B-EE17-4540-90FF-B2D7F6C22182}" sibTransId="{6FE69419-6323-4F4F-97D7-D79B95FDBBFC}"/>
    <dgm:cxn modelId="{7104EE68-E251-4C89-A4A8-C415CBB2EC9F}" type="presOf" srcId="{89B3D9C3-EBE6-43BA-8663-AE8DC1197080}" destId="{87D6B9E9-55DA-40C0-9B8F-C06BD00CA45A}" srcOrd="0" destOrd="0" presId="urn:microsoft.com/office/officeart/2008/layout/LinedList"/>
    <dgm:cxn modelId="{FCAE9196-1ABE-4AB6-904F-EDD975AB6530}" type="presOf" srcId="{4FD9E048-6821-4F4C-A977-7FDA03AB2692}" destId="{DD5BE0AD-B123-41C1-89C5-74683FB8DE5F}" srcOrd="0" destOrd="0" presId="urn:microsoft.com/office/officeart/2008/layout/LinedList"/>
    <dgm:cxn modelId="{9894D7E3-3798-407D-AFA0-5E97E66F3FC6}" type="presOf" srcId="{6FBE1496-F927-42B1-B199-E91B320962BB}" destId="{9A6B3602-8FBD-4C45-90EF-6130F69326B6}" srcOrd="0" destOrd="0" presId="urn:microsoft.com/office/officeart/2008/layout/LinedList"/>
    <dgm:cxn modelId="{AB3D4E88-B713-438A-A0FC-A12A39C8CDCF}" type="presParOf" srcId="{87D6B9E9-55DA-40C0-9B8F-C06BD00CA45A}" destId="{1DC1D44B-9535-480E-BAFF-463EEB6B3FC7}" srcOrd="0" destOrd="0" presId="urn:microsoft.com/office/officeart/2008/layout/LinedList"/>
    <dgm:cxn modelId="{35EE7397-81A0-459E-BDF0-1C7F5A183373}" type="presParOf" srcId="{87D6B9E9-55DA-40C0-9B8F-C06BD00CA45A}" destId="{F41F7086-9857-4DC1-98DD-1A6DD86AA0D9}" srcOrd="1" destOrd="0" presId="urn:microsoft.com/office/officeart/2008/layout/LinedList"/>
    <dgm:cxn modelId="{D1551930-0170-4910-98DE-950CEC1F5F88}" type="presParOf" srcId="{F41F7086-9857-4DC1-98DD-1A6DD86AA0D9}" destId="{9A6B3602-8FBD-4C45-90EF-6130F69326B6}" srcOrd="0" destOrd="0" presId="urn:microsoft.com/office/officeart/2008/layout/LinedList"/>
    <dgm:cxn modelId="{4DC98E51-7D30-4C7A-9B64-07AC5C489E85}" type="presParOf" srcId="{F41F7086-9857-4DC1-98DD-1A6DD86AA0D9}" destId="{2F76F711-1689-4CC8-BEB8-BF312E5A05CD}" srcOrd="1" destOrd="0" presId="urn:microsoft.com/office/officeart/2008/layout/LinedList"/>
    <dgm:cxn modelId="{456C77D8-8582-4BC1-8409-D151432AC4F4}" type="presParOf" srcId="{87D6B9E9-55DA-40C0-9B8F-C06BD00CA45A}" destId="{10E3DBA4-FBD7-4D26-A5E9-D02AE3DE29A8}" srcOrd="2" destOrd="0" presId="urn:microsoft.com/office/officeart/2008/layout/LinedList"/>
    <dgm:cxn modelId="{A1774EA7-3BB8-4296-9100-CE5A1FCDDE47}" type="presParOf" srcId="{87D6B9E9-55DA-40C0-9B8F-C06BD00CA45A}" destId="{BE4FA2CB-CADC-45DE-B1CC-F49001231EE3}" srcOrd="3" destOrd="0" presId="urn:microsoft.com/office/officeart/2008/layout/LinedList"/>
    <dgm:cxn modelId="{DC97E188-BB6D-47C2-9147-623DF7EC43D1}" type="presParOf" srcId="{BE4FA2CB-CADC-45DE-B1CC-F49001231EE3}" destId="{DD5BE0AD-B123-41C1-89C5-74683FB8DE5F}" srcOrd="0" destOrd="0" presId="urn:microsoft.com/office/officeart/2008/layout/LinedList"/>
    <dgm:cxn modelId="{21A2A11A-635F-4D11-A200-45B045D08372}" type="presParOf" srcId="{BE4FA2CB-CADC-45DE-B1CC-F49001231EE3}" destId="{CEBDB662-6B86-44EC-84AE-A17FFA25D38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647253-2075-4354-9700-357D9DD034B7}">
      <dsp:nvSpPr>
        <dsp:cNvPr id="0" name=""/>
        <dsp:cNvSpPr/>
      </dsp:nvSpPr>
      <dsp:spPr>
        <a:xfrm>
          <a:off x="1214" y="597491"/>
          <a:ext cx="4263908" cy="2707581"/>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FD66BD-E0F0-4EE3-BE36-BB66F80A37A0}">
      <dsp:nvSpPr>
        <dsp:cNvPr id="0" name=""/>
        <dsp:cNvSpPr/>
      </dsp:nvSpPr>
      <dsp:spPr>
        <a:xfrm>
          <a:off x="474982" y="1047570"/>
          <a:ext cx="4263908" cy="2707581"/>
        </a:xfrm>
        <a:prstGeom prst="roundRect">
          <a:avLst>
            <a:gd name="adj" fmla="val 10000"/>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Heart related diseases or Cardiovascular Diseases(CVDs) are the main reason for a huge number of death in the world over the last few decades and has emerged as the most life-threatening disease, not only in India but in the whole World.</a:t>
          </a:r>
        </a:p>
      </dsp:txBody>
      <dsp:txXfrm>
        <a:off x="554284" y="1126872"/>
        <a:ext cx="4105304" cy="2548977"/>
      </dsp:txXfrm>
    </dsp:sp>
    <dsp:sp modelId="{D57C1221-D8BD-4AB3-B387-EE2154D8456F}">
      <dsp:nvSpPr>
        <dsp:cNvPr id="0" name=""/>
        <dsp:cNvSpPr/>
      </dsp:nvSpPr>
      <dsp:spPr>
        <a:xfrm>
          <a:off x="4837519" y="339594"/>
          <a:ext cx="4263908" cy="2707581"/>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0B4BEB-7AE3-43AD-8A55-C1C556952578}">
      <dsp:nvSpPr>
        <dsp:cNvPr id="0" name=""/>
        <dsp:cNvSpPr/>
      </dsp:nvSpPr>
      <dsp:spPr>
        <a:xfrm>
          <a:off x="5311287" y="789673"/>
          <a:ext cx="4263908" cy="2707581"/>
        </a:xfrm>
        <a:prstGeom prst="roundRect">
          <a:avLst>
            <a:gd name="adj" fmla="val 10000"/>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So , there is a need of reliable , accurate and feasible system to diagnose such diseases in time for proper treatment.</a:t>
          </a:r>
        </a:p>
      </dsp:txBody>
      <dsp:txXfrm>
        <a:off x="5390589" y="868975"/>
        <a:ext cx="4105304" cy="25489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CF7883-1B8A-4256-936F-764D14EB65F9}">
      <dsp:nvSpPr>
        <dsp:cNvPr id="0" name=""/>
        <dsp:cNvSpPr/>
      </dsp:nvSpPr>
      <dsp:spPr>
        <a:xfrm>
          <a:off x="0" y="0"/>
          <a:ext cx="10895369" cy="0"/>
        </a:xfrm>
        <a:prstGeom prst="lin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13DC6B-508E-4D93-B006-C344DDEF77C4}">
      <dsp:nvSpPr>
        <dsp:cNvPr id="0" name=""/>
        <dsp:cNvSpPr/>
      </dsp:nvSpPr>
      <dsp:spPr>
        <a:xfrm>
          <a:off x="0" y="0"/>
          <a:ext cx="10895369" cy="1702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t>K Nearest </a:t>
          </a:r>
          <a:r>
            <a:rPr lang="en-US" sz="1700" b="1" kern="1200" dirty="0" err="1"/>
            <a:t>Neighbour</a:t>
          </a:r>
          <a:r>
            <a:rPr lang="en-US" sz="1700" b="1" kern="1200" dirty="0"/>
            <a:t> is a simple algorithm that stores all the available cases and classifies the new data or case based on a similarity measure. It is mostly used to classifies a data point based on how its </a:t>
          </a:r>
          <a:r>
            <a:rPr lang="en-US" sz="1700" b="1" kern="1200" dirty="0" err="1"/>
            <a:t>neighbours</a:t>
          </a:r>
          <a:r>
            <a:rPr lang="en-US" sz="1700" b="1" kern="1200" dirty="0"/>
            <a:t> are classified.</a:t>
          </a:r>
        </a:p>
        <a:p>
          <a:pPr marL="0" lvl="0" indent="0" algn="l" defTabSz="755650">
            <a:lnSpc>
              <a:spcPct val="90000"/>
            </a:lnSpc>
            <a:spcBef>
              <a:spcPct val="0"/>
            </a:spcBef>
            <a:spcAft>
              <a:spcPct val="35000"/>
            </a:spcAft>
            <a:buNone/>
          </a:pPr>
          <a:r>
            <a:rPr lang="en-US" sz="1700" b="1" kern="1200" dirty="0"/>
            <a:t>Easy to implement</a:t>
          </a:r>
          <a:r>
            <a:rPr lang="en-US" sz="1700" kern="1200" dirty="0"/>
            <a:t>: Given the algorithm’s simplicity and accuracy, it is one of the first classifiers that a new data scientist will learn.</a:t>
          </a:r>
          <a:br>
            <a:rPr lang="en-US" sz="1700" kern="1200" dirty="0"/>
          </a:br>
          <a:endParaRPr lang="en-US" sz="1700" kern="1200" dirty="0"/>
        </a:p>
      </dsp:txBody>
      <dsp:txXfrm>
        <a:off x="0" y="0"/>
        <a:ext cx="10895369" cy="1702138"/>
      </dsp:txXfrm>
    </dsp:sp>
    <dsp:sp modelId="{4EF5FBA5-E82F-4140-B390-00CB2A89057B}">
      <dsp:nvSpPr>
        <dsp:cNvPr id="0" name=""/>
        <dsp:cNvSpPr/>
      </dsp:nvSpPr>
      <dsp:spPr>
        <a:xfrm>
          <a:off x="0" y="1702138"/>
          <a:ext cx="10895369" cy="0"/>
        </a:xfrm>
        <a:prstGeom prst="lin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550B20-76EF-4CA2-9A9C-08B82EF16CAA}">
      <dsp:nvSpPr>
        <dsp:cNvPr id="0" name=""/>
        <dsp:cNvSpPr/>
      </dsp:nvSpPr>
      <dsp:spPr>
        <a:xfrm>
          <a:off x="0" y="1702138"/>
          <a:ext cx="10895369" cy="1702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Adapts easily</a:t>
          </a:r>
          <a:r>
            <a:rPr lang="en-US" sz="1700" kern="1200"/>
            <a:t>: As new training samples are added, the algorithm adjusts to account for any new data since all training data is stored into memory.</a:t>
          </a:r>
        </a:p>
      </dsp:txBody>
      <dsp:txXfrm>
        <a:off x="0" y="1702138"/>
        <a:ext cx="10895369" cy="17021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C1D44B-9535-480E-BAFF-463EEB6B3FC7}">
      <dsp:nvSpPr>
        <dsp:cNvPr id="0" name=""/>
        <dsp:cNvSpPr/>
      </dsp:nvSpPr>
      <dsp:spPr>
        <a:xfrm>
          <a:off x="0" y="0"/>
          <a:ext cx="10895369" cy="0"/>
        </a:xfrm>
        <a:prstGeom prst="lin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6B3602-8FBD-4C45-90EF-6130F69326B6}">
      <dsp:nvSpPr>
        <dsp:cNvPr id="0" name=""/>
        <dsp:cNvSpPr/>
      </dsp:nvSpPr>
      <dsp:spPr>
        <a:xfrm>
          <a:off x="0" y="0"/>
          <a:ext cx="10895369" cy="1702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US" sz="4700" kern="1200"/>
            <a:t>This can be costly from both a time and money perspective. </a:t>
          </a:r>
        </a:p>
      </dsp:txBody>
      <dsp:txXfrm>
        <a:off x="0" y="0"/>
        <a:ext cx="10895369" cy="1702138"/>
      </dsp:txXfrm>
    </dsp:sp>
    <dsp:sp modelId="{10E3DBA4-FBD7-4D26-A5E9-D02AE3DE29A8}">
      <dsp:nvSpPr>
        <dsp:cNvPr id="0" name=""/>
        <dsp:cNvSpPr/>
      </dsp:nvSpPr>
      <dsp:spPr>
        <a:xfrm>
          <a:off x="0" y="1702138"/>
          <a:ext cx="10895369" cy="0"/>
        </a:xfrm>
        <a:prstGeom prst="lin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5BE0AD-B123-41C1-89C5-74683FB8DE5F}">
      <dsp:nvSpPr>
        <dsp:cNvPr id="0" name=""/>
        <dsp:cNvSpPr/>
      </dsp:nvSpPr>
      <dsp:spPr>
        <a:xfrm>
          <a:off x="0" y="1702138"/>
          <a:ext cx="10895369" cy="1702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US" sz="4700" kern="1200"/>
            <a:t>Requires More memory and storage </a:t>
          </a:r>
        </a:p>
      </dsp:txBody>
      <dsp:txXfrm>
        <a:off x="0" y="1702138"/>
        <a:ext cx="10895369" cy="170213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832E1F-F8CC-492F-9E88-7F04D80ABC1C}"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D11261-A4BF-4B1D-AFB8-DAD4FC96DB54}" type="slidenum">
              <a:rPr lang="en-US" smtClean="0"/>
              <a:t>‹#›</a:t>
            </a:fld>
            <a:endParaRPr lang="en-US"/>
          </a:p>
        </p:txBody>
      </p:sp>
    </p:spTree>
    <p:extLst>
      <p:ext uri="{BB962C8B-B14F-4D97-AF65-F5344CB8AC3E}">
        <p14:creationId xmlns:p14="http://schemas.microsoft.com/office/powerpoint/2010/main" val="2783659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1261-A4BF-4B1D-AFB8-DAD4FC96DB54}" type="slidenum">
              <a:rPr lang="en-US" smtClean="0"/>
              <a:t>8</a:t>
            </a:fld>
            <a:endParaRPr lang="en-US"/>
          </a:p>
        </p:txBody>
      </p:sp>
    </p:spTree>
    <p:extLst>
      <p:ext uri="{BB962C8B-B14F-4D97-AF65-F5344CB8AC3E}">
        <p14:creationId xmlns:p14="http://schemas.microsoft.com/office/powerpoint/2010/main" val="2548650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350570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267899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80043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3741311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354153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608574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92592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5241940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139524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302586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10207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06818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307855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12/5/2022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023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12/5/2022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293065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12/5/2022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601780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51524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12/5/2022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92929449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CC265-FDBE-8FF8-10AB-0DFD9CFC1233}"/>
              </a:ext>
            </a:extLst>
          </p:cNvPr>
          <p:cNvSpPr>
            <a:spLocks noGrp="1"/>
          </p:cNvSpPr>
          <p:nvPr>
            <p:ph type="title"/>
          </p:nvPr>
        </p:nvSpPr>
        <p:spPr>
          <a:xfrm>
            <a:off x="2146665" y="2117395"/>
            <a:ext cx="9404723" cy="1400530"/>
          </a:xfrm>
        </p:spPr>
        <p:txBody>
          <a:bodyPr/>
          <a:lstStyle/>
          <a:p>
            <a:r>
              <a:rPr lang="en-US" dirty="0"/>
              <a:t>HEART DISEASE PREDICTION USING MACHINE LEARNING</a:t>
            </a:r>
          </a:p>
        </p:txBody>
      </p:sp>
    </p:spTree>
    <p:extLst>
      <p:ext uri="{BB962C8B-B14F-4D97-AF65-F5344CB8AC3E}">
        <p14:creationId xmlns:p14="http://schemas.microsoft.com/office/powerpoint/2010/main" val="3620023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6"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9"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64F1E1F1-A356-45B0-036F-F053C388E253}"/>
              </a:ext>
            </a:extLst>
          </p:cNvPr>
          <p:cNvSpPr>
            <a:spLocks noGrp="1"/>
          </p:cNvSpPr>
          <p:nvPr>
            <p:ph type="title"/>
          </p:nvPr>
        </p:nvSpPr>
        <p:spPr>
          <a:xfrm>
            <a:off x="1103312" y="452718"/>
            <a:ext cx="8947522" cy="1400530"/>
          </a:xfrm>
        </p:spPr>
        <p:txBody>
          <a:bodyPr anchor="ctr">
            <a:normAutofit/>
          </a:bodyPr>
          <a:lstStyle/>
          <a:p>
            <a:r>
              <a:rPr lang="en-US">
                <a:solidFill>
                  <a:srgbClr val="FFFFFF"/>
                </a:solidFill>
                <a:cs typeface="Calibri Light"/>
              </a:rPr>
              <a:t>Navie Bayes Classifier</a:t>
            </a:r>
            <a:endParaRPr lang="en-US">
              <a:solidFill>
                <a:srgbClr val="FFFFFF"/>
              </a:solidFill>
            </a:endParaRPr>
          </a:p>
        </p:txBody>
      </p:sp>
      <p:sp>
        <p:nvSpPr>
          <p:cNvPr id="3" name="Content Placeholder 2">
            <a:extLst>
              <a:ext uri="{FF2B5EF4-FFF2-40B4-BE49-F238E27FC236}">
                <a16:creationId xmlns:a16="http://schemas.microsoft.com/office/drawing/2014/main" id="{BB6EEC41-789E-09D4-B99C-2C2038482D60}"/>
              </a:ext>
            </a:extLst>
          </p:cNvPr>
          <p:cNvSpPr>
            <a:spLocks noGrp="1"/>
          </p:cNvSpPr>
          <p:nvPr>
            <p:ph idx="1"/>
          </p:nvPr>
        </p:nvSpPr>
        <p:spPr>
          <a:xfrm>
            <a:off x="961292" y="2286162"/>
            <a:ext cx="9190893" cy="4267037"/>
          </a:xfrm>
        </p:spPr>
        <p:txBody>
          <a:bodyPr vert="horz" lIns="91440" tIns="45720" rIns="91440" bIns="45720" rtlCol="0" anchor="t">
            <a:normAutofit fontScale="92500"/>
          </a:bodyPr>
          <a:lstStyle/>
          <a:p>
            <a:pPr>
              <a:buFont typeface="Wingdings" charset="2"/>
              <a:buChar char="§"/>
            </a:pPr>
            <a:r>
              <a:rPr lang="en-US" dirty="0">
                <a:solidFill>
                  <a:schemeClr val="tx1">
                    <a:lumMod val="95000"/>
                    <a:lumOff val="5000"/>
                  </a:schemeClr>
                </a:solidFill>
                <a:cs typeface="Calibri"/>
              </a:rPr>
              <a:t>Naive Bayes Classifier is one of the simple and most effective Classification algorithms which helps in building the fast machine learning models that can make quick predictions. It is a probabilistic classifier, which means it predicts on the basis of the probability of an object</a:t>
            </a:r>
          </a:p>
          <a:p>
            <a:pPr>
              <a:buFont typeface="Wingdings" charset="2"/>
              <a:buChar char="§"/>
            </a:pPr>
            <a:r>
              <a:rPr lang="en-US" dirty="0">
                <a:solidFill>
                  <a:schemeClr val="tx1">
                    <a:lumMod val="95000"/>
                    <a:lumOff val="5000"/>
                  </a:schemeClr>
                </a:solidFill>
                <a:cs typeface="Calibri"/>
              </a:rPr>
              <a:t>This classifier has received a great deal of interest since it is an extremely efficient probabilistic representation.</a:t>
            </a:r>
            <a:endParaRPr lang="en-US" dirty="0">
              <a:solidFill>
                <a:schemeClr val="tx1">
                  <a:lumMod val="95000"/>
                  <a:lumOff val="5000"/>
                </a:schemeClr>
              </a:solidFill>
            </a:endParaRPr>
          </a:p>
          <a:p>
            <a:pPr>
              <a:buFont typeface="Wingdings" charset="2"/>
              <a:buChar char="§"/>
            </a:pPr>
            <a:r>
              <a:rPr lang="en-US" dirty="0">
                <a:solidFill>
                  <a:schemeClr val="tx1">
                    <a:lumMod val="95000"/>
                    <a:lumOff val="5000"/>
                  </a:schemeClr>
                </a:solidFill>
                <a:cs typeface="Calibri"/>
              </a:rPr>
              <a:t>Using the training data , this classifier determines the probability of each attribute.</a:t>
            </a:r>
          </a:p>
          <a:p>
            <a:pPr>
              <a:buFont typeface="Wingdings" charset="2"/>
              <a:buChar char="§"/>
            </a:pPr>
            <a:r>
              <a:rPr lang="en-US" dirty="0">
                <a:solidFill>
                  <a:schemeClr val="tx1">
                    <a:lumMod val="95000"/>
                    <a:lumOff val="5000"/>
                  </a:schemeClr>
                </a:solidFill>
                <a:cs typeface="Calibri"/>
              </a:rPr>
              <a:t>The class with the highest posterior probability is predicted </a:t>
            </a:r>
          </a:p>
          <a:p>
            <a:pPr>
              <a:buClr>
                <a:srgbClr val="F7F7F7"/>
              </a:buClr>
              <a:buFont typeface="Wingdings" charset="2"/>
              <a:buChar char="§"/>
            </a:pPr>
            <a:r>
              <a:rPr lang="en-US" dirty="0">
                <a:solidFill>
                  <a:schemeClr val="tx1">
                    <a:lumMod val="95000"/>
                    <a:lumOff val="5000"/>
                  </a:schemeClr>
                </a:solidFill>
                <a:cs typeface="Calibri"/>
              </a:rPr>
              <a:t>The Naive Bayes classifier is a Bayesian network where the class has no parent and each point just has the course as a parent.</a:t>
            </a:r>
          </a:p>
          <a:p>
            <a:pPr>
              <a:buClr>
                <a:srgbClr val="F7F7F7"/>
              </a:buClr>
              <a:buFont typeface="Wingdings" charset="2"/>
              <a:buChar char="§"/>
            </a:pPr>
            <a:r>
              <a:rPr lang="en-US" dirty="0">
                <a:solidFill>
                  <a:schemeClr val="tx1">
                    <a:lumMod val="95000"/>
                    <a:lumOff val="5000"/>
                  </a:schemeClr>
                </a:solidFill>
                <a:cs typeface="Calibri"/>
              </a:rPr>
              <a:t>Based on the results the accuracy for </a:t>
            </a:r>
            <a:r>
              <a:rPr lang="en-US" dirty="0" err="1">
                <a:solidFill>
                  <a:schemeClr val="tx1">
                    <a:lumMod val="95000"/>
                    <a:lumOff val="5000"/>
                  </a:schemeClr>
                </a:solidFill>
                <a:cs typeface="Calibri"/>
              </a:rPr>
              <a:t>Navie</a:t>
            </a:r>
            <a:r>
              <a:rPr lang="en-US" dirty="0">
                <a:solidFill>
                  <a:schemeClr val="tx1">
                    <a:lumMod val="95000"/>
                    <a:lumOff val="5000"/>
                  </a:schemeClr>
                </a:solidFill>
                <a:cs typeface="Calibri"/>
              </a:rPr>
              <a:t> Bayes is 80.26</a:t>
            </a:r>
          </a:p>
        </p:txBody>
      </p:sp>
    </p:spTree>
    <p:extLst>
      <p:ext uri="{BB962C8B-B14F-4D97-AF65-F5344CB8AC3E}">
        <p14:creationId xmlns:p14="http://schemas.microsoft.com/office/powerpoint/2010/main" val="130745169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8D61E-352E-0FA7-5950-899DDAC19D4F}"/>
              </a:ext>
            </a:extLst>
          </p:cNvPr>
          <p:cNvSpPr>
            <a:spLocks noGrp="1"/>
          </p:cNvSpPr>
          <p:nvPr>
            <p:ph type="title"/>
          </p:nvPr>
        </p:nvSpPr>
        <p:spPr/>
        <p:txBody>
          <a:bodyPr/>
          <a:lstStyle/>
          <a:p>
            <a:r>
              <a:rPr lang="en-US">
                <a:cs typeface="Calibri Light"/>
              </a:rPr>
              <a:t>Advantages </a:t>
            </a:r>
            <a:endParaRPr lang="en-US"/>
          </a:p>
        </p:txBody>
      </p:sp>
      <p:sp>
        <p:nvSpPr>
          <p:cNvPr id="3" name="Content Placeholder 2">
            <a:extLst>
              <a:ext uri="{FF2B5EF4-FFF2-40B4-BE49-F238E27FC236}">
                <a16:creationId xmlns:a16="http://schemas.microsoft.com/office/drawing/2014/main" id="{0A446108-CB6E-1A27-D218-54CA28BAC97A}"/>
              </a:ext>
            </a:extLst>
          </p:cNvPr>
          <p:cNvSpPr>
            <a:spLocks noGrp="1"/>
          </p:cNvSpPr>
          <p:nvPr>
            <p:ph idx="1"/>
          </p:nvPr>
        </p:nvSpPr>
        <p:spPr/>
        <p:txBody>
          <a:bodyPr vert="horz" lIns="91440" tIns="45720" rIns="91440" bIns="45720" rtlCol="0" anchor="t">
            <a:normAutofit/>
          </a:bodyPr>
          <a:lstStyle/>
          <a:p>
            <a:r>
              <a:rPr lang="en-US">
                <a:cs typeface="Calibri"/>
              </a:rPr>
              <a:t>Easy  to implement</a:t>
            </a:r>
          </a:p>
          <a:p>
            <a:r>
              <a:rPr lang="en-US">
                <a:cs typeface="Calibri"/>
              </a:rPr>
              <a:t>Good results were obtained in most of the cases </a:t>
            </a:r>
          </a:p>
        </p:txBody>
      </p:sp>
      <p:sp>
        <p:nvSpPr>
          <p:cNvPr id="4" name="TextBox 3">
            <a:extLst>
              <a:ext uri="{FF2B5EF4-FFF2-40B4-BE49-F238E27FC236}">
                <a16:creationId xmlns:a16="http://schemas.microsoft.com/office/drawing/2014/main" id="{39F6FB42-4E42-08E4-84B1-71FA29BAE3F7}"/>
              </a:ext>
            </a:extLst>
          </p:cNvPr>
          <p:cNvSpPr txBox="1"/>
          <p:nvPr/>
        </p:nvSpPr>
        <p:spPr>
          <a:xfrm>
            <a:off x="884903" y="3244645"/>
            <a:ext cx="377927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a:latin typeface="Calibri Light"/>
                <a:cs typeface="Calibri"/>
              </a:rPr>
              <a:t>Disadvantages</a:t>
            </a:r>
            <a:endParaRPr lang="en-US" sz="3600">
              <a:latin typeface="Calibri Light"/>
              <a:cs typeface="Calibri" panose="020F0502020204030204"/>
            </a:endParaRPr>
          </a:p>
        </p:txBody>
      </p:sp>
      <p:sp>
        <p:nvSpPr>
          <p:cNvPr id="5" name="TextBox 4">
            <a:extLst>
              <a:ext uri="{FF2B5EF4-FFF2-40B4-BE49-F238E27FC236}">
                <a16:creationId xmlns:a16="http://schemas.microsoft.com/office/drawing/2014/main" id="{77C8C19B-34FE-B36C-286A-3897CDF3ED13}"/>
              </a:ext>
            </a:extLst>
          </p:cNvPr>
          <p:cNvSpPr txBox="1"/>
          <p:nvPr/>
        </p:nvSpPr>
        <p:spPr>
          <a:xfrm>
            <a:off x="896729" y="3998297"/>
            <a:ext cx="10386133"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dirty="0">
                <a:cs typeface="Calibri" panose="020F0502020204030204"/>
              </a:rPr>
              <a:t>Practically, dependencies exist among variables .</a:t>
            </a:r>
          </a:p>
          <a:p>
            <a:pPr marL="285750" indent="-285750">
              <a:buFont typeface="Arial"/>
              <a:buChar char="•"/>
            </a:pPr>
            <a:r>
              <a:rPr lang="en-US" sz="2800" dirty="0">
                <a:cs typeface="Calibri" panose="020F0502020204030204"/>
              </a:rPr>
              <a:t>Navie Bayesian Classifier model dependencies among these .</a:t>
            </a:r>
          </a:p>
        </p:txBody>
      </p:sp>
    </p:spTree>
    <p:extLst>
      <p:ext uri="{BB962C8B-B14F-4D97-AF65-F5344CB8AC3E}">
        <p14:creationId xmlns:p14="http://schemas.microsoft.com/office/powerpoint/2010/main" val="2404348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B329A-0822-C190-1CEF-108947729542}"/>
              </a:ext>
            </a:extLst>
          </p:cNvPr>
          <p:cNvSpPr>
            <a:spLocks noGrp="1"/>
          </p:cNvSpPr>
          <p:nvPr>
            <p:ph type="title"/>
          </p:nvPr>
        </p:nvSpPr>
        <p:spPr/>
        <p:txBody>
          <a:bodyPr/>
          <a:lstStyle/>
          <a:p>
            <a:r>
              <a:rPr lang="en-US">
                <a:cs typeface="Calibri Light"/>
              </a:rPr>
              <a:t>Support Vector Machine</a:t>
            </a:r>
            <a:endParaRPr lang="en-US"/>
          </a:p>
        </p:txBody>
      </p:sp>
      <p:sp>
        <p:nvSpPr>
          <p:cNvPr id="3" name="Content Placeholder 2">
            <a:extLst>
              <a:ext uri="{FF2B5EF4-FFF2-40B4-BE49-F238E27FC236}">
                <a16:creationId xmlns:a16="http://schemas.microsoft.com/office/drawing/2014/main" id="{58ADFA5E-82CC-DF8E-46A4-C6429ADA0895}"/>
              </a:ext>
            </a:extLst>
          </p:cNvPr>
          <p:cNvSpPr>
            <a:spLocks noGrp="1"/>
          </p:cNvSpPr>
          <p:nvPr>
            <p:ph idx="1"/>
          </p:nvPr>
        </p:nvSpPr>
        <p:spPr/>
        <p:txBody>
          <a:bodyPr vert="horz" lIns="91440" tIns="45720" rIns="91440" bIns="45720" rtlCol="0" anchor="t">
            <a:normAutofit/>
          </a:bodyPr>
          <a:lstStyle/>
          <a:p>
            <a:r>
              <a:rPr lang="en-US" dirty="0">
                <a:cs typeface="Calibri"/>
              </a:rPr>
              <a:t>Support Vector Machine(SVM) is a supervised machine learning algorithm used for both classification and regression. Though we say regression problems as well its best suited for classification. The objective of SVM algorithm is to find a hyperplane in an N-dimensional space that distinctly classifies the data points</a:t>
            </a:r>
          </a:p>
          <a:p>
            <a:r>
              <a:rPr lang="en-US" dirty="0">
                <a:cs typeface="Calibri"/>
              </a:rPr>
              <a:t>It includes both non-linear and linear variants</a:t>
            </a:r>
          </a:p>
          <a:p>
            <a:r>
              <a:rPr lang="en-US" dirty="0">
                <a:cs typeface="Calibri"/>
              </a:rPr>
              <a:t>It is one of the method that  is given training data from the humans.</a:t>
            </a:r>
          </a:p>
          <a:p>
            <a:r>
              <a:rPr lang="en-US" dirty="0">
                <a:cs typeface="Calibri"/>
              </a:rPr>
              <a:t>SVMs often employ a training and testing dataset.</a:t>
            </a:r>
          </a:p>
          <a:p>
            <a:r>
              <a:rPr lang="en-US" dirty="0">
                <a:cs typeface="Calibri"/>
              </a:rPr>
              <a:t>It is mostly often used in classification problem.</a:t>
            </a:r>
          </a:p>
        </p:txBody>
      </p:sp>
    </p:spTree>
    <p:extLst>
      <p:ext uri="{BB962C8B-B14F-4D97-AF65-F5344CB8AC3E}">
        <p14:creationId xmlns:p14="http://schemas.microsoft.com/office/powerpoint/2010/main" val="2710533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CB6B9-0628-B8F2-021E-FDEB7617E0D7}"/>
              </a:ext>
            </a:extLst>
          </p:cNvPr>
          <p:cNvSpPr>
            <a:spLocks noGrp="1"/>
          </p:cNvSpPr>
          <p:nvPr>
            <p:ph type="title"/>
          </p:nvPr>
        </p:nvSpPr>
        <p:spPr/>
        <p:txBody>
          <a:bodyPr/>
          <a:lstStyle/>
          <a:p>
            <a:r>
              <a:rPr lang="en-US">
                <a:cs typeface="Calibri Light"/>
              </a:rPr>
              <a:t>Decision Tree Algorithm</a:t>
            </a:r>
            <a:endParaRPr lang="en-US"/>
          </a:p>
        </p:txBody>
      </p:sp>
      <p:sp>
        <p:nvSpPr>
          <p:cNvPr id="7" name="Content Placeholder 6">
            <a:extLst>
              <a:ext uri="{FF2B5EF4-FFF2-40B4-BE49-F238E27FC236}">
                <a16:creationId xmlns:a16="http://schemas.microsoft.com/office/drawing/2014/main" id="{3AB1901D-811B-F6B0-DF1D-D68B12C43908}"/>
              </a:ext>
            </a:extLst>
          </p:cNvPr>
          <p:cNvSpPr>
            <a:spLocks noGrp="1"/>
          </p:cNvSpPr>
          <p:nvPr>
            <p:ph idx="1"/>
          </p:nvPr>
        </p:nvSpPr>
        <p:spPr>
          <a:xfrm>
            <a:off x="1103312" y="1453662"/>
            <a:ext cx="8946541" cy="5275384"/>
          </a:xfrm>
        </p:spPr>
        <p:txBody>
          <a:bodyPr vert="horz" lIns="91440" tIns="45720" rIns="91440" bIns="45720" rtlCol="0" anchor="t">
            <a:normAutofit/>
          </a:bodyPr>
          <a:lstStyle/>
          <a:p>
            <a:r>
              <a:rPr lang="en-US" dirty="0">
                <a:cs typeface="Calibri"/>
              </a:rPr>
              <a:t>Decision tree is a non-parametric supervised learning algorithm, which is utilized for both classification and regression tasks. It has a hierarchical, tree structure, which consists of a root node, branches, internal nodes and leaf nodes.</a:t>
            </a:r>
          </a:p>
          <a:p>
            <a:r>
              <a:rPr lang="en-US" dirty="0">
                <a:cs typeface="Calibri"/>
              </a:rPr>
              <a:t>Decision tree classifiers are highlighted as the best option for predicting Heartbeats .</a:t>
            </a:r>
          </a:p>
          <a:p>
            <a:r>
              <a:rPr lang="en-US" dirty="0">
                <a:cs typeface="Calibri"/>
              </a:rPr>
              <a:t>It uses a tree-like graph or model of potential actions.</a:t>
            </a:r>
          </a:p>
          <a:p>
            <a:r>
              <a:rPr lang="en-US" dirty="0">
                <a:cs typeface="Calibri"/>
              </a:rPr>
              <a:t>The goal is to build a model that can reliably predict a target variable's value by deducing simple decision rules from those properties.</a:t>
            </a:r>
          </a:p>
          <a:p>
            <a:r>
              <a:rPr lang="en-US" dirty="0">
                <a:cs typeface="Calibri"/>
              </a:rPr>
              <a:t>For this reason, decision trees can take either numerical or categorized data as input.</a:t>
            </a:r>
          </a:p>
        </p:txBody>
      </p:sp>
    </p:spTree>
    <p:extLst>
      <p:ext uri="{BB962C8B-B14F-4D97-AF65-F5344CB8AC3E}">
        <p14:creationId xmlns:p14="http://schemas.microsoft.com/office/powerpoint/2010/main" val="4276013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8D61E-352E-0FA7-5950-899DDAC19D4F}"/>
              </a:ext>
            </a:extLst>
          </p:cNvPr>
          <p:cNvSpPr>
            <a:spLocks noGrp="1"/>
          </p:cNvSpPr>
          <p:nvPr>
            <p:ph type="title"/>
          </p:nvPr>
        </p:nvSpPr>
        <p:spPr/>
        <p:txBody>
          <a:bodyPr/>
          <a:lstStyle/>
          <a:p>
            <a:r>
              <a:rPr lang="en-US">
                <a:cs typeface="Calibri Light"/>
              </a:rPr>
              <a:t>Advantages </a:t>
            </a:r>
            <a:endParaRPr lang="en-US"/>
          </a:p>
        </p:txBody>
      </p:sp>
      <p:sp>
        <p:nvSpPr>
          <p:cNvPr id="3" name="Content Placeholder 2">
            <a:extLst>
              <a:ext uri="{FF2B5EF4-FFF2-40B4-BE49-F238E27FC236}">
                <a16:creationId xmlns:a16="http://schemas.microsoft.com/office/drawing/2014/main" id="{0A446108-CB6E-1A27-D218-54CA28BAC97A}"/>
              </a:ext>
            </a:extLst>
          </p:cNvPr>
          <p:cNvSpPr>
            <a:spLocks noGrp="1"/>
          </p:cNvSpPr>
          <p:nvPr>
            <p:ph idx="1"/>
          </p:nvPr>
        </p:nvSpPr>
        <p:spPr/>
        <p:txBody>
          <a:bodyPr vert="horz" lIns="91440" tIns="45720" rIns="91440" bIns="45720" rtlCol="0" anchor="t">
            <a:normAutofit/>
          </a:bodyPr>
          <a:lstStyle/>
          <a:p>
            <a:r>
              <a:rPr lang="en-US">
                <a:cs typeface="Calibri"/>
              </a:rPr>
              <a:t>Understandable prediction rules are created from the training data</a:t>
            </a:r>
          </a:p>
          <a:p>
            <a:r>
              <a:rPr lang="en-US">
                <a:cs typeface="Calibri"/>
              </a:rPr>
              <a:t>Builds the fastest and short tree</a:t>
            </a:r>
          </a:p>
        </p:txBody>
      </p:sp>
      <p:sp>
        <p:nvSpPr>
          <p:cNvPr id="4" name="TextBox 3">
            <a:extLst>
              <a:ext uri="{FF2B5EF4-FFF2-40B4-BE49-F238E27FC236}">
                <a16:creationId xmlns:a16="http://schemas.microsoft.com/office/drawing/2014/main" id="{39F6FB42-4E42-08E4-84B1-71FA29BAE3F7}"/>
              </a:ext>
            </a:extLst>
          </p:cNvPr>
          <p:cNvSpPr txBox="1"/>
          <p:nvPr/>
        </p:nvSpPr>
        <p:spPr>
          <a:xfrm>
            <a:off x="884903" y="3244645"/>
            <a:ext cx="377927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a:latin typeface="Calibri Light"/>
                <a:cs typeface="Calibri"/>
              </a:rPr>
              <a:t>Disadvantages</a:t>
            </a:r>
            <a:endParaRPr lang="en-US" sz="3600">
              <a:latin typeface="Calibri Light"/>
              <a:cs typeface="Calibri" panose="020F0502020204030204"/>
            </a:endParaRPr>
          </a:p>
        </p:txBody>
      </p:sp>
      <p:sp>
        <p:nvSpPr>
          <p:cNvPr id="5" name="TextBox 4">
            <a:extLst>
              <a:ext uri="{FF2B5EF4-FFF2-40B4-BE49-F238E27FC236}">
                <a16:creationId xmlns:a16="http://schemas.microsoft.com/office/drawing/2014/main" id="{77C8C19B-34FE-B36C-286A-3897CDF3ED13}"/>
              </a:ext>
            </a:extLst>
          </p:cNvPr>
          <p:cNvSpPr txBox="1"/>
          <p:nvPr/>
        </p:nvSpPr>
        <p:spPr>
          <a:xfrm>
            <a:off x="1069257" y="4027052"/>
            <a:ext cx="995481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a:cs typeface="Calibri" panose="020F0502020204030204"/>
              </a:rPr>
              <a:t>Data may be overfitted or over classified</a:t>
            </a:r>
            <a:endParaRPr lang="en-US"/>
          </a:p>
          <a:p>
            <a:pPr marL="285750" indent="-285750">
              <a:buFont typeface="Arial"/>
              <a:buChar char="•"/>
            </a:pPr>
            <a:r>
              <a:rPr lang="en-US" sz="2800">
                <a:cs typeface="Calibri" panose="020F0502020204030204"/>
              </a:rPr>
              <a:t>Only one attribute at a time is tested for making the decision</a:t>
            </a:r>
            <a:endParaRPr lang="en-US"/>
          </a:p>
        </p:txBody>
      </p:sp>
    </p:spTree>
    <p:extLst>
      <p:ext uri="{BB962C8B-B14F-4D97-AF65-F5344CB8AC3E}">
        <p14:creationId xmlns:p14="http://schemas.microsoft.com/office/powerpoint/2010/main" val="3115590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8DCB0-C839-2761-26E7-F0C3F2BB2EF2}"/>
              </a:ext>
            </a:extLst>
          </p:cNvPr>
          <p:cNvSpPr>
            <a:spLocks noGrp="1"/>
          </p:cNvSpPr>
          <p:nvPr>
            <p:ph type="title"/>
          </p:nvPr>
        </p:nvSpPr>
        <p:spPr/>
        <p:txBody>
          <a:bodyPr/>
          <a:lstStyle/>
          <a:p>
            <a:r>
              <a:rPr lang="en-US">
                <a:cs typeface="Calibri Light"/>
              </a:rPr>
              <a:t>Random Forest Algorithm</a:t>
            </a:r>
            <a:endParaRPr lang="en-US"/>
          </a:p>
        </p:txBody>
      </p:sp>
      <p:sp>
        <p:nvSpPr>
          <p:cNvPr id="3" name="Content Placeholder 2">
            <a:extLst>
              <a:ext uri="{FF2B5EF4-FFF2-40B4-BE49-F238E27FC236}">
                <a16:creationId xmlns:a16="http://schemas.microsoft.com/office/drawing/2014/main" id="{1B880D25-4AC8-59B8-0420-4D722107B747}"/>
              </a:ext>
            </a:extLst>
          </p:cNvPr>
          <p:cNvSpPr>
            <a:spLocks noGrp="1"/>
          </p:cNvSpPr>
          <p:nvPr>
            <p:ph idx="1"/>
          </p:nvPr>
        </p:nvSpPr>
        <p:spPr/>
        <p:txBody>
          <a:bodyPr vert="horz" lIns="91440" tIns="45720" rIns="91440" bIns="45720" rtlCol="0" anchor="t">
            <a:normAutofit/>
          </a:bodyPr>
          <a:lstStyle/>
          <a:p>
            <a:r>
              <a:rPr lang="en-US" dirty="0">
                <a:cs typeface="Calibri"/>
              </a:rPr>
              <a:t>Random Forest is a powerful and versatile supervised machine learning algorithm that grows and combines multiple decision trees to create a “forest.” It can be used for both classification and regression problems in Python.</a:t>
            </a:r>
          </a:p>
          <a:p>
            <a:r>
              <a:rPr lang="en-US" dirty="0">
                <a:cs typeface="Calibri"/>
              </a:rPr>
              <a:t>As the name suggests , it generates forest full of trees.</a:t>
            </a:r>
          </a:p>
          <a:p>
            <a:r>
              <a:rPr lang="en-US" dirty="0">
                <a:cs typeface="Calibri"/>
              </a:rPr>
              <a:t>Forest classifier's accuracy improves as the number of number of trees in the forest grows.</a:t>
            </a:r>
          </a:p>
          <a:p>
            <a:r>
              <a:rPr lang="en-US" dirty="0">
                <a:cs typeface="Calibri"/>
              </a:rPr>
              <a:t>It has a successful system for assessing missing information and keeps up accuracy when a vast extent of the data is missing . It has methods for adjusting errors in class populace unequal data sets.</a:t>
            </a:r>
          </a:p>
        </p:txBody>
      </p:sp>
    </p:spTree>
    <p:extLst>
      <p:ext uri="{BB962C8B-B14F-4D97-AF65-F5344CB8AC3E}">
        <p14:creationId xmlns:p14="http://schemas.microsoft.com/office/powerpoint/2010/main" val="1942571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8D61E-352E-0FA7-5950-899DDAC19D4F}"/>
              </a:ext>
            </a:extLst>
          </p:cNvPr>
          <p:cNvSpPr>
            <a:spLocks noGrp="1"/>
          </p:cNvSpPr>
          <p:nvPr>
            <p:ph type="title"/>
          </p:nvPr>
        </p:nvSpPr>
        <p:spPr/>
        <p:txBody>
          <a:bodyPr/>
          <a:lstStyle/>
          <a:p>
            <a:r>
              <a:rPr lang="en-US">
                <a:cs typeface="Calibri Light"/>
              </a:rPr>
              <a:t>Advantages </a:t>
            </a:r>
            <a:endParaRPr lang="en-US"/>
          </a:p>
        </p:txBody>
      </p:sp>
      <p:sp>
        <p:nvSpPr>
          <p:cNvPr id="3" name="Content Placeholder 2">
            <a:extLst>
              <a:ext uri="{FF2B5EF4-FFF2-40B4-BE49-F238E27FC236}">
                <a16:creationId xmlns:a16="http://schemas.microsoft.com/office/drawing/2014/main" id="{0A446108-CB6E-1A27-D218-54CA28BAC97A}"/>
              </a:ext>
            </a:extLst>
          </p:cNvPr>
          <p:cNvSpPr>
            <a:spLocks noGrp="1"/>
          </p:cNvSpPr>
          <p:nvPr>
            <p:ph idx="1"/>
          </p:nvPr>
        </p:nvSpPr>
        <p:spPr/>
        <p:txBody>
          <a:bodyPr vert="horz" lIns="91440" tIns="45720" rIns="91440" bIns="45720" rtlCol="0" anchor="t">
            <a:normAutofit/>
          </a:bodyPr>
          <a:lstStyle/>
          <a:p>
            <a:r>
              <a:rPr lang="en-US">
                <a:cs typeface="Calibri"/>
              </a:rPr>
              <a:t>Random forest classifier will handle the missing values.</a:t>
            </a:r>
          </a:p>
          <a:p>
            <a:r>
              <a:rPr lang="en-US">
                <a:cs typeface="Calibri"/>
              </a:rPr>
              <a:t>It can be used for both classification and regression</a:t>
            </a:r>
          </a:p>
        </p:txBody>
      </p:sp>
      <p:sp>
        <p:nvSpPr>
          <p:cNvPr id="4" name="TextBox 3">
            <a:extLst>
              <a:ext uri="{FF2B5EF4-FFF2-40B4-BE49-F238E27FC236}">
                <a16:creationId xmlns:a16="http://schemas.microsoft.com/office/drawing/2014/main" id="{39F6FB42-4E42-08E4-84B1-71FA29BAE3F7}"/>
              </a:ext>
            </a:extLst>
          </p:cNvPr>
          <p:cNvSpPr txBox="1"/>
          <p:nvPr/>
        </p:nvSpPr>
        <p:spPr>
          <a:xfrm>
            <a:off x="884903" y="3244645"/>
            <a:ext cx="377927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a:latin typeface="Calibri Light"/>
                <a:cs typeface="Calibri"/>
              </a:rPr>
              <a:t>Disadvantages</a:t>
            </a:r>
            <a:endParaRPr lang="en-US" sz="3600">
              <a:latin typeface="Calibri Light"/>
              <a:cs typeface="Calibri" panose="020F0502020204030204"/>
            </a:endParaRPr>
          </a:p>
        </p:txBody>
      </p:sp>
      <p:sp>
        <p:nvSpPr>
          <p:cNvPr id="5" name="TextBox 4">
            <a:extLst>
              <a:ext uri="{FF2B5EF4-FFF2-40B4-BE49-F238E27FC236}">
                <a16:creationId xmlns:a16="http://schemas.microsoft.com/office/drawing/2014/main" id="{77C8C19B-34FE-B36C-286A-3897CDF3ED13}"/>
              </a:ext>
            </a:extLst>
          </p:cNvPr>
          <p:cNvSpPr txBox="1"/>
          <p:nvPr/>
        </p:nvSpPr>
        <p:spPr>
          <a:xfrm>
            <a:off x="1069257" y="4055806"/>
            <a:ext cx="779820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a:cs typeface="Calibri" panose="020F0502020204030204"/>
              </a:rPr>
              <a:t>Quite slow to create predictions once trained </a:t>
            </a:r>
          </a:p>
          <a:p>
            <a:pPr marL="285750" indent="-285750">
              <a:buFont typeface="Arial"/>
              <a:buChar char="•"/>
            </a:pPr>
            <a:r>
              <a:rPr lang="en-US" sz="2800">
                <a:cs typeface="Calibri" panose="020F0502020204030204"/>
              </a:rPr>
              <a:t>Results of learning are incomprehensible</a:t>
            </a:r>
          </a:p>
        </p:txBody>
      </p:sp>
    </p:spTree>
    <p:extLst>
      <p:ext uri="{BB962C8B-B14F-4D97-AF65-F5344CB8AC3E}">
        <p14:creationId xmlns:p14="http://schemas.microsoft.com/office/powerpoint/2010/main" val="2041817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0A852-5CEB-575A-653E-7F917C547570}"/>
              </a:ext>
            </a:extLst>
          </p:cNvPr>
          <p:cNvSpPr>
            <a:spLocks noGrp="1"/>
          </p:cNvSpPr>
          <p:nvPr>
            <p:ph type="title"/>
          </p:nvPr>
        </p:nvSpPr>
        <p:spPr/>
        <p:txBody>
          <a:bodyPr/>
          <a:lstStyle/>
          <a:p>
            <a:r>
              <a:rPr lang="en-US">
                <a:cs typeface="Calibri Light"/>
              </a:rPr>
              <a:t>K-Nearest Neighbour</a:t>
            </a:r>
            <a:endParaRPr lang="en-US" err="1"/>
          </a:p>
        </p:txBody>
      </p:sp>
      <p:sp>
        <p:nvSpPr>
          <p:cNvPr id="3" name="Content Placeholder 2">
            <a:extLst>
              <a:ext uri="{FF2B5EF4-FFF2-40B4-BE49-F238E27FC236}">
                <a16:creationId xmlns:a16="http://schemas.microsoft.com/office/drawing/2014/main" id="{7F5AFDBD-9D71-CAB4-1E91-3CA2E547D8A9}"/>
              </a:ext>
            </a:extLst>
          </p:cNvPr>
          <p:cNvSpPr>
            <a:spLocks noGrp="1"/>
          </p:cNvSpPr>
          <p:nvPr>
            <p:ph idx="1"/>
          </p:nvPr>
        </p:nvSpPr>
        <p:spPr>
          <a:xfrm>
            <a:off x="926124" y="1524000"/>
            <a:ext cx="9123730" cy="4724399"/>
          </a:xfrm>
        </p:spPr>
        <p:txBody>
          <a:bodyPr vert="horz" lIns="91440" tIns="45720" rIns="91440" bIns="45720" rtlCol="0" anchor="t">
            <a:normAutofit/>
          </a:bodyPr>
          <a:lstStyle/>
          <a:p>
            <a:r>
              <a:rPr lang="en-US" dirty="0">
                <a:cs typeface="Calibri"/>
              </a:rPr>
              <a:t>K Nearest </a:t>
            </a:r>
            <a:r>
              <a:rPr lang="en-US" dirty="0" err="1">
                <a:cs typeface="Calibri"/>
              </a:rPr>
              <a:t>Neighbour</a:t>
            </a:r>
            <a:r>
              <a:rPr lang="en-US" dirty="0">
                <a:cs typeface="Calibri"/>
              </a:rPr>
              <a:t> is a simple algorithm that stores all the available cases and classifies the new data or case based on a similarity measure. It is mostly used to classifies a data point based on how its </a:t>
            </a:r>
            <a:r>
              <a:rPr lang="en-US" dirty="0" err="1">
                <a:cs typeface="Calibri"/>
              </a:rPr>
              <a:t>neighbours</a:t>
            </a:r>
            <a:r>
              <a:rPr lang="en-US" dirty="0">
                <a:cs typeface="Calibri"/>
              </a:rPr>
              <a:t> are classified.</a:t>
            </a:r>
          </a:p>
          <a:p>
            <a:pPr marL="0" indent="0">
              <a:buNone/>
            </a:pPr>
            <a:endParaRPr lang="en-US" dirty="0">
              <a:cs typeface="Calibri"/>
            </a:endParaRPr>
          </a:p>
          <a:p>
            <a:r>
              <a:rPr lang="en-US" dirty="0">
                <a:cs typeface="Calibri"/>
              </a:rPr>
              <a:t>It is a supervised classification technique.</a:t>
            </a:r>
            <a:endParaRPr lang="en-US" dirty="0">
              <a:ea typeface="Calibri"/>
              <a:cs typeface="Calibri"/>
            </a:endParaRPr>
          </a:p>
          <a:p>
            <a:r>
              <a:rPr lang="en-US" dirty="0">
                <a:cs typeface="Calibri"/>
              </a:rPr>
              <a:t>It sorts things according to their closeness to one another.</a:t>
            </a:r>
            <a:endParaRPr lang="en-US" dirty="0">
              <a:ea typeface="Calibri"/>
              <a:cs typeface="Calibri"/>
            </a:endParaRPr>
          </a:p>
          <a:p>
            <a:r>
              <a:rPr lang="en-US" dirty="0">
                <a:cs typeface="Calibri"/>
              </a:rPr>
              <a:t>This is an illustration of case-based learning.</a:t>
            </a:r>
            <a:endParaRPr lang="en-US" dirty="0">
              <a:ea typeface="Calibri"/>
              <a:cs typeface="Calibri"/>
            </a:endParaRPr>
          </a:p>
          <a:p>
            <a:r>
              <a:rPr lang="en-US" dirty="0">
                <a:ea typeface="Calibri"/>
                <a:cs typeface="Calibri"/>
              </a:rPr>
              <a:t>KNN is simple to build and does not require a plan or other assumptions.</a:t>
            </a:r>
          </a:p>
          <a:p>
            <a:endParaRPr lang="en-US" dirty="0">
              <a:ea typeface="Calibri"/>
              <a:cs typeface="Calibri"/>
            </a:endParaRPr>
          </a:p>
          <a:p>
            <a:endParaRPr lang="en-US" dirty="0">
              <a:ea typeface="Calibri"/>
              <a:cs typeface="Calibri"/>
            </a:endParaRPr>
          </a:p>
          <a:p>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3460749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9095618-1943-EFAF-5E82-CB26EA3C861E}"/>
              </a:ext>
            </a:extLst>
          </p:cNvPr>
          <p:cNvSpPr>
            <a:spLocks noGrp="1"/>
          </p:cNvSpPr>
          <p:nvPr>
            <p:ph type="title"/>
          </p:nvPr>
        </p:nvSpPr>
        <p:spPr>
          <a:xfrm>
            <a:off x="648930" y="629267"/>
            <a:ext cx="9252154" cy="1016654"/>
          </a:xfrm>
        </p:spPr>
        <p:txBody>
          <a:bodyPr>
            <a:normAutofit/>
          </a:bodyPr>
          <a:lstStyle/>
          <a:p>
            <a:r>
              <a:rPr lang="en-US">
                <a:solidFill>
                  <a:srgbClr val="EBEBEB"/>
                </a:solidFill>
                <a:ea typeface="Calibri Light"/>
                <a:cs typeface="Calibri Light"/>
              </a:rPr>
              <a:t>Advantages of KNN</a:t>
            </a:r>
            <a:endParaRPr lang="en-US">
              <a:solidFill>
                <a:srgbClr val="EBEBEB"/>
              </a:solidFill>
            </a:endParaRP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D3F32ED6-0517-570F-A1DE-8571F69798FC}"/>
              </a:ext>
            </a:extLst>
          </p:cNvPr>
          <p:cNvGraphicFramePr>
            <a:graphicFrameLocks noGrp="1"/>
          </p:cNvGraphicFramePr>
          <p:nvPr>
            <p:ph idx="1"/>
            <p:extLst>
              <p:ext uri="{D42A27DB-BD31-4B8C-83A1-F6EECF244321}">
                <p14:modId xmlns:p14="http://schemas.microsoft.com/office/powerpoint/2010/main" val="103281942"/>
              </p:ext>
            </p:extLst>
          </p:nvPr>
        </p:nvGraphicFramePr>
        <p:xfrm>
          <a:off x="648930" y="2786810"/>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220305"/>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7"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FA3A068-8CDE-807C-DD7C-C7EA74CC00BD}"/>
              </a:ext>
            </a:extLst>
          </p:cNvPr>
          <p:cNvSpPr>
            <a:spLocks noGrp="1"/>
          </p:cNvSpPr>
          <p:nvPr>
            <p:ph type="title"/>
          </p:nvPr>
        </p:nvSpPr>
        <p:spPr>
          <a:xfrm>
            <a:off x="648930" y="629267"/>
            <a:ext cx="9252154" cy="1016654"/>
          </a:xfrm>
        </p:spPr>
        <p:txBody>
          <a:bodyPr>
            <a:normAutofit/>
          </a:bodyPr>
          <a:lstStyle/>
          <a:p>
            <a:r>
              <a:rPr lang="en-US">
                <a:solidFill>
                  <a:srgbClr val="EBEBEB"/>
                </a:solidFill>
                <a:ea typeface="Calibri Light"/>
                <a:cs typeface="Calibri Light"/>
              </a:rPr>
              <a:t>Disadvantages of KNN</a:t>
            </a:r>
          </a:p>
        </p:txBody>
      </p:sp>
      <p:sp>
        <p:nvSpPr>
          <p:cNvPr id="29" name="Rectangle 28">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 name="Freeform: Shape 30">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20" name="Content Placeholder 2">
            <a:extLst>
              <a:ext uri="{FF2B5EF4-FFF2-40B4-BE49-F238E27FC236}">
                <a16:creationId xmlns:a16="http://schemas.microsoft.com/office/drawing/2014/main" id="{39C6E52D-3A91-DE2F-B74C-E819AA1019D6}"/>
              </a:ext>
            </a:extLst>
          </p:cNvPr>
          <p:cNvGraphicFramePr>
            <a:graphicFrameLocks noGrp="1"/>
          </p:cNvGraphicFramePr>
          <p:nvPr>
            <p:ph idx="1"/>
            <p:extLst>
              <p:ext uri="{D42A27DB-BD31-4B8C-83A1-F6EECF244321}">
                <p14:modId xmlns:p14="http://schemas.microsoft.com/office/powerpoint/2010/main" val="1508431718"/>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503383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A1F0B-8680-1791-9D12-B36252455CA4}"/>
              </a:ext>
            </a:extLst>
          </p:cNvPr>
          <p:cNvSpPr>
            <a:spLocks noGrp="1"/>
          </p:cNvSpPr>
          <p:nvPr>
            <p:ph type="title"/>
          </p:nvPr>
        </p:nvSpPr>
        <p:spPr/>
        <p:txBody>
          <a:bodyPr/>
          <a:lstStyle/>
          <a:p>
            <a:r>
              <a:rPr lang="en-US" dirty="0"/>
              <a:t>GROUP MEMBER INFORMATION</a:t>
            </a:r>
          </a:p>
        </p:txBody>
      </p:sp>
      <p:sp>
        <p:nvSpPr>
          <p:cNvPr id="3" name="Content Placeholder 2">
            <a:extLst>
              <a:ext uri="{FF2B5EF4-FFF2-40B4-BE49-F238E27FC236}">
                <a16:creationId xmlns:a16="http://schemas.microsoft.com/office/drawing/2014/main" id="{6BEB5D66-A5BB-2126-21E5-1B5DBBA7817E}"/>
              </a:ext>
            </a:extLst>
          </p:cNvPr>
          <p:cNvSpPr>
            <a:spLocks noGrp="1"/>
          </p:cNvSpPr>
          <p:nvPr>
            <p:ph idx="1"/>
          </p:nvPr>
        </p:nvSpPr>
        <p:spPr/>
        <p:txBody>
          <a:bodyPr/>
          <a:lstStyle/>
          <a:p>
            <a:pPr marL="0" indent="0">
              <a:buNone/>
            </a:pPr>
            <a:r>
              <a:rPr lang="en-US" dirty="0"/>
              <a:t>700741777 – JAIDI AKSHITHA REDDY</a:t>
            </a:r>
          </a:p>
          <a:p>
            <a:pPr marL="0" indent="0">
              <a:buNone/>
            </a:pPr>
            <a:r>
              <a:rPr lang="en-US" dirty="0"/>
              <a:t>700741776 – JAIDI AKANKSHA REDDY</a:t>
            </a:r>
          </a:p>
          <a:p>
            <a:pPr marL="0" indent="0">
              <a:buNone/>
            </a:pPr>
            <a:r>
              <a:rPr lang="en-US" dirty="0"/>
              <a:t>700739972 – VARSHA REDDY BADDAM</a:t>
            </a:r>
          </a:p>
        </p:txBody>
      </p:sp>
    </p:spTree>
    <p:extLst>
      <p:ext uri="{BB962C8B-B14F-4D97-AF65-F5344CB8AC3E}">
        <p14:creationId xmlns:p14="http://schemas.microsoft.com/office/powerpoint/2010/main" val="2338130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13">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5" name="Rectangle 15">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6"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2CF6C87-7B20-E280-3F6F-FEF04FFFAFDD}"/>
              </a:ext>
            </a:extLst>
          </p:cNvPr>
          <p:cNvSpPr>
            <a:spLocks noGrp="1"/>
          </p:cNvSpPr>
          <p:nvPr>
            <p:ph type="title"/>
          </p:nvPr>
        </p:nvSpPr>
        <p:spPr>
          <a:xfrm>
            <a:off x="648930" y="629267"/>
            <a:ext cx="9252154" cy="1016654"/>
          </a:xfrm>
        </p:spPr>
        <p:txBody>
          <a:bodyPr>
            <a:normAutofit/>
          </a:bodyPr>
          <a:lstStyle/>
          <a:p>
            <a:r>
              <a:rPr lang="en-US">
                <a:solidFill>
                  <a:srgbClr val="EBEBEB"/>
                </a:solidFill>
              </a:rPr>
              <a:t>Conclusion</a:t>
            </a:r>
          </a:p>
        </p:txBody>
      </p:sp>
      <p:sp useBgFill="1">
        <p:nvSpPr>
          <p:cNvPr id="37" name="Freeform: Shape 19">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7" name="Picture 7" descr="Chart, bar chart&#10;&#10;Description automatically generated">
            <a:extLst>
              <a:ext uri="{FF2B5EF4-FFF2-40B4-BE49-F238E27FC236}">
                <a16:creationId xmlns:a16="http://schemas.microsoft.com/office/drawing/2014/main" id="{F2B31369-DC9E-48E6-D6DE-9402DC588F18}"/>
              </a:ext>
            </a:extLst>
          </p:cNvPr>
          <p:cNvPicPr>
            <a:picLocks noChangeAspect="1"/>
          </p:cNvPicPr>
          <p:nvPr/>
        </p:nvPicPr>
        <p:blipFill>
          <a:blip r:embed="rId2"/>
          <a:stretch>
            <a:fillRect/>
          </a:stretch>
        </p:blipFill>
        <p:spPr>
          <a:xfrm>
            <a:off x="682239" y="2563283"/>
            <a:ext cx="10426191" cy="4163976"/>
          </a:xfrm>
          <a:prstGeom prst="rect">
            <a:avLst/>
          </a:prstGeom>
          <a:effectLst/>
        </p:spPr>
      </p:pic>
    </p:spTree>
    <p:extLst>
      <p:ext uri="{BB962C8B-B14F-4D97-AF65-F5344CB8AC3E}">
        <p14:creationId xmlns:p14="http://schemas.microsoft.com/office/powerpoint/2010/main" val="3809304558"/>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DB30F-6436-16AE-4DE0-5293D257B565}"/>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E0846DAF-25D4-D8EB-ABC3-E8F797CA0EBE}"/>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In the end, an experiment was run to assess the performance of different classifiers in making predictions. Based on their qualitative performance, four popular classifiers were selected for the experiment. Furthermore, a dataset close to our hearts was selected from the machine learning repository at UCI. The best results can be obtained with a naive base classifier. The classification performance of four machine learning algorithms is compared by applying classifiers to the same data and analyzing the rates of misclassification and correct classification. Naive base classifier is superior to SVM, DT, and KNN in terms of accuracy. Their performance is very comparable, with just a slight difference, as shown by the quantitative data produced by computer simulations. </a:t>
            </a:r>
          </a:p>
          <a:p>
            <a:endParaRPr lang="en-US" dirty="0"/>
          </a:p>
        </p:txBody>
      </p:sp>
    </p:spTree>
    <p:extLst>
      <p:ext uri="{BB962C8B-B14F-4D97-AF65-F5344CB8AC3E}">
        <p14:creationId xmlns:p14="http://schemas.microsoft.com/office/powerpoint/2010/main" val="3659984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3053F-F0A1-A9F3-2CD2-C7793EA905E8}"/>
              </a:ext>
            </a:extLst>
          </p:cNvPr>
          <p:cNvSpPr>
            <a:spLocks noGrp="1"/>
          </p:cNvSpPr>
          <p:nvPr>
            <p:ph type="title"/>
          </p:nvPr>
        </p:nvSpPr>
        <p:spPr>
          <a:xfrm>
            <a:off x="645131" y="452718"/>
            <a:ext cx="9404723" cy="1400530"/>
          </a:xfrm>
        </p:spPr>
        <p:txBody>
          <a:bodyPr/>
          <a:lstStyle/>
          <a:p>
            <a:r>
              <a:rPr lang="en-US" dirty="0"/>
              <a:t>REFERENCES</a:t>
            </a:r>
          </a:p>
        </p:txBody>
      </p:sp>
      <p:sp>
        <p:nvSpPr>
          <p:cNvPr id="3" name="Content Placeholder 2">
            <a:extLst>
              <a:ext uri="{FF2B5EF4-FFF2-40B4-BE49-F238E27FC236}">
                <a16:creationId xmlns:a16="http://schemas.microsoft.com/office/drawing/2014/main" id="{C01AC065-29A1-55A9-8FF1-3818C673358D}"/>
              </a:ext>
            </a:extLst>
          </p:cNvPr>
          <p:cNvSpPr>
            <a:spLocks noGrp="1"/>
          </p:cNvSpPr>
          <p:nvPr>
            <p:ph idx="1"/>
          </p:nvPr>
        </p:nvSpPr>
        <p:spPr>
          <a:xfrm>
            <a:off x="797170" y="1559170"/>
            <a:ext cx="9252684" cy="4689230"/>
          </a:xfrm>
        </p:spPr>
        <p:txBody>
          <a:bodyPr/>
          <a:lstStyle/>
          <a:p>
            <a:pPr marL="0" indent="0">
              <a:buNone/>
            </a:pPr>
            <a:endParaRPr lang="en-US" dirty="0"/>
          </a:p>
        </p:txBody>
      </p:sp>
      <p:sp>
        <p:nvSpPr>
          <p:cNvPr id="5" name="TextBox 4">
            <a:extLst>
              <a:ext uri="{FF2B5EF4-FFF2-40B4-BE49-F238E27FC236}">
                <a16:creationId xmlns:a16="http://schemas.microsoft.com/office/drawing/2014/main" id="{CBA28BDC-2BAB-9786-C954-B5ED451D4B76}"/>
              </a:ext>
            </a:extLst>
          </p:cNvPr>
          <p:cNvSpPr txBox="1"/>
          <p:nvPr/>
        </p:nvSpPr>
        <p:spPr>
          <a:xfrm>
            <a:off x="1103312" y="2052919"/>
            <a:ext cx="8779242" cy="4247317"/>
          </a:xfrm>
          <a:prstGeom prst="rect">
            <a:avLst/>
          </a:prstGeom>
          <a:noFill/>
        </p:spPr>
        <p:txBody>
          <a:bodyPr wrap="square">
            <a:spAutoFit/>
          </a:bodyPr>
          <a:lstStyle/>
          <a:p>
            <a:pPr marL="457200" marR="0" indent="-457200" algn="just">
              <a:spcBef>
                <a:spcPts val="0"/>
              </a:spcBef>
              <a:spcAft>
                <a:spcPts val="0"/>
              </a:spcAft>
            </a:pPr>
            <a:r>
              <a:rPr lang="en-US" sz="1800" dirty="0" err="1">
                <a:effectLst/>
                <a:latin typeface="Times New Roman" panose="02020603050405020304" pitchFamily="18" charset="0"/>
                <a:ea typeface="Times New Roman" panose="02020603050405020304" pitchFamily="18" charset="0"/>
              </a:rPr>
              <a:t>Gaziano</a:t>
            </a:r>
            <a:r>
              <a:rPr lang="en-US" sz="1800" dirty="0">
                <a:effectLst/>
                <a:latin typeface="Times New Roman" panose="02020603050405020304" pitchFamily="18" charset="0"/>
                <a:ea typeface="Times New Roman" panose="02020603050405020304" pitchFamily="18" charset="0"/>
              </a:rPr>
              <a:t>, T. A., </a:t>
            </a:r>
            <a:r>
              <a:rPr lang="en-US" sz="1800" dirty="0" err="1">
                <a:effectLst/>
                <a:latin typeface="Times New Roman" panose="02020603050405020304" pitchFamily="18" charset="0"/>
                <a:ea typeface="Times New Roman" panose="02020603050405020304" pitchFamily="18" charset="0"/>
              </a:rPr>
              <a:t>Bitton</a:t>
            </a:r>
            <a:r>
              <a:rPr lang="en-US" sz="1800" dirty="0">
                <a:effectLst/>
                <a:latin typeface="Times New Roman" panose="02020603050405020304" pitchFamily="18" charset="0"/>
                <a:ea typeface="Times New Roman" panose="02020603050405020304" pitchFamily="18" charset="0"/>
              </a:rPr>
              <a:t>, A., Anand, S., Abrahams-</a:t>
            </a:r>
            <a:r>
              <a:rPr lang="en-US" sz="1800" dirty="0" err="1">
                <a:effectLst/>
                <a:latin typeface="Times New Roman" panose="02020603050405020304" pitchFamily="18" charset="0"/>
                <a:ea typeface="Times New Roman" panose="02020603050405020304" pitchFamily="18" charset="0"/>
              </a:rPr>
              <a:t>Gessel</a:t>
            </a:r>
            <a:r>
              <a:rPr lang="en-US" sz="1800" dirty="0">
                <a:effectLst/>
                <a:latin typeface="Times New Roman" panose="02020603050405020304" pitchFamily="18" charset="0"/>
                <a:ea typeface="Times New Roman" panose="02020603050405020304" pitchFamily="18" charset="0"/>
              </a:rPr>
              <a:t>, S., &amp; Murphy, A. (2010). Growing epidemic of coronary heart disease in low-and middle-income countries. </a:t>
            </a:r>
            <a:r>
              <a:rPr lang="en-US" sz="1800" i="1" dirty="0">
                <a:effectLst/>
                <a:latin typeface="Times New Roman" panose="02020603050405020304" pitchFamily="18" charset="0"/>
                <a:ea typeface="Times New Roman" panose="02020603050405020304" pitchFamily="18" charset="0"/>
              </a:rPr>
              <a:t>Current problems in cardiology</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35</a:t>
            </a:r>
            <a:r>
              <a:rPr lang="en-US" sz="1800" dirty="0">
                <a:effectLst/>
                <a:latin typeface="Times New Roman" panose="02020603050405020304" pitchFamily="18" charset="0"/>
                <a:ea typeface="Times New Roman" panose="02020603050405020304" pitchFamily="18" charset="0"/>
              </a:rPr>
              <a:t>(2), 72-115.</a:t>
            </a:r>
            <a:endParaRPr lang="en-US" sz="1200" dirty="0">
              <a:latin typeface="Times New Roman" panose="02020603050405020304" pitchFamily="18" charset="0"/>
              <a:ea typeface="Times New Roman" panose="02020603050405020304" pitchFamily="18" charset="0"/>
            </a:endParaRPr>
          </a:p>
          <a:p>
            <a:pPr marL="457200" marR="0" indent="-45720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 Iftikhar, S., Fatima, K., Rehman, A., </a:t>
            </a:r>
            <a:r>
              <a:rPr lang="en-US" sz="1800" dirty="0" err="1">
                <a:effectLst/>
                <a:latin typeface="Times New Roman" panose="02020603050405020304" pitchFamily="18" charset="0"/>
                <a:ea typeface="Times New Roman" panose="02020603050405020304" pitchFamily="18" charset="0"/>
              </a:rPr>
              <a:t>Almazyad</a:t>
            </a:r>
            <a:r>
              <a:rPr lang="en-US" sz="1800" dirty="0">
                <a:effectLst/>
                <a:latin typeface="Times New Roman" panose="02020603050405020304" pitchFamily="18" charset="0"/>
                <a:ea typeface="Times New Roman" panose="02020603050405020304" pitchFamily="18" charset="0"/>
              </a:rPr>
              <a:t>, A. S., &amp; Saba, T. (2017). An evolution based hybrid approach for heart diseases classification and associated risk factors identification. </a:t>
            </a:r>
            <a:r>
              <a:rPr lang="en-US" sz="1800" i="1" dirty="0">
                <a:effectLst/>
                <a:latin typeface="Times New Roman" panose="02020603050405020304" pitchFamily="18" charset="0"/>
                <a:ea typeface="Times New Roman" panose="02020603050405020304" pitchFamily="18" charset="0"/>
              </a:rPr>
              <a:t>Biomedical Research</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28</a:t>
            </a:r>
            <a:r>
              <a:rPr lang="en-US" sz="1800" dirty="0">
                <a:effectLst/>
                <a:latin typeface="Times New Roman" panose="02020603050405020304" pitchFamily="18" charset="0"/>
                <a:ea typeface="Times New Roman" panose="02020603050405020304" pitchFamily="18" charset="0"/>
              </a:rPr>
              <a:t>(8), 3451-3455.</a:t>
            </a:r>
            <a:endParaRPr lang="en-US" sz="1200" dirty="0">
              <a:effectLst/>
              <a:latin typeface="Times New Roman" panose="02020603050405020304" pitchFamily="18" charset="0"/>
              <a:ea typeface="Times New Roman" panose="02020603050405020304" pitchFamily="18" charset="0"/>
            </a:endParaRPr>
          </a:p>
          <a:p>
            <a:pPr marL="457200" marR="0" indent="-457200" algn="just">
              <a:spcBef>
                <a:spcPts val="0"/>
              </a:spcBef>
              <a:spcAft>
                <a:spcPts val="0"/>
              </a:spcAft>
            </a:pPr>
            <a:r>
              <a:rPr lang="en-US" sz="1800" dirty="0" err="1">
                <a:effectLst/>
                <a:latin typeface="Times New Roman" panose="02020603050405020304" pitchFamily="18" charset="0"/>
                <a:ea typeface="Times New Roman" panose="02020603050405020304" pitchFamily="18" charset="0"/>
              </a:rPr>
              <a:t>Jin</a:t>
            </a:r>
            <a:r>
              <a:rPr lang="en-US" sz="1800" dirty="0">
                <a:effectLst/>
                <a:latin typeface="Times New Roman" panose="02020603050405020304" pitchFamily="18" charset="0"/>
                <a:ea typeface="Times New Roman" panose="02020603050405020304" pitchFamily="18" charset="0"/>
              </a:rPr>
              <a:t>, H., &amp; Jung, Y. G. (2016). Performance Comparison of Decision Trees of J48 and Reduced-Error Pruning. </a:t>
            </a:r>
            <a:r>
              <a:rPr lang="en-US" sz="1800" i="1" dirty="0">
                <a:effectLst/>
                <a:latin typeface="Times New Roman" panose="02020603050405020304" pitchFamily="18" charset="0"/>
                <a:ea typeface="Times New Roman" panose="02020603050405020304" pitchFamily="18" charset="0"/>
              </a:rPr>
              <a:t>International journal of advanced smart convergence</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5</a:t>
            </a:r>
            <a:r>
              <a:rPr lang="en-US" sz="1800" dirty="0">
                <a:effectLst/>
                <a:latin typeface="Times New Roman" panose="02020603050405020304" pitchFamily="18" charset="0"/>
                <a:ea typeface="Times New Roman" panose="02020603050405020304" pitchFamily="18" charset="0"/>
              </a:rPr>
              <a:t>(1), 30-33.</a:t>
            </a:r>
            <a:endParaRPr lang="en-US" sz="1200" dirty="0">
              <a:latin typeface="Times New Roman" panose="02020603050405020304" pitchFamily="18" charset="0"/>
              <a:ea typeface="Times New Roman" panose="02020603050405020304" pitchFamily="18" charset="0"/>
            </a:endParaRPr>
          </a:p>
          <a:p>
            <a:pPr marL="457200" marR="0" indent="-45720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Kumar, P. M., &amp; Gandhi, U. D. (2018). A novel three-tier Internet of Things architecture with machine learning algorithm for early detection of heart diseases. </a:t>
            </a:r>
            <a:r>
              <a:rPr lang="en-US" sz="1800" i="1" dirty="0">
                <a:effectLst/>
                <a:latin typeface="Times New Roman" panose="02020603050405020304" pitchFamily="18" charset="0"/>
                <a:ea typeface="Times New Roman" panose="02020603050405020304" pitchFamily="18" charset="0"/>
              </a:rPr>
              <a:t>Computers &amp; Electrical Engineering</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65</a:t>
            </a:r>
            <a:r>
              <a:rPr lang="en-US" sz="1800" dirty="0">
                <a:effectLst/>
                <a:latin typeface="Times New Roman" panose="02020603050405020304" pitchFamily="18" charset="0"/>
                <a:ea typeface="Times New Roman" panose="02020603050405020304" pitchFamily="18" charset="0"/>
              </a:rPr>
              <a:t>, 222-235.</a:t>
            </a:r>
            <a:endParaRPr lang="en-US" sz="1200" dirty="0">
              <a:latin typeface="Times New Roman" panose="02020603050405020304" pitchFamily="18" charset="0"/>
              <a:ea typeface="Times New Roman" panose="02020603050405020304" pitchFamily="18" charset="0"/>
            </a:endParaRPr>
          </a:p>
          <a:p>
            <a:pPr marL="457200" marR="0" indent="-45720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Ramalingam, V. V., </a:t>
            </a:r>
            <a:r>
              <a:rPr lang="en-US" sz="1800" dirty="0" err="1">
                <a:effectLst/>
                <a:latin typeface="Times New Roman" panose="02020603050405020304" pitchFamily="18" charset="0"/>
                <a:ea typeface="Times New Roman" panose="02020603050405020304" pitchFamily="18" charset="0"/>
              </a:rPr>
              <a:t>Dandapath</a:t>
            </a:r>
            <a:r>
              <a:rPr lang="en-US" sz="1800" dirty="0">
                <a:effectLst/>
                <a:latin typeface="Times New Roman" panose="02020603050405020304" pitchFamily="18" charset="0"/>
                <a:ea typeface="Times New Roman" panose="02020603050405020304" pitchFamily="18" charset="0"/>
              </a:rPr>
              <a:t>, A., &amp; Raja, M. K. (2018). Heart disease prediction using machine learning techniques: a survey. </a:t>
            </a:r>
            <a:r>
              <a:rPr lang="en-US" sz="1800" i="1" dirty="0">
                <a:effectLst/>
                <a:latin typeface="Times New Roman" panose="02020603050405020304" pitchFamily="18" charset="0"/>
                <a:ea typeface="Times New Roman" panose="02020603050405020304" pitchFamily="18" charset="0"/>
              </a:rPr>
              <a:t>International Journal of Engineering &amp; Technology</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7</a:t>
            </a:r>
            <a:r>
              <a:rPr lang="en-US" sz="1800" dirty="0">
                <a:effectLst/>
                <a:latin typeface="Times New Roman" panose="02020603050405020304" pitchFamily="18" charset="0"/>
                <a:ea typeface="Times New Roman" panose="02020603050405020304" pitchFamily="18" charset="0"/>
              </a:rPr>
              <a:t>(2.8), 684-687.</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40138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319989A4-C945-62CF-109F-B54A636D4411}"/>
              </a:ext>
            </a:extLst>
          </p:cNvPr>
          <p:cNvPicPr>
            <a:picLocks noChangeAspect="1"/>
          </p:cNvPicPr>
          <p:nvPr/>
        </p:nvPicPr>
        <p:blipFill>
          <a:blip r:embed="rId2"/>
          <a:stretch>
            <a:fillRect/>
          </a:stretch>
        </p:blipFill>
        <p:spPr>
          <a:xfrm>
            <a:off x="1637672" y="1033463"/>
            <a:ext cx="8226544" cy="5452434"/>
          </a:xfrm>
          <a:prstGeom prst="rect">
            <a:avLst/>
          </a:prstGeom>
        </p:spPr>
      </p:pic>
    </p:spTree>
    <p:extLst>
      <p:ext uri="{BB962C8B-B14F-4D97-AF65-F5344CB8AC3E}">
        <p14:creationId xmlns:p14="http://schemas.microsoft.com/office/powerpoint/2010/main" val="3431385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90F65-754A-BC20-4326-734B151A5271}"/>
              </a:ext>
            </a:extLst>
          </p:cNvPr>
          <p:cNvSpPr>
            <a:spLocks noGrp="1"/>
          </p:cNvSpPr>
          <p:nvPr>
            <p:ph type="title"/>
          </p:nvPr>
        </p:nvSpPr>
        <p:spPr/>
        <p:txBody>
          <a:bodyPr/>
          <a:lstStyle/>
          <a:p>
            <a:r>
              <a:rPr lang="en-US" dirty="0"/>
              <a:t>ROLES AND RESPONSIBILITES</a:t>
            </a:r>
          </a:p>
        </p:txBody>
      </p:sp>
      <p:sp>
        <p:nvSpPr>
          <p:cNvPr id="3" name="Content Placeholder 2">
            <a:extLst>
              <a:ext uri="{FF2B5EF4-FFF2-40B4-BE49-F238E27FC236}">
                <a16:creationId xmlns:a16="http://schemas.microsoft.com/office/drawing/2014/main" id="{2E03534C-03E0-8B24-D302-DD82D0C938C0}"/>
              </a:ext>
            </a:extLst>
          </p:cNvPr>
          <p:cNvSpPr>
            <a:spLocks noGrp="1"/>
          </p:cNvSpPr>
          <p:nvPr>
            <p:ph idx="1"/>
          </p:nvPr>
        </p:nvSpPr>
        <p:spPr/>
        <p:txBody>
          <a:bodyPr/>
          <a:lstStyle/>
          <a:p>
            <a:r>
              <a:rPr lang="en-US" dirty="0"/>
              <a:t>Team member 1 worked on has done coding for the project.</a:t>
            </a:r>
          </a:p>
          <a:p>
            <a:pPr marL="0" indent="0">
              <a:buNone/>
            </a:pPr>
            <a:endParaRPr lang="en-US" dirty="0"/>
          </a:p>
          <a:p>
            <a:r>
              <a:rPr lang="en-US" dirty="0"/>
              <a:t>Team member 2 worked on documentation </a:t>
            </a:r>
            <a:r>
              <a:rPr lang="en-US" dirty="0" err="1"/>
              <a:t>likecollection</a:t>
            </a:r>
            <a:r>
              <a:rPr lang="en-US" dirty="0"/>
              <a:t> of references, report, ppt.</a:t>
            </a:r>
          </a:p>
          <a:p>
            <a:pPr marL="0" indent="0">
              <a:buNone/>
            </a:pPr>
            <a:endParaRPr lang="en-US" dirty="0"/>
          </a:p>
          <a:p>
            <a:r>
              <a:rPr lang="en-US" dirty="0"/>
              <a:t>Team member 3 worked on conclusion and dataset collection.</a:t>
            </a:r>
          </a:p>
          <a:p>
            <a:endParaRPr lang="en-US" dirty="0"/>
          </a:p>
          <a:p>
            <a:pPr marL="0" indent="0">
              <a:buNone/>
            </a:pPr>
            <a:r>
              <a:rPr lang="en-US" dirty="0"/>
              <a:t> </a:t>
            </a:r>
          </a:p>
          <a:p>
            <a:endParaRPr lang="en-US" dirty="0"/>
          </a:p>
        </p:txBody>
      </p:sp>
    </p:spTree>
    <p:extLst>
      <p:ext uri="{BB962C8B-B14F-4D97-AF65-F5344CB8AC3E}">
        <p14:creationId xmlns:p14="http://schemas.microsoft.com/office/powerpoint/2010/main" val="1918551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6" name="Rectangle 18">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20">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22">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7"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2535D767-ED43-2E63-1824-4715C69F22C3}"/>
              </a:ext>
            </a:extLst>
          </p:cNvPr>
          <p:cNvSpPr>
            <a:spLocks noGrp="1"/>
          </p:cNvSpPr>
          <p:nvPr>
            <p:ph type="title"/>
          </p:nvPr>
        </p:nvSpPr>
        <p:spPr>
          <a:xfrm>
            <a:off x="806195" y="804672"/>
            <a:ext cx="3521359" cy="5248656"/>
          </a:xfrm>
        </p:spPr>
        <p:txBody>
          <a:bodyPr anchor="ctr">
            <a:normAutofit/>
          </a:bodyPr>
          <a:lstStyle/>
          <a:p>
            <a:pPr algn="ctr"/>
            <a:r>
              <a:rPr lang="en-US" sz="3300">
                <a:cs typeface="Calibri Light"/>
              </a:rPr>
              <a:t>INTRODUCTION</a:t>
            </a:r>
            <a:endParaRPr lang="en-US" sz="3300"/>
          </a:p>
        </p:txBody>
      </p:sp>
      <p:sp>
        <p:nvSpPr>
          <p:cNvPr id="14" name="Content Placeholder 2">
            <a:extLst>
              <a:ext uri="{FF2B5EF4-FFF2-40B4-BE49-F238E27FC236}">
                <a16:creationId xmlns:a16="http://schemas.microsoft.com/office/drawing/2014/main" id="{A9FD3C71-47E7-C538-7B10-7E2E37C32116}"/>
              </a:ext>
            </a:extLst>
          </p:cNvPr>
          <p:cNvSpPr>
            <a:spLocks noGrp="1"/>
          </p:cNvSpPr>
          <p:nvPr>
            <p:ph idx="1"/>
          </p:nvPr>
        </p:nvSpPr>
        <p:spPr>
          <a:xfrm>
            <a:off x="4975861" y="804671"/>
            <a:ext cx="6399930" cy="5248657"/>
          </a:xfrm>
        </p:spPr>
        <p:txBody>
          <a:bodyPr vert="horz" lIns="91440" tIns="45720" rIns="91440" bIns="45720" rtlCol="0" anchor="ctr">
            <a:normAutofit/>
          </a:bodyPr>
          <a:lstStyle/>
          <a:p>
            <a:r>
              <a:rPr lang="en-US">
                <a:cs typeface="Calibri"/>
              </a:rPr>
              <a:t>Heart disease is one of the most fatal conditions in the present world.</a:t>
            </a:r>
          </a:p>
          <a:p>
            <a:r>
              <a:rPr lang="en-US">
                <a:cs typeface="Calibri"/>
              </a:rPr>
              <a:t>Diagnosing heart disease early is crucial for saving lives and preventing further damage , as it is one of the most prevalent diseases today.</a:t>
            </a:r>
          </a:p>
          <a:p>
            <a:r>
              <a:rPr lang="en-US">
                <a:cs typeface="Calibri"/>
              </a:rPr>
              <a:t>Heart-related disorders, often known as cardiovascular diseases, have been leading causes of death worldwide during the past ten years.</a:t>
            </a:r>
          </a:p>
          <a:p>
            <a:r>
              <a:rPr lang="en-US">
                <a:cs typeface="Calibri"/>
              </a:rPr>
              <a:t>Heart disease is caused by a number of factors such as cigarettes, excessive drinking ,stress , inactivity, and medical conditions such as obesity, asthma, high blood cholesterol.</a:t>
            </a:r>
          </a:p>
        </p:txBody>
      </p:sp>
    </p:spTree>
    <p:extLst>
      <p:ext uri="{BB962C8B-B14F-4D97-AF65-F5344CB8AC3E}">
        <p14:creationId xmlns:p14="http://schemas.microsoft.com/office/powerpoint/2010/main" val="3739701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35F4D-98AC-CBF5-2AAA-22FB0DBDE257}"/>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3DF1E713-7370-98C5-61CA-ECF94F2DCBE9}"/>
              </a:ext>
            </a:extLst>
          </p:cNvPr>
          <p:cNvSpPr>
            <a:spLocks noGrp="1"/>
          </p:cNvSpPr>
          <p:nvPr>
            <p:ph idx="1"/>
          </p:nvPr>
        </p:nvSpPr>
        <p:spPr>
          <a:xfrm>
            <a:off x="1103312" y="2052918"/>
            <a:ext cx="10326688" cy="3832067"/>
          </a:xfrm>
        </p:spPr>
        <p:txBody>
          <a:bodyPr>
            <a:normAutofit lnSpcReduction="10000"/>
          </a:bodyPr>
          <a:lstStyle/>
          <a:p>
            <a:r>
              <a:rPr lang="en-US" dirty="0">
                <a:effectLst/>
                <a:latin typeface="Times New Roman" panose="02020603050405020304" pitchFamily="18" charset="0"/>
                <a:ea typeface="Times New Roman" panose="02020603050405020304" pitchFamily="18" charset="0"/>
              </a:rPr>
              <a:t>With the increasing number of deaths due to heart diseases, it has become mandatory to develop a system to predict heart diseases effectively and accurately.</a:t>
            </a:r>
          </a:p>
          <a:p>
            <a:r>
              <a:rPr lang="en-US" dirty="0">
                <a:effectLst/>
                <a:latin typeface="Arial" panose="020B0604020202020204" pitchFamily="34"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Early detection of heart disease is crucial in saving the life of people. he chances of survival are greater when emergency treatment begins quickly.</a:t>
            </a:r>
          </a:p>
          <a:p>
            <a:r>
              <a:rPr lang="en-US" dirty="0">
                <a:effectLst/>
                <a:latin typeface="Times New Roman" panose="02020603050405020304" pitchFamily="18" charset="0"/>
                <a:ea typeface="Times New Roman" panose="02020603050405020304" pitchFamily="18" charset="0"/>
              </a:rPr>
              <a:t> Good data-driven systems for predicting heart disease can improve the entire research and prevention process, making sure that more people can live healthy lives. </a:t>
            </a:r>
          </a:p>
          <a:p>
            <a:r>
              <a:rPr lang="en-US" dirty="0">
                <a:effectLst/>
                <a:latin typeface="Times New Roman" panose="02020603050405020304" pitchFamily="18" charset="0"/>
                <a:ea typeface="Times New Roman" panose="02020603050405020304" pitchFamily="18" charset="0"/>
              </a:rPr>
              <a:t>The motivation for the study was to find the most efficient ML algorithm for detection of heart diseases. </a:t>
            </a:r>
          </a:p>
          <a:p>
            <a:r>
              <a:rPr lang="en-US" dirty="0">
                <a:effectLst/>
                <a:latin typeface="Times New Roman" panose="02020603050405020304" pitchFamily="18" charset="0"/>
                <a:ea typeface="Times New Roman" panose="02020603050405020304" pitchFamily="18" charset="0"/>
              </a:rPr>
              <a:t>This study compares the accuracy score of Decision Tree, Logistic Regression, Random Forest and Naive Bayes algorithms, k Nearest Neighbor, Support Vector Machine for predicting heart disease.</a:t>
            </a:r>
          </a:p>
          <a:p>
            <a:endParaRPr lang="en-US" dirty="0"/>
          </a:p>
        </p:txBody>
      </p:sp>
    </p:spTree>
    <p:extLst>
      <p:ext uri="{BB962C8B-B14F-4D97-AF65-F5344CB8AC3E}">
        <p14:creationId xmlns:p14="http://schemas.microsoft.com/office/powerpoint/2010/main" val="1845537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6FBD2-CCE2-92C8-9831-09453A342CB9}"/>
              </a:ext>
            </a:extLst>
          </p:cNvPr>
          <p:cNvSpPr>
            <a:spLocks noGrp="1"/>
          </p:cNvSpPr>
          <p:nvPr>
            <p:ph type="title"/>
          </p:nvPr>
        </p:nvSpPr>
        <p:spPr/>
        <p:txBody>
          <a:bodyPr/>
          <a:lstStyle/>
          <a:p>
            <a:r>
              <a:rPr lang="en-US" dirty="0"/>
              <a:t>OBJECTIVES</a:t>
            </a:r>
          </a:p>
        </p:txBody>
      </p:sp>
      <p:graphicFrame>
        <p:nvGraphicFramePr>
          <p:cNvPr id="4" name="Content Placeholder 2">
            <a:extLst>
              <a:ext uri="{FF2B5EF4-FFF2-40B4-BE49-F238E27FC236}">
                <a16:creationId xmlns:a16="http://schemas.microsoft.com/office/drawing/2014/main" id="{23B00C55-8EF4-1E94-A17C-48C3A109ED51}"/>
              </a:ext>
            </a:extLst>
          </p:cNvPr>
          <p:cNvGraphicFramePr>
            <a:graphicFrameLocks noGrp="1"/>
          </p:cNvGraphicFramePr>
          <p:nvPr>
            <p:ph idx="1"/>
            <p:extLst>
              <p:ext uri="{D42A27DB-BD31-4B8C-83A1-F6EECF244321}">
                <p14:modId xmlns:p14="http://schemas.microsoft.com/office/powerpoint/2010/main" val="2302245720"/>
              </p:ext>
            </p:extLst>
          </p:nvPr>
        </p:nvGraphicFramePr>
        <p:xfrm>
          <a:off x="1103312" y="2052638"/>
          <a:ext cx="9951549" cy="43526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244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98C7F-2936-5832-C665-4D66A557BC98}"/>
              </a:ext>
            </a:extLst>
          </p:cNvPr>
          <p:cNvSpPr>
            <a:spLocks noGrp="1"/>
          </p:cNvSpPr>
          <p:nvPr>
            <p:ph type="title"/>
          </p:nvPr>
        </p:nvSpPr>
        <p:spPr/>
        <p:txBody>
          <a:bodyPr/>
          <a:lstStyle/>
          <a:p>
            <a:r>
              <a:rPr lang="en-US" dirty="0"/>
              <a:t>RELATED WORKS</a:t>
            </a:r>
          </a:p>
        </p:txBody>
      </p:sp>
      <p:sp>
        <p:nvSpPr>
          <p:cNvPr id="3" name="Content Placeholder 2">
            <a:extLst>
              <a:ext uri="{FF2B5EF4-FFF2-40B4-BE49-F238E27FC236}">
                <a16:creationId xmlns:a16="http://schemas.microsoft.com/office/drawing/2014/main" id="{DA681683-33D7-1555-5C86-C2DE2684D2D7}"/>
              </a:ext>
            </a:extLst>
          </p:cNvPr>
          <p:cNvSpPr>
            <a:spLocks noGrp="1"/>
          </p:cNvSpPr>
          <p:nvPr>
            <p:ph idx="1"/>
          </p:nvPr>
        </p:nvSpPr>
        <p:spPr/>
        <p:txBody>
          <a:bodyPr/>
          <a:lstStyle/>
          <a:p>
            <a:r>
              <a:rPr lang="en-US" dirty="0">
                <a:latin typeface="Times New Roman" panose="02020603050405020304" pitchFamily="18" charset="0"/>
                <a:ea typeface="Times New Roman" panose="02020603050405020304" pitchFamily="18" charset="0"/>
              </a:rPr>
              <a:t> The </a:t>
            </a:r>
            <a:r>
              <a:rPr lang="en-US" sz="2000" dirty="0">
                <a:effectLst/>
                <a:latin typeface="Times New Roman" panose="02020603050405020304" pitchFamily="18" charset="0"/>
                <a:ea typeface="Times New Roman" panose="02020603050405020304" pitchFamily="18" charset="0"/>
              </a:rPr>
              <a:t>experiment was run to assess the performance of different classifiers in making predictions. Based on their qualitative performance, four popular classifiers were selected for the experiment. Furthermore, a dataset close to our hearts was selected from the machine learning repository at UCI.  The classification performance of  machine learning algorithms is compared by applying classifiers to the same data and analyzing the rates of misclassification and correct classification for which classifier is superior to SVM, DT, and KNN in terms of accuracy by taking </a:t>
            </a:r>
            <a:r>
              <a:rPr lang="en-US" dirty="0">
                <a:latin typeface="Times New Roman" panose="02020603050405020304" pitchFamily="18" charset="0"/>
                <a:cs typeface="Times New Roman" panose="02020603050405020304" pitchFamily="18" charset="0"/>
              </a:rPr>
              <a:t>304 dataset values based on age , sex, chest pain, Blood Pressure, serum </a:t>
            </a:r>
            <a:r>
              <a:rPr lang="en-US" dirty="0" err="1">
                <a:latin typeface="Times New Roman" panose="02020603050405020304" pitchFamily="18" charset="0"/>
                <a:cs typeface="Times New Roman" panose="02020603050405020304" pitchFamily="18" charset="0"/>
              </a:rPr>
              <a:t>cholestrol</a:t>
            </a:r>
            <a:r>
              <a:rPr lang="en-US" dirty="0">
                <a:latin typeface="Times New Roman" panose="02020603050405020304" pitchFamily="18" charset="0"/>
                <a:cs typeface="Times New Roman" panose="02020603050405020304" pitchFamily="18" charset="0"/>
              </a:rPr>
              <a:t>, blood sugar, </a:t>
            </a:r>
            <a:r>
              <a:rPr lang="en-US" dirty="0" err="1">
                <a:latin typeface="Times New Roman" panose="02020603050405020304" pitchFamily="18" charset="0"/>
                <a:cs typeface="Times New Roman" panose="02020603050405020304" pitchFamily="18" charset="0"/>
              </a:rPr>
              <a:t>electrocardiagraphic</a:t>
            </a:r>
            <a:r>
              <a:rPr lang="en-US" dirty="0">
                <a:latin typeface="Times New Roman" panose="02020603050405020304" pitchFamily="18" charset="0"/>
                <a:cs typeface="Times New Roman" panose="02020603050405020304" pitchFamily="18" charset="0"/>
              </a:rPr>
              <a:t> results .</a:t>
            </a:r>
            <a:endParaRPr lang="en-US" b="1" dirty="0">
              <a:latin typeface="Times New Roman" panose="02020603050405020304" pitchFamily="18" charset="0"/>
              <a:ea typeface="Calibri"/>
              <a:cs typeface="Times New Roman" panose="02020603050405020304" pitchFamily="18" charset="0"/>
            </a:endParaRPr>
          </a:p>
          <a:p>
            <a:pPr marL="0" indent="0">
              <a:buNone/>
            </a:pP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64801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CA29A-C9F6-8602-5920-A5FD518ABE3E}"/>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B7A2AC39-C193-9EBD-5065-24019BD5E9B5}"/>
              </a:ext>
            </a:extLst>
          </p:cNvPr>
          <p:cNvSpPr>
            <a:spLocks noGrp="1"/>
          </p:cNvSpPr>
          <p:nvPr>
            <p:ph idx="1"/>
          </p:nvPr>
        </p:nvSpPr>
        <p:spPr>
          <a:xfrm>
            <a:off x="1103311" y="1289538"/>
            <a:ext cx="10442577" cy="5697416"/>
          </a:xfrm>
        </p:spPr>
        <p:txBody>
          <a:bodyPr>
            <a:normAutofit lnSpcReduction="10000"/>
          </a:bodyPr>
          <a:lstStyle/>
          <a:p>
            <a:pPr algn="just"/>
            <a:r>
              <a:rPr lang="en-US" sz="1800" dirty="0">
                <a:effectLst/>
                <a:latin typeface="Times New Roman" panose="02020603050405020304" pitchFamily="18" charset="0"/>
                <a:ea typeface="Times New Roman" panose="02020603050405020304" pitchFamily="18" charset="0"/>
              </a:rPr>
              <a:t>In the modern era, approximately one person dies per minute due to heart disease</a:t>
            </a:r>
            <a:r>
              <a:rPr lang="en-US" sz="1800" dirty="0">
                <a:solidFill>
                  <a:srgbClr val="000000"/>
                </a:solidFill>
                <a:effectLst/>
                <a:latin typeface="Times New Roman" panose="02020603050405020304" pitchFamily="18" charset="0"/>
                <a:ea typeface="Times New Roman" panose="02020603050405020304" pitchFamily="18" charset="0"/>
              </a:rPr>
              <a:t>.</a:t>
            </a:r>
            <a:r>
              <a:rPr lang="en-US" sz="1800" dirty="0">
                <a:solidFill>
                  <a:srgbClr val="000000"/>
                </a:solidFill>
                <a:effectLst/>
                <a:latin typeface="Arial" panose="020B0604020202020204" pitchFamily="34"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Day by day the cases of heart diseases are increasing at a rapid rate and it’s very Important and concerning to predict any such diseases beforehand. This diagnosis is a difficult task i.e., it should be performed precisely and efficiently. The research paper mainly focuses on which patient is more likely to have a heart disease based on various medical attributes. We prepared a heart disease prediction system to predict whether the patient is likely to be diagnosed with a heart disease or not using the medical history of the patient. We used different algorithms of machine learning such as logistic regression and KNN to predict and classify the patient with heart disease. A quite Helpful approach was used to regulate how the model can be used to improve  the accuracy of prediction of Heart Attack in any individual. The strength of the proposed model was quiet satisfying and was able to predict evidence of having a heart disease in a particular individual by using KNN and Logistic Regression which showed a good accuracy in comparison to the previously used classifier such as naive bayes etc. So, a quiet significant amount of pressure has been lift off by using the given model in finding the probability of the classifier to correctly and accurately identify the heart disease. The Given heart disease prediction system enhances as heart disease prediction is a complex task, there is a need to automate the prediction process to avoid risks associated with it and alert the patient well in advance. This paper makes use of heart disease dataset available in UCI machine learning repository. The proposed work predicts the chances of heart disease and classifies patient's risk level by implementing different data mining techniques such as Naive Bayes, Decision Tree, Logistic Regression and Random Forest. Thus, this paper presents a comparative study by analyzing the performance of different machine learning algorithms. The trial results verify that Random Forest algorithm has achieved the highest accuracy of 90.16% compared to other ML algorithms implemented.</a:t>
            </a:r>
          </a:p>
          <a:p>
            <a:endParaRPr lang="en-US" dirty="0"/>
          </a:p>
        </p:txBody>
      </p:sp>
    </p:spTree>
    <p:extLst>
      <p:ext uri="{BB962C8B-B14F-4D97-AF65-F5344CB8AC3E}">
        <p14:creationId xmlns:p14="http://schemas.microsoft.com/office/powerpoint/2010/main" val="2474614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2209F-63CA-C38F-204D-B1AB0A3D4508}"/>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A4E2F3DB-1F9C-3DD5-F2B4-393295EF51B5}"/>
              </a:ext>
            </a:extLst>
          </p:cNvPr>
          <p:cNvSpPr>
            <a:spLocks noGrp="1"/>
          </p:cNvSpPr>
          <p:nvPr>
            <p:ph idx="1"/>
          </p:nvPr>
        </p:nvSpPr>
        <p:spPr>
          <a:xfrm>
            <a:off x="1197097" y="1642611"/>
            <a:ext cx="8946541" cy="4043082"/>
          </a:xfrm>
        </p:spPr>
        <p:txBody>
          <a:bodyPr/>
          <a:lstStyle/>
          <a:p>
            <a:pPr marL="0" marR="0" indent="45720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This work aims in developing the best accuracy and performance among Naïve Bayes, Support Vector Machine, Decision Tree, Random Forest, K nearest Neighbor etc. By using several cardiovascular system parameters such as age, blood pressure, ECG results, sex, and blood sugar, it is possible to measure the possibility of getting affected by heart disease. </a:t>
            </a:r>
          </a:p>
          <a:p>
            <a:pPr marL="0" marR="0" indent="45720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For deriving the algorithm with the best accuracy in the detection and prediction of heart disease, a comparative analysis of chosen machine learning algorithms has been shown. This algorithm takes the medical parameters such as age, blood pressure, heartbeat, sex, ECG results, blood sugar etc. as input and shows the probability of getting affected by heart disease as output.</a:t>
            </a:r>
          </a:p>
        </p:txBody>
      </p:sp>
    </p:spTree>
    <p:extLst>
      <p:ext uri="{BB962C8B-B14F-4D97-AF65-F5344CB8AC3E}">
        <p14:creationId xmlns:p14="http://schemas.microsoft.com/office/powerpoint/2010/main" val="21149134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2081</Words>
  <Application>Microsoft Office PowerPoint</Application>
  <PresentationFormat>Widescreen</PresentationFormat>
  <Paragraphs>102</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Century Gothic</vt:lpstr>
      <vt:lpstr>Times New Roman</vt:lpstr>
      <vt:lpstr>Wingdings</vt:lpstr>
      <vt:lpstr>Wingdings 3</vt:lpstr>
      <vt:lpstr>Ion</vt:lpstr>
      <vt:lpstr>HEART DISEASE PREDICTION USING MACHINE LEARNING</vt:lpstr>
      <vt:lpstr>GROUP MEMBER INFORMATION</vt:lpstr>
      <vt:lpstr>ROLES AND RESPONSIBILITES</vt:lpstr>
      <vt:lpstr>INTRODUCTION</vt:lpstr>
      <vt:lpstr>MOTIVATION</vt:lpstr>
      <vt:lpstr>OBJECTIVES</vt:lpstr>
      <vt:lpstr>RELATED WORKS</vt:lpstr>
      <vt:lpstr>PROBLEM STATEMENT</vt:lpstr>
      <vt:lpstr>PROPOSED SOLUTION</vt:lpstr>
      <vt:lpstr>Navie Bayes Classifier</vt:lpstr>
      <vt:lpstr>Advantages </vt:lpstr>
      <vt:lpstr>Support Vector Machine</vt:lpstr>
      <vt:lpstr>Decision Tree Algorithm</vt:lpstr>
      <vt:lpstr>Advantages </vt:lpstr>
      <vt:lpstr>Random Forest Algorithm</vt:lpstr>
      <vt:lpstr>Advantages </vt:lpstr>
      <vt:lpstr>K-Nearest Neighbour</vt:lpstr>
      <vt:lpstr>Advantages of KNN</vt:lpstr>
      <vt:lpstr>Disadvantages of KNN</vt:lpstr>
      <vt:lpstr>Conclusion</vt:lpstr>
      <vt:lpstr>RESULTS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Akanksha Reddy Jaidi</cp:lastModifiedBy>
  <cp:revision>110</cp:revision>
  <dcterms:created xsi:type="dcterms:W3CDTF">2022-09-22T18:11:29Z</dcterms:created>
  <dcterms:modified xsi:type="dcterms:W3CDTF">2022-12-06T02:41:23Z</dcterms:modified>
</cp:coreProperties>
</file>